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73" r:id="rId2"/>
    <p:sldId id="375" r:id="rId3"/>
    <p:sldId id="380" r:id="rId4"/>
    <p:sldId id="385" r:id="rId5"/>
    <p:sldId id="444" r:id="rId6"/>
    <p:sldId id="430" r:id="rId7"/>
    <p:sldId id="384" r:id="rId8"/>
    <p:sldId id="445" r:id="rId9"/>
    <p:sldId id="446" r:id="rId10"/>
    <p:sldId id="450" r:id="rId11"/>
    <p:sldId id="433" r:id="rId12"/>
    <p:sldId id="434" r:id="rId13"/>
    <p:sldId id="443" r:id="rId14"/>
    <p:sldId id="453" r:id="rId15"/>
    <p:sldId id="454" r:id="rId16"/>
    <p:sldId id="455" r:id="rId17"/>
    <p:sldId id="457" r:id="rId18"/>
    <p:sldId id="389" r:id="rId19"/>
    <p:sldId id="37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59AC"/>
    <a:srgbClr val="8D95BD"/>
    <a:srgbClr val="047ABA"/>
    <a:srgbClr val="159BB1"/>
    <a:srgbClr val="9999FF"/>
    <a:srgbClr val="0091BF"/>
    <a:srgbClr val="CC00FF"/>
    <a:srgbClr val="DFE4E9"/>
    <a:srgbClr val="F2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76"/>
  </p:normalViewPr>
  <p:slideViewPr>
    <p:cSldViewPr snapToGrid="0" snapToObjects="1">
      <p:cViewPr varScale="1">
        <p:scale>
          <a:sx n="75" d="100"/>
          <a:sy n="75" d="100"/>
        </p:scale>
        <p:origin x="53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CF912-D16B-4D62-9FCB-4B859A06011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1A219-AFB3-4262-B118-BD901D2AE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9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057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248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689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C8FE0AB-A518-4CF6-8B65-83F223B78802}"/>
              </a:ext>
            </a:extLst>
          </p:cNvPr>
          <p:cNvSpPr/>
          <p:nvPr userDrawn="1"/>
        </p:nvSpPr>
        <p:spPr>
          <a:xfrm>
            <a:off x="0" y="5080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CFE6AA-B86C-4DC4-83D1-9DD784399A89}"/>
              </a:ext>
            </a:extLst>
          </p:cNvPr>
          <p:cNvSpPr/>
          <p:nvPr userDrawn="1"/>
        </p:nvSpPr>
        <p:spPr>
          <a:xfrm>
            <a:off x="0" y="342900"/>
            <a:ext cx="12192000" cy="50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65AD814-9E30-403A-A773-203ACB7C13A8}"/>
              </a:ext>
            </a:extLst>
          </p:cNvPr>
          <p:cNvSpPr/>
          <p:nvPr userDrawn="1"/>
        </p:nvSpPr>
        <p:spPr>
          <a:xfrm>
            <a:off x="3710866" y="228600"/>
            <a:ext cx="8481134" cy="721358"/>
          </a:xfrm>
          <a:custGeom>
            <a:avLst/>
            <a:gdLst>
              <a:gd name="connsiteX0" fmla="*/ 708661 w 7696200"/>
              <a:gd name="connsiteY0" fmla="*/ 0 h 787400"/>
              <a:gd name="connsiteX1" fmla="*/ 7696200 w 7696200"/>
              <a:gd name="connsiteY1" fmla="*/ 0 h 787400"/>
              <a:gd name="connsiteX2" fmla="*/ 7696200 w 7696200"/>
              <a:gd name="connsiteY2" fmla="*/ 787400 h 787400"/>
              <a:gd name="connsiteX3" fmla="*/ 0 w 7696200"/>
              <a:gd name="connsiteY3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6200" h="787400">
                <a:moveTo>
                  <a:pt x="708661" y="0"/>
                </a:moveTo>
                <a:lnTo>
                  <a:pt x="7696200" y="0"/>
                </a:lnTo>
                <a:lnTo>
                  <a:pt x="7696200" y="787400"/>
                </a:lnTo>
                <a:lnTo>
                  <a:pt x="0" y="78740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9094C3-15DC-4EF9-8BCF-49388EF3C410}"/>
              </a:ext>
            </a:extLst>
          </p:cNvPr>
          <p:cNvSpPr/>
          <p:nvPr userDrawn="1"/>
        </p:nvSpPr>
        <p:spPr>
          <a:xfrm>
            <a:off x="0" y="228600"/>
            <a:ext cx="12192000" cy="1143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846579E-5B6A-4855-8717-CB72FC2D09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139" y="119953"/>
            <a:ext cx="1156196" cy="721358"/>
          </a:xfrm>
          <a:prstGeom prst="rect">
            <a:avLst/>
          </a:prstGeom>
        </p:spPr>
      </p:pic>
      <p:sp>
        <p:nvSpPr>
          <p:cNvPr id="2" name="TextBox 10">
            <a:extLst>
              <a:ext uri="{FF2B5EF4-FFF2-40B4-BE49-F238E27FC236}">
                <a16:creationId xmlns:a16="http://schemas.microsoft.com/office/drawing/2014/main" id="{A825BD5F-DAEE-45E1-982A-393A5572C4F8}"/>
              </a:ext>
            </a:extLst>
          </p:cNvPr>
          <p:cNvSpPr txBox="1"/>
          <p:nvPr userDrawn="1"/>
        </p:nvSpPr>
        <p:spPr>
          <a:xfrm>
            <a:off x="2119459" y="436673"/>
            <a:ext cx="1318334" cy="338544"/>
          </a:xfrm>
          <a:prstGeom prst="rect">
            <a:avLst/>
          </a:prstGeom>
          <a:noFill/>
          <a:ln>
            <a:noFill/>
          </a:ln>
        </p:spPr>
        <p:txBody>
          <a:bodyPr wrap="square" lIns="60948" tIns="30475" rIns="60948" bIns="30475" rtlCol="0">
            <a:spAutoFit/>
          </a:bodyPr>
          <a:lstStyle/>
          <a:p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文本溢出</a:t>
            </a:r>
            <a:endParaRPr lang="id-ID" sz="1800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0175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824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040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333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10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898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445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427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B307-9BCE-BD47-AE9A-1735D46089A6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26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soh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C13A0CEC-DEC9-4B9B-A38E-30172A88E0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印品黑体" panose="00000500000000000000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B0FB56D-3012-4562-964E-6BA38F34F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335C1B52-B76F-4F55-A7C1-536048F2A155}"/>
              </a:ext>
            </a:extLst>
          </p:cNvPr>
          <p:cNvSpPr>
            <a:spLocks/>
          </p:cNvSpPr>
          <p:nvPr/>
        </p:nvSpPr>
        <p:spPr bwMode="auto">
          <a:xfrm>
            <a:off x="3117478" y="-88776"/>
            <a:ext cx="6526804" cy="7129910"/>
          </a:xfrm>
          <a:custGeom>
            <a:avLst/>
            <a:gdLst>
              <a:gd name="T0" fmla="*/ 49 w 1099"/>
              <a:gd name="T1" fmla="*/ 826 h 1155"/>
              <a:gd name="T2" fmla="*/ 525 w 1099"/>
              <a:gd name="T3" fmla="*/ 1103 h 1155"/>
              <a:gd name="T4" fmla="*/ 1007 w 1099"/>
              <a:gd name="T5" fmla="*/ 611 h 1155"/>
              <a:gd name="T6" fmla="*/ 320 w 1099"/>
              <a:gd name="T7" fmla="*/ 51 h 1155"/>
              <a:gd name="T8" fmla="*/ 49 w 1099"/>
              <a:gd name="T9" fmla="*/ 826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9" h="1155">
                <a:moveTo>
                  <a:pt x="49" y="826"/>
                </a:moveTo>
                <a:cubicBezTo>
                  <a:pt x="98" y="1031"/>
                  <a:pt x="311" y="1155"/>
                  <a:pt x="525" y="1103"/>
                </a:cubicBezTo>
                <a:cubicBezTo>
                  <a:pt x="739" y="1052"/>
                  <a:pt x="1099" y="907"/>
                  <a:pt x="1007" y="611"/>
                </a:cubicBezTo>
                <a:cubicBezTo>
                  <a:pt x="944" y="410"/>
                  <a:pt x="533" y="0"/>
                  <a:pt x="320" y="51"/>
                </a:cubicBezTo>
                <a:cubicBezTo>
                  <a:pt x="106" y="103"/>
                  <a:pt x="0" y="622"/>
                  <a:pt x="49" y="826"/>
                </a:cubicBezTo>
                <a:close/>
              </a:path>
            </a:pathLst>
          </a:custGeom>
          <a:gradFill>
            <a:gsLst>
              <a:gs pos="23000">
                <a:srgbClr val="1C98AF"/>
              </a:gs>
              <a:gs pos="79000">
                <a:srgbClr val="875DA2">
                  <a:alpha val="67000"/>
                </a:srgb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77312E7-8280-4CA9-90A8-03E3B702B99B}"/>
              </a:ext>
            </a:extLst>
          </p:cNvPr>
          <p:cNvSpPr>
            <a:spLocks/>
          </p:cNvSpPr>
          <p:nvPr/>
        </p:nvSpPr>
        <p:spPr bwMode="auto">
          <a:xfrm>
            <a:off x="2207769" y="794026"/>
            <a:ext cx="8346222" cy="5820364"/>
          </a:xfrm>
          <a:custGeom>
            <a:avLst/>
            <a:gdLst>
              <a:gd name="T0" fmla="*/ 72 w 1406"/>
              <a:gd name="T1" fmla="*/ 310 h 979"/>
              <a:gd name="T2" fmla="*/ 436 w 1406"/>
              <a:gd name="T3" fmla="*/ 875 h 979"/>
              <a:gd name="T4" fmla="*/ 1250 w 1406"/>
              <a:gd name="T5" fmla="*/ 712 h 979"/>
              <a:gd name="T6" fmla="*/ 642 w 1406"/>
              <a:gd name="T7" fmla="*/ 83 h 979"/>
              <a:gd name="T8" fmla="*/ 72 w 1406"/>
              <a:gd name="T9" fmla="*/ 310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979">
                <a:moveTo>
                  <a:pt x="72" y="310"/>
                </a:moveTo>
                <a:cubicBezTo>
                  <a:pt x="0" y="479"/>
                  <a:pt x="137" y="745"/>
                  <a:pt x="436" y="875"/>
                </a:cubicBezTo>
                <a:cubicBezTo>
                  <a:pt x="675" y="979"/>
                  <a:pt x="1156" y="861"/>
                  <a:pt x="1250" y="712"/>
                </a:cubicBezTo>
                <a:cubicBezTo>
                  <a:pt x="1406" y="461"/>
                  <a:pt x="898" y="139"/>
                  <a:pt x="642" y="83"/>
                </a:cubicBezTo>
                <a:cubicBezTo>
                  <a:pt x="272" y="0"/>
                  <a:pt x="117" y="206"/>
                  <a:pt x="72" y="310"/>
                </a:cubicBezTo>
                <a:close/>
              </a:path>
            </a:pathLst>
          </a:custGeom>
          <a:gradFill>
            <a:gsLst>
              <a:gs pos="23000">
                <a:srgbClr val="0BA1B2">
                  <a:alpha val="43000"/>
                </a:srgbClr>
              </a:gs>
              <a:gs pos="77000">
                <a:srgbClr val="7030A0">
                  <a:alpha val="55000"/>
                </a:srgbClr>
              </a:gs>
            </a:gsLst>
            <a:lin ang="7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E724E0DA-C0C7-4B05-BC1E-4370B03DD653}"/>
              </a:ext>
            </a:extLst>
          </p:cNvPr>
          <p:cNvSpPr>
            <a:spLocks/>
          </p:cNvSpPr>
          <p:nvPr/>
        </p:nvSpPr>
        <p:spPr bwMode="auto">
          <a:xfrm>
            <a:off x="6096000" y="400199"/>
            <a:ext cx="2739551" cy="2301364"/>
          </a:xfrm>
          <a:custGeom>
            <a:avLst/>
            <a:gdLst>
              <a:gd name="T0" fmla="*/ 418 w 583"/>
              <a:gd name="T1" fmla="*/ 464 h 489"/>
              <a:gd name="T2" fmla="*/ 556 w 583"/>
              <a:gd name="T3" fmla="*/ 220 h 489"/>
              <a:gd name="T4" fmla="*/ 293 w 583"/>
              <a:gd name="T5" fmla="*/ 25 h 489"/>
              <a:gd name="T6" fmla="*/ 27 w 583"/>
              <a:gd name="T7" fmla="*/ 324 h 489"/>
              <a:gd name="T8" fmla="*/ 418 w 583"/>
              <a:gd name="T9" fmla="*/ 464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3" h="489">
                <a:moveTo>
                  <a:pt x="418" y="464"/>
                </a:moveTo>
                <a:cubicBezTo>
                  <a:pt x="521" y="439"/>
                  <a:pt x="583" y="330"/>
                  <a:pt x="556" y="220"/>
                </a:cubicBezTo>
                <a:cubicBezTo>
                  <a:pt x="530" y="111"/>
                  <a:pt x="396" y="0"/>
                  <a:pt x="293" y="25"/>
                </a:cubicBezTo>
                <a:cubicBezTo>
                  <a:pt x="190" y="50"/>
                  <a:pt x="0" y="215"/>
                  <a:pt x="27" y="324"/>
                </a:cubicBezTo>
                <a:cubicBezTo>
                  <a:pt x="53" y="434"/>
                  <a:pt x="315" y="489"/>
                  <a:pt x="418" y="464"/>
                </a:cubicBezTo>
                <a:close/>
              </a:path>
            </a:pathLst>
          </a:custGeom>
          <a:gradFill>
            <a:gsLst>
              <a:gs pos="0">
                <a:srgbClr val="54B4D9">
                  <a:alpha val="67000"/>
                </a:srgbClr>
              </a:gs>
              <a:gs pos="100000">
                <a:srgbClr val="28256D"/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6F95DA-84A0-4A62-9D50-292B2EA537BA}"/>
              </a:ext>
            </a:extLst>
          </p:cNvPr>
          <p:cNvSpPr txBox="1"/>
          <p:nvPr/>
        </p:nvSpPr>
        <p:spPr>
          <a:xfrm>
            <a:off x="2815477" y="2693053"/>
            <a:ext cx="6191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HTML5</a:t>
            </a:r>
            <a:b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网页设计技术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16FA13-01E4-44F8-B7A1-D5D6BCCF3C63}"/>
              </a:ext>
            </a:extLst>
          </p:cNvPr>
          <p:cNvGrpSpPr/>
          <p:nvPr/>
        </p:nvGrpSpPr>
        <p:grpSpPr>
          <a:xfrm>
            <a:off x="6725731" y="1059977"/>
            <a:ext cx="1680190" cy="1256165"/>
            <a:chOff x="6770121" y="1086611"/>
            <a:chExt cx="1680190" cy="125616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048E04D-3AD7-4F1E-B368-AB017933F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2663" y="1426343"/>
              <a:ext cx="762156" cy="91643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2BE1755-4D47-493F-A62E-4C3B895D0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6963" y="1429363"/>
              <a:ext cx="759644" cy="913412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BD0604A-9148-423B-8FE4-B4D59DC7A865}"/>
                </a:ext>
              </a:extLst>
            </p:cNvPr>
            <p:cNvSpPr txBox="1"/>
            <p:nvPr/>
          </p:nvSpPr>
          <p:spPr>
            <a:xfrm>
              <a:off x="6770121" y="1100441"/>
              <a:ext cx="1079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881C598-1D0B-4043-86ED-EAAD0D522E44}"/>
                </a:ext>
              </a:extLst>
            </p:cNvPr>
            <p:cNvSpPr txBox="1"/>
            <p:nvPr/>
          </p:nvSpPr>
          <p:spPr>
            <a:xfrm>
              <a:off x="7690667" y="1086611"/>
              <a:ext cx="759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906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7D99F1-07C6-402C-BA03-6A53DC8DE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5" t="5980" r="59132" b="4652"/>
          <a:stretch/>
        </p:blipFill>
        <p:spPr>
          <a:xfrm>
            <a:off x="863403" y="2504141"/>
            <a:ext cx="2063488" cy="39077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067C15-F322-4185-8412-C84B5C210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917" y="1495438"/>
            <a:ext cx="8051116" cy="40708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2CEB29-0604-4787-91A6-8F8F9B7E10C8}"/>
              </a:ext>
            </a:extLst>
          </p:cNvPr>
          <p:cNvSpPr txBox="1"/>
          <p:nvPr/>
        </p:nvSpPr>
        <p:spPr>
          <a:xfrm>
            <a:off x="3911136" y="2320500"/>
            <a:ext cx="252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单行文本溢出：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59CC94-2715-4FC7-9C0A-5C7467B45B0D}"/>
              </a:ext>
            </a:extLst>
          </p:cNvPr>
          <p:cNvSpPr txBox="1"/>
          <p:nvPr/>
        </p:nvSpPr>
        <p:spPr>
          <a:xfrm>
            <a:off x="4898248" y="2720610"/>
            <a:ext cx="4476569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text-overflow 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</a:t>
            </a:r>
            <a:endParaRPr lang="en-US" altLang="zh-CN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white-space 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</a:t>
            </a:r>
            <a:endParaRPr lang="en-US" altLang="zh-CN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overflow 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</a:t>
            </a:r>
            <a:endParaRPr lang="en-US" altLang="zh-CN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3D6E90-9B30-460B-BCB5-F6FB84B66D6D}"/>
              </a:ext>
            </a:extLst>
          </p:cNvPr>
          <p:cNvSpPr txBox="1"/>
          <p:nvPr/>
        </p:nvSpPr>
        <p:spPr>
          <a:xfrm>
            <a:off x="836492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任务实施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0289B5-3ACC-4701-9A0E-8FC3FEB0D70B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分析任务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D1FBD0-28AC-4831-8027-CF945EB0F014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68547B-022D-4E4A-8519-A374C63EC9C8}"/>
              </a:ext>
            </a:extLst>
          </p:cNvPr>
          <p:cNvSpPr txBox="1"/>
          <p:nvPr/>
        </p:nvSpPr>
        <p:spPr>
          <a:xfrm>
            <a:off x="4458878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</p:spTree>
    <p:extLst>
      <p:ext uri="{BB962C8B-B14F-4D97-AF65-F5344CB8AC3E}">
        <p14:creationId xmlns:p14="http://schemas.microsoft.com/office/powerpoint/2010/main" val="2367405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237A5DB-2F40-44B5-99E1-61DAB77E600A}"/>
              </a:ext>
            </a:extLst>
          </p:cNvPr>
          <p:cNvSpPr txBox="1"/>
          <p:nvPr/>
        </p:nvSpPr>
        <p:spPr>
          <a:xfrm>
            <a:off x="1175796" y="1332269"/>
            <a:ext cx="38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单行溢出处理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C3114F-8A30-4286-8155-4A4C88874E5D}"/>
              </a:ext>
            </a:extLst>
          </p:cNvPr>
          <p:cNvSpPr txBox="1"/>
          <p:nvPr/>
        </p:nvSpPr>
        <p:spPr>
          <a:xfrm>
            <a:off x="1175796" y="2012171"/>
            <a:ext cx="532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text-overflow</a:t>
            </a:r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属性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E1A7FE-7F98-47A3-807A-F1EFDADDB94A}"/>
              </a:ext>
            </a:extLst>
          </p:cNvPr>
          <p:cNvSpPr txBox="1"/>
          <p:nvPr/>
        </p:nvSpPr>
        <p:spPr>
          <a:xfrm>
            <a:off x="1685014" y="2621244"/>
            <a:ext cx="7324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该属性是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新增的属性，用于设置超长文本省略显示。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1F28C9-1C14-453E-A717-9017FC3F25DA}"/>
              </a:ext>
            </a:extLst>
          </p:cNvPr>
          <p:cNvSpPr txBox="1"/>
          <p:nvPr/>
        </p:nvSpPr>
        <p:spPr>
          <a:xfrm>
            <a:off x="1802166" y="3168763"/>
            <a:ext cx="8780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  </a:t>
            </a:r>
            <a:r>
              <a:rPr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text-overflow</a:t>
            </a:r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clip | ellipsis | ellipsis-word</a:t>
            </a: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0776C3-72E4-4F60-8329-35361C86F441}"/>
              </a:ext>
            </a:extLst>
          </p:cNvPr>
          <p:cNvSpPr txBox="1"/>
          <p:nvPr/>
        </p:nvSpPr>
        <p:spPr>
          <a:xfrm>
            <a:off x="1695634" y="3792971"/>
            <a:ext cx="9312677" cy="2654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clip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表示不显示省略号标记（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，而是简单的裁切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ellipsis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表示当对象内文本溢出时显示省略号标记（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，省略标记插入的位置是最后一个字符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Ellipsis-word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表示当对象内文本溢出时显示省略号标记（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，省略号标记插入的位置是最后一个词。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D8FFF3-4295-4CAC-B18C-9707E8EB21CD}"/>
              </a:ext>
            </a:extLst>
          </p:cNvPr>
          <p:cNvSpPr txBox="1"/>
          <p:nvPr/>
        </p:nvSpPr>
        <p:spPr>
          <a:xfrm>
            <a:off x="836492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任务实施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BAA20B-AEEE-41BC-A98E-4B15B76A0563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分析任务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1ECE35-31F4-47C9-A5B7-129BB06C2625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7D97457-5D77-42B6-81CE-AC777209E8E6}"/>
              </a:ext>
            </a:extLst>
          </p:cNvPr>
          <p:cNvSpPr txBox="1"/>
          <p:nvPr/>
        </p:nvSpPr>
        <p:spPr>
          <a:xfrm>
            <a:off x="4458878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</p:spTree>
    <p:extLst>
      <p:ext uri="{BB962C8B-B14F-4D97-AF65-F5344CB8AC3E}">
        <p14:creationId xmlns:p14="http://schemas.microsoft.com/office/powerpoint/2010/main" val="4158232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41D88E-F7AE-4818-8237-DCBD30F34349}"/>
              </a:ext>
            </a:extLst>
          </p:cNvPr>
          <p:cNvSpPr txBox="1"/>
          <p:nvPr/>
        </p:nvSpPr>
        <p:spPr>
          <a:xfrm>
            <a:off x="1175796" y="2501863"/>
            <a:ext cx="532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white-space</a:t>
            </a:r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B22B46-DA1B-4100-BC0B-B2335B6A2ACF}"/>
              </a:ext>
            </a:extLst>
          </p:cNvPr>
          <p:cNvSpPr txBox="1"/>
          <p:nvPr/>
        </p:nvSpPr>
        <p:spPr>
          <a:xfrm>
            <a:off x="1699096" y="3187893"/>
            <a:ext cx="840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white-space:nowrap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强制文本在一行内显示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6B380E-7378-4D3C-8E34-4D10C1ACA10C}"/>
              </a:ext>
            </a:extLst>
          </p:cNvPr>
          <p:cNvSpPr txBox="1"/>
          <p:nvPr/>
        </p:nvSpPr>
        <p:spPr>
          <a:xfrm>
            <a:off x="1246817" y="4157432"/>
            <a:ext cx="532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overflow</a:t>
            </a:r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属性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FA1D71-4767-4A29-983B-5343A6DD20A3}"/>
              </a:ext>
            </a:extLst>
          </p:cNvPr>
          <p:cNvSpPr txBox="1"/>
          <p:nvPr/>
        </p:nvSpPr>
        <p:spPr>
          <a:xfrm>
            <a:off x="1770117" y="4843462"/>
            <a:ext cx="840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overflow:hidden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溢出内容隐藏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0D671C-F68E-45F5-A83D-AD1A9D8A8327}"/>
              </a:ext>
            </a:extLst>
          </p:cNvPr>
          <p:cNvSpPr txBox="1"/>
          <p:nvPr/>
        </p:nvSpPr>
        <p:spPr>
          <a:xfrm>
            <a:off x="1175796" y="1674079"/>
            <a:ext cx="38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单行溢出处理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8EC39A-86E0-414B-B342-3DB002691D70}"/>
              </a:ext>
            </a:extLst>
          </p:cNvPr>
          <p:cNvSpPr txBox="1"/>
          <p:nvPr/>
        </p:nvSpPr>
        <p:spPr>
          <a:xfrm>
            <a:off x="836492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任务实施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E69BC3C-CDF3-4E0D-A009-0DFBDE1DE553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分析任务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E1096E6-DFC6-48B0-9749-04B738E91288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BC080B-C715-4D87-9B05-089F344239A7}"/>
              </a:ext>
            </a:extLst>
          </p:cNvPr>
          <p:cNvSpPr txBox="1"/>
          <p:nvPr/>
        </p:nvSpPr>
        <p:spPr>
          <a:xfrm>
            <a:off x="4458878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</p:spTree>
    <p:extLst>
      <p:ext uri="{BB962C8B-B14F-4D97-AF65-F5344CB8AC3E}">
        <p14:creationId xmlns:p14="http://schemas.microsoft.com/office/powerpoint/2010/main" val="2099347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1B3DA7B4-04E1-4A93-9A79-51BBFC050BE2}"/>
              </a:ext>
            </a:extLst>
          </p:cNvPr>
          <p:cNvGrpSpPr/>
          <p:nvPr/>
        </p:nvGrpSpPr>
        <p:grpSpPr>
          <a:xfrm>
            <a:off x="756156" y="2997617"/>
            <a:ext cx="1405167" cy="431383"/>
            <a:chOff x="4208463" y="2672644"/>
            <a:chExt cx="1616075" cy="393700"/>
          </a:xfrm>
        </p:grpSpPr>
        <p:sp>
          <p:nvSpPr>
            <p:cNvPr id="24" name="矩形: 圆角 48">
              <a:extLst>
                <a:ext uri="{FF2B5EF4-FFF2-40B4-BE49-F238E27FC236}">
                  <a16:creationId xmlns:a16="http://schemas.microsoft.com/office/drawing/2014/main" id="{C4C5DDB6-E51A-4B68-87D9-75179BB89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2672644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353D245-305B-4919-AE84-7EA76661869C}"/>
                </a:ext>
              </a:extLst>
            </p:cNvPr>
            <p:cNvSpPr txBox="1"/>
            <p:nvPr/>
          </p:nvSpPr>
          <p:spPr>
            <a:xfrm>
              <a:off x="4604697" y="2701804"/>
              <a:ext cx="1172902" cy="3370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DCD73F1-CEE0-480C-ABB9-D334BECF7DF3}"/>
              </a:ext>
            </a:extLst>
          </p:cNvPr>
          <p:cNvSpPr txBox="1"/>
          <p:nvPr/>
        </p:nvSpPr>
        <p:spPr>
          <a:xfrm>
            <a:off x="2286067" y="2951698"/>
            <a:ext cx="961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设置新闻列表项文本在一行内显示，溢出时显示省略（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3E65951-F66A-433C-941D-84A040DD88ED}"/>
              </a:ext>
            </a:extLst>
          </p:cNvPr>
          <p:cNvSpPr txBox="1"/>
          <p:nvPr/>
        </p:nvSpPr>
        <p:spPr>
          <a:xfrm>
            <a:off x="836492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任务实施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92A3A3C-DDE9-4811-B4D0-59B0B22363A6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分析任务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CFB7873-5039-48BF-8072-8CB24702D614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FDDC49B-8086-4604-89F5-971D36432C83}"/>
              </a:ext>
            </a:extLst>
          </p:cNvPr>
          <p:cNvSpPr txBox="1"/>
          <p:nvPr/>
        </p:nvSpPr>
        <p:spPr>
          <a:xfrm>
            <a:off x="4458878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971F09B-058C-445F-A0FA-327A8BB7A7C8}"/>
              </a:ext>
            </a:extLst>
          </p:cNvPr>
          <p:cNvGrpSpPr/>
          <p:nvPr/>
        </p:nvGrpSpPr>
        <p:grpSpPr>
          <a:xfrm>
            <a:off x="756156" y="1960455"/>
            <a:ext cx="1405167" cy="431383"/>
            <a:chOff x="4208463" y="2672644"/>
            <a:chExt cx="1616075" cy="393700"/>
          </a:xfrm>
        </p:grpSpPr>
        <p:sp>
          <p:nvSpPr>
            <p:cNvPr id="18" name="矩形: 圆角 48">
              <a:extLst>
                <a:ext uri="{FF2B5EF4-FFF2-40B4-BE49-F238E27FC236}">
                  <a16:creationId xmlns:a16="http://schemas.microsoft.com/office/drawing/2014/main" id="{4DC5AD35-6B1A-468D-BC84-E81E91654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2672644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1C5F91-4C41-4D96-AF74-AE7E16760FA1}"/>
                </a:ext>
              </a:extLst>
            </p:cNvPr>
            <p:cNvSpPr txBox="1"/>
            <p:nvPr/>
          </p:nvSpPr>
          <p:spPr>
            <a:xfrm>
              <a:off x="4604697" y="2701804"/>
              <a:ext cx="1172902" cy="3370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C5D89A8-E2AE-4B6C-9C2E-CA60CED2910B}"/>
              </a:ext>
            </a:extLst>
          </p:cNvPr>
          <p:cNvSpPr txBox="1"/>
          <p:nvPr/>
        </p:nvSpPr>
        <p:spPr>
          <a:xfrm>
            <a:off x="2364834" y="1914536"/>
            <a:ext cx="4378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基础代码的构建</a:t>
            </a:r>
          </a:p>
        </p:txBody>
      </p:sp>
    </p:spTree>
    <p:extLst>
      <p:ext uri="{BB962C8B-B14F-4D97-AF65-F5344CB8AC3E}">
        <p14:creationId xmlns:p14="http://schemas.microsoft.com/office/powerpoint/2010/main" val="451059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FD7FB3-4B15-4616-984D-D0EFC4FF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2" y="1132783"/>
            <a:ext cx="2739648" cy="275039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D069202-2E24-4391-9CF9-43FD5B0516AE}"/>
              </a:ext>
            </a:extLst>
          </p:cNvPr>
          <p:cNvGrpSpPr/>
          <p:nvPr/>
        </p:nvGrpSpPr>
        <p:grpSpPr>
          <a:xfrm>
            <a:off x="3749612" y="2587878"/>
            <a:ext cx="7112827" cy="2946400"/>
            <a:chOff x="3990691" y="3429000"/>
            <a:chExt cx="7112827" cy="2946400"/>
          </a:xfrm>
        </p:grpSpPr>
        <p:sp>
          <p:nvSpPr>
            <p:cNvPr id="4" name="思想气泡: 云 3">
              <a:extLst>
                <a:ext uri="{FF2B5EF4-FFF2-40B4-BE49-F238E27FC236}">
                  <a16:creationId xmlns:a16="http://schemas.microsoft.com/office/drawing/2014/main" id="{681AE25C-2589-4A05-9FCE-A6509FC1B32C}"/>
                </a:ext>
              </a:extLst>
            </p:cNvPr>
            <p:cNvSpPr/>
            <p:nvPr/>
          </p:nvSpPr>
          <p:spPr>
            <a:xfrm>
              <a:off x="3990691" y="3429000"/>
              <a:ext cx="7112827" cy="2946400"/>
            </a:xfrm>
            <a:prstGeom prst="cloudCallout">
              <a:avLst>
                <a:gd name="adj1" fmla="val -63078"/>
                <a:gd name="adj2" fmla="val -31734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FF25292-290F-4E7E-AA61-7D57B68115AD}"/>
                </a:ext>
              </a:extLst>
            </p:cNvPr>
            <p:cNvSpPr txBox="1"/>
            <p:nvPr/>
          </p:nvSpPr>
          <p:spPr>
            <a:xfrm>
              <a:off x="4723578" y="4152474"/>
              <a:ext cx="5424982" cy="159973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4400" b="1">
                  <a:ln>
                    <a:solidFill>
                      <a:schemeClr val="bg1"/>
                    </a:solidFill>
                  </a:ln>
                  <a:solidFill>
                    <a:srgbClr val="40404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2800" dirty="0"/>
                <a:t>图片下的文本太多，如何控制只显示两行文字，超出的部分显示省略号（</a:t>
              </a:r>
              <a:r>
                <a:rPr lang="en-US" altLang="zh-CN" sz="2800" dirty="0"/>
                <a:t>…)</a:t>
              </a:r>
              <a:r>
                <a:rPr lang="zh-CN" altLang="en-US" sz="2800" dirty="0"/>
                <a:t>呢？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3702519-26D8-4BF2-AE34-4CF3467EB672}"/>
              </a:ext>
            </a:extLst>
          </p:cNvPr>
          <p:cNvSpPr txBox="1"/>
          <p:nvPr/>
        </p:nvSpPr>
        <p:spPr>
          <a:xfrm>
            <a:off x="836492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任务实施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A62628-E03B-4BFA-94D4-E188D5D02A80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分析任务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D7FBC6-9A3E-4089-845E-49C2E1386D97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8135B1-71E2-4AC3-B883-5D273658CE68}"/>
              </a:ext>
            </a:extLst>
          </p:cNvPr>
          <p:cNvSpPr txBox="1"/>
          <p:nvPr/>
        </p:nvSpPr>
        <p:spPr>
          <a:xfrm>
            <a:off x="4458878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</p:spTree>
    <p:extLst>
      <p:ext uri="{BB962C8B-B14F-4D97-AF65-F5344CB8AC3E}">
        <p14:creationId xmlns:p14="http://schemas.microsoft.com/office/powerpoint/2010/main" val="2101008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B286B1-7FD5-4A6B-B4AB-6ED84F677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5" t="5980" r="59132" b="4652"/>
          <a:stretch/>
        </p:blipFill>
        <p:spPr>
          <a:xfrm>
            <a:off x="863403" y="2504141"/>
            <a:ext cx="2063488" cy="39077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98AE2D-2B0C-4262-B0B5-C69607699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917" y="1522071"/>
            <a:ext cx="8051116" cy="40708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9BBC57-CAB7-477D-9F06-38694D94890C}"/>
              </a:ext>
            </a:extLst>
          </p:cNvPr>
          <p:cNvSpPr txBox="1"/>
          <p:nvPr/>
        </p:nvSpPr>
        <p:spPr>
          <a:xfrm>
            <a:off x="3457843" y="1966734"/>
            <a:ext cx="252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限制文本显示行数：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A63379-7427-4191-978E-E3BECE61D5A4}"/>
              </a:ext>
            </a:extLst>
          </p:cNvPr>
          <p:cNvSpPr txBox="1"/>
          <p:nvPr/>
        </p:nvSpPr>
        <p:spPr>
          <a:xfrm>
            <a:off x="4208710" y="2469180"/>
            <a:ext cx="5885201" cy="257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display: -</a:t>
            </a:r>
            <a:r>
              <a:rPr lang="en-US" altLang="zh-CN" sz="2800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webkit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-box;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webkit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-box-orient: vertical;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2800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webkit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-line-clamp: 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行数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overflow: hidden;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E5CE44-75E7-4ABA-A307-C82D4B31BF2D}"/>
              </a:ext>
            </a:extLst>
          </p:cNvPr>
          <p:cNvSpPr txBox="1"/>
          <p:nvPr/>
        </p:nvSpPr>
        <p:spPr>
          <a:xfrm>
            <a:off x="836492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任务实施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530565-692B-433A-9247-8E5FFFC48F81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分析任务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99D3A9-95C5-407A-905D-44C539C2D0A2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CED10B-D3C5-4E8F-B437-6C7DDDC02047}"/>
              </a:ext>
            </a:extLst>
          </p:cNvPr>
          <p:cNvSpPr txBox="1"/>
          <p:nvPr/>
        </p:nvSpPr>
        <p:spPr>
          <a:xfrm>
            <a:off x="4458878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</p:spTree>
    <p:extLst>
      <p:ext uri="{BB962C8B-B14F-4D97-AF65-F5344CB8AC3E}">
        <p14:creationId xmlns:p14="http://schemas.microsoft.com/office/powerpoint/2010/main" val="930934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21F911-EAD9-4CFD-91C2-BB4B0357BB72}"/>
              </a:ext>
            </a:extLst>
          </p:cNvPr>
          <p:cNvSpPr txBox="1"/>
          <p:nvPr/>
        </p:nvSpPr>
        <p:spPr>
          <a:xfrm>
            <a:off x="836492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任务实施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B30096-C97D-4B77-B749-030E8932ED5E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分析任务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01F707-6660-4A93-B861-3D381CFD1A4C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E6E749-E725-481D-8D88-FD8828C0EE44}"/>
              </a:ext>
            </a:extLst>
          </p:cNvPr>
          <p:cNvSpPr txBox="1"/>
          <p:nvPr/>
        </p:nvSpPr>
        <p:spPr>
          <a:xfrm>
            <a:off x="4458878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FF1311-C52A-423B-BAD4-F6CCBAB17D4E}"/>
              </a:ext>
            </a:extLst>
          </p:cNvPr>
          <p:cNvSpPr/>
          <p:nvPr/>
        </p:nvSpPr>
        <p:spPr>
          <a:xfrm>
            <a:off x="811811" y="2504762"/>
            <a:ext cx="11081778" cy="3409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display: -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-box;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（将对象作为弹性伸缩盒子模型显示 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-box-orient: vertical;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（元素被垂直排列）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-line-clamp: 3;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（设置文本显示的行数）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overflow: hidden;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（在多行文本的情况下，用省略号“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...”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隐藏超出范围的文本）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4B0AE4-254C-474E-BFB1-761AB5FA1E38}"/>
              </a:ext>
            </a:extLst>
          </p:cNvPr>
          <p:cNvSpPr txBox="1"/>
          <p:nvPr/>
        </p:nvSpPr>
        <p:spPr>
          <a:xfrm>
            <a:off x="811811" y="1780611"/>
            <a:ext cx="38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限制文本显示的行数</a:t>
            </a:r>
          </a:p>
        </p:txBody>
      </p:sp>
    </p:spTree>
    <p:extLst>
      <p:ext uri="{BB962C8B-B14F-4D97-AF65-F5344CB8AC3E}">
        <p14:creationId xmlns:p14="http://schemas.microsoft.com/office/powerpoint/2010/main" val="4247122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FBF6B7B-26CA-4F44-AF5E-F7D296F26EC9}"/>
              </a:ext>
            </a:extLst>
          </p:cNvPr>
          <p:cNvGrpSpPr/>
          <p:nvPr/>
        </p:nvGrpSpPr>
        <p:grpSpPr>
          <a:xfrm>
            <a:off x="803663" y="2977434"/>
            <a:ext cx="1405167" cy="431383"/>
            <a:chOff x="4208463" y="2672644"/>
            <a:chExt cx="1616075" cy="393700"/>
          </a:xfrm>
        </p:grpSpPr>
        <p:sp>
          <p:nvSpPr>
            <p:cNvPr id="3" name="矩形: 圆角 48">
              <a:extLst>
                <a:ext uri="{FF2B5EF4-FFF2-40B4-BE49-F238E27FC236}">
                  <a16:creationId xmlns:a16="http://schemas.microsoft.com/office/drawing/2014/main" id="{9D002715-C1FF-4762-BB5F-F1B35E831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2672644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DEBC044-231B-4F92-A0B6-8F8B6B14C7E4}"/>
                </a:ext>
              </a:extLst>
            </p:cNvPr>
            <p:cNvSpPr txBox="1"/>
            <p:nvPr/>
          </p:nvSpPr>
          <p:spPr>
            <a:xfrm>
              <a:off x="4604697" y="2701804"/>
              <a:ext cx="1172902" cy="3370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865D68-6CEA-4C1A-9806-08B83EE097B1}"/>
              </a:ext>
            </a:extLst>
          </p:cNvPr>
          <p:cNvGrpSpPr/>
          <p:nvPr/>
        </p:nvGrpSpPr>
        <p:grpSpPr>
          <a:xfrm>
            <a:off x="803663" y="1963829"/>
            <a:ext cx="1405167" cy="431383"/>
            <a:chOff x="4208463" y="2672644"/>
            <a:chExt cx="1616075" cy="393700"/>
          </a:xfrm>
        </p:grpSpPr>
        <p:sp>
          <p:nvSpPr>
            <p:cNvPr id="7" name="矩形: 圆角 48">
              <a:extLst>
                <a:ext uri="{FF2B5EF4-FFF2-40B4-BE49-F238E27FC236}">
                  <a16:creationId xmlns:a16="http://schemas.microsoft.com/office/drawing/2014/main" id="{5F89C2F5-CE98-4061-BABC-1B21C45B9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2672644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CD32A75-F69A-4FE3-BBD7-44E1A402E63F}"/>
                </a:ext>
              </a:extLst>
            </p:cNvPr>
            <p:cNvSpPr txBox="1"/>
            <p:nvPr/>
          </p:nvSpPr>
          <p:spPr>
            <a:xfrm>
              <a:off x="4604697" y="2701804"/>
              <a:ext cx="1172902" cy="3370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EF1F14D-9F2E-4E51-B4CC-887DD44A1506}"/>
              </a:ext>
            </a:extLst>
          </p:cNvPr>
          <p:cNvSpPr txBox="1"/>
          <p:nvPr/>
        </p:nvSpPr>
        <p:spPr>
          <a:xfrm>
            <a:off x="2412341" y="1917910"/>
            <a:ext cx="4378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基础代码的构建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E60EB2-71C4-47C9-BA5C-C49D84B9A33B}"/>
              </a:ext>
            </a:extLst>
          </p:cNvPr>
          <p:cNvSpPr txBox="1"/>
          <p:nvPr/>
        </p:nvSpPr>
        <p:spPr>
          <a:xfrm>
            <a:off x="836492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任务实施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5A021-AF90-4EBC-B293-DF6CA9DCBB27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分析任务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FC791E-A863-4629-B6D4-0C36EF583997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967B00-6257-4AC0-A229-CCB395862EE4}"/>
              </a:ext>
            </a:extLst>
          </p:cNvPr>
          <p:cNvSpPr txBox="1"/>
          <p:nvPr/>
        </p:nvSpPr>
        <p:spPr>
          <a:xfrm>
            <a:off x="4458878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0CF8846-D7EA-4C41-971E-A0EFBF05EC0D}"/>
              </a:ext>
            </a:extLst>
          </p:cNvPr>
          <p:cNvGrpSpPr/>
          <p:nvPr/>
        </p:nvGrpSpPr>
        <p:grpSpPr>
          <a:xfrm>
            <a:off x="842530" y="3987859"/>
            <a:ext cx="1405167" cy="431383"/>
            <a:chOff x="4208463" y="2672644"/>
            <a:chExt cx="1616075" cy="393700"/>
          </a:xfrm>
        </p:grpSpPr>
        <p:sp>
          <p:nvSpPr>
            <p:cNvPr id="19" name="矩形: 圆角 48">
              <a:extLst>
                <a:ext uri="{FF2B5EF4-FFF2-40B4-BE49-F238E27FC236}">
                  <a16:creationId xmlns:a16="http://schemas.microsoft.com/office/drawing/2014/main" id="{39E78D14-30B9-4A31-BFD1-BE805DC90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2672644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7CECA0A-AAB8-44E1-9209-9C6D369BCD2B}"/>
                </a:ext>
              </a:extLst>
            </p:cNvPr>
            <p:cNvSpPr txBox="1"/>
            <p:nvPr/>
          </p:nvSpPr>
          <p:spPr>
            <a:xfrm>
              <a:off x="4604697" y="2701804"/>
              <a:ext cx="1172902" cy="3370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30F44B3-3687-4AA3-B16F-5CBA11F89CBC}"/>
              </a:ext>
            </a:extLst>
          </p:cNvPr>
          <p:cNvSpPr txBox="1"/>
          <p:nvPr/>
        </p:nvSpPr>
        <p:spPr>
          <a:xfrm>
            <a:off x="2458282" y="3945120"/>
            <a:ext cx="588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限制图片下方文本显示在</a:t>
            </a:r>
            <a:r>
              <a:rPr lang="en-US" altLang="zh-CN" dirty="0"/>
              <a:t>2</a:t>
            </a:r>
            <a:r>
              <a:rPr lang="zh-CN" altLang="en-US" dirty="0"/>
              <a:t>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B7BA17-3F6D-4E68-BA88-3D6D660F410C}"/>
              </a:ext>
            </a:extLst>
          </p:cNvPr>
          <p:cNvSpPr txBox="1"/>
          <p:nvPr/>
        </p:nvSpPr>
        <p:spPr>
          <a:xfrm>
            <a:off x="2333574" y="2941146"/>
            <a:ext cx="961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设置新闻列表项文本在一行内显示，溢出时显示省略（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944485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630523-AF24-4C62-98AB-70D0A0FD9A85}"/>
              </a:ext>
            </a:extLst>
          </p:cNvPr>
          <p:cNvSpPr txBox="1"/>
          <p:nvPr/>
        </p:nvSpPr>
        <p:spPr>
          <a:xfrm>
            <a:off x="964884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归纳总结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C8F7BE-D1C9-429B-A558-96B174A97E45}"/>
              </a:ext>
            </a:extLst>
          </p:cNvPr>
          <p:cNvSpPr txBox="1"/>
          <p:nvPr/>
        </p:nvSpPr>
        <p:spPr>
          <a:xfrm>
            <a:off x="836492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任务实施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0DBF1E-F401-4732-BE00-F7FF5C2BFE54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分析任务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4666A9-E752-4C04-8250-047750A713E0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18D70B-1D2A-446C-ADA6-D858D45B9E81}"/>
              </a:ext>
            </a:extLst>
          </p:cNvPr>
          <p:cNvSpPr txBox="1"/>
          <p:nvPr/>
        </p:nvSpPr>
        <p:spPr>
          <a:xfrm>
            <a:off x="4458878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02914130-1E24-4716-9256-486EB364F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8785" y="1450716"/>
            <a:ext cx="8114923" cy="478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7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C13A0CEC-DEC9-4B9B-A38E-30172A88E0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印品黑体" panose="00000500000000000000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B0FB56D-3012-4562-964E-6BA38F34F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7C68395-263A-44E6-A842-FF4C9B2EF2AD}"/>
              </a:ext>
            </a:extLst>
          </p:cNvPr>
          <p:cNvGrpSpPr/>
          <p:nvPr/>
        </p:nvGrpSpPr>
        <p:grpSpPr>
          <a:xfrm>
            <a:off x="2417883" y="-99213"/>
            <a:ext cx="7924398" cy="7056426"/>
            <a:chOff x="1698996" y="51470"/>
            <a:chExt cx="6186844" cy="5293779"/>
          </a:xfrm>
        </p:grpSpPr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EFC1BB48-762B-4EC0-B251-EA68EB8C0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102" y="51470"/>
              <a:ext cx="5036632" cy="5293779"/>
            </a:xfrm>
            <a:custGeom>
              <a:avLst/>
              <a:gdLst>
                <a:gd name="T0" fmla="*/ 49 w 1099"/>
                <a:gd name="T1" fmla="*/ 826 h 1155"/>
                <a:gd name="T2" fmla="*/ 525 w 1099"/>
                <a:gd name="T3" fmla="*/ 1103 h 1155"/>
                <a:gd name="T4" fmla="*/ 1007 w 1099"/>
                <a:gd name="T5" fmla="*/ 611 h 1155"/>
                <a:gd name="T6" fmla="*/ 320 w 1099"/>
                <a:gd name="T7" fmla="*/ 51 h 1155"/>
                <a:gd name="T8" fmla="*/ 49 w 1099"/>
                <a:gd name="T9" fmla="*/ 826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155">
                  <a:moveTo>
                    <a:pt x="49" y="826"/>
                  </a:moveTo>
                  <a:cubicBezTo>
                    <a:pt x="98" y="1031"/>
                    <a:pt x="311" y="1155"/>
                    <a:pt x="525" y="1103"/>
                  </a:cubicBezTo>
                  <a:cubicBezTo>
                    <a:pt x="739" y="1052"/>
                    <a:pt x="1099" y="907"/>
                    <a:pt x="1007" y="611"/>
                  </a:cubicBezTo>
                  <a:cubicBezTo>
                    <a:pt x="944" y="410"/>
                    <a:pt x="533" y="0"/>
                    <a:pt x="320" y="51"/>
                  </a:cubicBezTo>
                  <a:cubicBezTo>
                    <a:pt x="106" y="103"/>
                    <a:pt x="0" y="622"/>
                    <a:pt x="49" y="826"/>
                  </a:cubicBezTo>
                  <a:close/>
                </a:path>
              </a:pathLst>
            </a:custGeom>
            <a:gradFill>
              <a:gsLst>
                <a:gs pos="23000">
                  <a:srgbClr val="1C98AF"/>
                </a:gs>
                <a:gs pos="79000">
                  <a:srgbClr val="875DA2">
                    <a:alpha val="67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D15FB43A-0AF5-45FC-BDFB-E8943FE36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996" y="743761"/>
              <a:ext cx="6186844" cy="4314489"/>
            </a:xfrm>
            <a:custGeom>
              <a:avLst/>
              <a:gdLst>
                <a:gd name="T0" fmla="*/ 72 w 1406"/>
                <a:gd name="T1" fmla="*/ 310 h 979"/>
                <a:gd name="T2" fmla="*/ 436 w 1406"/>
                <a:gd name="T3" fmla="*/ 875 h 979"/>
                <a:gd name="T4" fmla="*/ 1250 w 1406"/>
                <a:gd name="T5" fmla="*/ 712 h 979"/>
                <a:gd name="T6" fmla="*/ 642 w 1406"/>
                <a:gd name="T7" fmla="*/ 83 h 979"/>
                <a:gd name="T8" fmla="*/ 72 w 1406"/>
                <a:gd name="T9" fmla="*/ 31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979">
                  <a:moveTo>
                    <a:pt x="72" y="310"/>
                  </a:moveTo>
                  <a:cubicBezTo>
                    <a:pt x="0" y="479"/>
                    <a:pt x="137" y="745"/>
                    <a:pt x="436" y="875"/>
                  </a:cubicBezTo>
                  <a:cubicBezTo>
                    <a:pt x="675" y="979"/>
                    <a:pt x="1156" y="861"/>
                    <a:pt x="1250" y="712"/>
                  </a:cubicBezTo>
                  <a:cubicBezTo>
                    <a:pt x="1406" y="461"/>
                    <a:pt x="898" y="139"/>
                    <a:pt x="642" y="83"/>
                  </a:cubicBezTo>
                  <a:cubicBezTo>
                    <a:pt x="272" y="0"/>
                    <a:pt x="117" y="206"/>
                    <a:pt x="72" y="310"/>
                  </a:cubicBezTo>
                  <a:close/>
                </a:path>
              </a:pathLst>
            </a:custGeom>
            <a:gradFill>
              <a:gsLst>
                <a:gs pos="23000">
                  <a:srgbClr val="0BA1B2">
                    <a:alpha val="43000"/>
                  </a:srgbClr>
                </a:gs>
                <a:gs pos="77000">
                  <a:srgbClr val="7030A0">
                    <a:alpha val="55000"/>
                  </a:srgbClr>
                </a:gs>
              </a:gsLst>
              <a:lin ang="7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A6FCCFE8-65BB-4D4B-B8A6-F4E6A33F3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016" y="539553"/>
              <a:ext cx="2016224" cy="1728192"/>
            </a:xfrm>
            <a:custGeom>
              <a:avLst/>
              <a:gdLst>
                <a:gd name="T0" fmla="*/ 418 w 583"/>
                <a:gd name="T1" fmla="*/ 464 h 489"/>
                <a:gd name="T2" fmla="*/ 556 w 583"/>
                <a:gd name="T3" fmla="*/ 220 h 489"/>
                <a:gd name="T4" fmla="*/ 293 w 583"/>
                <a:gd name="T5" fmla="*/ 25 h 489"/>
                <a:gd name="T6" fmla="*/ 27 w 583"/>
                <a:gd name="T7" fmla="*/ 324 h 489"/>
                <a:gd name="T8" fmla="*/ 418 w 583"/>
                <a:gd name="T9" fmla="*/ 46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489">
                  <a:moveTo>
                    <a:pt x="418" y="464"/>
                  </a:moveTo>
                  <a:cubicBezTo>
                    <a:pt x="521" y="439"/>
                    <a:pt x="583" y="330"/>
                    <a:pt x="556" y="220"/>
                  </a:cubicBezTo>
                  <a:cubicBezTo>
                    <a:pt x="530" y="111"/>
                    <a:pt x="396" y="0"/>
                    <a:pt x="293" y="25"/>
                  </a:cubicBezTo>
                  <a:cubicBezTo>
                    <a:pt x="190" y="50"/>
                    <a:pt x="0" y="215"/>
                    <a:pt x="27" y="324"/>
                  </a:cubicBezTo>
                  <a:cubicBezTo>
                    <a:pt x="53" y="434"/>
                    <a:pt x="315" y="489"/>
                    <a:pt x="418" y="464"/>
                  </a:cubicBezTo>
                  <a:close/>
                </a:path>
              </a:pathLst>
            </a:custGeom>
            <a:gradFill>
              <a:gsLst>
                <a:gs pos="0">
                  <a:srgbClr val="54B4D9">
                    <a:alpha val="67000"/>
                  </a:srgbClr>
                </a:gs>
                <a:gs pos="100000">
                  <a:srgbClr val="28256D"/>
                </a:gs>
              </a:gsLst>
              <a:lin ang="9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A31EB8C-0257-4BFD-B33D-CB5778564D91}"/>
                </a:ext>
              </a:extLst>
            </p:cNvPr>
            <p:cNvSpPr txBox="1"/>
            <p:nvPr/>
          </p:nvSpPr>
          <p:spPr>
            <a:xfrm>
              <a:off x="2023273" y="2536015"/>
              <a:ext cx="4833727" cy="831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rPr>
                <a:t>下次课再见</a:t>
              </a:r>
              <a:r>
                <a:rPr lang="en-US" altLang="zh-CN" sz="6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rPr>
                <a:t>!</a:t>
              </a:r>
              <a:endPara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28B77A81-014B-4BD4-A142-CE1C23CE7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89" y="1504419"/>
            <a:ext cx="762156" cy="9164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AA33E31-CDA2-4658-92E2-9C25EBA1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089" y="1507439"/>
            <a:ext cx="759644" cy="9134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0FD05A0-A960-4D40-BC40-9A2E7DD2516F}"/>
              </a:ext>
            </a:extLst>
          </p:cNvPr>
          <p:cNvSpPr txBox="1"/>
          <p:nvPr/>
        </p:nvSpPr>
        <p:spPr>
          <a:xfrm>
            <a:off x="6838491" y="1169639"/>
            <a:ext cx="1079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432898-D74C-4B25-80B0-0CB8998CF852}"/>
              </a:ext>
            </a:extLst>
          </p:cNvPr>
          <p:cNvSpPr txBox="1"/>
          <p:nvPr/>
        </p:nvSpPr>
        <p:spPr>
          <a:xfrm>
            <a:off x="7776793" y="1164687"/>
            <a:ext cx="75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42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C13A0CEC-DEC9-4B9B-A38E-30172A88E0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印品黑体" panose="00000500000000000000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B0FB56D-3012-4562-964E-6BA38F34F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1C26AB-957D-4107-8012-3CC4FE2E544C}"/>
              </a:ext>
            </a:extLst>
          </p:cNvPr>
          <p:cNvSpPr/>
          <p:nvPr/>
        </p:nvSpPr>
        <p:spPr>
          <a:xfrm>
            <a:off x="1429305" y="4319662"/>
            <a:ext cx="9126244" cy="1049328"/>
          </a:xfrm>
          <a:prstGeom prst="rect">
            <a:avLst/>
          </a:prstGeom>
          <a:solidFill>
            <a:srgbClr val="047A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Shape 285">
            <a:extLst>
              <a:ext uri="{FF2B5EF4-FFF2-40B4-BE49-F238E27FC236}">
                <a16:creationId xmlns:a16="http://schemas.microsoft.com/office/drawing/2014/main" id="{CE092275-B32A-48AA-A034-1F7954DBA411}"/>
              </a:ext>
            </a:extLst>
          </p:cNvPr>
          <p:cNvSpPr txBox="1"/>
          <p:nvPr/>
        </p:nvSpPr>
        <p:spPr>
          <a:xfrm>
            <a:off x="3601472" y="4330611"/>
            <a:ext cx="5231810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前导知识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文本溢出</a:t>
            </a:r>
            <a:endParaRPr lang="en-US" altLang="zh-CN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26FBD20B-2696-480A-810F-53CF02DBC85C}"/>
              </a:ext>
            </a:extLst>
          </p:cNvPr>
          <p:cNvSpPr>
            <a:spLocks/>
          </p:cNvSpPr>
          <p:nvPr/>
        </p:nvSpPr>
        <p:spPr bwMode="auto">
          <a:xfrm>
            <a:off x="778735" y="1726207"/>
            <a:ext cx="2291814" cy="2408822"/>
          </a:xfrm>
          <a:custGeom>
            <a:avLst/>
            <a:gdLst>
              <a:gd name="T0" fmla="*/ 49 w 1099"/>
              <a:gd name="T1" fmla="*/ 826 h 1155"/>
              <a:gd name="T2" fmla="*/ 525 w 1099"/>
              <a:gd name="T3" fmla="*/ 1103 h 1155"/>
              <a:gd name="T4" fmla="*/ 1007 w 1099"/>
              <a:gd name="T5" fmla="*/ 611 h 1155"/>
              <a:gd name="T6" fmla="*/ 320 w 1099"/>
              <a:gd name="T7" fmla="*/ 51 h 1155"/>
              <a:gd name="T8" fmla="*/ 49 w 1099"/>
              <a:gd name="T9" fmla="*/ 826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9" h="1155">
                <a:moveTo>
                  <a:pt x="49" y="826"/>
                </a:moveTo>
                <a:cubicBezTo>
                  <a:pt x="98" y="1031"/>
                  <a:pt x="311" y="1155"/>
                  <a:pt x="525" y="1103"/>
                </a:cubicBezTo>
                <a:cubicBezTo>
                  <a:pt x="739" y="1052"/>
                  <a:pt x="1099" y="907"/>
                  <a:pt x="1007" y="611"/>
                </a:cubicBezTo>
                <a:cubicBezTo>
                  <a:pt x="944" y="410"/>
                  <a:pt x="533" y="0"/>
                  <a:pt x="320" y="51"/>
                </a:cubicBezTo>
                <a:cubicBezTo>
                  <a:pt x="106" y="103"/>
                  <a:pt x="0" y="622"/>
                  <a:pt x="49" y="826"/>
                </a:cubicBezTo>
                <a:close/>
              </a:path>
            </a:pathLst>
          </a:custGeom>
          <a:gradFill>
            <a:gsLst>
              <a:gs pos="23000">
                <a:srgbClr val="1C98AF"/>
              </a:gs>
              <a:gs pos="79000">
                <a:srgbClr val="875DA2">
                  <a:alpha val="67000"/>
                </a:srgb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96E3502A-178A-4555-84D1-E02750A570DB}"/>
              </a:ext>
            </a:extLst>
          </p:cNvPr>
          <p:cNvSpPr>
            <a:spLocks/>
          </p:cNvSpPr>
          <p:nvPr/>
        </p:nvSpPr>
        <p:spPr bwMode="auto">
          <a:xfrm>
            <a:off x="318456" y="1908741"/>
            <a:ext cx="2930682" cy="2043754"/>
          </a:xfrm>
          <a:custGeom>
            <a:avLst/>
            <a:gdLst>
              <a:gd name="T0" fmla="*/ 72 w 1406"/>
              <a:gd name="T1" fmla="*/ 310 h 979"/>
              <a:gd name="T2" fmla="*/ 436 w 1406"/>
              <a:gd name="T3" fmla="*/ 875 h 979"/>
              <a:gd name="T4" fmla="*/ 1250 w 1406"/>
              <a:gd name="T5" fmla="*/ 712 h 979"/>
              <a:gd name="T6" fmla="*/ 642 w 1406"/>
              <a:gd name="T7" fmla="*/ 83 h 979"/>
              <a:gd name="T8" fmla="*/ 72 w 1406"/>
              <a:gd name="T9" fmla="*/ 310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979">
                <a:moveTo>
                  <a:pt x="72" y="310"/>
                </a:moveTo>
                <a:cubicBezTo>
                  <a:pt x="0" y="479"/>
                  <a:pt x="137" y="745"/>
                  <a:pt x="436" y="875"/>
                </a:cubicBezTo>
                <a:cubicBezTo>
                  <a:pt x="675" y="979"/>
                  <a:pt x="1156" y="861"/>
                  <a:pt x="1250" y="712"/>
                </a:cubicBezTo>
                <a:cubicBezTo>
                  <a:pt x="1406" y="461"/>
                  <a:pt x="898" y="139"/>
                  <a:pt x="642" y="83"/>
                </a:cubicBezTo>
                <a:cubicBezTo>
                  <a:pt x="272" y="0"/>
                  <a:pt x="117" y="206"/>
                  <a:pt x="72" y="310"/>
                </a:cubicBezTo>
                <a:close/>
              </a:path>
            </a:pathLst>
          </a:custGeom>
          <a:gradFill>
            <a:gsLst>
              <a:gs pos="23000">
                <a:srgbClr val="0BA1B2">
                  <a:alpha val="43000"/>
                </a:srgbClr>
              </a:gs>
              <a:gs pos="77000">
                <a:srgbClr val="7030A0">
                  <a:alpha val="55000"/>
                </a:srgbClr>
              </a:gs>
            </a:gsLst>
            <a:lin ang="7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712D51-A51D-43FD-A4A7-00C546554AC3}"/>
              </a:ext>
            </a:extLst>
          </p:cNvPr>
          <p:cNvSpPr txBox="1"/>
          <p:nvPr/>
        </p:nvSpPr>
        <p:spPr>
          <a:xfrm>
            <a:off x="1228474" y="2699859"/>
            <a:ext cx="12875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BC00C1-98ED-497E-AAAA-39122ABB190D}"/>
              </a:ext>
            </a:extLst>
          </p:cNvPr>
          <p:cNvSpPr txBox="1"/>
          <p:nvPr/>
        </p:nvSpPr>
        <p:spPr>
          <a:xfrm>
            <a:off x="3109961" y="2697338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895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制作“逆行者”网站“致敬英雄”栏目页</a:t>
            </a:r>
          </a:p>
        </p:txBody>
      </p:sp>
    </p:spTree>
    <p:extLst>
      <p:ext uri="{BB962C8B-B14F-4D97-AF65-F5344CB8AC3E}">
        <p14:creationId xmlns:p14="http://schemas.microsoft.com/office/powerpoint/2010/main" val="4020200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C13A0CEC-DEC9-4B9B-A38E-30172A88E0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印品黑体" panose="00000500000000000000" pitchFamily="2" charset="-122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D8FC4FB4-5AD3-492C-836E-3182D2796865}"/>
              </a:ext>
            </a:extLst>
          </p:cNvPr>
          <p:cNvSpPr>
            <a:spLocks/>
          </p:cNvSpPr>
          <p:nvPr/>
        </p:nvSpPr>
        <p:spPr bwMode="auto">
          <a:xfrm>
            <a:off x="1165361" y="1984089"/>
            <a:ext cx="2955020" cy="3105888"/>
          </a:xfrm>
          <a:custGeom>
            <a:avLst/>
            <a:gdLst>
              <a:gd name="T0" fmla="*/ 49 w 1099"/>
              <a:gd name="T1" fmla="*/ 826 h 1155"/>
              <a:gd name="T2" fmla="*/ 525 w 1099"/>
              <a:gd name="T3" fmla="*/ 1103 h 1155"/>
              <a:gd name="T4" fmla="*/ 1007 w 1099"/>
              <a:gd name="T5" fmla="*/ 611 h 1155"/>
              <a:gd name="T6" fmla="*/ 320 w 1099"/>
              <a:gd name="T7" fmla="*/ 51 h 1155"/>
              <a:gd name="T8" fmla="*/ 49 w 1099"/>
              <a:gd name="T9" fmla="*/ 826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9" h="1155">
                <a:moveTo>
                  <a:pt x="49" y="826"/>
                </a:moveTo>
                <a:cubicBezTo>
                  <a:pt x="98" y="1031"/>
                  <a:pt x="311" y="1155"/>
                  <a:pt x="525" y="1103"/>
                </a:cubicBezTo>
                <a:cubicBezTo>
                  <a:pt x="739" y="1052"/>
                  <a:pt x="1099" y="907"/>
                  <a:pt x="1007" y="611"/>
                </a:cubicBezTo>
                <a:cubicBezTo>
                  <a:pt x="944" y="410"/>
                  <a:pt x="533" y="0"/>
                  <a:pt x="320" y="51"/>
                </a:cubicBezTo>
                <a:cubicBezTo>
                  <a:pt x="106" y="103"/>
                  <a:pt x="0" y="622"/>
                  <a:pt x="49" y="826"/>
                </a:cubicBezTo>
                <a:close/>
              </a:path>
            </a:pathLst>
          </a:custGeom>
          <a:gradFill>
            <a:gsLst>
              <a:gs pos="23000">
                <a:srgbClr val="1C98AF"/>
              </a:gs>
              <a:gs pos="79000">
                <a:srgbClr val="875DA2">
                  <a:alpha val="67000"/>
                </a:srgb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8186C3C-BF35-4EE6-9335-25702F4CFE58}"/>
              </a:ext>
            </a:extLst>
          </p:cNvPr>
          <p:cNvSpPr>
            <a:spLocks/>
          </p:cNvSpPr>
          <p:nvPr/>
        </p:nvSpPr>
        <p:spPr bwMode="auto">
          <a:xfrm>
            <a:off x="807841" y="2348073"/>
            <a:ext cx="3670060" cy="2559370"/>
          </a:xfrm>
          <a:custGeom>
            <a:avLst/>
            <a:gdLst>
              <a:gd name="T0" fmla="*/ 72 w 1406"/>
              <a:gd name="T1" fmla="*/ 310 h 979"/>
              <a:gd name="T2" fmla="*/ 436 w 1406"/>
              <a:gd name="T3" fmla="*/ 875 h 979"/>
              <a:gd name="T4" fmla="*/ 1250 w 1406"/>
              <a:gd name="T5" fmla="*/ 712 h 979"/>
              <a:gd name="T6" fmla="*/ 642 w 1406"/>
              <a:gd name="T7" fmla="*/ 83 h 979"/>
              <a:gd name="T8" fmla="*/ 72 w 1406"/>
              <a:gd name="T9" fmla="*/ 310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979">
                <a:moveTo>
                  <a:pt x="72" y="310"/>
                </a:moveTo>
                <a:cubicBezTo>
                  <a:pt x="0" y="479"/>
                  <a:pt x="137" y="745"/>
                  <a:pt x="436" y="875"/>
                </a:cubicBezTo>
                <a:cubicBezTo>
                  <a:pt x="675" y="979"/>
                  <a:pt x="1156" y="861"/>
                  <a:pt x="1250" y="712"/>
                </a:cubicBezTo>
                <a:cubicBezTo>
                  <a:pt x="1406" y="461"/>
                  <a:pt x="898" y="139"/>
                  <a:pt x="642" y="83"/>
                </a:cubicBezTo>
                <a:cubicBezTo>
                  <a:pt x="272" y="0"/>
                  <a:pt x="117" y="206"/>
                  <a:pt x="72" y="310"/>
                </a:cubicBezTo>
                <a:close/>
              </a:path>
            </a:pathLst>
          </a:custGeom>
          <a:gradFill>
            <a:gsLst>
              <a:gs pos="23000">
                <a:srgbClr val="0BA1B2">
                  <a:alpha val="43000"/>
                </a:srgbClr>
              </a:gs>
              <a:gs pos="77000">
                <a:srgbClr val="7030A0">
                  <a:alpha val="55000"/>
                </a:srgbClr>
              </a:gs>
            </a:gsLst>
            <a:lin ang="7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Oval 1">
            <a:extLst>
              <a:ext uri="{FF2B5EF4-FFF2-40B4-BE49-F238E27FC236}">
                <a16:creationId xmlns:a16="http://schemas.microsoft.com/office/drawing/2014/main" id="{EFB098C8-90F2-409E-AA0C-E535AE38B3F5}"/>
              </a:ext>
            </a:extLst>
          </p:cNvPr>
          <p:cNvSpPr/>
          <p:nvPr/>
        </p:nvSpPr>
        <p:spPr bwMode="auto">
          <a:xfrm>
            <a:off x="1165361" y="3192221"/>
            <a:ext cx="2722960" cy="1411679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br>
              <a:rPr lang="en-US" altLang="zh-CN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zh-CN" alt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br>
              <a:rPr lang="zh-CN" alt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</a:br>
            <a:endParaRPr lang="zh-CN" altLang="en-US" sz="3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0F8D718-7512-441F-AEEE-7853AD6FF480}"/>
              </a:ext>
            </a:extLst>
          </p:cNvPr>
          <p:cNvGrpSpPr/>
          <p:nvPr/>
        </p:nvGrpSpPr>
        <p:grpSpPr>
          <a:xfrm>
            <a:off x="4746206" y="2814215"/>
            <a:ext cx="4798462" cy="592074"/>
            <a:chOff x="5451672" y="2535894"/>
            <a:chExt cx="4798462" cy="592074"/>
          </a:xfrm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6852C40-3655-4A23-B11D-A10954CB1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672" y="2535894"/>
              <a:ext cx="704807" cy="592074"/>
            </a:xfrm>
            <a:custGeom>
              <a:avLst/>
              <a:gdLst>
                <a:gd name="T0" fmla="*/ 418 w 583"/>
                <a:gd name="T1" fmla="*/ 464 h 489"/>
                <a:gd name="T2" fmla="*/ 556 w 583"/>
                <a:gd name="T3" fmla="*/ 220 h 489"/>
                <a:gd name="T4" fmla="*/ 293 w 583"/>
                <a:gd name="T5" fmla="*/ 25 h 489"/>
                <a:gd name="T6" fmla="*/ 27 w 583"/>
                <a:gd name="T7" fmla="*/ 324 h 489"/>
                <a:gd name="T8" fmla="*/ 418 w 583"/>
                <a:gd name="T9" fmla="*/ 46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489">
                  <a:moveTo>
                    <a:pt x="418" y="464"/>
                  </a:moveTo>
                  <a:cubicBezTo>
                    <a:pt x="521" y="439"/>
                    <a:pt x="583" y="330"/>
                    <a:pt x="556" y="220"/>
                  </a:cubicBezTo>
                  <a:cubicBezTo>
                    <a:pt x="530" y="111"/>
                    <a:pt x="396" y="0"/>
                    <a:pt x="293" y="25"/>
                  </a:cubicBezTo>
                  <a:cubicBezTo>
                    <a:pt x="190" y="50"/>
                    <a:pt x="0" y="215"/>
                    <a:pt x="27" y="324"/>
                  </a:cubicBezTo>
                  <a:cubicBezTo>
                    <a:pt x="53" y="434"/>
                    <a:pt x="315" y="489"/>
                    <a:pt x="418" y="464"/>
                  </a:cubicBezTo>
                  <a:close/>
                </a:path>
              </a:pathLst>
            </a:custGeom>
            <a:noFill/>
            <a:ln w="19050">
              <a:solidFill>
                <a:srgbClr val="3C86AB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69D1BF2-64FF-4737-BE73-D25F4C6FC7C3}"/>
                </a:ext>
              </a:extLst>
            </p:cNvPr>
            <p:cNvSpPr txBox="1"/>
            <p:nvPr/>
          </p:nvSpPr>
          <p:spPr>
            <a:xfrm>
              <a:off x="6249039" y="2625965"/>
              <a:ext cx="400109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掌握控制单行文本溢出的方法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DEC3508-4056-4080-B7F5-27A34D219D9F}"/>
                </a:ext>
              </a:extLst>
            </p:cNvPr>
            <p:cNvSpPr txBox="1"/>
            <p:nvPr/>
          </p:nvSpPr>
          <p:spPr>
            <a:xfrm>
              <a:off x="5613184" y="2625965"/>
              <a:ext cx="44242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1403F01-14A7-4153-AB78-D9C3C25826B4}"/>
              </a:ext>
            </a:extLst>
          </p:cNvPr>
          <p:cNvGrpSpPr/>
          <p:nvPr/>
        </p:nvGrpSpPr>
        <p:grpSpPr>
          <a:xfrm>
            <a:off x="4746206" y="3742250"/>
            <a:ext cx="4798462" cy="592074"/>
            <a:chOff x="5451672" y="2535894"/>
            <a:chExt cx="4798462" cy="592074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E57B6C25-5BE6-464B-8816-E1BCFE48C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672" y="2535894"/>
              <a:ext cx="704807" cy="592074"/>
            </a:xfrm>
            <a:custGeom>
              <a:avLst/>
              <a:gdLst>
                <a:gd name="T0" fmla="*/ 418 w 583"/>
                <a:gd name="T1" fmla="*/ 464 h 489"/>
                <a:gd name="T2" fmla="*/ 556 w 583"/>
                <a:gd name="T3" fmla="*/ 220 h 489"/>
                <a:gd name="T4" fmla="*/ 293 w 583"/>
                <a:gd name="T5" fmla="*/ 25 h 489"/>
                <a:gd name="T6" fmla="*/ 27 w 583"/>
                <a:gd name="T7" fmla="*/ 324 h 489"/>
                <a:gd name="T8" fmla="*/ 418 w 583"/>
                <a:gd name="T9" fmla="*/ 46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489">
                  <a:moveTo>
                    <a:pt x="418" y="464"/>
                  </a:moveTo>
                  <a:cubicBezTo>
                    <a:pt x="521" y="439"/>
                    <a:pt x="583" y="330"/>
                    <a:pt x="556" y="220"/>
                  </a:cubicBezTo>
                  <a:cubicBezTo>
                    <a:pt x="530" y="111"/>
                    <a:pt x="396" y="0"/>
                    <a:pt x="293" y="25"/>
                  </a:cubicBezTo>
                  <a:cubicBezTo>
                    <a:pt x="190" y="50"/>
                    <a:pt x="0" y="215"/>
                    <a:pt x="27" y="324"/>
                  </a:cubicBezTo>
                  <a:cubicBezTo>
                    <a:pt x="53" y="434"/>
                    <a:pt x="315" y="489"/>
                    <a:pt x="418" y="464"/>
                  </a:cubicBezTo>
                  <a:close/>
                </a:path>
              </a:pathLst>
            </a:custGeom>
            <a:noFill/>
            <a:ln w="19050">
              <a:solidFill>
                <a:srgbClr val="3C86AB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F18ED0A-502F-4002-BC22-3E31C100FB69}"/>
                </a:ext>
              </a:extLst>
            </p:cNvPr>
            <p:cNvSpPr txBox="1"/>
            <p:nvPr/>
          </p:nvSpPr>
          <p:spPr>
            <a:xfrm>
              <a:off x="6249039" y="2625965"/>
              <a:ext cx="400109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掌握限制文本显示行数的方法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8773413-4EA8-405A-A416-94601AC543F1}"/>
                </a:ext>
              </a:extLst>
            </p:cNvPr>
            <p:cNvSpPr txBox="1"/>
            <p:nvPr/>
          </p:nvSpPr>
          <p:spPr>
            <a:xfrm>
              <a:off x="5604306" y="2625965"/>
              <a:ext cx="44242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894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24BCBF-0DAE-44E4-B69C-32EA845CAD55}"/>
              </a:ext>
            </a:extLst>
          </p:cNvPr>
          <p:cNvSpPr txBox="1"/>
          <p:nvPr/>
        </p:nvSpPr>
        <p:spPr>
          <a:xfrm>
            <a:off x="4458878" y="463940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pic>
        <p:nvPicPr>
          <p:cNvPr id="3" name="图片 2">
            <a:hlinkClick r:id="rId2"/>
            <a:extLst>
              <a:ext uri="{FF2B5EF4-FFF2-40B4-BE49-F238E27FC236}">
                <a16:creationId xmlns:a16="http://schemas.microsoft.com/office/drawing/2014/main" id="{7097AAE6-2222-4B0A-B933-0832FF10C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30" y="1300541"/>
            <a:ext cx="7444561" cy="4256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004224-7C95-4067-A44A-BC6268E5C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886" y="1300541"/>
            <a:ext cx="3233293" cy="5082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1CB36B5-909D-4790-8F89-78F324FAE3ED}"/>
              </a:ext>
            </a:extLst>
          </p:cNvPr>
          <p:cNvSpPr/>
          <p:nvPr/>
        </p:nvSpPr>
        <p:spPr>
          <a:xfrm>
            <a:off x="3417904" y="1902085"/>
            <a:ext cx="4482488" cy="3602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9A1440-200F-4124-863E-3D2EEDECC0BF}"/>
              </a:ext>
            </a:extLst>
          </p:cNvPr>
          <p:cNvSpPr/>
          <p:nvPr/>
        </p:nvSpPr>
        <p:spPr>
          <a:xfrm>
            <a:off x="3505965" y="2968884"/>
            <a:ext cx="4482488" cy="3602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EDF299-774B-488A-8C0D-53E69A37A7B0}"/>
              </a:ext>
            </a:extLst>
          </p:cNvPr>
          <p:cNvSpPr/>
          <p:nvPr/>
        </p:nvSpPr>
        <p:spPr>
          <a:xfrm>
            <a:off x="8389398" y="3675355"/>
            <a:ext cx="3143781" cy="26189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97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5266B8-6695-4DF2-8C49-D7A5BD09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2" y="1132783"/>
            <a:ext cx="2739648" cy="275039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D910082-83CE-445C-AF19-722F3C471CF0}"/>
              </a:ext>
            </a:extLst>
          </p:cNvPr>
          <p:cNvGrpSpPr/>
          <p:nvPr/>
        </p:nvGrpSpPr>
        <p:grpSpPr>
          <a:xfrm>
            <a:off x="3749612" y="2507979"/>
            <a:ext cx="7112827" cy="2946400"/>
            <a:chOff x="3990691" y="3349101"/>
            <a:chExt cx="7112827" cy="2946400"/>
          </a:xfrm>
        </p:grpSpPr>
        <p:sp>
          <p:nvSpPr>
            <p:cNvPr id="4" name="思想气泡: 云 3">
              <a:extLst>
                <a:ext uri="{FF2B5EF4-FFF2-40B4-BE49-F238E27FC236}">
                  <a16:creationId xmlns:a16="http://schemas.microsoft.com/office/drawing/2014/main" id="{1EB51276-4883-4CA0-B4EC-4ECCD41040E4}"/>
                </a:ext>
              </a:extLst>
            </p:cNvPr>
            <p:cNvSpPr/>
            <p:nvPr/>
          </p:nvSpPr>
          <p:spPr>
            <a:xfrm>
              <a:off x="3990691" y="3349101"/>
              <a:ext cx="7112827" cy="2946400"/>
            </a:xfrm>
            <a:prstGeom prst="cloudCallout">
              <a:avLst>
                <a:gd name="adj1" fmla="val -63078"/>
                <a:gd name="adj2" fmla="val -31734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455A78-8A4C-4057-A31E-5E927D0266FB}"/>
                </a:ext>
              </a:extLst>
            </p:cNvPr>
            <p:cNvSpPr txBox="1"/>
            <p:nvPr/>
          </p:nvSpPr>
          <p:spPr>
            <a:xfrm>
              <a:off x="4503878" y="4373912"/>
              <a:ext cx="6599640" cy="70076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4400" b="1">
                  <a:ln>
                    <a:solidFill>
                      <a:schemeClr val="bg1"/>
                    </a:solidFill>
                  </a:ln>
                  <a:solidFill>
                    <a:srgbClr val="40404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3600" dirty="0"/>
                <a:t>为什么会显示省略号？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3EA87E4-332E-4E8A-A92E-8F30D7D82F42}"/>
              </a:ext>
            </a:extLst>
          </p:cNvPr>
          <p:cNvSpPr txBox="1"/>
          <p:nvPr/>
        </p:nvSpPr>
        <p:spPr>
          <a:xfrm>
            <a:off x="4458878" y="463940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</p:spTree>
    <p:extLst>
      <p:ext uri="{BB962C8B-B14F-4D97-AF65-F5344CB8AC3E}">
        <p14:creationId xmlns:p14="http://schemas.microsoft.com/office/powerpoint/2010/main" val="404361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24BCBF-0DAE-44E4-B69C-32EA845CAD55}"/>
              </a:ext>
            </a:extLst>
          </p:cNvPr>
          <p:cNvSpPr txBox="1"/>
          <p:nvPr/>
        </p:nvSpPr>
        <p:spPr>
          <a:xfrm>
            <a:off x="4458878" y="463940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C0D978-626E-45CD-B66A-A273C9EA1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5" t="5980" r="59132" b="4652"/>
          <a:stretch/>
        </p:blipFill>
        <p:spPr>
          <a:xfrm>
            <a:off x="1103474" y="2117280"/>
            <a:ext cx="2063488" cy="3907733"/>
          </a:xfrm>
          <a:prstGeom prst="rect">
            <a:avLst/>
          </a:prstGeom>
        </p:spPr>
      </p:pic>
      <p:sp>
        <p:nvSpPr>
          <p:cNvPr id="3" name="云形 2">
            <a:extLst>
              <a:ext uri="{FF2B5EF4-FFF2-40B4-BE49-F238E27FC236}">
                <a16:creationId xmlns:a16="http://schemas.microsoft.com/office/drawing/2014/main" id="{B748FA14-C46E-40DE-8466-E9978D686959}"/>
              </a:ext>
            </a:extLst>
          </p:cNvPr>
          <p:cNvSpPr/>
          <p:nvPr/>
        </p:nvSpPr>
        <p:spPr>
          <a:xfrm>
            <a:off x="3307639" y="1809052"/>
            <a:ext cx="7789448" cy="3592014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EF3BF1-4C0A-4730-85FB-A1C72E4542AC}"/>
              </a:ext>
            </a:extLst>
          </p:cNvPr>
          <p:cNvSpPr txBox="1"/>
          <p:nvPr/>
        </p:nvSpPr>
        <p:spPr>
          <a:xfrm>
            <a:off x="4000629" y="2758070"/>
            <a:ext cx="6413322" cy="1556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720000"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200" dirty="0"/>
              <a:t>在信息列表中常会遇到栏目的宽度与列表项字符长度不一的矛盾，为了避免超长字符的信息项破坏栏目的布局，就可以省略掉多出的字符。</a:t>
            </a:r>
          </a:p>
        </p:txBody>
      </p:sp>
    </p:spTree>
    <p:extLst>
      <p:ext uri="{BB962C8B-B14F-4D97-AF65-F5344CB8AC3E}">
        <p14:creationId xmlns:p14="http://schemas.microsoft.com/office/powerpoint/2010/main" val="12452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B4A8D4-F5C9-46CD-A88E-4690AD9CAA8F}"/>
              </a:ext>
            </a:extLst>
          </p:cNvPr>
          <p:cNvSpPr txBox="1"/>
          <p:nvPr/>
        </p:nvSpPr>
        <p:spPr>
          <a:xfrm>
            <a:off x="4458878" y="463940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30E27E-6421-40A6-8F7D-B2B1D856CED4}"/>
              </a:ext>
            </a:extLst>
          </p:cNvPr>
          <p:cNvSpPr txBox="1"/>
          <p:nvPr/>
        </p:nvSpPr>
        <p:spPr>
          <a:xfrm>
            <a:off x="5747209" y="455062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33B52C7-0967-4E8F-A18D-4EF617FC3ACF}"/>
              </a:ext>
            </a:extLst>
          </p:cNvPr>
          <p:cNvGrpSpPr/>
          <p:nvPr/>
        </p:nvGrpSpPr>
        <p:grpSpPr>
          <a:xfrm>
            <a:off x="1026822" y="2188637"/>
            <a:ext cx="5450917" cy="2480728"/>
            <a:chOff x="1802471" y="2073657"/>
            <a:chExt cx="5450917" cy="3281722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DC546DD-33E7-4D85-A5B3-E7DFEA2F77BC}"/>
                </a:ext>
              </a:extLst>
            </p:cNvPr>
            <p:cNvSpPr/>
            <p:nvPr/>
          </p:nvSpPr>
          <p:spPr bwMode="auto">
            <a:xfrm>
              <a:off x="1802471" y="2201555"/>
              <a:ext cx="5450917" cy="31538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EBBC5F8B-D1E4-4656-A00B-1910F170B5E8}"/>
                </a:ext>
              </a:extLst>
            </p:cNvPr>
            <p:cNvSpPr/>
            <p:nvPr/>
          </p:nvSpPr>
          <p:spPr bwMode="auto">
            <a:xfrm>
              <a:off x="2746824" y="2073657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3CAFF3F0-4763-4F28-AA6D-B5CC7AFDD053}"/>
                </a:ext>
              </a:extLst>
            </p:cNvPr>
            <p:cNvSpPr/>
            <p:nvPr/>
          </p:nvSpPr>
          <p:spPr bwMode="auto">
            <a:xfrm>
              <a:off x="2984742" y="2073658"/>
              <a:ext cx="3097148" cy="745629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A4989DF-BBE7-46A9-B147-56AC4572ABFB}"/>
                </a:ext>
              </a:extLst>
            </p:cNvPr>
            <p:cNvSpPr/>
            <p:nvPr/>
          </p:nvSpPr>
          <p:spPr>
            <a:xfrm>
              <a:off x="3830107" y="2174046"/>
              <a:ext cx="1338828" cy="4885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本次课任务</a:t>
              </a:r>
            </a:p>
          </p:txBody>
        </p:sp>
        <p:sp>
          <p:nvSpPr>
            <p:cNvPr id="49" name="TextBox 10">
              <a:extLst>
                <a:ext uri="{FF2B5EF4-FFF2-40B4-BE49-F238E27FC236}">
                  <a16:creationId xmlns:a16="http://schemas.microsoft.com/office/drawing/2014/main" id="{22A82E9F-01EE-402C-83E9-0CFD86F4440F}"/>
                </a:ext>
              </a:extLst>
            </p:cNvPr>
            <p:cNvSpPr txBox="1"/>
            <p:nvPr/>
          </p:nvSpPr>
          <p:spPr>
            <a:xfrm>
              <a:off x="2890808" y="3079120"/>
              <a:ext cx="3562213" cy="173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制作新闻列表</a:t>
              </a:r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版块，并进行文本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溢出处理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BD1DCE4-38EC-41F3-86CF-47332A1A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66076" y="1051454"/>
            <a:ext cx="3097148" cy="56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13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47360D-767B-4400-9155-135E5B9D29CC}"/>
              </a:ext>
            </a:extLst>
          </p:cNvPr>
          <p:cNvSpPr txBox="1"/>
          <p:nvPr/>
        </p:nvSpPr>
        <p:spPr>
          <a:xfrm>
            <a:off x="4458878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C99796-F653-46E7-99C2-9AB56E157C94}"/>
              </a:ext>
            </a:extLst>
          </p:cNvPr>
          <p:cNvSpPr txBox="1"/>
          <p:nvPr/>
        </p:nvSpPr>
        <p:spPr>
          <a:xfrm>
            <a:off x="5747209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BAA663-B123-4C49-B015-E6A51EC7F5B3}"/>
              </a:ext>
            </a:extLst>
          </p:cNvPr>
          <p:cNvSpPr txBox="1"/>
          <p:nvPr/>
        </p:nvSpPr>
        <p:spPr>
          <a:xfrm>
            <a:off x="7035540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分析任务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8DD0EA-9785-4607-AF4C-EA1D6FA9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16892" y="1159327"/>
            <a:ext cx="3042044" cy="5539026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64D6BB-68BB-49F6-A347-1259CD60C4DB}"/>
              </a:ext>
            </a:extLst>
          </p:cNvPr>
          <p:cNvGrpSpPr/>
          <p:nvPr/>
        </p:nvGrpSpPr>
        <p:grpSpPr>
          <a:xfrm>
            <a:off x="5293422" y="1632128"/>
            <a:ext cx="5501824" cy="2198761"/>
            <a:chOff x="5293422" y="1632128"/>
            <a:chExt cx="5501824" cy="2198761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3B50917-DFDC-4BE8-A285-1E0ABFDE20A4}"/>
                </a:ext>
              </a:extLst>
            </p:cNvPr>
            <p:cNvSpPr txBox="1"/>
            <p:nvPr/>
          </p:nvSpPr>
          <p:spPr>
            <a:xfrm>
              <a:off x="5637320" y="2125486"/>
              <a:ext cx="5157926" cy="17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列表项要有宽度的限制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列表项的字数可以不受限制，但不能换行显示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多出来的文本要隐藏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溢出时显示省略号（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…)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74AE02F-E003-4912-AA68-E3EE966648BE}"/>
                </a:ext>
              </a:extLst>
            </p:cNvPr>
            <p:cNvSpPr/>
            <p:nvPr/>
          </p:nvSpPr>
          <p:spPr>
            <a:xfrm>
              <a:off x="5293422" y="1632128"/>
              <a:ext cx="1858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单行文本溢出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7A135E4-42EC-4E09-82E1-49018E823666}"/>
              </a:ext>
            </a:extLst>
          </p:cNvPr>
          <p:cNvGrpSpPr/>
          <p:nvPr/>
        </p:nvGrpSpPr>
        <p:grpSpPr>
          <a:xfrm>
            <a:off x="5397732" y="4217010"/>
            <a:ext cx="5397514" cy="1753216"/>
            <a:chOff x="5397732" y="4217010"/>
            <a:chExt cx="5397514" cy="175321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8EA0238-721E-439D-9D5A-DA2672E516A1}"/>
                </a:ext>
              </a:extLst>
            </p:cNvPr>
            <p:cNvSpPr/>
            <p:nvPr/>
          </p:nvSpPr>
          <p:spPr>
            <a:xfrm>
              <a:off x="5397732" y="4217010"/>
              <a:ext cx="25506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限制文本显示的行数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1FE4868-7CCE-418E-8555-9D0179195FA8}"/>
                </a:ext>
              </a:extLst>
            </p:cNvPr>
            <p:cNvSpPr txBox="1"/>
            <p:nvPr/>
          </p:nvSpPr>
          <p:spPr>
            <a:xfrm>
              <a:off x="5637320" y="4680321"/>
              <a:ext cx="5157926" cy="1289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要有宽度的限制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设置显示的行数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超出限定行数时，显示省略号（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…)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2E3CB0F-C650-4EDE-A9CB-7630B4E48BA5}"/>
              </a:ext>
            </a:extLst>
          </p:cNvPr>
          <p:cNvSpPr/>
          <p:nvPr/>
        </p:nvSpPr>
        <p:spPr>
          <a:xfrm>
            <a:off x="1342326" y="4015816"/>
            <a:ext cx="2991176" cy="26189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AE41C0-ED54-4BAD-8C18-8F1097716D15}"/>
              </a:ext>
            </a:extLst>
          </p:cNvPr>
          <p:cNvSpPr/>
          <p:nvPr/>
        </p:nvSpPr>
        <p:spPr>
          <a:xfrm>
            <a:off x="1334648" y="3485965"/>
            <a:ext cx="2991176" cy="4839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85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0981AFA-640C-4ECB-B2C5-8C9FBFB65F54}"/>
              </a:ext>
            </a:extLst>
          </p:cNvPr>
          <p:cNvSpPr txBox="1"/>
          <p:nvPr/>
        </p:nvSpPr>
        <p:spPr>
          <a:xfrm>
            <a:off x="836492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任务实施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718690-B123-4768-8DD3-04610D427F84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分析任务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2394F8-2BB5-4E13-B538-B9A3F781CE8E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D3DDE6-60B2-4796-9D66-9521D44C3EC6}"/>
              </a:ext>
            </a:extLst>
          </p:cNvPr>
          <p:cNvSpPr txBox="1"/>
          <p:nvPr/>
        </p:nvSpPr>
        <p:spPr>
          <a:xfrm>
            <a:off x="4458878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04B878A-8FC7-40E2-9102-E68450BEC544}"/>
              </a:ext>
            </a:extLst>
          </p:cNvPr>
          <p:cNvGrpSpPr/>
          <p:nvPr/>
        </p:nvGrpSpPr>
        <p:grpSpPr>
          <a:xfrm>
            <a:off x="1996280" y="1536835"/>
            <a:ext cx="1405167" cy="431383"/>
            <a:chOff x="4208463" y="2672644"/>
            <a:chExt cx="1616075" cy="393700"/>
          </a:xfrm>
        </p:grpSpPr>
        <p:sp>
          <p:nvSpPr>
            <p:cNvPr id="11" name="矩形: 圆角 48">
              <a:extLst>
                <a:ext uri="{FF2B5EF4-FFF2-40B4-BE49-F238E27FC236}">
                  <a16:creationId xmlns:a16="http://schemas.microsoft.com/office/drawing/2014/main" id="{2EFC5911-CEB3-45B3-BAC0-D232B0671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2672644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CD935E5-871C-4D41-83DB-09A5E5C25F90}"/>
                </a:ext>
              </a:extLst>
            </p:cNvPr>
            <p:cNvSpPr txBox="1"/>
            <p:nvPr/>
          </p:nvSpPr>
          <p:spPr>
            <a:xfrm>
              <a:off x="4604697" y="2701804"/>
              <a:ext cx="1172902" cy="3370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676FDFC-2D10-44C6-80DC-9834880FAFB7}"/>
              </a:ext>
            </a:extLst>
          </p:cNvPr>
          <p:cNvSpPr txBox="1"/>
          <p:nvPr/>
        </p:nvSpPr>
        <p:spPr>
          <a:xfrm>
            <a:off x="3906799" y="1490916"/>
            <a:ext cx="4378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基础代码的构建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92F1189-A00C-417F-A945-0D9C76F0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51" y="2035468"/>
            <a:ext cx="2739648" cy="2750392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7B8DA4-9324-4049-886F-A32A12052D0C}"/>
              </a:ext>
            </a:extLst>
          </p:cNvPr>
          <p:cNvGrpSpPr/>
          <p:nvPr/>
        </p:nvGrpSpPr>
        <p:grpSpPr>
          <a:xfrm>
            <a:off x="3773634" y="3193576"/>
            <a:ext cx="7112827" cy="2946400"/>
            <a:chOff x="3990691" y="3429000"/>
            <a:chExt cx="7112827" cy="2946400"/>
          </a:xfrm>
        </p:grpSpPr>
        <p:sp>
          <p:nvSpPr>
            <p:cNvPr id="23" name="思想气泡: 云 22">
              <a:extLst>
                <a:ext uri="{FF2B5EF4-FFF2-40B4-BE49-F238E27FC236}">
                  <a16:creationId xmlns:a16="http://schemas.microsoft.com/office/drawing/2014/main" id="{C5FC429A-5F56-4DE3-B4B0-50E0DC7EFBBD}"/>
                </a:ext>
              </a:extLst>
            </p:cNvPr>
            <p:cNvSpPr/>
            <p:nvPr/>
          </p:nvSpPr>
          <p:spPr>
            <a:xfrm>
              <a:off x="3990691" y="3429000"/>
              <a:ext cx="7112827" cy="2946400"/>
            </a:xfrm>
            <a:prstGeom prst="cloudCallout">
              <a:avLst>
                <a:gd name="adj1" fmla="val -63078"/>
                <a:gd name="adj2" fmla="val -31734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1044883-16DB-4164-BD41-18295A2A144B}"/>
                </a:ext>
              </a:extLst>
            </p:cNvPr>
            <p:cNvSpPr txBox="1"/>
            <p:nvPr/>
          </p:nvSpPr>
          <p:spPr>
            <a:xfrm>
              <a:off x="4370713" y="4292307"/>
              <a:ext cx="6599640" cy="122411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4400" b="1">
                  <a:ln>
                    <a:solidFill>
                      <a:schemeClr val="bg1"/>
                    </a:solidFill>
                  </a:ln>
                  <a:solidFill>
                    <a:srgbClr val="40404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3200" dirty="0"/>
                <a:t>如何控制每条列表文字在一行显示，超出的部分显示省略号（</a:t>
              </a:r>
              <a:r>
                <a:rPr lang="en-US" altLang="zh-CN" sz="3200" dirty="0"/>
                <a:t>…)</a:t>
              </a:r>
              <a:r>
                <a:rPr lang="zh-CN" altLang="en-US" sz="3200" dirty="0"/>
                <a:t>呢？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030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边形创意工作总结PPT模板"/>
</p:tagLst>
</file>

<file path=ppt/theme/theme1.xml><?xml version="1.0" encoding="utf-8"?>
<a:theme xmlns:a="http://schemas.openxmlformats.org/drawingml/2006/main" name="第一PPT，www.1ppt.com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B0D2"/>
      </a:accent1>
      <a:accent2>
        <a:srgbClr val="047ABA"/>
      </a:accent2>
      <a:accent3>
        <a:srgbClr val="58C4B8"/>
      </a:accent3>
      <a:accent4>
        <a:srgbClr val="15B0B8"/>
      </a:accent4>
      <a:accent5>
        <a:srgbClr val="077FBF"/>
      </a:accent5>
      <a:accent6>
        <a:srgbClr val="70AD47"/>
      </a:accent6>
      <a:hlink>
        <a:srgbClr val="6DC2CC"/>
      </a:hlink>
      <a:folHlink>
        <a:srgbClr val="7BC8DB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</TotalTime>
  <Words>625</Words>
  <Application>Microsoft Office PowerPoint</Application>
  <PresentationFormat>宽屏</PresentationFormat>
  <Paragraphs>116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</vt:lpstr>
      <vt:lpstr>DengXian Light</vt:lpstr>
      <vt:lpstr>方正细谭黑简体</vt:lpstr>
      <vt:lpstr>楷体</vt:lpstr>
      <vt:lpstr>微软雅黑</vt:lpstr>
      <vt:lpstr>印品黑体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dc:description>www.1ppt.com</dc:description>
  <cp:lastModifiedBy>高 欢</cp:lastModifiedBy>
  <cp:revision>744</cp:revision>
  <dcterms:created xsi:type="dcterms:W3CDTF">2017-10-13T08:07:18Z</dcterms:created>
  <dcterms:modified xsi:type="dcterms:W3CDTF">2020-10-19T08:29:56Z</dcterms:modified>
</cp:coreProperties>
</file>