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73" r:id="rId2"/>
    <p:sldId id="375" r:id="rId3"/>
    <p:sldId id="380" r:id="rId4"/>
    <p:sldId id="436" r:id="rId5"/>
    <p:sldId id="385" r:id="rId6"/>
    <p:sldId id="426" r:id="rId7"/>
    <p:sldId id="435" r:id="rId8"/>
    <p:sldId id="427" r:id="rId9"/>
    <p:sldId id="384" r:id="rId10"/>
    <p:sldId id="437" r:id="rId11"/>
    <p:sldId id="398" r:id="rId12"/>
    <p:sldId id="438" r:id="rId13"/>
    <p:sldId id="441" r:id="rId14"/>
    <p:sldId id="443" r:id="rId15"/>
    <p:sldId id="439" r:id="rId16"/>
    <p:sldId id="445" r:id="rId17"/>
    <p:sldId id="444" r:id="rId18"/>
    <p:sldId id="442" r:id="rId19"/>
    <p:sldId id="440" r:id="rId20"/>
    <p:sldId id="389" r:id="rId21"/>
    <p:sldId id="372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959AC"/>
    <a:srgbClr val="8D95BD"/>
    <a:srgbClr val="047ABA"/>
    <a:srgbClr val="159BB1"/>
    <a:srgbClr val="9999FF"/>
    <a:srgbClr val="0091BF"/>
    <a:srgbClr val="CC00FF"/>
    <a:srgbClr val="DFE4E9"/>
    <a:srgbClr val="F2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76"/>
  </p:normalViewPr>
  <p:slideViewPr>
    <p:cSldViewPr snapToGrid="0" snapToObjects="1">
      <p:cViewPr varScale="1">
        <p:scale>
          <a:sx n="97" d="100"/>
          <a:sy n="97" d="100"/>
        </p:scale>
        <p:origin x="10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CF912-D16B-4D62-9FCB-4B859A060116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1A219-AFB3-4262-B118-BD901D2AE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99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2057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248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689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C8FE0AB-A518-4CF6-8B65-83F223B78802}"/>
              </a:ext>
            </a:extLst>
          </p:cNvPr>
          <p:cNvSpPr/>
          <p:nvPr userDrawn="1"/>
        </p:nvSpPr>
        <p:spPr>
          <a:xfrm>
            <a:off x="0" y="50800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CFE6AA-B86C-4DC4-83D1-9DD784399A89}"/>
              </a:ext>
            </a:extLst>
          </p:cNvPr>
          <p:cNvSpPr/>
          <p:nvPr userDrawn="1"/>
        </p:nvSpPr>
        <p:spPr>
          <a:xfrm>
            <a:off x="0" y="342900"/>
            <a:ext cx="12192000" cy="50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465AD814-9E30-403A-A773-203ACB7C13A8}"/>
              </a:ext>
            </a:extLst>
          </p:cNvPr>
          <p:cNvSpPr/>
          <p:nvPr userDrawn="1"/>
        </p:nvSpPr>
        <p:spPr>
          <a:xfrm>
            <a:off x="3710866" y="228600"/>
            <a:ext cx="8481134" cy="721358"/>
          </a:xfrm>
          <a:custGeom>
            <a:avLst/>
            <a:gdLst>
              <a:gd name="connsiteX0" fmla="*/ 708661 w 7696200"/>
              <a:gd name="connsiteY0" fmla="*/ 0 h 787400"/>
              <a:gd name="connsiteX1" fmla="*/ 7696200 w 7696200"/>
              <a:gd name="connsiteY1" fmla="*/ 0 h 787400"/>
              <a:gd name="connsiteX2" fmla="*/ 7696200 w 7696200"/>
              <a:gd name="connsiteY2" fmla="*/ 787400 h 787400"/>
              <a:gd name="connsiteX3" fmla="*/ 0 w 7696200"/>
              <a:gd name="connsiteY3" fmla="*/ 78740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6200" h="787400">
                <a:moveTo>
                  <a:pt x="708661" y="0"/>
                </a:moveTo>
                <a:lnTo>
                  <a:pt x="7696200" y="0"/>
                </a:lnTo>
                <a:lnTo>
                  <a:pt x="7696200" y="787400"/>
                </a:lnTo>
                <a:lnTo>
                  <a:pt x="0" y="78740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9094C3-15DC-4EF9-8BCF-49388EF3C410}"/>
              </a:ext>
            </a:extLst>
          </p:cNvPr>
          <p:cNvSpPr/>
          <p:nvPr userDrawn="1"/>
        </p:nvSpPr>
        <p:spPr>
          <a:xfrm>
            <a:off x="0" y="228600"/>
            <a:ext cx="12192000" cy="1143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A7173919-A181-46F7-B7B4-00A19955EF5A}"/>
              </a:ext>
            </a:extLst>
          </p:cNvPr>
          <p:cNvSpPr txBox="1"/>
          <p:nvPr userDrawn="1"/>
        </p:nvSpPr>
        <p:spPr>
          <a:xfrm>
            <a:off x="2057401" y="440971"/>
            <a:ext cx="1090245" cy="338544"/>
          </a:xfrm>
          <a:prstGeom prst="rect">
            <a:avLst/>
          </a:prstGeom>
          <a:noFill/>
          <a:ln>
            <a:noFill/>
          </a:ln>
        </p:spPr>
        <p:txBody>
          <a:bodyPr wrap="square" lIns="60948" tIns="30475" rIns="60948" bIns="30475" rtlCol="0">
            <a:spAutoFit/>
          </a:bodyPr>
          <a:lstStyle/>
          <a:p>
            <a:r>
              <a:rPr lang="zh-CN" alt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圆角设计</a:t>
            </a:r>
            <a:endParaRPr lang="id-ID" sz="1800" b="1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846579E-5B6A-4855-8717-CB72FC2D09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139" y="119953"/>
            <a:ext cx="1156196" cy="72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75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824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040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333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107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4898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445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44271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B307-9BCE-BD47-AE9A-1735D46089A6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26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C13A0CEC-DEC9-4B9B-A38E-30172A88E0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印品黑体" panose="00000500000000000000" pitchFamily="2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B0FB56D-3012-4562-964E-6BA38F34F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335C1B52-B76F-4F55-A7C1-536048F2A155}"/>
              </a:ext>
            </a:extLst>
          </p:cNvPr>
          <p:cNvSpPr>
            <a:spLocks/>
          </p:cNvSpPr>
          <p:nvPr/>
        </p:nvSpPr>
        <p:spPr bwMode="auto">
          <a:xfrm>
            <a:off x="3117478" y="-88776"/>
            <a:ext cx="6526804" cy="7129910"/>
          </a:xfrm>
          <a:custGeom>
            <a:avLst/>
            <a:gdLst>
              <a:gd name="T0" fmla="*/ 49 w 1099"/>
              <a:gd name="T1" fmla="*/ 826 h 1155"/>
              <a:gd name="T2" fmla="*/ 525 w 1099"/>
              <a:gd name="T3" fmla="*/ 1103 h 1155"/>
              <a:gd name="T4" fmla="*/ 1007 w 1099"/>
              <a:gd name="T5" fmla="*/ 611 h 1155"/>
              <a:gd name="T6" fmla="*/ 320 w 1099"/>
              <a:gd name="T7" fmla="*/ 51 h 1155"/>
              <a:gd name="T8" fmla="*/ 49 w 1099"/>
              <a:gd name="T9" fmla="*/ 826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9" h="1155">
                <a:moveTo>
                  <a:pt x="49" y="826"/>
                </a:moveTo>
                <a:cubicBezTo>
                  <a:pt x="98" y="1031"/>
                  <a:pt x="311" y="1155"/>
                  <a:pt x="525" y="1103"/>
                </a:cubicBezTo>
                <a:cubicBezTo>
                  <a:pt x="739" y="1052"/>
                  <a:pt x="1099" y="907"/>
                  <a:pt x="1007" y="611"/>
                </a:cubicBezTo>
                <a:cubicBezTo>
                  <a:pt x="944" y="410"/>
                  <a:pt x="533" y="0"/>
                  <a:pt x="320" y="51"/>
                </a:cubicBezTo>
                <a:cubicBezTo>
                  <a:pt x="106" y="103"/>
                  <a:pt x="0" y="622"/>
                  <a:pt x="49" y="826"/>
                </a:cubicBezTo>
                <a:close/>
              </a:path>
            </a:pathLst>
          </a:custGeom>
          <a:gradFill>
            <a:gsLst>
              <a:gs pos="23000">
                <a:srgbClr val="1C98AF"/>
              </a:gs>
              <a:gs pos="79000">
                <a:srgbClr val="875DA2">
                  <a:alpha val="67000"/>
                </a:srgbClr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577312E7-8280-4CA9-90A8-03E3B702B99B}"/>
              </a:ext>
            </a:extLst>
          </p:cNvPr>
          <p:cNvSpPr>
            <a:spLocks/>
          </p:cNvSpPr>
          <p:nvPr/>
        </p:nvSpPr>
        <p:spPr bwMode="auto">
          <a:xfrm>
            <a:off x="2207769" y="794026"/>
            <a:ext cx="8346222" cy="5820364"/>
          </a:xfrm>
          <a:custGeom>
            <a:avLst/>
            <a:gdLst>
              <a:gd name="T0" fmla="*/ 72 w 1406"/>
              <a:gd name="T1" fmla="*/ 310 h 979"/>
              <a:gd name="T2" fmla="*/ 436 w 1406"/>
              <a:gd name="T3" fmla="*/ 875 h 979"/>
              <a:gd name="T4" fmla="*/ 1250 w 1406"/>
              <a:gd name="T5" fmla="*/ 712 h 979"/>
              <a:gd name="T6" fmla="*/ 642 w 1406"/>
              <a:gd name="T7" fmla="*/ 83 h 979"/>
              <a:gd name="T8" fmla="*/ 72 w 1406"/>
              <a:gd name="T9" fmla="*/ 310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6" h="979">
                <a:moveTo>
                  <a:pt x="72" y="310"/>
                </a:moveTo>
                <a:cubicBezTo>
                  <a:pt x="0" y="479"/>
                  <a:pt x="137" y="745"/>
                  <a:pt x="436" y="875"/>
                </a:cubicBezTo>
                <a:cubicBezTo>
                  <a:pt x="675" y="979"/>
                  <a:pt x="1156" y="861"/>
                  <a:pt x="1250" y="712"/>
                </a:cubicBezTo>
                <a:cubicBezTo>
                  <a:pt x="1406" y="461"/>
                  <a:pt x="898" y="139"/>
                  <a:pt x="642" y="83"/>
                </a:cubicBezTo>
                <a:cubicBezTo>
                  <a:pt x="272" y="0"/>
                  <a:pt x="117" y="206"/>
                  <a:pt x="72" y="310"/>
                </a:cubicBezTo>
                <a:close/>
              </a:path>
            </a:pathLst>
          </a:custGeom>
          <a:gradFill>
            <a:gsLst>
              <a:gs pos="23000">
                <a:srgbClr val="0BA1B2">
                  <a:alpha val="43000"/>
                </a:srgbClr>
              </a:gs>
              <a:gs pos="77000">
                <a:srgbClr val="7030A0">
                  <a:alpha val="55000"/>
                </a:srgbClr>
              </a:gs>
            </a:gsLst>
            <a:lin ang="7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E724E0DA-C0C7-4B05-BC1E-4370B03DD653}"/>
              </a:ext>
            </a:extLst>
          </p:cNvPr>
          <p:cNvSpPr>
            <a:spLocks/>
          </p:cNvSpPr>
          <p:nvPr/>
        </p:nvSpPr>
        <p:spPr bwMode="auto">
          <a:xfrm>
            <a:off x="6096000" y="400199"/>
            <a:ext cx="2739551" cy="2301364"/>
          </a:xfrm>
          <a:custGeom>
            <a:avLst/>
            <a:gdLst>
              <a:gd name="T0" fmla="*/ 418 w 583"/>
              <a:gd name="T1" fmla="*/ 464 h 489"/>
              <a:gd name="T2" fmla="*/ 556 w 583"/>
              <a:gd name="T3" fmla="*/ 220 h 489"/>
              <a:gd name="T4" fmla="*/ 293 w 583"/>
              <a:gd name="T5" fmla="*/ 25 h 489"/>
              <a:gd name="T6" fmla="*/ 27 w 583"/>
              <a:gd name="T7" fmla="*/ 324 h 489"/>
              <a:gd name="T8" fmla="*/ 418 w 583"/>
              <a:gd name="T9" fmla="*/ 464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3" h="489">
                <a:moveTo>
                  <a:pt x="418" y="464"/>
                </a:moveTo>
                <a:cubicBezTo>
                  <a:pt x="521" y="439"/>
                  <a:pt x="583" y="330"/>
                  <a:pt x="556" y="220"/>
                </a:cubicBezTo>
                <a:cubicBezTo>
                  <a:pt x="530" y="111"/>
                  <a:pt x="396" y="0"/>
                  <a:pt x="293" y="25"/>
                </a:cubicBezTo>
                <a:cubicBezTo>
                  <a:pt x="190" y="50"/>
                  <a:pt x="0" y="215"/>
                  <a:pt x="27" y="324"/>
                </a:cubicBezTo>
                <a:cubicBezTo>
                  <a:pt x="53" y="434"/>
                  <a:pt x="315" y="489"/>
                  <a:pt x="418" y="464"/>
                </a:cubicBezTo>
                <a:close/>
              </a:path>
            </a:pathLst>
          </a:custGeom>
          <a:gradFill>
            <a:gsLst>
              <a:gs pos="0">
                <a:srgbClr val="54B4D9">
                  <a:alpha val="67000"/>
                </a:srgbClr>
              </a:gs>
              <a:gs pos="100000">
                <a:srgbClr val="28256D"/>
              </a:gs>
            </a:gsLst>
            <a:lin ang="9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6F95DA-84A0-4A62-9D50-292B2EA537BA}"/>
              </a:ext>
            </a:extLst>
          </p:cNvPr>
          <p:cNvSpPr txBox="1"/>
          <p:nvPr/>
        </p:nvSpPr>
        <p:spPr>
          <a:xfrm>
            <a:off x="2815477" y="2693053"/>
            <a:ext cx="61912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HTML5</a:t>
            </a:r>
            <a:b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</a:b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网页设计技术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16FA13-01E4-44F8-B7A1-D5D6BCCF3C63}"/>
              </a:ext>
            </a:extLst>
          </p:cNvPr>
          <p:cNvGrpSpPr/>
          <p:nvPr/>
        </p:nvGrpSpPr>
        <p:grpSpPr>
          <a:xfrm>
            <a:off x="6725731" y="1059977"/>
            <a:ext cx="1680190" cy="1256165"/>
            <a:chOff x="6770121" y="1086611"/>
            <a:chExt cx="1680190" cy="1256165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A048E04D-3AD7-4F1E-B368-AB017933F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2663" y="1426343"/>
              <a:ext cx="762156" cy="916433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2BE1755-4D47-493F-A62E-4C3B895D0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6963" y="1429363"/>
              <a:ext cx="759644" cy="913412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BD0604A-9148-423B-8FE4-B4D59DC7A865}"/>
                </a:ext>
              </a:extLst>
            </p:cNvPr>
            <p:cNvSpPr txBox="1"/>
            <p:nvPr/>
          </p:nvSpPr>
          <p:spPr>
            <a:xfrm>
              <a:off x="6770121" y="1100441"/>
              <a:ext cx="10794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endPara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881C598-1D0B-4043-86ED-EAAD0D522E44}"/>
                </a:ext>
              </a:extLst>
            </p:cNvPr>
            <p:cNvSpPr txBox="1"/>
            <p:nvPr/>
          </p:nvSpPr>
          <p:spPr>
            <a:xfrm>
              <a:off x="7690667" y="1086611"/>
              <a:ext cx="7596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endPara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4906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3EA26A5-57F9-4BE9-807B-B16305C0B1BC}"/>
              </a:ext>
            </a:extLst>
          </p:cNvPr>
          <p:cNvSpPr txBox="1"/>
          <p:nvPr/>
        </p:nvSpPr>
        <p:spPr>
          <a:xfrm>
            <a:off x="7081007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知识讲解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0C6411-14D9-4F33-86E8-7C4BE409926B}"/>
              </a:ext>
            </a:extLst>
          </p:cNvPr>
          <p:cNvSpPr txBox="1"/>
          <p:nvPr/>
        </p:nvSpPr>
        <p:spPr>
          <a:xfrm>
            <a:off x="5792676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提出任务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832970-AAEB-489E-A19E-D467ACDC8148}"/>
              </a:ext>
            </a:extLst>
          </p:cNvPr>
          <p:cNvSpPr txBox="1"/>
          <p:nvPr/>
        </p:nvSpPr>
        <p:spPr>
          <a:xfrm>
            <a:off x="4458878" y="455062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任务导入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7F40DE-3D15-46B6-A50F-1C363CE9AFFA}"/>
              </a:ext>
            </a:extLst>
          </p:cNvPr>
          <p:cNvSpPr/>
          <p:nvPr/>
        </p:nvSpPr>
        <p:spPr>
          <a:xfrm>
            <a:off x="1210167" y="1143963"/>
            <a:ext cx="60010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一、带有一个参数值的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2400" b="1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810B3ACE-723E-4A57-8756-13B6911E143F}"/>
              </a:ext>
            </a:extLst>
          </p:cNvPr>
          <p:cNvSpPr txBox="1"/>
          <p:nvPr/>
        </p:nvSpPr>
        <p:spPr>
          <a:xfrm>
            <a:off x="1863147" y="1698095"/>
            <a:ext cx="713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border-radius: </a:t>
            </a:r>
            <a:r>
              <a:rPr lang="zh-CN" altLang="en-US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像素值或百分比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18FE5AF-0CB6-4EE0-AF2F-7EA6FBEB2EC4}"/>
              </a:ext>
            </a:extLst>
          </p:cNvPr>
          <p:cNvGrpSpPr/>
          <p:nvPr/>
        </p:nvGrpSpPr>
        <p:grpSpPr>
          <a:xfrm>
            <a:off x="0" y="2472435"/>
            <a:ext cx="12192000" cy="632172"/>
            <a:chOff x="0" y="2488077"/>
            <a:chExt cx="12192000" cy="63217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FABA5FB-063D-4BF9-BADD-66313E0755A7}"/>
                </a:ext>
              </a:extLst>
            </p:cNvPr>
            <p:cNvSpPr/>
            <p:nvPr/>
          </p:nvSpPr>
          <p:spPr>
            <a:xfrm>
              <a:off x="0" y="2488077"/>
              <a:ext cx="12192000" cy="63217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52CB9FC-2B36-486A-B9C2-0A181BE63527}"/>
                </a:ext>
              </a:extLst>
            </p:cNvPr>
            <p:cNvSpPr/>
            <p:nvPr/>
          </p:nvSpPr>
          <p:spPr>
            <a:xfrm>
              <a:off x="1456747" y="2512292"/>
              <a:ext cx="7787709" cy="5118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该属性仅含有一个参数值时，表示这个角就是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1/4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的圆。</a:t>
              </a: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A8894992-D4BF-4580-AFD2-604EE8833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47" y="3355727"/>
            <a:ext cx="5512075" cy="331396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44CD1C6E-502C-4A29-BAD5-531A1904408A}"/>
              </a:ext>
            </a:extLst>
          </p:cNvPr>
          <p:cNvSpPr/>
          <p:nvPr/>
        </p:nvSpPr>
        <p:spPr>
          <a:xfrm>
            <a:off x="3445176" y="4997068"/>
            <a:ext cx="2437406" cy="255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023B8D7-56C4-446D-8C61-A51B5644DC58}"/>
              </a:ext>
            </a:extLst>
          </p:cNvPr>
          <p:cNvGrpSpPr/>
          <p:nvPr/>
        </p:nvGrpSpPr>
        <p:grpSpPr>
          <a:xfrm>
            <a:off x="7612988" y="3611514"/>
            <a:ext cx="3270356" cy="2747246"/>
            <a:chOff x="7081007" y="3666520"/>
            <a:chExt cx="3270356" cy="2747246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B59908D7-3848-4E2E-B60E-250E54DC5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95890" y="4129952"/>
              <a:ext cx="3255473" cy="2283814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16E4065-BD79-45BC-936D-DDBBEB70706F}"/>
                </a:ext>
              </a:extLst>
            </p:cNvPr>
            <p:cNvSpPr txBox="1"/>
            <p:nvPr/>
          </p:nvSpPr>
          <p:spPr>
            <a:xfrm>
              <a:off x="7081007" y="3666520"/>
              <a:ext cx="29997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342900" indent="-342900">
                <a:buFont typeface="Wingdings" panose="05000000000000000000" pitchFamily="2" charset="2"/>
                <a:buChar char="n"/>
              </a:pPr>
              <a:r>
                <a:rPr lang="zh-CN" altLang="en-US" sz="2000" dirty="0"/>
                <a:t>浏览器中的效果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9581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3EA26A5-57F9-4BE9-807B-B16305C0B1BC}"/>
              </a:ext>
            </a:extLst>
          </p:cNvPr>
          <p:cNvSpPr txBox="1"/>
          <p:nvPr/>
        </p:nvSpPr>
        <p:spPr>
          <a:xfrm>
            <a:off x="7081007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知识讲解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0C6411-14D9-4F33-86E8-7C4BE409926B}"/>
              </a:ext>
            </a:extLst>
          </p:cNvPr>
          <p:cNvSpPr txBox="1"/>
          <p:nvPr/>
        </p:nvSpPr>
        <p:spPr>
          <a:xfrm>
            <a:off x="5792676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提出任务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832970-AAEB-489E-A19E-D467ACDC8148}"/>
              </a:ext>
            </a:extLst>
          </p:cNvPr>
          <p:cNvSpPr txBox="1"/>
          <p:nvPr/>
        </p:nvSpPr>
        <p:spPr>
          <a:xfrm>
            <a:off x="4458878" y="455062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任务导入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C2EF1AD7-F015-4615-8F77-13417D623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780" y="1695953"/>
            <a:ext cx="3010161" cy="208044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6086E5A7-A7B0-4B41-9261-2983EB64A4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06528" y="2011557"/>
            <a:ext cx="3629854" cy="1417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45D5DB5F-A98A-4E34-A24E-D68677697C8F}"/>
              </a:ext>
            </a:extLst>
          </p:cNvPr>
          <p:cNvGrpSpPr/>
          <p:nvPr/>
        </p:nvGrpSpPr>
        <p:grpSpPr>
          <a:xfrm>
            <a:off x="2514452" y="3991886"/>
            <a:ext cx="7021930" cy="2065199"/>
            <a:chOff x="2514452" y="3991886"/>
            <a:chExt cx="7021930" cy="2065199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7BB44B93-6073-47A9-BF1B-0687E09F0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14452" y="3991886"/>
              <a:ext cx="2956816" cy="2065199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0AD11115-A042-4A73-98B2-7EE8BE5E3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16568" y="4400732"/>
              <a:ext cx="3619814" cy="1425063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A4360789-D2D6-40E0-B550-3E26ED044E5D}"/>
              </a:ext>
            </a:extLst>
          </p:cNvPr>
          <p:cNvSpPr txBox="1"/>
          <p:nvPr/>
        </p:nvSpPr>
        <p:spPr>
          <a:xfrm>
            <a:off x="2637153" y="1188097"/>
            <a:ext cx="2999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浏览器中的效果</a:t>
            </a:r>
          </a:p>
        </p:txBody>
      </p:sp>
    </p:spTree>
    <p:extLst>
      <p:ext uri="{BB962C8B-B14F-4D97-AF65-F5344CB8AC3E}">
        <p14:creationId xmlns:p14="http://schemas.microsoft.com/office/powerpoint/2010/main" val="1382208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3EA26A5-57F9-4BE9-807B-B16305C0B1BC}"/>
              </a:ext>
            </a:extLst>
          </p:cNvPr>
          <p:cNvSpPr txBox="1"/>
          <p:nvPr/>
        </p:nvSpPr>
        <p:spPr>
          <a:xfrm>
            <a:off x="7081007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知识讲解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0C6411-14D9-4F33-86E8-7C4BE409926B}"/>
              </a:ext>
            </a:extLst>
          </p:cNvPr>
          <p:cNvSpPr txBox="1"/>
          <p:nvPr/>
        </p:nvSpPr>
        <p:spPr>
          <a:xfrm>
            <a:off x="5792676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提出任务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832970-AAEB-489E-A19E-D467ACDC8148}"/>
              </a:ext>
            </a:extLst>
          </p:cNvPr>
          <p:cNvSpPr txBox="1"/>
          <p:nvPr/>
        </p:nvSpPr>
        <p:spPr>
          <a:xfrm>
            <a:off x="4458878" y="455062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任务导入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D69F0B-5E93-4AC0-A289-70763D481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074" y="3020168"/>
            <a:ext cx="5518405" cy="33448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10F2B875-9816-4019-B813-AE5D57037507}"/>
              </a:ext>
            </a:extLst>
          </p:cNvPr>
          <p:cNvSpPr txBox="1"/>
          <p:nvPr/>
        </p:nvSpPr>
        <p:spPr>
          <a:xfrm>
            <a:off x="1456748" y="1235154"/>
            <a:ext cx="4216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border-radius: </a:t>
            </a:r>
            <a:r>
              <a:rPr lang="zh-CN" altLang="en-US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像素值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CB830CC-523A-40FA-93EA-E78179ED5926}"/>
              </a:ext>
            </a:extLst>
          </p:cNvPr>
          <p:cNvGrpSpPr/>
          <p:nvPr/>
        </p:nvGrpSpPr>
        <p:grpSpPr>
          <a:xfrm>
            <a:off x="0" y="1990280"/>
            <a:ext cx="12192000" cy="632172"/>
            <a:chOff x="0" y="2488077"/>
            <a:chExt cx="12192000" cy="63217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736F0BB-058E-47A7-A670-31009D133BF8}"/>
                </a:ext>
              </a:extLst>
            </p:cNvPr>
            <p:cNvSpPr/>
            <p:nvPr/>
          </p:nvSpPr>
          <p:spPr>
            <a:xfrm>
              <a:off x="0" y="2488077"/>
              <a:ext cx="12192000" cy="63217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B956B1A-CD5C-4595-8051-109AB02360CE}"/>
                </a:ext>
              </a:extLst>
            </p:cNvPr>
            <p:cNvSpPr/>
            <p:nvPr/>
          </p:nvSpPr>
          <p:spPr>
            <a:xfrm>
              <a:off x="1456747" y="2573330"/>
              <a:ext cx="92015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若素材为正方形，设置圆角半径为元素大小的一半，则会显示圆。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2CB0B9F-8F76-47F5-B4A8-EF321E13C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45" y="3423469"/>
            <a:ext cx="2548743" cy="2538297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64E03B12-2B6A-47CB-A02B-A94ABC4136B3}"/>
              </a:ext>
            </a:extLst>
          </p:cNvPr>
          <p:cNvSpPr/>
          <p:nvPr/>
        </p:nvSpPr>
        <p:spPr>
          <a:xfrm>
            <a:off x="5261132" y="4692616"/>
            <a:ext cx="2437406" cy="255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7722347-C4DF-4841-8109-DED9C63C06AA}"/>
              </a:ext>
            </a:extLst>
          </p:cNvPr>
          <p:cNvGrpSpPr/>
          <p:nvPr/>
        </p:nvGrpSpPr>
        <p:grpSpPr>
          <a:xfrm>
            <a:off x="6133276" y="4963908"/>
            <a:ext cx="2602477" cy="525711"/>
            <a:chOff x="7571507" y="2085227"/>
            <a:chExt cx="2602477" cy="650412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2A06E194-298A-4183-B4EC-DF88388F697A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07" y="2085227"/>
              <a:ext cx="165070" cy="364826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90AAE51-9104-40A6-96B4-76B834AB87D6}"/>
                </a:ext>
              </a:extLst>
            </p:cNvPr>
            <p:cNvSpPr txBox="1"/>
            <p:nvPr/>
          </p:nvSpPr>
          <p:spPr>
            <a:xfrm>
              <a:off x="7736577" y="2240621"/>
              <a:ext cx="2437407" cy="495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border-radius:50%;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FB1E481-6E96-450D-9136-D7AEF6D18F93}"/>
              </a:ext>
            </a:extLst>
          </p:cNvPr>
          <p:cNvGrpSpPr/>
          <p:nvPr/>
        </p:nvGrpSpPr>
        <p:grpSpPr>
          <a:xfrm>
            <a:off x="9220955" y="3115968"/>
            <a:ext cx="2725825" cy="3178609"/>
            <a:chOff x="9247589" y="3115968"/>
            <a:chExt cx="2725825" cy="317860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2E5F822-9E29-4E37-9F58-094EC4661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47589" y="3601332"/>
              <a:ext cx="2725825" cy="2693245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1B743C6-34E4-4BB4-A465-759FCF7F5164}"/>
                </a:ext>
              </a:extLst>
            </p:cNvPr>
            <p:cNvSpPr txBox="1"/>
            <p:nvPr/>
          </p:nvSpPr>
          <p:spPr>
            <a:xfrm>
              <a:off x="9425143" y="3115968"/>
              <a:ext cx="25482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342900" indent="-342900">
                <a:buFont typeface="Wingdings" panose="05000000000000000000" pitchFamily="2" charset="2"/>
                <a:buChar char="n"/>
              </a:pPr>
              <a:r>
                <a:rPr lang="zh-CN" altLang="en-US" sz="2000" dirty="0"/>
                <a:t>浏览器中的效果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8172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8FF61AA9-0E29-48B5-BEE5-723EE6156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462" y="1653958"/>
            <a:ext cx="3132350" cy="31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B449140-CF54-41A6-8274-2C1E0E2D4652}"/>
              </a:ext>
            </a:extLst>
          </p:cNvPr>
          <p:cNvSpPr/>
          <p:nvPr/>
        </p:nvSpPr>
        <p:spPr>
          <a:xfrm>
            <a:off x="2529408" y="1068460"/>
            <a:ext cx="14191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top-left</a:t>
            </a:r>
          </a:p>
          <a:p>
            <a:pPr algn="ctr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左上角</a:t>
            </a:r>
            <a:endParaRPr lang="zh-CN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3ED614-4A02-4C5F-98FF-DDACE70237B6}"/>
              </a:ext>
            </a:extLst>
          </p:cNvPr>
          <p:cNvSpPr/>
          <p:nvPr/>
        </p:nvSpPr>
        <p:spPr>
          <a:xfrm>
            <a:off x="7183937" y="1068459"/>
            <a:ext cx="16078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top-right</a:t>
            </a:r>
          </a:p>
          <a:p>
            <a:pPr algn="ctr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右上角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7C5703-C479-4412-85C8-6610A7769E6A}"/>
              </a:ext>
            </a:extLst>
          </p:cNvPr>
          <p:cNvSpPr/>
          <p:nvPr/>
        </p:nvSpPr>
        <p:spPr>
          <a:xfrm>
            <a:off x="1975531" y="4431203"/>
            <a:ext cx="2017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bottom-left</a:t>
            </a:r>
          </a:p>
          <a:p>
            <a:pPr algn="ctr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左下角</a:t>
            </a:r>
            <a:endParaRPr lang="zh-CN" altLang="en-US" sz="24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8EA05D1-5A3E-4288-933D-324AAE29545A}"/>
              </a:ext>
            </a:extLst>
          </p:cNvPr>
          <p:cNvCxnSpPr/>
          <p:nvPr/>
        </p:nvCxnSpPr>
        <p:spPr>
          <a:xfrm>
            <a:off x="3992750" y="1653958"/>
            <a:ext cx="3132350" cy="313235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CDBD35-7FCC-49F9-B2A4-555AF80B8C4D}"/>
              </a:ext>
            </a:extLst>
          </p:cNvPr>
          <p:cNvCxnSpPr/>
          <p:nvPr/>
        </p:nvCxnSpPr>
        <p:spPr>
          <a:xfrm flipV="1">
            <a:off x="3978462" y="1653958"/>
            <a:ext cx="3132349" cy="3132349"/>
          </a:xfrm>
          <a:prstGeom prst="straightConnector1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BF06A222-6335-40D4-BE7F-78C1656FBEC3}"/>
              </a:ext>
            </a:extLst>
          </p:cNvPr>
          <p:cNvGrpSpPr/>
          <p:nvPr/>
        </p:nvGrpSpPr>
        <p:grpSpPr>
          <a:xfrm>
            <a:off x="20945" y="5817724"/>
            <a:ext cx="9923156" cy="564263"/>
            <a:chOff x="25734" y="5946316"/>
            <a:chExt cx="12192000" cy="564263"/>
          </a:xfrm>
          <a:solidFill>
            <a:schemeClr val="accent5"/>
          </a:solidFill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2884FBD-5186-4FBD-A87F-8617F4311FC4}"/>
                </a:ext>
              </a:extLst>
            </p:cNvPr>
            <p:cNvGrpSpPr/>
            <p:nvPr/>
          </p:nvGrpSpPr>
          <p:grpSpPr>
            <a:xfrm>
              <a:off x="25734" y="5946316"/>
              <a:ext cx="12192000" cy="564263"/>
              <a:chOff x="25732" y="5596437"/>
              <a:chExt cx="12192000" cy="564263"/>
            </a:xfrm>
            <a:grpFill/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D5849C2-40EE-4B62-9CBC-A3F55D1BE129}"/>
                  </a:ext>
                </a:extLst>
              </p:cNvPr>
              <p:cNvSpPr/>
              <p:nvPr/>
            </p:nvSpPr>
            <p:spPr bwMode="gray">
              <a:xfrm>
                <a:off x="25732" y="5596437"/>
                <a:ext cx="12192000" cy="546681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noProof="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50AFC1F-90A6-49FD-9424-C3A94B4A16EE}"/>
                  </a:ext>
                </a:extLst>
              </p:cNvPr>
              <p:cNvSpPr/>
              <p:nvPr/>
            </p:nvSpPr>
            <p:spPr>
              <a:xfrm>
                <a:off x="2041279" y="5637480"/>
                <a:ext cx="981734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97D845-1B8E-46E3-A0AE-620ACF47F88F}"/>
                </a:ext>
              </a:extLst>
            </p:cNvPr>
            <p:cNvSpPr txBox="1"/>
            <p:nvPr/>
          </p:nvSpPr>
          <p:spPr>
            <a:xfrm>
              <a:off x="461580" y="5948938"/>
              <a:ext cx="11616459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若一个参数带有两个值：  </a:t>
              </a: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border-radius:  </a:t>
              </a:r>
              <a:r>
                <a:rPr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0</a:t>
              </a: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  </a:t>
              </a:r>
              <a:r>
                <a:rPr lang="en-US" altLang="zh-CN" sz="2800" b="1" dirty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50px </a:t>
              </a: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;</a:t>
              </a:r>
              <a:endPara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EE6D61FE-1F13-4B21-A07F-6D26B67AB066}"/>
              </a:ext>
            </a:extLst>
          </p:cNvPr>
          <p:cNvSpPr/>
          <p:nvPr/>
        </p:nvSpPr>
        <p:spPr>
          <a:xfrm>
            <a:off x="7116512" y="4431203"/>
            <a:ext cx="22409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bottom-right</a:t>
            </a:r>
          </a:p>
          <a:p>
            <a:pPr algn="ctr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右下角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A37E71-931E-49E1-A151-B99603955BB2}"/>
              </a:ext>
            </a:extLst>
          </p:cNvPr>
          <p:cNvSpPr txBox="1"/>
          <p:nvPr/>
        </p:nvSpPr>
        <p:spPr>
          <a:xfrm>
            <a:off x="7081007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知识讲解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83DA7E-76CF-47E6-9B8F-632896BAEAC6}"/>
              </a:ext>
            </a:extLst>
          </p:cNvPr>
          <p:cNvSpPr txBox="1"/>
          <p:nvPr/>
        </p:nvSpPr>
        <p:spPr>
          <a:xfrm>
            <a:off x="5792676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提出任务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97FB51-EFCE-435F-999B-02C53F9E446E}"/>
              </a:ext>
            </a:extLst>
          </p:cNvPr>
          <p:cNvSpPr txBox="1"/>
          <p:nvPr/>
        </p:nvSpPr>
        <p:spPr>
          <a:xfrm>
            <a:off x="4458878" y="455062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任务导入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3F39D6B-8FBE-490A-B2CC-960B1D3D1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579" y="4526512"/>
            <a:ext cx="2303842" cy="233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94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9CA37E71-931E-49E1-A151-B99603955BB2}"/>
              </a:ext>
            </a:extLst>
          </p:cNvPr>
          <p:cNvSpPr txBox="1"/>
          <p:nvPr/>
        </p:nvSpPr>
        <p:spPr>
          <a:xfrm>
            <a:off x="7081007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知识讲解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83DA7E-76CF-47E6-9B8F-632896BAEAC6}"/>
              </a:ext>
            </a:extLst>
          </p:cNvPr>
          <p:cNvSpPr txBox="1"/>
          <p:nvPr/>
        </p:nvSpPr>
        <p:spPr>
          <a:xfrm>
            <a:off x="5792676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提出任务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97FB51-EFCE-435F-999B-02C53F9E446E}"/>
              </a:ext>
            </a:extLst>
          </p:cNvPr>
          <p:cNvSpPr txBox="1"/>
          <p:nvPr/>
        </p:nvSpPr>
        <p:spPr>
          <a:xfrm>
            <a:off x="4458878" y="455062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任务导入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9B64A8D-EEDC-42CD-9B28-1B0FF2321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57" y="2794414"/>
            <a:ext cx="7160415" cy="19121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A6B15748-7C73-4FD8-A3B8-79482B624C7D}"/>
              </a:ext>
            </a:extLst>
          </p:cNvPr>
          <p:cNvGrpSpPr/>
          <p:nvPr/>
        </p:nvGrpSpPr>
        <p:grpSpPr>
          <a:xfrm>
            <a:off x="8626349" y="2036270"/>
            <a:ext cx="3013905" cy="3561352"/>
            <a:chOff x="8626349" y="2036270"/>
            <a:chExt cx="3013905" cy="3561352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36B617B2-10C4-4CB4-A9B9-7642212CF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6349" y="2583717"/>
              <a:ext cx="3013905" cy="3013905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5F3D52D-231F-4D7D-A700-D91657E5A6AF}"/>
                </a:ext>
              </a:extLst>
            </p:cNvPr>
            <p:cNvSpPr txBox="1"/>
            <p:nvPr/>
          </p:nvSpPr>
          <p:spPr>
            <a:xfrm>
              <a:off x="8626349" y="2036270"/>
              <a:ext cx="25482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342900" indent="-342900">
                <a:buFont typeface="Wingdings" panose="05000000000000000000" pitchFamily="2" charset="2"/>
                <a:buChar char="n"/>
              </a:pPr>
              <a:r>
                <a:rPr lang="zh-CN" altLang="en-US" sz="2000" dirty="0"/>
                <a:t>浏览器中的效果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CCC567C-2BBA-4CD5-BE84-74EAF953012E}"/>
              </a:ext>
            </a:extLst>
          </p:cNvPr>
          <p:cNvGrpSpPr/>
          <p:nvPr/>
        </p:nvGrpSpPr>
        <p:grpSpPr>
          <a:xfrm>
            <a:off x="3891135" y="4028872"/>
            <a:ext cx="1026305" cy="1568750"/>
            <a:chOff x="7100570" y="2085227"/>
            <a:chExt cx="1026305" cy="1940865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10F7C9B2-FF28-402D-A4C6-138519DAD13A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07" y="2085227"/>
              <a:ext cx="0" cy="1450223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E66410D-3210-4692-84D6-5140E006266C}"/>
                </a:ext>
              </a:extLst>
            </p:cNvPr>
            <p:cNvSpPr txBox="1"/>
            <p:nvPr/>
          </p:nvSpPr>
          <p:spPr>
            <a:xfrm>
              <a:off x="7100570" y="3531074"/>
              <a:ext cx="1026305" cy="495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左上角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8DCC960-894E-410B-8BAC-05D10B88A651}"/>
              </a:ext>
            </a:extLst>
          </p:cNvPr>
          <p:cNvGrpSpPr/>
          <p:nvPr/>
        </p:nvGrpSpPr>
        <p:grpSpPr>
          <a:xfrm>
            <a:off x="4766371" y="2043526"/>
            <a:ext cx="1026305" cy="1658366"/>
            <a:chOff x="7129574" y="1117222"/>
            <a:chExt cx="1026305" cy="2051738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3B65374-BA85-47A8-A603-265A17F50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1507" y="1603263"/>
              <a:ext cx="0" cy="1565697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E0ACF44-B7C8-441B-A345-6F7336BE527D}"/>
                </a:ext>
              </a:extLst>
            </p:cNvPr>
            <p:cNvSpPr txBox="1"/>
            <p:nvPr/>
          </p:nvSpPr>
          <p:spPr>
            <a:xfrm>
              <a:off x="7129574" y="1117222"/>
              <a:ext cx="1026305" cy="495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右上角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20E5687-74E5-44AF-BD1E-8450A3C3DDD3}"/>
              </a:ext>
            </a:extLst>
          </p:cNvPr>
          <p:cNvGrpSpPr/>
          <p:nvPr/>
        </p:nvGrpSpPr>
        <p:grpSpPr>
          <a:xfrm>
            <a:off x="5582847" y="4090669"/>
            <a:ext cx="1026305" cy="1568750"/>
            <a:chOff x="7100570" y="2085227"/>
            <a:chExt cx="1026305" cy="1940865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AE48F24D-4379-46CF-B600-1EE8721D2DDF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07" y="2085227"/>
              <a:ext cx="0" cy="1450223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783F0BC-E972-4753-B287-6F215094DBD9}"/>
                </a:ext>
              </a:extLst>
            </p:cNvPr>
            <p:cNvSpPr txBox="1"/>
            <p:nvPr/>
          </p:nvSpPr>
          <p:spPr>
            <a:xfrm>
              <a:off x="7100570" y="3531074"/>
              <a:ext cx="1026305" cy="495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左下角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450AE61-0655-44DD-BCAB-6946F60A53CC}"/>
              </a:ext>
            </a:extLst>
          </p:cNvPr>
          <p:cNvGrpSpPr/>
          <p:nvPr/>
        </p:nvGrpSpPr>
        <p:grpSpPr>
          <a:xfrm>
            <a:off x="6436841" y="2043526"/>
            <a:ext cx="1026305" cy="1658366"/>
            <a:chOff x="7129574" y="1117222"/>
            <a:chExt cx="1026305" cy="2051738"/>
          </a:xfrm>
        </p:grpSpPr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49846800-EF63-4A0D-925F-1882D6CAC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1507" y="1603263"/>
              <a:ext cx="0" cy="1565697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0289B93-82A9-42AB-940E-2F583C1C5159}"/>
                </a:ext>
              </a:extLst>
            </p:cNvPr>
            <p:cNvSpPr txBox="1"/>
            <p:nvPr/>
          </p:nvSpPr>
          <p:spPr>
            <a:xfrm>
              <a:off x="7129574" y="1117222"/>
              <a:ext cx="1026305" cy="495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右下角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3838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3C522E-D3B9-467C-A4E4-91E58F9C9759}"/>
              </a:ext>
            </a:extLst>
          </p:cNvPr>
          <p:cNvSpPr txBox="1"/>
          <p:nvPr/>
        </p:nvSpPr>
        <p:spPr>
          <a:xfrm>
            <a:off x="7081007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知识讲解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A6525C-AE44-4BB7-A452-1608283E2FB3}"/>
              </a:ext>
            </a:extLst>
          </p:cNvPr>
          <p:cNvSpPr txBox="1"/>
          <p:nvPr/>
        </p:nvSpPr>
        <p:spPr>
          <a:xfrm>
            <a:off x="5792676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提出任务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605A22-3164-42DB-9191-31BCF8513E9A}"/>
              </a:ext>
            </a:extLst>
          </p:cNvPr>
          <p:cNvSpPr txBox="1"/>
          <p:nvPr/>
        </p:nvSpPr>
        <p:spPr>
          <a:xfrm>
            <a:off x="4458878" y="455062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任务导入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6F900E-2087-412A-B43A-E7A37F3A2BD3}"/>
              </a:ext>
            </a:extLst>
          </p:cNvPr>
          <p:cNvSpPr/>
          <p:nvPr/>
        </p:nvSpPr>
        <p:spPr>
          <a:xfrm>
            <a:off x="1210167" y="1143963"/>
            <a:ext cx="60010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二、带有两个参数值的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2400" b="1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3D8D78BB-93CC-4716-BF14-4F22F79A5DF2}"/>
              </a:ext>
            </a:extLst>
          </p:cNvPr>
          <p:cNvSpPr txBox="1"/>
          <p:nvPr/>
        </p:nvSpPr>
        <p:spPr>
          <a:xfrm>
            <a:off x="1863147" y="1777421"/>
            <a:ext cx="713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border-radius: </a:t>
            </a:r>
            <a:r>
              <a:rPr lang="zh-CN" altLang="en-US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/ </a:t>
            </a:r>
            <a:r>
              <a:rPr lang="zh-CN" altLang="en-US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89F0A59-6737-4CC3-9034-C0E77E0C4517}"/>
              </a:ext>
            </a:extLst>
          </p:cNvPr>
          <p:cNvGrpSpPr/>
          <p:nvPr/>
        </p:nvGrpSpPr>
        <p:grpSpPr>
          <a:xfrm>
            <a:off x="0" y="2472435"/>
            <a:ext cx="12192000" cy="1167410"/>
            <a:chOff x="0" y="2488077"/>
            <a:chExt cx="12192000" cy="116741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6FD43EA-7AA3-49A3-9D51-B7FEF9BF5CD5}"/>
                </a:ext>
              </a:extLst>
            </p:cNvPr>
            <p:cNvSpPr/>
            <p:nvPr/>
          </p:nvSpPr>
          <p:spPr>
            <a:xfrm>
              <a:off x="0" y="2488077"/>
              <a:ext cx="12192000" cy="11674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073D1DA-1FC9-4181-9720-5ADDE317D617}"/>
                </a:ext>
              </a:extLst>
            </p:cNvPr>
            <p:cNvSpPr/>
            <p:nvPr/>
          </p:nvSpPr>
          <p:spPr>
            <a:xfrm>
              <a:off x="1868583" y="2550138"/>
              <a:ext cx="7757252" cy="9612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两个参数之间用“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/”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隔开，取值可以为像素值或百分比；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“参数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”表示圆角的水平半径，参数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”表示圆角的垂直半径。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A85E4D93-7643-41BA-9091-66A8FF579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98" y="4142775"/>
            <a:ext cx="6775174" cy="21605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3EF705F5-508F-4144-ACF1-63B6C52C91D2}"/>
              </a:ext>
            </a:extLst>
          </p:cNvPr>
          <p:cNvGrpSpPr/>
          <p:nvPr/>
        </p:nvGrpSpPr>
        <p:grpSpPr>
          <a:xfrm>
            <a:off x="8239990" y="3948764"/>
            <a:ext cx="2983015" cy="2480401"/>
            <a:chOff x="7660870" y="3960454"/>
            <a:chExt cx="2983015" cy="2480401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B9605B2B-ECF8-4D4A-B608-B9F988972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5172" y="4436621"/>
              <a:ext cx="2918713" cy="2004234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5F9E57A-0C17-480F-923B-84BF0B6B0498}"/>
                </a:ext>
              </a:extLst>
            </p:cNvPr>
            <p:cNvSpPr txBox="1"/>
            <p:nvPr/>
          </p:nvSpPr>
          <p:spPr>
            <a:xfrm>
              <a:off x="7660870" y="3960454"/>
              <a:ext cx="25482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342900" indent="-342900">
                <a:buFont typeface="Wingdings" panose="05000000000000000000" pitchFamily="2" charset="2"/>
                <a:buChar char="n"/>
              </a:pPr>
              <a:r>
                <a:rPr lang="zh-CN" altLang="en-US" sz="2000" dirty="0"/>
                <a:t>浏览器中的效果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07965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1015D06-8624-4FC0-A274-4BB135E3F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32" y="1132783"/>
            <a:ext cx="2739648" cy="275039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5882F470-9BA5-40E1-B66C-81754636B13B}"/>
              </a:ext>
            </a:extLst>
          </p:cNvPr>
          <p:cNvGrpSpPr/>
          <p:nvPr/>
        </p:nvGrpSpPr>
        <p:grpSpPr>
          <a:xfrm>
            <a:off x="3749612" y="2587878"/>
            <a:ext cx="7112827" cy="2946400"/>
            <a:chOff x="3990691" y="3429000"/>
            <a:chExt cx="7112827" cy="2946400"/>
          </a:xfrm>
        </p:grpSpPr>
        <p:sp>
          <p:nvSpPr>
            <p:cNvPr id="4" name="思想气泡: 云 3">
              <a:extLst>
                <a:ext uri="{FF2B5EF4-FFF2-40B4-BE49-F238E27FC236}">
                  <a16:creationId xmlns:a16="http://schemas.microsoft.com/office/drawing/2014/main" id="{B1BA96AC-4F4C-4F78-B0B6-1602EE08AA26}"/>
                </a:ext>
              </a:extLst>
            </p:cNvPr>
            <p:cNvSpPr/>
            <p:nvPr/>
          </p:nvSpPr>
          <p:spPr>
            <a:xfrm>
              <a:off x="3990691" y="3429000"/>
              <a:ext cx="7112827" cy="2946400"/>
            </a:xfrm>
            <a:prstGeom prst="cloudCallout">
              <a:avLst>
                <a:gd name="adj1" fmla="val -63078"/>
                <a:gd name="adj2" fmla="val -31734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77A953A-B471-4633-B6A1-EC4F1CBD3366}"/>
                </a:ext>
              </a:extLst>
            </p:cNvPr>
            <p:cNvSpPr txBox="1"/>
            <p:nvPr/>
          </p:nvSpPr>
          <p:spPr>
            <a:xfrm>
              <a:off x="4684814" y="4272341"/>
              <a:ext cx="5724580" cy="122411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4400" b="1">
                  <a:ln>
                    <a:solidFill>
                      <a:schemeClr val="bg1"/>
                    </a:solidFill>
                  </a:ln>
                  <a:solidFill>
                    <a:srgbClr val="40404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3200" dirty="0"/>
                <a:t>能不能单独设置某一个角的圆角半径呢？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5D43EAB-ED28-49E2-918D-65C885201777}"/>
              </a:ext>
            </a:extLst>
          </p:cNvPr>
          <p:cNvSpPr txBox="1"/>
          <p:nvPr/>
        </p:nvSpPr>
        <p:spPr>
          <a:xfrm>
            <a:off x="7081007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知识讲解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91FE6E-B58B-4667-B5CE-8AABF3E92C75}"/>
              </a:ext>
            </a:extLst>
          </p:cNvPr>
          <p:cNvSpPr txBox="1"/>
          <p:nvPr/>
        </p:nvSpPr>
        <p:spPr>
          <a:xfrm>
            <a:off x="5792676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提出任务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0CB809F-07FC-43F4-BD13-63F15B3BA5C5}"/>
              </a:ext>
            </a:extLst>
          </p:cNvPr>
          <p:cNvSpPr txBox="1"/>
          <p:nvPr/>
        </p:nvSpPr>
        <p:spPr>
          <a:xfrm>
            <a:off x="4458878" y="455062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任务导入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7D4748F-FDAD-4ABE-A154-CD8333AF5B69}"/>
              </a:ext>
            </a:extLst>
          </p:cNvPr>
          <p:cNvSpPr txBox="1"/>
          <p:nvPr/>
        </p:nvSpPr>
        <p:spPr>
          <a:xfrm>
            <a:off x="8369338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任务分析</a:t>
            </a:r>
          </a:p>
        </p:txBody>
      </p:sp>
    </p:spTree>
    <p:extLst>
      <p:ext uri="{BB962C8B-B14F-4D97-AF65-F5344CB8AC3E}">
        <p14:creationId xmlns:p14="http://schemas.microsoft.com/office/powerpoint/2010/main" val="2823844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BAB1A0F-A262-405F-9650-578E03E09853}"/>
              </a:ext>
            </a:extLst>
          </p:cNvPr>
          <p:cNvGrpSpPr/>
          <p:nvPr/>
        </p:nvGrpSpPr>
        <p:grpSpPr>
          <a:xfrm>
            <a:off x="57850" y="1122970"/>
            <a:ext cx="7345023" cy="5353102"/>
            <a:chOff x="3199133" y="1084361"/>
            <a:chExt cx="7487904" cy="536211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28D47DB-2D02-4947-8EBD-AE8F73464D90}"/>
                </a:ext>
              </a:extLst>
            </p:cNvPr>
            <p:cNvGrpSpPr/>
            <p:nvPr/>
          </p:nvGrpSpPr>
          <p:grpSpPr>
            <a:xfrm>
              <a:off x="3199133" y="1084361"/>
              <a:ext cx="7487904" cy="5362119"/>
              <a:chOff x="2313321" y="1038683"/>
              <a:chExt cx="6830676" cy="5616426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A4FC59C7-D0B4-4814-AF8A-7491512208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8030"/>
              <a:stretch/>
            </p:blipFill>
            <p:spPr>
              <a:xfrm>
                <a:off x="2313321" y="5254937"/>
                <a:ext cx="6830675" cy="1400172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B5628AC9-9028-468F-803A-DCED319316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3322" y="1038683"/>
                <a:ext cx="6830675" cy="4374844"/>
              </a:xfrm>
              <a:prstGeom prst="rect">
                <a:avLst/>
              </a:prstGeom>
            </p:spPr>
          </p:pic>
        </p:grpSp>
        <p:sp>
          <p:nvSpPr>
            <p:cNvPr id="4" name="TextBox 24">
              <a:extLst>
                <a:ext uri="{FF2B5EF4-FFF2-40B4-BE49-F238E27FC236}">
                  <a16:creationId xmlns:a16="http://schemas.microsoft.com/office/drawing/2014/main" id="{540D06DE-7F5E-4060-B8A0-FCE87FF0F134}"/>
                </a:ext>
              </a:extLst>
            </p:cNvPr>
            <p:cNvSpPr txBox="1"/>
            <p:nvPr/>
          </p:nvSpPr>
          <p:spPr>
            <a:xfrm>
              <a:off x="3528996" y="1613946"/>
              <a:ext cx="4772024" cy="524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Arial Black" panose="020B0A04020102020204" pitchFamily="34" charset="0"/>
                </a:rPr>
                <a:t>border-top-right-radius</a:t>
              </a:r>
              <a:endParaRPr lang="zh-CN" altLang="en-US" sz="2800" dirty="0">
                <a:latin typeface="Arial Black" panose="020B0A04020102020204" pitchFamily="34" charset="0"/>
              </a:endParaRPr>
            </a:p>
          </p:txBody>
        </p:sp>
        <p:sp>
          <p:nvSpPr>
            <p:cNvPr id="5" name="TextBox 25">
              <a:extLst>
                <a:ext uri="{FF2B5EF4-FFF2-40B4-BE49-F238E27FC236}">
                  <a16:creationId xmlns:a16="http://schemas.microsoft.com/office/drawing/2014/main" id="{7D2D6719-8621-48FC-8686-45EC7BA89D2C}"/>
                </a:ext>
              </a:extLst>
            </p:cNvPr>
            <p:cNvSpPr txBox="1"/>
            <p:nvPr/>
          </p:nvSpPr>
          <p:spPr>
            <a:xfrm>
              <a:off x="3509939" y="3023690"/>
              <a:ext cx="5491170" cy="524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Arial Black" panose="020B0A04020102020204" pitchFamily="34" charset="0"/>
                </a:rPr>
                <a:t>border-bottom-right-radius</a:t>
              </a:r>
              <a:endParaRPr lang="zh-CN" altLang="en-US" sz="2800" dirty="0">
                <a:latin typeface="Arial Black" panose="020B0A04020102020204" pitchFamily="34" charset="0"/>
              </a:endParaRPr>
            </a:p>
          </p:txBody>
        </p:sp>
        <p:sp>
          <p:nvSpPr>
            <p:cNvPr id="6" name="TextBox 26">
              <a:extLst>
                <a:ext uri="{FF2B5EF4-FFF2-40B4-BE49-F238E27FC236}">
                  <a16:creationId xmlns:a16="http://schemas.microsoft.com/office/drawing/2014/main" id="{A953BA4D-1AA9-432D-8954-4C0018C5A360}"/>
                </a:ext>
              </a:extLst>
            </p:cNvPr>
            <p:cNvSpPr txBox="1"/>
            <p:nvPr/>
          </p:nvSpPr>
          <p:spPr>
            <a:xfrm>
              <a:off x="3490883" y="4390570"/>
              <a:ext cx="5491170" cy="524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Arial Black" panose="020B0A04020102020204" pitchFamily="34" charset="0"/>
                </a:rPr>
                <a:t>border-bottom-left-radius</a:t>
              </a:r>
              <a:endParaRPr lang="zh-CN" altLang="en-US" sz="2800" dirty="0">
                <a:latin typeface="Arial Black" panose="020B0A04020102020204" pitchFamily="34" charset="0"/>
              </a:endParaRPr>
            </a:p>
          </p:txBody>
        </p:sp>
        <p:sp>
          <p:nvSpPr>
            <p:cNvPr id="7" name="TextBox 27">
              <a:extLst>
                <a:ext uri="{FF2B5EF4-FFF2-40B4-BE49-F238E27FC236}">
                  <a16:creationId xmlns:a16="http://schemas.microsoft.com/office/drawing/2014/main" id="{E5F3A760-481A-48B7-906C-919C99BCAA04}"/>
                </a:ext>
              </a:extLst>
            </p:cNvPr>
            <p:cNvSpPr txBox="1"/>
            <p:nvPr/>
          </p:nvSpPr>
          <p:spPr>
            <a:xfrm>
              <a:off x="3538516" y="5659379"/>
              <a:ext cx="4772024" cy="524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Arial Black" panose="020B0A04020102020204" pitchFamily="34" charset="0"/>
                </a:rPr>
                <a:t>border-top-left-radius</a:t>
              </a:r>
              <a:endParaRPr lang="zh-CN" altLang="en-US" sz="2800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28">
              <a:extLst>
                <a:ext uri="{FF2B5EF4-FFF2-40B4-BE49-F238E27FC236}">
                  <a16:creationId xmlns:a16="http://schemas.microsoft.com/office/drawing/2014/main" id="{D3269BF4-3CEE-47DE-8AF9-AA744D4E7722}"/>
                </a:ext>
              </a:extLst>
            </p:cNvPr>
            <p:cNvSpPr txBox="1"/>
            <p:nvPr/>
          </p:nvSpPr>
          <p:spPr>
            <a:xfrm>
              <a:off x="8686791" y="1386415"/>
              <a:ext cx="18716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右上角圆角</a:t>
              </a:r>
            </a:p>
          </p:txBody>
        </p:sp>
        <p:sp>
          <p:nvSpPr>
            <p:cNvPr id="9" name="TextBox 29">
              <a:extLst>
                <a:ext uri="{FF2B5EF4-FFF2-40B4-BE49-F238E27FC236}">
                  <a16:creationId xmlns:a16="http://schemas.microsoft.com/office/drawing/2014/main" id="{D98BE39D-CFC7-48F8-A6FD-0321B607C34F}"/>
                </a:ext>
              </a:extLst>
            </p:cNvPr>
            <p:cNvSpPr txBox="1"/>
            <p:nvPr/>
          </p:nvSpPr>
          <p:spPr>
            <a:xfrm>
              <a:off x="8686791" y="2757239"/>
              <a:ext cx="18716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右下角圆角</a:t>
              </a:r>
            </a:p>
          </p:txBody>
        </p:sp>
        <p:sp>
          <p:nvSpPr>
            <p:cNvPr id="10" name="TextBox 30">
              <a:extLst>
                <a:ext uri="{FF2B5EF4-FFF2-40B4-BE49-F238E27FC236}">
                  <a16:creationId xmlns:a16="http://schemas.microsoft.com/office/drawing/2014/main" id="{CA150747-6496-4254-A42D-7F1F20329F17}"/>
                </a:ext>
              </a:extLst>
            </p:cNvPr>
            <p:cNvSpPr txBox="1"/>
            <p:nvPr/>
          </p:nvSpPr>
          <p:spPr>
            <a:xfrm>
              <a:off x="8686791" y="4134463"/>
              <a:ext cx="18716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左下角圆角</a:t>
              </a:r>
            </a:p>
          </p:txBody>
        </p:sp>
        <p:sp>
          <p:nvSpPr>
            <p:cNvPr id="11" name="TextBox 31">
              <a:extLst>
                <a:ext uri="{FF2B5EF4-FFF2-40B4-BE49-F238E27FC236}">
                  <a16:creationId xmlns:a16="http://schemas.microsoft.com/office/drawing/2014/main" id="{425D7274-AF2C-4D52-8572-712D6A9F7D5E}"/>
                </a:ext>
              </a:extLst>
            </p:cNvPr>
            <p:cNvSpPr txBox="1"/>
            <p:nvPr/>
          </p:nvSpPr>
          <p:spPr>
            <a:xfrm>
              <a:off x="8672492" y="5431848"/>
              <a:ext cx="18716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左上角圆角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D9EC605-F7F3-409C-B89C-B1136D76D4CD}"/>
              </a:ext>
            </a:extLst>
          </p:cNvPr>
          <p:cNvGrpSpPr/>
          <p:nvPr/>
        </p:nvGrpSpPr>
        <p:grpSpPr>
          <a:xfrm>
            <a:off x="7719524" y="1122970"/>
            <a:ext cx="4106049" cy="5384723"/>
            <a:chOff x="8029803" y="1456600"/>
            <a:chExt cx="4106049" cy="5384723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AD7DBCF-3448-4DD8-8F1B-94F88B34EA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41" t="10432" r="13001" b="36986"/>
            <a:stretch/>
          </p:blipFill>
          <p:spPr>
            <a:xfrm>
              <a:off x="8029803" y="1456600"/>
              <a:ext cx="4106049" cy="538472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B97BA19-0FCD-4A05-8ED8-9072D84CD82B}"/>
                </a:ext>
              </a:extLst>
            </p:cNvPr>
            <p:cNvSpPr/>
            <p:nvPr/>
          </p:nvSpPr>
          <p:spPr>
            <a:xfrm>
              <a:off x="9490232" y="2407385"/>
              <a:ext cx="1537600" cy="6516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注 意：</a:t>
              </a:r>
              <a:endPara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38">
              <a:extLst>
                <a:ext uri="{FF2B5EF4-FFF2-40B4-BE49-F238E27FC236}">
                  <a16:creationId xmlns:a16="http://schemas.microsoft.com/office/drawing/2014/main" id="{7E6E6DFF-02D4-4672-B0E9-EF2F1CDE5090}"/>
                </a:ext>
              </a:extLst>
            </p:cNvPr>
            <p:cNvSpPr txBox="1"/>
            <p:nvPr/>
          </p:nvSpPr>
          <p:spPr>
            <a:xfrm>
              <a:off x="8494310" y="3407956"/>
              <a:ext cx="317703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衍生属性后面只带有</a:t>
              </a:r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控制圆角半径的像数值。</a:t>
              </a: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A4B6DD33-9F78-4427-A49F-D95B0F298803}"/>
              </a:ext>
            </a:extLst>
          </p:cNvPr>
          <p:cNvSpPr txBox="1"/>
          <p:nvPr/>
        </p:nvSpPr>
        <p:spPr>
          <a:xfrm>
            <a:off x="7081007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知识讲解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E84AB44-4EB2-4E94-9E77-1921947F395E}"/>
              </a:ext>
            </a:extLst>
          </p:cNvPr>
          <p:cNvSpPr txBox="1"/>
          <p:nvPr/>
        </p:nvSpPr>
        <p:spPr>
          <a:xfrm>
            <a:off x="5792676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提出任务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411657D-ACAF-45DF-B3B6-F8515E2BAF91}"/>
              </a:ext>
            </a:extLst>
          </p:cNvPr>
          <p:cNvSpPr txBox="1"/>
          <p:nvPr/>
        </p:nvSpPr>
        <p:spPr>
          <a:xfrm>
            <a:off x="4458878" y="455062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任务导入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FC8525E-645E-4C95-9368-441B5288B03C}"/>
              </a:ext>
            </a:extLst>
          </p:cNvPr>
          <p:cNvSpPr txBox="1"/>
          <p:nvPr/>
        </p:nvSpPr>
        <p:spPr>
          <a:xfrm>
            <a:off x="8369338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任务分析</a:t>
            </a:r>
          </a:p>
        </p:txBody>
      </p:sp>
    </p:spTree>
    <p:extLst>
      <p:ext uri="{BB962C8B-B14F-4D97-AF65-F5344CB8AC3E}">
        <p14:creationId xmlns:p14="http://schemas.microsoft.com/office/powerpoint/2010/main" val="1494838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29D2F4AF-E108-46C4-A92A-DCCD79DA1CB7}"/>
              </a:ext>
            </a:extLst>
          </p:cNvPr>
          <p:cNvSpPr txBox="1"/>
          <p:nvPr/>
        </p:nvSpPr>
        <p:spPr>
          <a:xfrm>
            <a:off x="7081007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知识讲解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3AE9D13-B28E-446F-B41A-DE750F32A6E0}"/>
              </a:ext>
            </a:extLst>
          </p:cNvPr>
          <p:cNvSpPr txBox="1"/>
          <p:nvPr/>
        </p:nvSpPr>
        <p:spPr>
          <a:xfrm>
            <a:off x="5792676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提出任务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E6FB0C2-9963-4C37-BEC4-215386A09EA4}"/>
              </a:ext>
            </a:extLst>
          </p:cNvPr>
          <p:cNvSpPr txBox="1"/>
          <p:nvPr/>
        </p:nvSpPr>
        <p:spPr>
          <a:xfrm>
            <a:off x="4458878" y="455062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任务导入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FC84519-2B4D-4EC9-B62E-FA1EE9D73EAB}"/>
              </a:ext>
            </a:extLst>
          </p:cNvPr>
          <p:cNvSpPr txBox="1"/>
          <p:nvPr/>
        </p:nvSpPr>
        <p:spPr>
          <a:xfrm>
            <a:off x="8369338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任务分析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574B415-1952-4964-8A2B-294BE1CA7259}"/>
              </a:ext>
            </a:extLst>
          </p:cNvPr>
          <p:cNvSpPr/>
          <p:nvPr/>
        </p:nvSpPr>
        <p:spPr>
          <a:xfrm>
            <a:off x="1410878" y="1523354"/>
            <a:ext cx="6096000" cy="458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任务：利用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属性制作具有圆角效果的导航。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C0589CA-3739-43D1-84F0-75F51547DBCA}"/>
              </a:ext>
            </a:extLst>
          </p:cNvPr>
          <p:cNvSpPr txBox="1"/>
          <p:nvPr/>
        </p:nvSpPr>
        <p:spPr>
          <a:xfrm>
            <a:off x="1547735" y="3673351"/>
            <a:ext cx="8398947" cy="145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各导航项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个角的圆角半径不同；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各导航项的连接处有重叠。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48265B-54A6-4170-9515-9D4A5EFAD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846" y="2537383"/>
            <a:ext cx="8382726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07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7EE6F21-8A2A-4EF4-8DC3-7B5587598C0A}"/>
              </a:ext>
            </a:extLst>
          </p:cNvPr>
          <p:cNvSpPr txBox="1"/>
          <p:nvPr/>
        </p:nvSpPr>
        <p:spPr>
          <a:xfrm>
            <a:off x="7081007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知识讲解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97A910-BF21-41A9-B37C-2341E469284F}"/>
              </a:ext>
            </a:extLst>
          </p:cNvPr>
          <p:cNvSpPr txBox="1"/>
          <p:nvPr/>
        </p:nvSpPr>
        <p:spPr>
          <a:xfrm>
            <a:off x="5792676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提出任务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F24A3A-3173-4408-992C-4F0BBE69B485}"/>
              </a:ext>
            </a:extLst>
          </p:cNvPr>
          <p:cNvSpPr txBox="1"/>
          <p:nvPr/>
        </p:nvSpPr>
        <p:spPr>
          <a:xfrm>
            <a:off x="4458878" y="455062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任务导入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A45211-D4FD-45E2-9132-ADBCAE0D8C87}"/>
              </a:ext>
            </a:extLst>
          </p:cNvPr>
          <p:cNvSpPr txBox="1"/>
          <p:nvPr/>
        </p:nvSpPr>
        <p:spPr>
          <a:xfrm>
            <a:off x="8369338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任务分析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A096F8-AF9C-4CA3-8FE1-F2BB6B81E614}"/>
              </a:ext>
            </a:extLst>
          </p:cNvPr>
          <p:cNvSpPr txBox="1"/>
          <p:nvPr/>
        </p:nvSpPr>
        <p:spPr>
          <a:xfrm>
            <a:off x="9673498" y="446184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任务实施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0521AEC-5860-42A6-9284-C5B4C3812376}"/>
              </a:ext>
            </a:extLst>
          </p:cNvPr>
          <p:cNvGrpSpPr/>
          <p:nvPr/>
        </p:nvGrpSpPr>
        <p:grpSpPr>
          <a:xfrm>
            <a:off x="2543432" y="2354371"/>
            <a:ext cx="1405167" cy="431383"/>
            <a:chOff x="4208463" y="2672644"/>
            <a:chExt cx="1616075" cy="393700"/>
          </a:xfrm>
        </p:grpSpPr>
        <p:sp>
          <p:nvSpPr>
            <p:cNvPr id="15" name="矩形: 圆角 48">
              <a:extLst>
                <a:ext uri="{FF2B5EF4-FFF2-40B4-BE49-F238E27FC236}">
                  <a16:creationId xmlns:a16="http://schemas.microsoft.com/office/drawing/2014/main" id="{B0BB27D8-81FA-49B6-9E7D-CE3837717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2672644"/>
              <a:ext cx="1616075" cy="3937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80422A0-1FD2-42DB-A921-839A93B4591C}"/>
                </a:ext>
              </a:extLst>
            </p:cNvPr>
            <p:cNvSpPr txBox="1"/>
            <p:nvPr/>
          </p:nvSpPr>
          <p:spPr>
            <a:xfrm>
              <a:off x="4604697" y="2701804"/>
              <a:ext cx="1172902" cy="3370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accent1"/>
                  </a:solidFill>
                </a:defRPr>
              </a:lvl1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E26A735D-4011-4111-9151-13F0B46E6F06}"/>
              </a:ext>
            </a:extLst>
          </p:cNvPr>
          <p:cNvSpPr txBox="1"/>
          <p:nvPr/>
        </p:nvSpPr>
        <p:spPr>
          <a:xfrm>
            <a:off x="4116376" y="2349186"/>
            <a:ext cx="4687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构建导航条的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29D4DBA-62C3-4747-9E6D-3F09DA128FF9}"/>
              </a:ext>
            </a:extLst>
          </p:cNvPr>
          <p:cNvGrpSpPr/>
          <p:nvPr/>
        </p:nvGrpSpPr>
        <p:grpSpPr>
          <a:xfrm>
            <a:off x="2543432" y="3501105"/>
            <a:ext cx="1405167" cy="431383"/>
            <a:chOff x="4208463" y="2672644"/>
            <a:chExt cx="1616075" cy="393700"/>
          </a:xfrm>
        </p:grpSpPr>
        <p:sp>
          <p:nvSpPr>
            <p:cNvPr id="18" name="矩形: 圆角 48">
              <a:extLst>
                <a:ext uri="{FF2B5EF4-FFF2-40B4-BE49-F238E27FC236}">
                  <a16:creationId xmlns:a16="http://schemas.microsoft.com/office/drawing/2014/main" id="{8E50D011-7B1B-4ACE-9337-EAF3267CD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2672644"/>
              <a:ext cx="1616075" cy="3937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FD67541-4D94-4FE6-B1A6-1497BDAC6D6C}"/>
                </a:ext>
              </a:extLst>
            </p:cNvPr>
            <p:cNvSpPr txBox="1"/>
            <p:nvPr/>
          </p:nvSpPr>
          <p:spPr>
            <a:xfrm>
              <a:off x="4604697" y="2701804"/>
              <a:ext cx="1172902" cy="3370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accent1"/>
                  </a:solidFill>
                </a:defRPr>
              </a:lvl1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5708377-BBF8-49BA-B050-35871951BB3B}"/>
              </a:ext>
            </a:extLst>
          </p:cNvPr>
          <p:cNvSpPr txBox="1"/>
          <p:nvPr/>
        </p:nvSpPr>
        <p:spPr>
          <a:xfrm>
            <a:off x="4116375" y="3484997"/>
            <a:ext cx="4687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设置圆角半径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03A7232-5921-4CA8-8A55-97EEEDDCC578}"/>
              </a:ext>
            </a:extLst>
          </p:cNvPr>
          <p:cNvGrpSpPr/>
          <p:nvPr/>
        </p:nvGrpSpPr>
        <p:grpSpPr>
          <a:xfrm>
            <a:off x="2543433" y="4725003"/>
            <a:ext cx="1405167" cy="431383"/>
            <a:chOff x="4208463" y="2672644"/>
            <a:chExt cx="1616075" cy="393700"/>
          </a:xfrm>
        </p:grpSpPr>
        <p:sp>
          <p:nvSpPr>
            <p:cNvPr id="23" name="矩形: 圆角 48">
              <a:extLst>
                <a:ext uri="{FF2B5EF4-FFF2-40B4-BE49-F238E27FC236}">
                  <a16:creationId xmlns:a16="http://schemas.microsoft.com/office/drawing/2014/main" id="{B94C0878-3255-4CCB-83D5-6E42DA270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2672644"/>
              <a:ext cx="1616075" cy="3937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7400D76-E18A-4BFD-A07E-E76707E83134}"/>
                </a:ext>
              </a:extLst>
            </p:cNvPr>
            <p:cNvSpPr txBox="1"/>
            <p:nvPr/>
          </p:nvSpPr>
          <p:spPr>
            <a:xfrm>
              <a:off x="4604697" y="2701804"/>
              <a:ext cx="1172902" cy="3370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accent1"/>
                  </a:solidFill>
                </a:defRPr>
              </a:lvl1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D6CC0862-D70B-4402-A59F-68DA09975FCC}"/>
              </a:ext>
            </a:extLst>
          </p:cNvPr>
          <p:cNvSpPr txBox="1"/>
          <p:nvPr/>
        </p:nvSpPr>
        <p:spPr>
          <a:xfrm>
            <a:off x="4116376" y="4708895"/>
            <a:ext cx="4687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设置各列表项向左偏移</a:t>
            </a:r>
          </a:p>
        </p:txBody>
      </p:sp>
    </p:spTree>
    <p:extLst>
      <p:ext uri="{BB962C8B-B14F-4D97-AF65-F5344CB8AC3E}">
        <p14:creationId xmlns:p14="http://schemas.microsoft.com/office/powerpoint/2010/main" val="1034964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C13A0CEC-DEC9-4B9B-A38E-30172A88E0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印品黑体" panose="00000500000000000000" pitchFamily="2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B0FB56D-3012-4562-964E-6BA38F34F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A1C26AB-957D-4107-8012-3CC4FE2E544C}"/>
              </a:ext>
            </a:extLst>
          </p:cNvPr>
          <p:cNvSpPr/>
          <p:nvPr/>
        </p:nvSpPr>
        <p:spPr>
          <a:xfrm>
            <a:off x="1686758" y="4319662"/>
            <a:ext cx="9126244" cy="1049328"/>
          </a:xfrm>
          <a:prstGeom prst="rect">
            <a:avLst/>
          </a:prstGeom>
          <a:solidFill>
            <a:srgbClr val="047A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Shape 285">
            <a:extLst>
              <a:ext uri="{FF2B5EF4-FFF2-40B4-BE49-F238E27FC236}">
                <a16:creationId xmlns:a16="http://schemas.microsoft.com/office/drawing/2014/main" id="{CE092275-B32A-48AA-A034-1F7954DBA411}"/>
              </a:ext>
            </a:extLst>
          </p:cNvPr>
          <p:cNvSpPr txBox="1"/>
          <p:nvPr/>
        </p:nvSpPr>
        <p:spPr>
          <a:xfrm>
            <a:off x="3949951" y="4355174"/>
            <a:ext cx="5282827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前导知识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zh-CN" alt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圆角设计</a:t>
            </a:r>
            <a:endParaRPr lang="en-US" altLang="zh-CN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Freeform 13">
            <a:extLst>
              <a:ext uri="{FF2B5EF4-FFF2-40B4-BE49-F238E27FC236}">
                <a16:creationId xmlns:a16="http://schemas.microsoft.com/office/drawing/2014/main" id="{71AF5394-A09C-459A-A495-81833A7FF3FE}"/>
              </a:ext>
            </a:extLst>
          </p:cNvPr>
          <p:cNvSpPr>
            <a:spLocks/>
          </p:cNvSpPr>
          <p:nvPr/>
        </p:nvSpPr>
        <p:spPr bwMode="auto">
          <a:xfrm>
            <a:off x="778735" y="1726207"/>
            <a:ext cx="2291814" cy="2408822"/>
          </a:xfrm>
          <a:custGeom>
            <a:avLst/>
            <a:gdLst>
              <a:gd name="T0" fmla="*/ 49 w 1099"/>
              <a:gd name="T1" fmla="*/ 826 h 1155"/>
              <a:gd name="T2" fmla="*/ 525 w 1099"/>
              <a:gd name="T3" fmla="*/ 1103 h 1155"/>
              <a:gd name="T4" fmla="*/ 1007 w 1099"/>
              <a:gd name="T5" fmla="*/ 611 h 1155"/>
              <a:gd name="T6" fmla="*/ 320 w 1099"/>
              <a:gd name="T7" fmla="*/ 51 h 1155"/>
              <a:gd name="T8" fmla="*/ 49 w 1099"/>
              <a:gd name="T9" fmla="*/ 826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9" h="1155">
                <a:moveTo>
                  <a:pt x="49" y="826"/>
                </a:moveTo>
                <a:cubicBezTo>
                  <a:pt x="98" y="1031"/>
                  <a:pt x="311" y="1155"/>
                  <a:pt x="525" y="1103"/>
                </a:cubicBezTo>
                <a:cubicBezTo>
                  <a:pt x="739" y="1052"/>
                  <a:pt x="1099" y="907"/>
                  <a:pt x="1007" y="611"/>
                </a:cubicBezTo>
                <a:cubicBezTo>
                  <a:pt x="944" y="410"/>
                  <a:pt x="533" y="0"/>
                  <a:pt x="320" y="51"/>
                </a:cubicBezTo>
                <a:cubicBezTo>
                  <a:pt x="106" y="103"/>
                  <a:pt x="0" y="622"/>
                  <a:pt x="49" y="826"/>
                </a:cubicBezTo>
                <a:close/>
              </a:path>
            </a:pathLst>
          </a:custGeom>
          <a:gradFill>
            <a:gsLst>
              <a:gs pos="23000">
                <a:srgbClr val="1C98AF"/>
              </a:gs>
              <a:gs pos="79000">
                <a:srgbClr val="875DA2">
                  <a:alpha val="67000"/>
                </a:srgbClr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42FF3954-376C-42EF-9610-E891601F9017}"/>
              </a:ext>
            </a:extLst>
          </p:cNvPr>
          <p:cNvSpPr>
            <a:spLocks/>
          </p:cNvSpPr>
          <p:nvPr/>
        </p:nvSpPr>
        <p:spPr bwMode="auto">
          <a:xfrm>
            <a:off x="318456" y="1908741"/>
            <a:ext cx="2930682" cy="2043754"/>
          </a:xfrm>
          <a:custGeom>
            <a:avLst/>
            <a:gdLst>
              <a:gd name="T0" fmla="*/ 72 w 1406"/>
              <a:gd name="T1" fmla="*/ 310 h 979"/>
              <a:gd name="T2" fmla="*/ 436 w 1406"/>
              <a:gd name="T3" fmla="*/ 875 h 979"/>
              <a:gd name="T4" fmla="*/ 1250 w 1406"/>
              <a:gd name="T5" fmla="*/ 712 h 979"/>
              <a:gd name="T6" fmla="*/ 642 w 1406"/>
              <a:gd name="T7" fmla="*/ 83 h 979"/>
              <a:gd name="T8" fmla="*/ 72 w 1406"/>
              <a:gd name="T9" fmla="*/ 310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6" h="979">
                <a:moveTo>
                  <a:pt x="72" y="310"/>
                </a:moveTo>
                <a:cubicBezTo>
                  <a:pt x="0" y="479"/>
                  <a:pt x="137" y="745"/>
                  <a:pt x="436" y="875"/>
                </a:cubicBezTo>
                <a:cubicBezTo>
                  <a:pt x="675" y="979"/>
                  <a:pt x="1156" y="861"/>
                  <a:pt x="1250" y="712"/>
                </a:cubicBezTo>
                <a:cubicBezTo>
                  <a:pt x="1406" y="461"/>
                  <a:pt x="898" y="139"/>
                  <a:pt x="642" y="83"/>
                </a:cubicBezTo>
                <a:cubicBezTo>
                  <a:pt x="272" y="0"/>
                  <a:pt x="117" y="206"/>
                  <a:pt x="72" y="310"/>
                </a:cubicBezTo>
                <a:close/>
              </a:path>
            </a:pathLst>
          </a:custGeom>
          <a:gradFill>
            <a:gsLst>
              <a:gs pos="23000">
                <a:srgbClr val="0BA1B2">
                  <a:alpha val="43000"/>
                </a:srgbClr>
              </a:gs>
              <a:gs pos="77000">
                <a:srgbClr val="7030A0">
                  <a:alpha val="55000"/>
                </a:srgbClr>
              </a:gs>
            </a:gsLst>
            <a:lin ang="7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B99478-8BC7-4275-BFDB-3CA9EF08E19E}"/>
              </a:ext>
            </a:extLst>
          </p:cNvPr>
          <p:cNvSpPr txBox="1"/>
          <p:nvPr/>
        </p:nvSpPr>
        <p:spPr>
          <a:xfrm>
            <a:off x="1228474" y="2699859"/>
            <a:ext cx="12875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EA53FF-2BAD-45CD-9B4F-6E71372EC3D7}"/>
              </a:ext>
            </a:extLst>
          </p:cNvPr>
          <p:cNvSpPr txBox="1"/>
          <p:nvPr/>
        </p:nvSpPr>
        <p:spPr>
          <a:xfrm>
            <a:off x="3109961" y="2697338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895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制作“逆行者”网站“致敬英雄”栏目页</a:t>
            </a:r>
          </a:p>
        </p:txBody>
      </p:sp>
    </p:spTree>
    <p:extLst>
      <p:ext uri="{BB962C8B-B14F-4D97-AF65-F5344CB8AC3E}">
        <p14:creationId xmlns:p14="http://schemas.microsoft.com/office/powerpoint/2010/main" val="4020200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630523-AF24-4C62-98AB-70D0A0FD9A85}"/>
              </a:ext>
            </a:extLst>
          </p:cNvPr>
          <p:cNvSpPr txBox="1"/>
          <p:nvPr/>
        </p:nvSpPr>
        <p:spPr>
          <a:xfrm>
            <a:off x="10903669" y="436010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归纳总结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013815-3558-45E6-93B3-3A0DBB835790}"/>
              </a:ext>
            </a:extLst>
          </p:cNvPr>
          <p:cNvSpPr txBox="1"/>
          <p:nvPr/>
        </p:nvSpPr>
        <p:spPr>
          <a:xfrm>
            <a:off x="8414805" y="436010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分析任务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C4B52B-94A6-44D7-86A3-3CF4B213FB7D}"/>
              </a:ext>
            </a:extLst>
          </p:cNvPr>
          <p:cNvSpPr txBox="1"/>
          <p:nvPr/>
        </p:nvSpPr>
        <p:spPr>
          <a:xfrm>
            <a:off x="5792676" y="436010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提出任务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41B321-B8DD-43AA-8DCE-251AD76E842F}"/>
              </a:ext>
            </a:extLst>
          </p:cNvPr>
          <p:cNvSpPr txBox="1"/>
          <p:nvPr/>
        </p:nvSpPr>
        <p:spPr>
          <a:xfrm>
            <a:off x="4458878" y="436010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任务导入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497874-ECA2-4C88-9F3C-0BC7A63F26CE}"/>
              </a:ext>
            </a:extLst>
          </p:cNvPr>
          <p:cNvSpPr txBox="1"/>
          <p:nvPr/>
        </p:nvSpPr>
        <p:spPr>
          <a:xfrm>
            <a:off x="7126474" y="436010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知识讲解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FE6868-7C61-4A25-A4F9-AF6EBA23825F}"/>
              </a:ext>
            </a:extLst>
          </p:cNvPr>
          <p:cNvSpPr txBox="1"/>
          <p:nvPr/>
        </p:nvSpPr>
        <p:spPr>
          <a:xfrm>
            <a:off x="9657669" y="436010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任务实施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40FECD6-9F2E-4EA5-AD10-095A4CACF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07" y="1996300"/>
            <a:ext cx="9115085" cy="360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78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C13A0CEC-DEC9-4B9B-A38E-30172A88E0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印品黑体" panose="00000500000000000000" pitchFamily="2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B0FB56D-3012-4562-964E-6BA38F34F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7C68395-263A-44E6-A842-FF4C9B2EF2AD}"/>
              </a:ext>
            </a:extLst>
          </p:cNvPr>
          <p:cNvGrpSpPr/>
          <p:nvPr/>
        </p:nvGrpSpPr>
        <p:grpSpPr>
          <a:xfrm>
            <a:off x="2417883" y="-99213"/>
            <a:ext cx="7924398" cy="7056426"/>
            <a:chOff x="1698996" y="51470"/>
            <a:chExt cx="6186844" cy="5293779"/>
          </a:xfrm>
        </p:grpSpPr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EFC1BB48-762B-4EC0-B251-EA68EB8C0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102" y="51470"/>
              <a:ext cx="5036632" cy="5293779"/>
            </a:xfrm>
            <a:custGeom>
              <a:avLst/>
              <a:gdLst>
                <a:gd name="T0" fmla="*/ 49 w 1099"/>
                <a:gd name="T1" fmla="*/ 826 h 1155"/>
                <a:gd name="T2" fmla="*/ 525 w 1099"/>
                <a:gd name="T3" fmla="*/ 1103 h 1155"/>
                <a:gd name="T4" fmla="*/ 1007 w 1099"/>
                <a:gd name="T5" fmla="*/ 611 h 1155"/>
                <a:gd name="T6" fmla="*/ 320 w 1099"/>
                <a:gd name="T7" fmla="*/ 51 h 1155"/>
                <a:gd name="T8" fmla="*/ 49 w 1099"/>
                <a:gd name="T9" fmla="*/ 826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155">
                  <a:moveTo>
                    <a:pt x="49" y="826"/>
                  </a:moveTo>
                  <a:cubicBezTo>
                    <a:pt x="98" y="1031"/>
                    <a:pt x="311" y="1155"/>
                    <a:pt x="525" y="1103"/>
                  </a:cubicBezTo>
                  <a:cubicBezTo>
                    <a:pt x="739" y="1052"/>
                    <a:pt x="1099" y="907"/>
                    <a:pt x="1007" y="611"/>
                  </a:cubicBezTo>
                  <a:cubicBezTo>
                    <a:pt x="944" y="410"/>
                    <a:pt x="533" y="0"/>
                    <a:pt x="320" y="51"/>
                  </a:cubicBezTo>
                  <a:cubicBezTo>
                    <a:pt x="106" y="103"/>
                    <a:pt x="0" y="622"/>
                    <a:pt x="49" y="826"/>
                  </a:cubicBezTo>
                  <a:close/>
                </a:path>
              </a:pathLst>
            </a:custGeom>
            <a:gradFill>
              <a:gsLst>
                <a:gs pos="23000">
                  <a:srgbClr val="1C98AF"/>
                </a:gs>
                <a:gs pos="79000">
                  <a:srgbClr val="875DA2">
                    <a:alpha val="6700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D15FB43A-0AF5-45FC-BDFB-E8943FE36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996" y="743761"/>
              <a:ext cx="6186844" cy="4314489"/>
            </a:xfrm>
            <a:custGeom>
              <a:avLst/>
              <a:gdLst>
                <a:gd name="T0" fmla="*/ 72 w 1406"/>
                <a:gd name="T1" fmla="*/ 310 h 979"/>
                <a:gd name="T2" fmla="*/ 436 w 1406"/>
                <a:gd name="T3" fmla="*/ 875 h 979"/>
                <a:gd name="T4" fmla="*/ 1250 w 1406"/>
                <a:gd name="T5" fmla="*/ 712 h 979"/>
                <a:gd name="T6" fmla="*/ 642 w 1406"/>
                <a:gd name="T7" fmla="*/ 83 h 979"/>
                <a:gd name="T8" fmla="*/ 72 w 1406"/>
                <a:gd name="T9" fmla="*/ 310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979">
                  <a:moveTo>
                    <a:pt x="72" y="310"/>
                  </a:moveTo>
                  <a:cubicBezTo>
                    <a:pt x="0" y="479"/>
                    <a:pt x="137" y="745"/>
                    <a:pt x="436" y="875"/>
                  </a:cubicBezTo>
                  <a:cubicBezTo>
                    <a:pt x="675" y="979"/>
                    <a:pt x="1156" y="861"/>
                    <a:pt x="1250" y="712"/>
                  </a:cubicBezTo>
                  <a:cubicBezTo>
                    <a:pt x="1406" y="461"/>
                    <a:pt x="898" y="139"/>
                    <a:pt x="642" y="83"/>
                  </a:cubicBezTo>
                  <a:cubicBezTo>
                    <a:pt x="272" y="0"/>
                    <a:pt x="117" y="206"/>
                    <a:pt x="72" y="310"/>
                  </a:cubicBezTo>
                  <a:close/>
                </a:path>
              </a:pathLst>
            </a:custGeom>
            <a:gradFill>
              <a:gsLst>
                <a:gs pos="23000">
                  <a:srgbClr val="0BA1B2">
                    <a:alpha val="43000"/>
                  </a:srgbClr>
                </a:gs>
                <a:gs pos="77000">
                  <a:srgbClr val="7030A0">
                    <a:alpha val="55000"/>
                  </a:srgbClr>
                </a:gs>
              </a:gsLst>
              <a:lin ang="7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A6FCCFE8-65BB-4D4B-B8A6-F4E6A33F3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016" y="539553"/>
              <a:ext cx="2016224" cy="1728192"/>
            </a:xfrm>
            <a:custGeom>
              <a:avLst/>
              <a:gdLst>
                <a:gd name="T0" fmla="*/ 418 w 583"/>
                <a:gd name="T1" fmla="*/ 464 h 489"/>
                <a:gd name="T2" fmla="*/ 556 w 583"/>
                <a:gd name="T3" fmla="*/ 220 h 489"/>
                <a:gd name="T4" fmla="*/ 293 w 583"/>
                <a:gd name="T5" fmla="*/ 25 h 489"/>
                <a:gd name="T6" fmla="*/ 27 w 583"/>
                <a:gd name="T7" fmla="*/ 324 h 489"/>
                <a:gd name="T8" fmla="*/ 418 w 583"/>
                <a:gd name="T9" fmla="*/ 46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3" h="489">
                  <a:moveTo>
                    <a:pt x="418" y="464"/>
                  </a:moveTo>
                  <a:cubicBezTo>
                    <a:pt x="521" y="439"/>
                    <a:pt x="583" y="330"/>
                    <a:pt x="556" y="220"/>
                  </a:cubicBezTo>
                  <a:cubicBezTo>
                    <a:pt x="530" y="111"/>
                    <a:pt x="396" y="0"/>
                    <a:pt x="293" y="25"/>
                  </a:cubicBezTo>
                  <a:cubicBezTo>
                    <a:pt x="190" y="50"/>
                    <a:pt x="0" y="215"/>
                    <a:pt x="27" y="324"/>
                  </a:cubicBezTo>
                  <a:cubicBezTo>
                    <a:pt x="53" y="434"/>
                    <a:pt x="315" y="489"/>
                    <a:pt x="418" y="464"/>
                  </a:cubicBezTo>
                  <a:close/>
                </a:path>
              </a:pathLst>
            </a:custGeom>
            <a:gradFill>
              <a:gsLst>
                <a:gs pos="0">
                  <a:srgbClr val="54B4D9">
                    <a:alpha val="67000"/>
                  </a:srgbClr>
                </a:gs>
                <a:gs pos="100000">
                  <a:srgbClr val="28256D"/>
                </a:gs>
              </a:gsLst>
              <a:lin ang="9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4A31EB8C-0257-4BFD-B33D-CB5778564D91}"/>
                </a:ext>
              </a:extLst>
            </p:cNvPr>
            <p:cNvSpPr txBox="1"/>
            <p:nvPr/>
          </p:nvSpPr>
          <p:spPr>
            <a:xfrm>
              <a:off x="2023273" y="2536015"/>
              <a:ext cx="4833727" cy="831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细谭黑简体" panose="02000000000000000000" pitchFamily="2" charset="-122"/>
                  <a:ea typeface="方正细谭黑简体" panose="02000000000000000000" pitchFamily="2" charset="-122"/>
                  <a:cs typeface="+mn-ea"/>
                  <a:sym typeface="+mn-lt"/>
                </a:rPr>
                <a:t>下次课再见</a:t>
              </a:r>
              <a:r>
                <a:rPr lang="en-US" altLang="zh-CN" sz="6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细谭黑简体" panose="02000000000000000000" pitchFamily="2" charset="-122"/>
                  <a:ea typeface="方正细谭黑简体" panose="02000000000000000000" pitchFamily="2" charset="-122"/>
                  <a:cs typeface="+mn-ea"/>
                  <a:sym typeface="+mn-lt"/>
                </a:rPr>
                <a:t>!</a:t>
              </a:r>
              <a:endPara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28B77A81-014B-4BD4-A142-CE1C23CE7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89" y="1504419"/>
            <a:ext cx="762156" cy="9164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AA33E31-CDA2-4658-92E2-9C25EBA1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089" y="1507439"/>
            <a:ext cx="759644" cy="91341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0FD05A0-A960-4D40-BC40-9A2E7DD2516F}"/>
              </a:ext>
            </a:extLst>
          </p:cNvPr>
          <p:cNvSpPr txBox="1"/>
          <p:nvPr/>
        </p:nvSpPr>
        <p:spPr>
          <a:xfrm>
            <a:off x="6838491" y="1169639"/>
            <a:ext cx="1079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4432898-D74C-4B25-80B0-0CB8998CF852}"/>
              </a:ext>
            </a:extLst>
          </p:cNvPr>
          <p:cNvSpPr txBox="1"/>
          <p:nvPr/>
        </p:nvSpPr>
        <p:spPr>
          <a:xfrm>
            <a:off x="7776793" y="1164687"/>
            <a:ext cx="759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42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C13A0CEC-DEC9-4B9B-A38E-30172A88E0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印品黑体" panose="00000500000000000000" pitchFamily="2" charset="-122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D8FC4FB4-5AD3-492C-836E-3182D2796865}"/>
              </a:ext>
            </a:extLst>
          </p:cNvPr>
          <p:cNvSpPr>
            <a:spLocks/>
          </p:cNvSpPr>
          <p:nvPr/>
        </p:nvSpPr>
        <p:spPr bwMode="auto">
          <a:xfrm>
            <a:off x="715725" y="1984089"/>
            <a:ext cx="2955020" cy="3105888"/>
          </a:xfrm>
          <a:custGeom>
            <a:avLst/>
            <a:gdLst>
              <a:gd name="T0" fmla="*/ 49 w 1099"/>
              <a:gd name="T1" fmla="*/ 826 h 1155"/>
              <a:gd name="T2" fmla="*/ 525 w 1099"/>
              <a:gd name="T3" fmla="*/ 1103 h 1155"/>
              <a:gd name="T4" fmla="*/ 1007 w 1099"/>
              <a:gd name="T5" fmla="*/ 611 h 1155"/>
              <a:gd name="T6" fmla="*/ 320 w 1099"/>
              <a:gd name="T7" fmla="*/ 51 h 1155"/>
              <a:gd name="T8" fmla="*/ 49 w 1099"/>
              <a:gd name="T9" fmla="*/ 826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9" h="1155">
                <a:moveTo>
                  <a:pt x="49" y="826"/>
                </a:moveTo>
                <a:cubicBezTo>
                  <a:pt x="98" y="1031"/>
                  <a:pt x="311" y="1155"/>
                  <a:pt x="525" y="1103"/>
                </a:cubicBezTo>
                <a:cubicBezTo>
                  <a:pt x="739" y="1052"/>
                  <a:pt x="1099" y="907"/>
                  <a:pt x="1007" y="611"/>
                </a:cubicBezTo>
                <a:cubicBezTo>
                  <a:pt x="944" y="410"/>
                  <a:pt x="533" y="0"/>
                  <a:pt x="320" y="51"/>
                </a:cubicBezTo>
                <a:cubicBezTo>
                  <a:pt x="106" y="103"/>
                  <a:pt x="0" y="622"/>
                  <a:pt x="49" y="826"/>
                </a:cubicBezTo>
                <a:close/>
              </a:path>
            </a:pathLst>
          </a:custGeom>
          <a:gradFill>
            <a:gsLst>
              <a:gs pos="23000">
                <a:srgbClr val="1C98AF"/>
              </a:gs>
              <a:gs pos="79000">
                <a:srgbClr val="875DA2">
                  <a:alpha val="67000"/>
                </a:srgbClr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E8186C3C-BF35-4EE6-9335-25702F4CFE58}"/>
              </a:ext>
            </a:extLst>
          </p:cNvPr>
          <p:cNvSpPr>
            <a:spLocks/>
          </p:cNvSpPr>
          <p:nvPr/>
        </p:nvSpPr>
        <p:spPr bwMode="auto">
          <a:xfrm>
            <a:off x="358205" y="2348073"/>
            <a:ext cx="3670060" cy="2559370"/>
          </a:xfrm>
          <a:custGeom>
            <a:avLst/>
            <a:gdLst>
              <a:gd name="T0" fmla="*/ 72 w 1406"/>
              <a:gd name="T1" fmla="*/ 310 h 979"/>
              <a:gd name="T2" fmla="*/ 436 w 1406"/>
              <a:gd name="T3" fmla="*/ 875 h 979"/>
              <a:gd name="T4" fmla="*/ 1250 w 1406"/>
              <a:gd name="T5" fmla="*/ 712 h 979"/>
              <a:gd name="T6" fmla="*/ 642 w 1406"/>
              <a:gd name="T7" fmla="*/ 83 h 979"/>
              <a:gd name="T8" fmla="*/ 72 w 1406"/>
              <a:gd name="T9" fmla="*/ 310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6" h="979">
                <a:moveTo>
                  <a:pt x="72" y="310"/>
                </a:moveTo>
                <a:cubicBezTo>
                  <a:pt x="0" y="479"/>
                  <a:pt x="137" y="745"/>
                  <a:pt x="436" y="875"/>
                </a:cubicBezTo>
                <a:cubicBezTo>
                  <a:pt x="675" y="979"/>
                  <a:pt x="1156" y="861"/>
                  <a:pt x="1250" y="712"/>
                </a:cubicBezTo>
                <a:cubicBezTo>
                  <a:pt x="1406" y="461"/>
                  <a:pt x="898" y="139"/>
                  <a:pt x="642" y="83"/>
                </a:cubicBezTo>
                <a:cubicBezTo>
                  <a:pt x="272" y="0"/>
                  <a:pt x="117" y="206"/>
                  <a:pt x="72" y="310"/>
                </a:cubicBezTo>
                <a:close/>
              </a:path>
            </a:pathLst>
          </a:custGeom>
          <a:gradFill>
            <a:gsLst>
              <a:gs pos="23000">
                <a:srgbClr val="0BA1B2">
                  <a:alpha val="43000"/>
                </a:srgbClr>
              </a:gs>
              <a:gs pos="77000">
                <a:srgbClr val="7030A0">
                  <a:alpha val="55000"/>
                </a:srgbClr>
              </a:gs>
            </a:gsLst>
            <a:lin ang="7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Oval 1">
            <a:extLst>
              <a:ext uri="{FF2B5EF4-FFF2-40B4-BE49-F238E27FC236}">
                <a16:creationId xmlns:a16="http://schemas.microsoft.com/office/drawing/2014/main" id="{EFB098C8-90F2-409E-AA0C-E535AE38B3F5}"/>
              </a:ext>
            </a:extLst>
          </p:cNvPr>
          <p:cNvSpPr/>
          <p:nvPr/>
        </p:nvSpPr>
        <p:spPr bwMode="auto">
          <a:xfrm>
            <a:off x="715725" y="3192221"/>
            <a:ext cx="2722960" cy="1411679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</p:spPr>
        <p:txBody>
          <a:bodyPr rot="0" spcFirstLastPara="0" vert="horz" wrap="square" lIns="91440" tIns="45720" rIns="91440" bIns="4572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</a:t>
            </a:r>
            <a:r>
              <a:rPr lang="en-US" altLang="zh-CN" sz="3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/>
            </a:r>
            <a:br>
              <a:rPr lang="en-US" altLang="zh-CN" sz="3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</a:br>
            <a:r>
              <a:rPr lang="zh-CN" altLang="en-US" sz="3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目标</a:t>
            </a:r>
            <a:br>
              <a:rPr lang="zh-CN" altLang="en-US" sz="3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</a:br>
            <a:endParaRPr lang="zh-CN" altLang="en-US" sz="36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0F8D718-7512-441F-AEEE-7853AD6FF480}"/>
              </a:ext>
            </a:extLst>
          </p:cNvPr>
          <p:cNvGrpSpPr/>
          <p:nvPr/>
        </p:nvGrpSpPr>
        <p:grpSpPr>
          <a:xfrm>
            <a:off x="4008968" y="2922086"/>
            <a:ext cx="6305926" cy="592074"/>
            <a:chOff x="5451672" y="2535894"/>
            <a:chExt cx="6305926" cy="592074"/>
          </a:xfrm>
        </p:grpSpPr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6852C40-3655-4A23-B11D-A10954CB1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672" y="2535894"/>
              <a:ext cx="704807" cy="592074"/>
            </a:xfrm>
            <a:custGeom>
              <a:avLst/>
              <a:gdLst>
                <a:gd name="T0" fmla="*/ 418 w 583"/>
                <a:gd name="T1" fmla="*/ 464 h 489"/>
                <a:gd name="T2" fmla="*/ 556 w 583"/>
                <a:gd name="T3" fmla="*/ 220 h 489"/>
                <a:gd name="T4" fmla="*/ 293 w 583"/>
                <a:gd name="T5" fmla="*/ 25 h 489"/>
                <a:gd name="T6" fmla="*/ 27 w 583"/>
                <a:gd name="T7" fmla="*/ 324 h 489"/>
                <a:gd name="T8" fmla="*/ 418 w 583"/>
                <a:gd name="T9" fmla="*/ 46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3" h="489">
                  <a:moveTo>
                    <a:pt x="418" y="464"/>
                  </a:moveTo>
                  <a:cubicBezTo>
                    <a:pt x="521" y="439"/>
                    <a:pt x="583" y="330"/>
                    <a:pt x="556" y="220"/>
                  </a:cubicBezTo>
                  <a:cubicBezTo>
                    <a:pt x="530" y="111"/>
                    <a:pt x="396" y="0"/>
                    <a:pt x="293" y="25"/>
                  </a:cubicBezTo>
                  <a:cubicBezTo>
                    <a:pt x="190" y="50"/>
                    <a:pt x="0" y="215"/>
                    <a:pt x="27" y="324"/>
                  </a:cubicBezTo>
                  <a:cubicBezTo>
                    <a:pt x="53" y="434"/>
                    <a:pt x="315" y="489"/>
                    <a:pt x="418" y="464"/>
                  </a:cubicBezTo>
                  <a:close/>
                </a:path>
              </a:pathLst>
            </a:custGeom>
            <a:noFill/>
            <a:ln w="19050">
              <a:solidFill>
                <a:srgbClr val="3C86AB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69D1BF2-64FF-4737-BE73-D25F4C6FC7C3}"/>
                </a:ext>
              </a:extLst>
            </p:cNvPr>
            <p:cNvSpPr txBox="1"/>
            <p:nvPr/>
          </p:nvSpPr>
          <p:spPr>
            <a:xfrm>
              <a:off x="6249039" y="2625965"/>
              <a:ext cx="550855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掌握</a:t>
              </a:r>
              <a:r>
                <a:rPr lang="en-US" altLang="zh-CN" sz="2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border-radius</a:t>
              </a:r>
              <a:r>
                <a:rPr lang="zh-CN" altLang="en-US" sz="2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属性各个参数的设置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DEC3508-4056-4080-B7F5-27A34D219D9F}"/>
                </a:ext>
              </a:extLst>
            </p:cNvPr>
            <p:cNvSpPr txBox="1"/>
            <p:nvPr/>
          </p:nvSpPr>
          <p:spPr>
            <a:xfrm>
              <a:off x="5613184" y="2625965"/>
              <a:ext cx="442429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1403F01-14A7-4153-AB78-D9C3C25826B4}"/>
              </a:ext>
            </a:extLst>
          </p:cNvPr>
          <p:cNvGrpSpPr/>
          <p:nvPr/>
        </p:nvGrpSpPr>
        <p:grpSpPr>
          <a:xfrm>
            <a:off x="4008968" y="3867253"/>
            <a:ext cx="7844809" cy="592074"/>
            <a:chOff x="5451672" y="2535894"/>
            <a:chExt cx="7844809" cy="592074"/>
          </a:xfrm>
        </p:grpSpPr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E57B6C25-5BE6-464B-8816-E1BCFE48C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672" y="2535894"/>
              <a:ext cx="704807" cy="592074"/>
            </a:xfrm>
            <a:custGeom>
              <a:avLst/>
              <a:gdLst>
                <a:gd name="T0" fmla="*/ 418 w 583"/>
                <a:gd name="T1" fmla="*/ 464 h 489"/>
                <a:gd name="T2" fmla="*/ 556 w 583"/>
                <a:gd name="T3" fmla="*/ 220 h 489"/>
                <a:gd name="T4" fmla="*/ 293 w 583"/>
                <a:gd name="T5" fmla="*/ 25 h 489"/>
                <a:gd name="T6" fmla="*/ 27 w 583"/>
                <a:gd name="T7" fmla="*/ 324 h 489"/>
                <a:gd name="T8" fmla="*/ 418 w 583"/>
                <a:gd name="T9" fmla="*/ 46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3" h="489">
                  <a:moveTo>
                    <a:pt x="418" y="464"/>
                  </a:moveTo>
                  <a:cubicBezTo>
                    <a:pt x="521" y="439"/>
                    <a:pt x="583" y="330"/>
                    <a:pt x="556" y="220"/>
                  </a:cubicBezTo>
                  <a:cubicBezTo>
                    <a:pt x="530" y="111"/>
                    <a:pt x="396" y="0"/>
                    <a:pt x="293" y="25"/>
                  </a:cubicBezTo>
                  <a:cubicBezTo>
                    <a:pt x="190" y="50"/>
                    <a:pt x="0" y="215"/>
                    <a:pt x="27" y="324"/>
                  </a:cubicBezTo>
                  <a:cubicBezTo>
                    <a:pt x="53" y="434"/>
                    <a:pt x="315" y="489"/>
                    <a:pt x="418" y="464"/>
                  </a:cubicBezTo>
                  <a:close/>
                </a:path>
              </a:pathLst>
            </a:custGeom>
            <a:noFill/>
            <a:ln w="19050">
              <a:solidFill>
                <a:srgbClr val="3C86AB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F18ED0A-502F-4002-BC22-3E31C100FB69}"/>
                </a:ext>
              </a:extLst>
            </p:cNvPr>
            <p:cNvSpPr txBox="1"/>
            <p:nvPr/>
          </p:nvSpPr>
          <p:spPr>
            <a:xfrm>
              <a:off x="6249039" y="2625965"/>
              <a:ext cx="704744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能够利用</a:t>
              </a:r>
              <a:r>
                <a:rPr lang="en-US" altLang="zh-CN" sz="2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border-radius</a:t>
              </a:r>
              <a:r>
                <a:rPr lang="zh-CN" altLang="en-US" sz="2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属性使元素以圆角样式显示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8773413-4EA8-405A-A416-94601AC543F1}"/>
                </a:ext>
              </a:extLst>
            </p:cNvPr>
            <p:cNvSpPr txBox="1"/>
            <p:nvPr/>
          </p:nvSpPr>
          <p:spPr>
            <a:xfrm>
              <a:off x="5604306" y="2625965"/>
              <a:ext cx="442429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9894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B583C2E-3531-4CDF-AACF-4137F03DC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25" t="5980" r="59132" b="4652"/>
          <a:stretch/>
        </p:blipFill>
        <p:spPr>
          <a:xfrm>
            <a:off x="1139302" y="2270927"/>
            <a:ext cx="2063488" cy="3907733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50206900-257C-48A4-8A65-4355A8997483}"/>
              </a:ext>
            </a:extLst>
          </p:cNvPr>
          <p:cNvGrpSpPr/>
          <p:nvPr/>
        </p:nvGrpSpPr>
        <p:grpSpPr>
          <a:xfrm>
            <a:off x="3087381" y="1818165"/>
            <a:ext cx="7778889" cy="3636115"/>
            <a:chOff x="2967834" y="1568729"/>
            <a:chExt cx="8200271" cy="3907733"/>
          </a:xfrm>
        </p:grpSpPr>
        <p:sp>
          <p:nvSpPr>
            <p:cNvPr id="4" name="云形 3">
              <a:extLst>
                <a:ext uri="{FF2B5EF4-FFF2-40B4-BE49-F238E27FC236}">
                  <a16:creationId xmlns:a16="http://schemas.microsoft.com/office/drawing/2014/main" id="{83E31470-B934-4486-BD6B-2ED95EC101C9}"/>
                </a:ext>
              </a:extLst>
            </p:cNvPr>
            <p:cNvSpPr/>
            <p:nvPr/>
          </p:nvSpPr>
          <p:spPr>
            <a:xfrm>
              <a:off x="2967834" y="1568729"/>
              <a:ext cx="8200271" cy="3907733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AF6B860-9FF7-426B-AB66-732C0E7A671E}"/>
                </a:ext>
              </a:extLst>
            </p:cNvPr>
            <p:cNvSpPr txBox="1"/>
            <p:nvPr/>
          </p:nvSpPr>
          <p:spPr>
            <a:xfrm>
              <a:off x="4107769" y="2654886"/>
              <a:ext cx="5736698" cy="1406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ln>
                    <a:solidFill>
                      <a:schemeClr val="bg1"/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在网页中经常会看到网页元素以圆角或圆形的形式呈现。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E01370CA-36D6-48B8-A7A9-5ACDC2041814}"/>
              </a:ext>
            </a:extLst>
          </p:cNvPr>
          <p:cNvSpPr txBox="1"/>
          <p:nvPr/>
        </p:nvSpPr>
        <p:spPr>
          <a:xfrm>
            <a:off x="4458878" y="463940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任务导入</a:t>
            </a:r>
          </a:p>
        </p:txBody>
      </p:sp>
    </p:spTree>
    <p:extLst>
      <p:ext uri="{BB962C8B-B14F-4D97-AF65-F5344CB8AC3E}">
        <p14:creationId xmlns:p14="http://schemas.microsoft.com/office/powerpoint/2010/main" val="2805394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24BCBF-0DAE-44E4-B69C-32EA845CAD55}"/>
              </a:ext>
            </a:extLst>
          </p:cNvPr>
          <p:cNvSpPr txBox="1"/>
          <p:nvPr/>
        </p:nvSpPr>
        <p:spPr>
          <a:xfrm>
            <a:off x="4458878" y="463940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任务导入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24F401F-71A1-404F-BF8A-6F3C81F72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95" y="1829147"/>
            <a:ext cx="9615410" cy="4376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AAE400B7-7D59-4110-B57A-A85AD9848FB9}"/>
              </a:ext>
            </a:extLst>
          </p:cNvPr>
          <p:cNvSpPr/>
          <p:nvPr/>
        </p:nvSpPr>
        <p:spPr>
          <a:xfrm>
            <a:off x="2244482" y="1873537"/>
            <a:ext cx="5292659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36E4E4F-4553-44E2-9790-42B99110006E}"/>
              </a:ext>
            </a:extLst>
          </p:cNvPr>
          <p:cNvSpPr/>
          <p:nvPr/>
        </p:nvSpPr>
        <p:spPr>
          <a:xfrm>
            <a:off x="2244481" y="2629915"/>
            <a:ext cx="4706735" cy="1045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4624BF-6296-459F-A64F-08586C98AB08}"/>
              </a:ext>
            </a:extLst>
          </p:cNvPr>
          <p:cNvSpPr/>
          <p:nvPr/>
        </p:nvSpPr>
        <p:spPr>
          <a:xfrm>
            <a:off x="2244480" y="4975100"/>
            <a:ext cx="4706735" cy="1045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497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2292619-5478-4DB1-B099-D846B59759FC}"/>
              </a:ext>
            </a:extLst>
          </p:cNvPr>
          <p:cNvSpPr txBox="1"/>
          <p:nvPr/>
        </p:nvSpPr>
        <p:spPr>
          <a:xfrm>
            <a:off x="4458878" y="463940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任务导入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8A2B46-648A-48FD-887F-962BEB72B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908" y="1349415"/>
            <a:ext cx="7253485" cy="4976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5010937-EDF2-47C4-9022-5A854D76CBCC}"/>
              </a:ext>
            </a:extLst>
          </p:cNvPr>
          <p:cNvSpPr/>
          <p:nvPr/>
        </p:nvSpPr>
        <p:spPr>
          <a:xfrm>
            <a:off x="2279993" y="4004524"/>
            <a:ext cx="2178886" cy="2313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513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CC69C1C-1ABB-45DE-8567-A65B4C9F49BE}"/>
              </a:ext>
            </a:extLst>
          </p:cNvPr>
          <p:cNvSpPr txBox="1"/>
          <p:nvPr/>
        </p:nvSpPr>
        <p:spPr>
          <a:xfrm>
            <a:off x="4458878" y="463940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任务导入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F7842D-C613-4BC3-B197-8723F32EB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32" y="1132783"/>
            <a:ext cx="2739648" cy="275039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90FE0F1E-3D3E-4856-88B6-2987CD122A3B}"/>
              </a:ext>
            </a:extLst>
          </p:cNvPr>
          <p:cNvGrpSpPr/>
          <p:nvPr/>
        </p:nvGrpSpPr>
        <p:grpSpPr>
          <a:xfrm>
            <a:off x="3749612" y="2587878"/>
            <a:ext cx="7112827" cy="2946400"/>
            <a:chOff x="3990691" y="3429000"/>
            <a:chExt cx="7112827" cy="2946400"/>
          </a:xfrm>
        </p:grpSpPr>
        <p:sp>
          <p:nvSpPr>
            <p:cNvPr id="6" name="思想气泡: 云 5">
              <a:extLst>
                <a:ext uri="{FF2B5EF4-FFF2-40B4-BE49-F238E27FC236}">
                  <a16:creationId xmlns:a16="http://schemas.microsoft.com/office/drawing/2014/main" id="{85420A38-A9AB-4A94-9A41-21391B5B7415}"/>
                </a:ext>
              </a:extLst>
            </p:cNvPr>
            <p:cNvSpPr/>
            <p:nvPr/>
          </p:nvSpPr>
          <p:spPr>
            <a:xfrm>
              <a:off x="3990691" y="3429000"/>
              <a:ext cx="7112827" cy="2946400"/>
            </a:xfrm>
            <a:prstGeom prst="cloudCallout">
              <a:avLst>
                <a:gd name="adj1" fmla="val -63078"/>
                <a:gd name="adj2" fmla="val -31734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8F47071-DBB9-4C3E-92A7-05B4F18BA1B2}"/>
                </a:ext>
              </a:extLst>
            </p:cNvPr>
            <p:cNvSpPr txBox="1"/>
            <p:nvPr/>
          </p:nvSpPr>
          <p:spPr>
            <a:xfrm>
              <a:off x="4684814" y="4272341"/>
              <a:ext cx="5724580" cy="122411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4400" b="1">
                  <a:ln>
                    <a:solidFill>
                      <a:schemeClr val="bg1"/>
                    </a:solidFill>
                  </a:ln>
                  <a:solidFill>
                    <a:srgbClr val="40404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3200" dirty="0"/>
                <a:t>网页元素的圆角或圆形的表现形式是怎么实现的呢？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4536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24BCBF-0DAE-44E4-B69C-32EA845CAD55}"/>
              </a:ext>
            </a:extLst>
          </p:cNvPr>
          <p:cNvSpPr txBox="1"/>
          <p:nvPr/>
        </p:nvSpPr>
        <p:spPr>
          <a:xfrm>
            <a:off x="4458878" y="463940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任务导入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AE103F-B303-44A3-BCA6-21577588D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25" t="5980" r="59132" b="4652"/>
          <a:stretch/>
        </p:blipFill>
        <p:spPr>
          <a:xfrm>
            <a:off x="1243451" y="2336635"/>
            <a:ext cx="2063488" cy="39077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60ACAA-0E9F-476C-927E-5044E2C50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917" y="1534039"/>
            <a:ext cx="7497186" cy="373041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442C6E7-F3F7-462B-8BB8-8206BF0E676D}"/>
              </a:ext>
            </a:extLst>
          </p:cNvPr>
          <p:cNvSpPr txBox="1"/>
          <p:nvPr/>
        </p:nvSpPr>
        <p:spPr>
          <a:xfrm>
            <a:off x="4295160" y="2186458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前导知识：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3FF74F-B7C5-42CB-B4FA-2F92D1C54361}"/>
              </a:ext>
            </a:extLst>
          </p:cNvPr>
          <p:cNvSpPr txBox="1"/>
          <p:nvPr/>
        </p:nvSpPr>
        <p:spPr>
          <a:xfrm>
            <a:off x="4418885" y="2586568"/>
            <a:ext cx="5159544" cy="8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border-radius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339A14-7800-4144-9D79-04DB7FE6785E}"/>
              </a:ext>
            </a:extLst>
          </p:cNvPr>
          <p:cNvSpPr txBox="1"/>
          <p:nvPr/>
        </p:nvSpPr>
        <p:spPr>
          <a:xfrm>
            <a:off x="5015320" y="3568109"/>
            <a:ext cx="3711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用来绘制元素的圆角效果。</a:t>
            </a:r>
          </a:p>
        </p:txBody>
      </p:sp>
    </p:spTree>
    <p:extLst>
      <p:ext uri="{BB962C8B-B14F-4D97-AF65-F5344CB8AC3E}">
        <p14:creationId xmlns:p14="http://schemas.microsoft.com/office/powerpoint/2010/main" val="822391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AB4A8D4-F5C9-46CD-A88E-4690AD9CAA8F}"/>
              </a:ext>
            </a:extLst>
          </p:cNvPr>
          <p:cNvSpPr txBox="1"/>
          <p:nvPr/>
        </p:nvSpPr>
        <p:spPr>
          <a:xfrm>
            <a:off x="4458878" y="463940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任务导入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30E27E-6421-40A6-8F7D-B2B1D856CED4}"/>
              </a:ext>
            </a:extLst>
          </p:cNvPr>
          <p:cNvSpPr txBox="1"/>
          <p:nvPr/>
        </p:nvSpPr>
        <p:spPr>
          <a:xfrm>
            <a:off x="5747209" y="455062"/>
            <a:ext cx="128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提出任务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33B52C7-0967-4E8F-A18D-4EF617FC3ACF}"/>
              </a:ext>
            </a:extLst>
          </p:cNvPr>
          <p:cNvGrpSpPr/>
          <p:nvPr/>
        </p:nvGrpSpPr>
        <p:grpSpPr>
          <a:xfrm>
            <a:off x="2703753" y="1786557"/>
            <a:ext cx="6698391" cy="2472053"/>
            <a:chOff x="1176693" y="2073657"/>
            <a:chExt cx="6591803" cy="3270246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DC546DD-33E7-4D85-A5B3-E7DFEA2F77BC}"/>
                </a:ext>
              </a:extLst>
            </p:cNvPr>
            <p:cNvSpPr/>
            <p:nvPr/>
          </p:nvSpPr>
          <p:spPr bwMode="auto">
            <a:xfrm>
              <a:off x="1176693" y="2190079"/>
              <a:ext cx="6591803" cy="31538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EBBC5F8B-D1E4-4656-A00B-1910F170B5E8}"/>
                </a:ext>
              </a:extLst>
            </p:cNvPr>
            <p:cNvSpPr/>
            <p:nvPr/>
          </p:nvSpPr>
          <p:spPr bwMode="auto">
            <a:xfrm>
              <a:off x="2746824" y="2073657"/>
              <a:ext cx="3562213" cy="127898"/>
            </a:xfrm>
            <a:custGeom>
              <a:avLst/>
              <a:gdLst>
                <a:gd name="T0" fmla="*/ 285 w 4236"/>
                <a:gd name="T1" fmla="*/ 0 h 186"/>
                <a:gd name="T2" fmla="*/ 3967 w 4236"/>
                <a:gd name="T3" fmla="*/ 0 h 186"/>
                <a:gd name="T4" fmla="*/ 4236 w 4236"/>
                <a:gd name="T5" fmla="*/ 186 h 186"/>
                <a:gd name="T6" fmla="*/ 0 w 4236"/>
                <a:gd name="T7" fmla="*/ 186 h 186"/>
                <a:gd name="T8" fmla="*/ 285 w 4236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186">
                  <a:moveTo>
                    <a:pt x="285" y="0"/>
                  </a:moveTo>
                  <a:lnTo>
                    <a:pt x="3967" y="0"/>
                  </a:lnTo>
                  <a:lnTo>
                    <a:pt x="4236" y="186"/>
                  </a:lnTo>
                  <a:lnTo>
                    <a:pt x="0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414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2"/>
                </a:solidFill>
              </a:endParaRPr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3CAFF3F0-4763-4F28-AA6D-B5CC7AFDD053}"/>
                </a:ext>
              </a:extLst>
            </p:cNvPr>
            <p:cNvSpPr/>
            <p:nvPr/>
          </p:nvSpPr>
          <p:spPr bwMode="auto">
            <a:xfrm>
              <a:off x="2984742" y="2073658"/>
              <a:ext cx="3097148" cy="745629"/>
            </a:xfrm>
            <a:custGeom>
              <a:avLst/>
              <a:gdLst>
                <a:gd name="T0" fmla="*/ 0 w 3682"/>
                <a:gd name="T1" fmla="*/ 0 h 786"/>
                <a:gd name="T2" fmla="*/ 3682 w 3682"/>
                <a:gd name="T3" fmla="*/ 0 h 786"/>
                <a:gd name="T4" fmla="*/ 3682 w 3682"/>
                <a:gd name="T5" fmla="*/ 637 h 786"/>
                <a:gd name="T6" fmla="*/ 1823 w 3682"/>
                <a:gd name="T7" fmla="*/ 786 h 786"/>
                <a:gd name="T8" fmla="*/ 0 w 3682"/>
                <a:gd name="T9" fmla="*/ 637 h 786"/>
                <a:gd name="T10" fmla="*/ 0 w 3682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2" h="786">
                  <a:moveTo>
                    <a:pt x="0" y="0"/>
                  </a:moveTo>
                  <a:lnTo>
                    <a:pt x="3682" y="0"/>
                  </a:lnTo>
                  <a:lnTo>
                    <a:pt x="3682" y="637"/>
                  </a:lnTo>
                  <a:lnTo>
                    <a:pt x="1823" y="786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A4989DF-BBE7-46A9-B147-56AC4572ABFB}"/>
                </a:ext>
              </a:extLst>
            </p:cNvPr>
            <p:cNvSpPr/>
            <p:nvPr/>
          </p:nvSpPr>
          <p:spPr>
            <a:xfrm>
              <a:off x="3830107" y="2174046"/>
              <a:ext cx="1338828" cy="4885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本次课任务</a:t>
              </a:r>
            </a:p>
          </p:txBody>
        </p:sp>
        <p:sp>
          <p:nvSpPr>
            <p:cNvPr id="49" name="TextBox 10">
              <a:extLst>
                <a:ext uri="{FF2B5EF4-FFF2-40B4-BE49-F238E27FC236}">
                  <a16:creationId xmlns:a16="http://schemas.microsoft.com/office/drawing/2014/main" id="{22A82E9F-01EE-402C-83E9-0CFD86F4440F}"/>
                </a:ext>
              </a:extLst>
            </p:cNvPr>
            <p:cNvSpPr txBox="1"/>
            <p:nvPr/>
          </p:nvSpPr>
          <p:spPr>
            <a:xfrm>
              <a:off x="1829110" y="3243037"/>
              <a:ext cx="5651028" cy="1501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border-radius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属性制作 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具有圆角效果的导航。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1DF28393-9EA5-4EAB-B8FD-A2B717D66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011" y="4795546"/>
            <a:ext cx="8382726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13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多边形创意工作总结PPT模板"/>
</p:tagLst>
</file>

<file path=ppt/theme/theme1.xml><?xml version="1.0" encoding="utf-8"?>
<a:theme xmlns:a="http://schemas.openxmlformats.org/drawingml/2006/main" name="第一PPT，www.1ppt.com">
  <a:themeElements>
    <a:clrScheme name="自定义 2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5B0D2"/>
      </a:accent1>
      <a:accent2>
        <a:srgbClr val="047ABA"/>
      </a:accent2>
      <a:accent3>
        <a:srgbClr val="58C4B8"/>
      </a:accent3>
      <a:accent4>
        <a:srgbClr val="15B0B8"/>
      </a:accent4>
      <a:accent5>
        <a:srgbClr val="077FBF"/>
      </a:accent5>
      <a:accent6>
        <a:srgbClr val="70AD47"/>
      </a:accent6>
      <a:hlink>
        <a:srgbClr val="6DC2CC"/>
      </a:hlink>
      <a:folHlink>
        <a:srgbClr val="7BC8DB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3944</TotalTime>
  <Words>488</Words>
  <Application>Microsoft Office PowerPoint</Application>
  <PresentationFormat>宽屏</PresentationFormat>
  <Paragraphs>122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等线</vt:lpstr>
      <vt:lpstr>等线</vt:lpstr>
      <vt:lpstr>DengXian Light</vt:lpstr>
      <vt:lpstr>方正细谭黑简体</vt:lpstr>
      <vt:lpstr>宋体</vt:lpstr>
      <vt:lpstr>微软雅黑</vt:lpstr>
      <vt:lpstr>印品黑体</vt:lpstr>
      <vt:lpstr>Arial</vt:lpstr>
      <vt:lpstr>Arial Black</vt:lpstr>
      <vt:lpstr>Calibri</vt:lpstr>
      <vt:lpstr>Lato Regular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>第一PPT</dc:creator>
  <cp:keywords>www.1ppt.com</cp:keywords>
  <dc:description>www.1ppt.com</dc:description>
  <cp:lastModifiedBy>HP</cp:lastModifiedBy>
  <cp:revision>698</cp:revision>
  <dcterms:created xsi:type="dcterms:W3CDTF">2017-10-13T08:07:18Z</dcterms:created>
  <dcterms:modified xsi:type="dcterms:W3CDTF">2021-10-12T15:00:20Z</dcterms:modified>
</cp:coreProperties>
</file>