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0104100" cy="15982950"/>
  <p:notesSz cx="20104100" cy="15982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954714"/>
            <a:ext cx="17088486" cy="3356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950452"/>
            <a:ext cx="14072870" cy="3995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676078"/>
            <a:ext cx="8745284" cy="10548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676078"/>
            <a:ext cx="8745284" cy="10548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976120"/>
          </a:xfrm>
          <a:custGeom>
            <a:avLst/>
            <a:gdLst/>
            <a:ahLst/>
            <a:cxnLst/>
            <a:rect l="l" t="t" r="r" b="b"/>
            <a:pathLst>
              <a:path w="20104100" h="1976120">
                <a:moveTo>
                  <a:pt x="0" y="1976044"/>
                </a:moveTo>
                <a:lnTo>
                  <a:pt x="20104100" y="1976044"/>
                </a:lnTo>
                <a:lnTo>
                  <a:pt x="20104100" y="0"/>
                </a:lnTo>
                <a:lnTo>
                  <a:pt x="0" y="0"/>
                </a:lnTo>
                <a:lnTo>
                  <a:pt x="0" y="1976044"/>
                </a:lnTo>
                <a:close/>
              </a:path>
            </a:pathLst>
          </a:custGeom>
          <a:solidFill>
            <a:srgbClr val="082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976043"/>
            <a:ext cx="20104100" cy="257810"/>
          </a:xfrm>
          <a:custGeom>
            <a:avLst/>
            <a:gdLst/>
            <a:ahLst/>
            <a:cxnLst/>
            <a:rect l="l" t="t" r="r" b="b"/>
            <a:pathLst>
              <a:path w="20104100" h="257810">
                <a:moveTo>
                  <a:pt x="0" y="257744"/>
                </a:moveTo>
                <a:lnTo>
                  <a:pt x="20104100" y="257744"/>
                </a:lnTo>
                <a:lnTo>
                  <a:pt x="20104100" y="0"/>
                </a:lnTo>
                <a:lnTo>
                  <a:pt x="0" y="0"/>
                </a:lnTo>
                <a:lnTo>
                  <a:pt x="0" y="257744"/>
                </a:lnTo>
                <a:close/>
              </a:path>
            </a:pathLst>
          </a:custGeom>
          <a:solidFill>
            <a:srgbClr val="809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0526300"/>
            <a:ext cx="20104100" cy="4079875"/>
          </a:xfrm>
          <a:custGeom>
            <a:avLst/>
            <a:gdLst/>
            <a:ahLst/>
            <a:cxnLst/>
            <a:rect l="l" t="t" r="r" b="b"/>
            <a:pathLst>
              <a:path w="20104100" h="4079875">
                <a:moveTo>
                  <a:pt x="0" y="4079242"/>
                </a:moveTo>
                <a:lnTo>
                  <a:pt x="20104100" y="4079242"/>
                </a:lnTo>
                <a:lnTo>
                  <a:pt x="20104100" y="0"/>
                </a:lnTo>
                <a:lnTo>
                  <a:pt x="0" y="0"/>
                </a:lnTo>
                <a:lnTo>
                  <a:pt x="0" y="4079242"/>
                </a:lnTo>
                <a:close/>
              </a:path>
            </a:pathLst>
          </a:custGeom>
          <a:solidFill>
            <a:srgbClr val="809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39318"/>
            <a:ext cx="18093690" cy="2557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676078"/>
            <a:ext cx="18093690" cy="10548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4864144"/>
            <a:ext cx="6433312" cy="7991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4864144"/>
            <a:ext cx="4623943" cy="7991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4864144"/>
            <a:ext cx="4623943" cy="7991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jp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jpg"/><Relationship Id="rId27" Type="http://schemas.openxmlformats.org/officeDocument/2006/relationships/image" Target="../media/image26.jp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jpg"/><Relationship Id="rId38" Type="http://schemas.openxmlformats.org/officeDocument/2006/relationships/image" Target="../media/image37.jpg"/><Relationship Id="rId39" Type="http://schemas.openxmlformats.org/officeDocument/2006/relationships/image" Target="../media/image3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641" y="14837700"/>
            <a:ext cx="3124835" cy="9537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This material is </a:t>
            </a:r>
            <a:r>
              <a:rPr dirty="0" sz="1000" spc="0">
                <a:latin typeface="Calibri"/>
                <a:cs typeface="Calibri"/>
              </a:rPr>
              <a:t>based upon </a:t>
            </a:r>
            <a:r>
              <a:rPr dirty="0" sz="1000">
                <a:latin typeface="Calibri"/>
                <a:cs typeface="Calibri"/>
              </a:rPr>
              <a:t>work supported by </a:t>
            </a:r>
            <a:r>
              <a:rPr dirty="0" sz="1000" spc="0">
                <a:latin typeface="Calibri"/>
                <a:cs typeface="Calibri"/>
              </a:rPr>
              <a:t>the  </a:t>
            </a:r>
            <a:r>
              <a:rPr dirty="0" sz="1000">
                <a:latin typeface="Calibri"/>
                <a:cs typeface="Calibri"/>
              </a:rPr>
              <a:t>National Science Foundation (NSF) </a:t>
            </a:r>
            <a:r>
              <a:rPr dirty="0" sz="1000" spc="0">
                <a:latin typeface="Calibri"/>
                <a:cs typeface="Calibri"/>
              </a:rPr>
              <a:t>and the </a:t>
            </a:r>
            <a:r>
              <a:rPr dirty="0" sz="1000">
                <a:latin typeface="Calibri"/>
                <a:cs typeface="Calibri"/>
              </a:rPr>
              <a:t>Department of  </a:t>
            </a:r>
            <a:r>
              <a:rPr dirty="0" sz="1000" spc="-10">
                <a:latin typeface="Calibri"/>
                <a:cs typeface="Calibri"/>
              </a:rPr>
              <a:t>Energy, </a:t>
            </a:r>
            <a:r>
              <a:rPr dirty="0" sz="1000">
                <a:latin typeface="Calibri"/>
                <a:cs typeface="Calibri"/>
              </a:rPr>
              <a:t>Office of Science (DOE). Any opinions, findings, </a:t>
            </a:r>
            <a:r>
              <a:rPr dirty="0" sz="1000" spc="0">
                <a:latin typeface="Calibri"/>
                <a:cs typeface="Calibri"/>
              </a:rPr>
              <a:t>and  </a:t>
            </a:r>
            <a:r>
              <a:rPr dirty="0" sz="1000">
                <a:latin typeface="Calibri"/>
                <a:cs typeface="Calibri"/>
              </a:rPr>
              <a:t>conclusions or recommendations expressed in this material  </a:t>
            </a:r>
            <a:r>
              <a:rPr dirty="0" sz="1000" spc="-5">
                <a:latin typeface="Calibri"/>
                <a:cs typeface="Calibri"/>
              </a:rPr>
              <a:t>are </a:t>
            </a:r>
            <a:r>
              <a:rPr dirty="0" sz="1000" spc="0">
                <a:latin typeface="Calibri"/>
                <a:cs typeface="Calibri"/>
              </a:rPr>
              <a:t>those </a:t>
            </a:r>
            <a:r>
              <a:rPr dirty="0" sz="1000">
                <a:latin typeface="Calibri"/>
                <a:cs typeface="Calibri"/>
              </a:rPr>
              <a:t>of </a:t>
            </a:r>
            <a:r>
              <a:rPr dirty="0" sz="1000" spc="0">
                <a:latin typeface="Calibri"/>
                <a:cs typeface="Calibri"/>
              </a:rPr>
              <a:t>the </a:t>
            </a:r>
            <a:r>
              <a:rPr dirty="0" sz="1000">
                <a:latin typeface="Calibri"/>
                <a:cs typeface="Calibri"/>
              </a:rPr>
              <a:t>author(s) </a:t>
            </a:r>
            <a:r>
              <a:rPr dirty="0" sz="1000" spc="0">
                <a:latin typeface="Calibri"/>
                <a:cs typeface="Calibri"/>
              </a:rPr>
              <a:t>and do not </a:t>
            </a:r>
            <a:r>
              <a:rPr dirty="0" sz="1000">
                <a:latin typeface="Calibri"/>
                <a:cs typeface="Calibri"/>
              </a:rPr>
              <a:t>necessarily </a:t>
            </a:r>
            <a:r>
              <a:rPr dirty="0" sz="1000" spc="-5">
                <a:latin typeface="Calibri"/>
                <a:cs typeface="Calibri"/>
              </a:rPr>
              <a:t>reflect  </a:t>
            </a:r>
            <a:r>
              <a:rPr dirty="0" sz="1000" spc="0">
                <a:latin typeface="Calibri"/>
                <a:cs typeface="Calibri"/>
              </a:rPr>
              <a:t>the </a:t>
            </a:r>
            <a:r>
              <a:rPr dirty="0" sz="1000">
                <a:latin typeface="Calibri"/>
                <a:cs typeface="Calibri"/>
              </a:rPr>
              <a:t>views of </a:t>
            </a:r>
            <a:r>
              <a:rPr dirty="0" sz="1000" spc="0">
                <a:latin typeface="Calibri"/>
                <a:cs typeface="Calibri"/>
              </a:rPr>
              <a:t>the </a:t>
            </a:r>
            <a:r>
              <a:rPr dirty="0" sz="1000" spc="-20">
                <a:latin typeface="Calibri"/>
                <a:cs typeface="Calibri"/>
              </a:rPr>
              <a:t>NSF, </a:t>
            </a:r>
            <a:r>
              <a:rPr dirty="0" sz="1000">
                <a:latin typeface="Calibri"/>
                <a:cs typeface="Calibri"/>
              </a:rPr>
              <a:t>DOE, or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0">
                <a:latin typeface="Calibri"/>
                <a:cs typeface="Calibri"/>
              </a:rPr>
              <a:t>MSU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85800" y="95365"/>
            <a:ext cx="1494920" cy="1762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52563" y="14856414"/>
            <a:ext cx="2061099" cy="687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69840" y="14871019"/>
            <a:ext cx="726840" cy="731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70387" y="2749278"/>
            <a:ext cx="0" cy="7560945"/>
          </a:xfrm>
          <a:custGeom>
            <a:avLst/>
            <a:gdLst/>
            <a:ahLst/>
            <a:cxnLst/>
            <a:rect l="l" t="t" r="r" b="b"/>
            <a:pathLst>
              <a:path w="0" h="7560945">
                <a:moveTo>
                  <a:pt x="0" y="0"/>
                </a:moveTo>
                <a:lnTo>
                  <a:pt x="0" y="7560516"/>
                </a:lnTo>
              </a:path>
            </a:pathLst>
          </a:custGeom>
          <a:ln w="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33010" y="2706320"/>
            <a:ext cx="0" cy="7592059"/>
          </a:xfrm>
          <a:custGeom>
            <a:avLst/>
            <a:gdLst/>
            <a:ahLst/>
            <a:cxnLst/>
            <a:rect l="l" t="t" r="r" b="b"/>
            <a:pathLst>
              <a:path w="0" h="7592059">
                <a:moveTo>
                  <a:pt x="0" y="0"/>
                </a:moveTo>
                <a:lnTo>
                  <a:pt x="0" y="7591803"/>
                </a:lnTo>
              </a:path>
            </a:pathLst>
          </a:custGeom>
          <a:ln w="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8559" y="14965526"/>
            <a:ext cx="3443471" cy="595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632" y="128872"/>
            <a:ext cx="1288724" cy="16959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632" y="1433061"/>
            <a:ext cx="1288724" cy="384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82540" y="14938033"/>
            <a:ext cx="1299034" cy="650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28834" y="14889920"/>
            <a:ext cx="1701975" cy="746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907154" y="11060691"/>
            <a:ext cx="3914775" cy="3433445"/>
          </a:xfrm>
          <a:custGeom>
            <a:avLst/>
            <a:gdLst/>
            <a:ahLst/>
            <a:cxnLst/>
            <a:rect l="l" t="t" r="r" b="b"/>
            <a:pathLst>
              <a:path w="3914775" h="3433444">
                <a:moveTo>
                  <a:pt x="0" y="3433161"/>
                </a:moveTo>
                <a:lnTo>
                  <a:pt x="3914285" y="3433161"/>
                </a:lnTo>
                <a:lnTo>
                  <a:pt x="3914285" y="0"/>
                </a:lnTo>
                <a:lnTo>
                  <a:pt x="0" y="0"/>
                </a:lnTo>
                <a:lnTo>
                  <a:pt x="0" y="3433161"/>
                </a:lnTo>
                <a:close/>
              </a:path>
            </a:pathLst>
          </a:custGeom>
          <a:solidFill>
            <a:srgbClr val="082B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0954" y="2208021"/>
            <a:ext cx="5407025" cy="91948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 marL="19685">
              <a:lnSpc>
                <a:spcPct val="100000"/>
              </a:lnSpc>
              <a:spcBef>
                <a:spcPts val="1360"/>
              </a:spcBef>
            </a:pPr>
            <a:r>
              <a:rPr dirty="0" sz="2250">
                <a:latin typeface="Arial"/>
                <a:cs typeface="Arial"/>
              </a:rPr>
              <a:t>MOTIVATION</a:t>
            </a:r>
            <a:endParaRPr sz="2250"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spcBef>
                <a:spcPts val="975"/>
              </a:spcBef>
              <a:buSzPct val="88571"/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1750" spc="-5" b="1">
                <a:latin typeface="Arial"/>
                <a:cs typeface="Arial"/>
              </a:rPr>
              <a:t>Neutron stars </a:t>
            </a:r>
            <a:r>
              <a:rPr dirty="0" sz="1750" spc="-5">
                <a:latin typeface="Arial"/>
                <a:cs typeface="Arial"/>
              </a:rPr>
              <a:t>are very dense astronomical</a:t>
            </a:r>
            <a:r>
              <a:rPr dirty="0" sz="1750" spc="6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objects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350" y="3240712"/>
            <a:ext cx="3269064" cy="29460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23190" y="2692574"/>
            <a:ext cx="3515354" cy="29566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13909" y="4646325"/>
            <a:ext cx="430657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4645" marR="5080" indent="-321945">
              <a:lnSpc>
                <a:spcPct val="100000"/>
              </a:lnSpc>
              <a:spcBef>
                <a:spcPts val="95"/>
              </a:spcBef>
              <a:buChar char="•"/>
              <a:tabLst>
                <a:tab pos="334645" algn="l"/>
                <a:tab pos="335280" algn="l"/>
                <a:tab pos="2540000" algn="l"/>
                <a:tab pos="3151505" algn="l"/>
                <a:tab pos="3912235" algn="l"/>
              </a:tabLst>
            </a:pPr>
            <a:r>
              <a:rPr dirty="0" sz="1750" spc="-5">
                <a:latin typeface="Arial"/>
                <a:cs typeface="Arial"/>
              </a:rPr>
              <a:t>Sym</a:t>
            </a:r>
            <a:r>
              <a:rPr dirty="0" sz="1750">
                <a:latin typeface="Arial"/>
                <a:cs typeface="Arial"/>
              </a:rPr>
              <a:t>m</a:t>
            </a:r>
            <a:r>
              <a:rPr dirty="0" sz="1750" spc="-5">
                <a:latin typeface="Arial"/>
                <a:cs typeface="Arial"/>
              </a:rPr>
              <a:t>etry</a:t>
            </a:r>
            <a:r>
              <a:rPr dirty="0" sz="1750">
                <a:latin typeface="Arial"/>
                <a:cs typeface="Arial"/>
              </a:rPr>
              <a:t>-</a:t>
            </a:r>
            <a:r>
              <a:rPr dirty="0" sz="1750" spc="-5">
                <a:latin typeface="Arial"/>
                <a:cs typeface="Arial"/>
              </a:rPr>
              <a:t>ene</a:t>
            </a:r>
            <a:r>
              <a:rPr dirty="0" sz="1750" spc="0">
                <a:latin typeface="Arial"/>
                <a:cs typeface="Arial"/>
              </a:rPr>
              <a:t>r</a:t>
            </a:r>
            <a:r>
              <a:rPr dirty="0" sz="1750" spc="-5">
                <a:latin typeface="Arial"/>
                <a:cs typeface="Arial"/>
              </a:rPr>
              <a:t>gy</a:t>
            </a:r>
            <a:r>
              <a:rPr dirty="0" sz="1750">
                <a:latin typeface="Arial"/>
                <a:cs typeface="Arial"/>
              </a:rPr>
              <a:t>	</a:t>
            </a:r>
            <a:r>
              <a:rPr dirty="0" sz="1750" spc="-10">
                <a:latin typeface="Arial"/>
                <a:cs typeface="Arial"/>
              </a:rPr>
              <a:t>i</a:t>
            </a:r>
            <a:r>
              <a:rPr dirty="0" sz="1750" spc="-5">
                <a:latin typeface="Arial"/>
                <a:cs typeface="Arial"/>
              </a:rPr>
              <a:t>s</a:t>
            </a:r>
            <a:r>
              <a:rPr dirty="0" sz="1750">
                <a:latin typeface="Arial"/>
                <a:cs typeface="Arial"/>
              </a:rPr>
              <a:t>	</a:t>
            </a:r>
            <a:r>
              <a:rPr dirty="0" sz="1750" spc="-10">
                <a:latin typeface="Arial"/>
                <a:cs typeface="Arial"/>
              </a:rPr>
              <a:t>no</a:t>
            </a:r>
            <a:r>
              <a:rPr dirty="0" sz="1750" spc="-5">
                <a:latin typeface="Arial"/>
                <a:cs typeface="Arial"/>
              </a:rPr>
              <a:t>t</a:t>
            </a:r>
            <a:r>
              <a:rPr dirty="0" sz="1750">
                <a:latin typeface="Arial"/>
                <a:cs typeface="Arial"/>
              </a:rPr>
              <a:t>	</a:t>
            </a:r>
            <a:r>
              <a:rPr dirty="0" sz="1750" spc="-5">
                <a:latin typeface="Arial"/>
                <a:cs typeface="Arial"/>
              </a:rPr>
              <a:t>we</a:t>
            </a:r>
            <a:r>
              <a:rPr dirty="0" sz="1750" spc="-15">
                <a:latin typeface="Arial"/>
                <a:cs typeface="Arial"/>
              </a:rPr>
              <a:t>l</a:t>
            </a:r>
            <a:r>
              <a:rPr dirty="0" sz="1750" spc="-5">
                <a:latin typeface="Arial"/>
                <a:cs typeface="Arial"/>
              </a:rPr>
              <a:t>l  </a:t>
            </a:r>
            <a:r>
              <a:rPr dirty="0" sz="1750" spc="-5">
                <a:latin typeface="Arial"/>
                <a:cs typeface="Arial"/>
              </a:rPr>
              <a:t>understood, especially at </a:t>
            </a:r>
            <a:r>
              <a:rPr dirty="0" sz="1750" spc="-5" b="1">
                <a:latin typeface="Arial"/>
                <a:cs typeface="Arial"/>
              </a:rPr>
              <a:t>high</a:t>
            </a:r>
            <a:r>
              <a:rPr dirty="0" sz="1750" spc="15" b="1">
                <a:latin typeface="Arial"/>
                <a:cs typeface="Arial"/>
              </a:rPr>
              <a:t> </a:t>
            </a:r>
            <a:r>
              <a:rPr dirty="0" sz="1750" spc="-20" b="1">
                <a:latin typeface="Arial"/>
                <a:cs typeface="Arial"/>
              </a:rPr>
              <a:t>density.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3909" y="5445333"/>
            <a:ext cx="4306570" cy="824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4645" marR="5080" indent="-321945">
              <a:lnSpc>
                <a:spcPct val="100000"/>
              </a:lnSpc>
              <a:spcBef>
                <a:spcPts val="95"/>
              </a:spcBef>
              <a:buChar char="•"/>
              <a:tabLst>
                <a:tab pos="335280" algn="l"/>
              </a:tabLst>
            </a:pPr>
            <a:r>
              <a:rPr dirty="0" sz="1750" spc="-25">
                <a:latin typeface="Arial"/>
                <a:cs typeface="Arial"/>
              </a:rPr>
              <a:t>We </a:t>
            </a:r>
            <a:r>
              <a:rPr dirty="0" sz="1750" spc="-5">
                <a:latin typeface="Arial"/>
                <a:cs typeface="Arial"/>
              </a:rPr>
              <a:t>can use </a:t>
            </a:r>
            <a:r>
              <a:rPr dirty="0" sz="1750" spc="-5" b="1">
                <a:latin typeface="Arial"/>
                <a:cs typeface="Arial"/>
              </a:rPr>
              <a:t>Heavy Ion Collisions </a:t>
            </a:r>
            <a:r>
              <a:rPr dirty="0" sz="1750" spc="-10" b="1">
                <a:latin typeface="Arial"/>
                <a:cs typeface="Arial"/>
              </a:rPr>
              <a:t>at  </a:t>
            </a:r>
            <a:r>
              <a:rPr dirty="0" sz="1750" spc="-5" b="1">
                <a:latin typeface="Arial"/>
                <a:cs typeface="Arial"/>
              </a:rPr>
              <a:t>high energy </a:t>
            </a:r>
            <a:r>
              <a:rPr dirty="0" sz="1750" spc="-5">
                <a:latin typeface="Arial"/>
                <a:cs typeface="Arial"/>
              </a:rPr>
              <a:t>to produce high-density  region to study symmetry</a:t>
            </a:r>
            <a:r>
              <a:rPr dirty="0" sz="1750" spc="30">
                <a:latin typeface="Arial"/>
                <a:cs typeface="Arial"/>
              </a:rPr>
              <a:t> </a:t>
            </a:r>
            <a:r>
              <a:rPr dirty="0" sz="1750" spc="-25">
                <a:latin typeface="Arial"/>
                <a:cs typeface="Arial"/>
              </a:rPr>
              <a:t>energy.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3909" y="6510680"/>
            <a:ext cx="4305935" cy="824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4645" marR="5080" indent="-321945">
              <a:lnSpc>
                <a:spcPct val="100000"/>
              </a:lnSpc>
              <a:spcBef>
                <a:spcPts val="95"/>
              </a:spcBef>
              <a:buChar char="•"/>
              <a:tabLst>
                <a:tab pos="335280" algn="l"/>
              </a:tabLst>
            </a:pPr>
            <a:r>
              <a:rPr dirty="0" sz="1750" spc="-5">
                <a:latin typeface="Arial"/>
                <a:cs typeface="Arial"/>
              </a:rPr>
              <a:t>Our goal is to </a:t>
            </a:r>
            <a:r>
              <a:rPr dirty="0" sz="1750" spc="-5" b="1">
                <a:latin typeface="Arial"/>
                <a:cs typeface="Arial"/>
              </a:rPr>
              <a:t>find the best &amp; most  sensitive observable </a:t>
            </a:r>
            <a:r>
              <a:rPr dirty="0" sz="1750" spc="-5">
                <a:latin typeface="Arial"/>
                <a:cs typeface="Arial"/>
              </a:rPr>
              <a:t>constructed from  particles </a:t>
            </a:r>
            <a:r>
              <a:rPr dirty="0" sz="1750" spc="-10">
                <a:latin typeface="Arial"/>
                <a:cs typeface="Arial"/>
              </a:rPr>
              <a:t>produced </a:t>
            </a:r>
            <a:r>
              <a:rPr dirty="0" sz="1750" spc="-5">
                <a:latin typeface="Arial"/>
                <a:cs typeface="Arial"/>
              </a:rPr>
              <a:t>during the</a:t>
            </a:r>
            <a:r>
              <a:rPr dirty="0" sz="1750" spc="5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collisions.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3909" y="7576025"/>
            <a:ext cx="4307205" cy="824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4645" marR="5080" indent="-321945">
              <a:lnSpc>
                <a:spcPct val="100000"/>
              </a:lnSpc>
              <a:spcBef>
                <a:spcPts val="95"/>
              </a:spcBef>
              <a:buChar char="•"/>
              <a:tabLst>
                <a:tab pos="335280" algn="l"/>
              </a:tabLst>
            </a:pPr>
            <a:r>
              <a:rPr dirty="0" sz="1750" spc="-5">
                <a:latin typeface="Arial"/>
                <a:cs typeface="Arial"/>
              </a:rPr>
              <a:t>Heavy Ion Collision </a:t>
            </a:r>
            <a:r>
              <a:rPr dirty="0" sz="1750" spc="-5" b="1">
                <a:latin typeface="Arial"/>
                <a:cs typeface="Arial"/>
              </a:rPr>
              <a:t>simulations </a:t>
            </a:r>
            <a:r>
              <a:rPr dirty="0" sz="1750" spc="-5">
                <a:latin typeface="Arial"/>
                <a:cs typeface="Arial"/>
              </a:rPr>
              <a:t>were  done using </a:t>
            </a:r>
            <a:r>
              <a:rPr dirty="0" sz="1750" spc="-5" b="1">
                <a:latin typeface="Arial"/>
                <a:cs typeface="Arial"/>
              </a:rPr>
              <a:t>pBUU </a:t>
            </a:r>
            <a:r>
              <a:rPr dirty="0" sz="1750" spc="-5">
                <a:latin typeface="Arial"/>
                <a:cs typeface="Arial"/>
              </a:rPr>
              <a:t>(</a:t>
            </a:r>
            <a:r>
              <a:rPr dirty="0" sz="1750" spc="-5" i="1">
                <a:latin typeface="Arial"/>
                <a:cs typeface="Arial"/>
              </a:rPr>
              <a:t>Boltzmann-Uehling-  </a:t>
            </a:r>
            <a:r>
              <a:rPr dirty="0" sz="1750" spc="-10" i="1">
                <a:latin typeface="Arial"/>
                <a:cs typeface="Arial"/>
              </a:rPr>
              <a:t>Uhlenbeck</a:t>
            </a:r>
            <a:r>
              <a:rPr dirty="0" sz="1750" spc="-10">
                <a:latin typeface="Arial"/>
                <a:cs typeface="Arial"/>
              </a:rPr>
              <a:t>) </a:t>
            </a:r>
            <a:r>
              <a:rPr dirty="0" sz="1750" spc="-5">
                <a:latin typeface="Arial"/>
                <a:cs typeface="Arial"/>
              </a:rPr>
              <a:t>transport model</a:t>
            </a:r>
            <a:r>
              <a:rPr dirty="0" sz="1750" spc="7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[1]: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87143" y="8364867"/>
            <a:ext cx="3337560" cy="88709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30"/>
              </a:spcBef>
              <a:buSzPct val="148148"/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dirty="0" baseline="24691" sz="2025">
                <a:latin typeface="Calibri"/>
                <a:cs typeface="Calibri"/>
              </a:rPr>
              <a:t>132</a:t>
            </a:r>
            <a:r>
              <a:rPr dirty="0" sz="2000">
                <a:latin typeface="Calibri"/>
                <a:cs typeface="Calibri"/>
              </a:rPr>
              <a:t>Sn </a:t>
            </a:r>
            <a:r>
              <a:rPr dirty="0" sz="2000" spc="5">
                <a:latin typeface="Calibri"/>
                <a:cs typeface="Calibri"/>
              </a:rPr>
              <a:t>+ </a:t>
            </a:r>
            <a:r>
              <a:rPr dirty="0" baseline="24691" sz="2025">
                <a:latin typeface="Calibri"/>
                <a:cs typeface="Calibri"/>
              </a:rPr>
              <a:t>124</a:t>
            </a:r>
            <a:r>
              <a:rPr dirty="0" sz="2000">
                <a:latin typeface="Calibri"/>
                <a:cs typeface="Calibri"/>
              </a:rPr>
              <a:t>Sn </a:t>
            </a:r>
            <a:r>
              <a:rPr dirty="0" sz="2000" spc="10">
                <a:latin typeface="Calibri"/>
                <a:cs typeface="Calibri"/>
              </a:rPr>
              <a:t>and </a:t>
            </a:r>
            <a:r>
              <a:rPr dirty="0" baseline="24691" sz="2025">
                <a:latin typeface="Calibri"/>
                <a:cs typeface="Calibri"/>
              </a:rPr>
              <a:t>108</a:t>
            </a:r>
            <a:r>
              <a:rPr dirty="0" sz="2000">
                <a:latin typeface="Calibri"/>
                <a:cs typeface="Calibri"/>
              </a:rPr>
              <a:t>Sn </a:t>
            </a:r>
            <a:r>
              <a:rPr dirty="0" sz="2000" spc="5">
                <a:latin typeface="Calibri"/>
                <a:cs typeface="Calibri"/>
              </a:rPr>
              <a:t>+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baseline="24691" sz="2025">
                <a:latin typeface="Calibri"/>
                <a:cs typeface="Calibri"/>
              </a:rPr>
              <a:t>112</a:t>
            </a:r>
            <a:r>
              <a:rPr dirty="0" sz="2000">
                <a:latin typeface="Calibri"/>
                <a:cs typeface="Calibri"/>
              </a:rPr>
              <a:t>Sn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dirty="0" sz="1800">
                <a:latin typeface="Calibri"/>
                <a:cs typeface="Calibri"/>
              </a:rPr>
              <a:t>Beam </a:t>
            </a:r>
            <a:r>
              <a:rPr dirty="0" sz="1800" spc="-5">
                <a:latin typeface="Calibri"/>
                <a:cs typeface="Calibri"/>
              </a:rPr>
              <a:t>energy: 200 </a:t>
            </a:r>
            <a:r>
              <a:rPr dirty="0" sz="1800">
                <a:latin typeface="Calibri"/>
                <a:cs typeface="Calibri"/>
              </a:rPr>
              <a:t>&amp; </a:t>
            </a:r>
            <a:r>
              <a:rPr dirty="0" sz="1800" spc="-5">
                <a:latin typeface="Calibri"/>
                <a:cs typeface="Calibri"/>
              </a:rPr>
              <a:t>300 </a:t>
            </a:r>
            <a:r>
              <a:rPr dirty="0" sz="1800" spc="-20">
                <a:latin typeface="Calibri"/>
                <a:cs typeface="Calibri"/>
              </a:rPr>
              <a:t>MeV/u</a:t>
            </a:r>
            <a:endParaRPr sz="18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dirty="0" sz="1800">
                <a:latin typeface="Calibri"/>
                <a:cs typeface="Calibri"/>
              </a:rPr>
              <a:t>2 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baseline="-20833" sz="1800" spc="-7">
                <a:latin typeface="Calibri"/>
                <a:cs typeface="Calibri"/>
              </a:rPr>
              <a:t>sym</a:t>
            </a:r>
            <a:r>
              <a:rPr dirty="0" baseline="-20833" sz="1800" spc="172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parametrizations: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0157" y="9251578"/>
            <a:ext cx="16129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5"/>
              </a:lnSpc>
            </a:pPr>
            <a:r>
              <a:rPr dirty="0" sz="1800">
                <a:latin typeface="Cambria Math"/>
                <a:cs typeface="Cambria Math"/>
              </a:rPr>
              <a:t>∝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09092" y="11060691"/>
            <a:ext cx="5640705" cy="3428365"/>
          </a:xfrm>
          <a:custGeom>
            <a:avLst/>
            <a:gdLst/>
            <a:ahLst/>
            <a:cxnLst/>
            <a:rect l="l" t="t" r="r" b="b"/>
            <a:pathLst>
              <a:path w="5640705" h="3428365">
                <a:moveTo>
                  <a:pt x="0" y="3428006"/>
                </a:moveTo>
                <a:lnTo>
                  <a:pt x="5640317" y="3428006"/>
                </a:lnTo>
                <a:lnTo>
                  <a:pt x="5640317" y="0"/>
                </a:lnTo>
                <a:lnTo>
                  <a:pt x="0" y="0"/>
                </a:lnTo>
                <a:lnTo>
                  <a:pt x="0" y="3428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2759" y="11060691"/>
            <a:ext cx="4911090" cy="3430270"/>
          </a:xfrm>
          <a:custGeom>
            <a:avLst/>
            <a:gdLst/>
            <a:ahLst/>
            <a:cxnLst/>
            <a:rect l="l" t="t" r="r" b="b"/>
            <a:pathLst>
              <a:path w="4911090" h="3430269">
                <a:moveTo>
                  <a:pt x="0" y="3429725"/>
                </a:moveTo>
                <a:lnTo>
                  <a:pt x="4910899" y="3429725"/>
                </a:lnTo>
                <a:lnTo>
                  <a:pt x="4910899" y="0"/>
                </a:lnTo>
                <a:lnTo>
                  <a:pt x="0" y="0"/>
                </a:lnTo>
                <a:lnTo>
                  <a:pt x="0" y="3429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3787" y="11060691"/>
            <a:ext cx="3911708" cy="34280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83770" y="11060691"/>
            <a:ext cx="4576445" cy="3428365"/>
          </a:xfrm>
          <a:custGeom>
            <a:avLst/>
            <a:gdLst/>
            <a:ahLst/>
            <a:cxnLst/>
            <a:rect l="l" t="t" r="r" b="b"/>
            <a:pathLst>
              <a:path w="4576445" h="3428365">
                <a:moveTo>
                  <a:pt x="0" y="3428006"/>
                </a:moveTo>
                <a:lnTo>
                  <a:pt x="4575830" y="3428006"/>
                </a:lnTo>
                <a:lnTo>
                  <a:pt x="4575830" y="0"/>
                </a:lnTo>
                <a:lnTo>
                  <a:pt x="0" y="0"/>
                </a:lnTo>
                <a:lnTo>
                  <a:pt x="0" y="3428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4719281" y="4940455"/>
            <a:ext cx="5127625" cy="96202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975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550" spc="5">
                <a:latin typeface="Arial"/>
                <a:cs typeface="Arial"/>
              </a:rPr>
              <a:t>Completed </a:t>
            </a:r>
            <a:r>
              <a:rPr dirty="0" sz="1550" spc="0">
                <a:latin typeface="Arial"/>
                <a:cs typeface="Arial"/>
              </a:rPr>
              <a:t>in </a:t>
            </a:r>
            <a:r>
              <a:rPr dirty="0" sz="1550" spc="5">
                <a:latin typeface="Arial"/>
                <a:cs typeface="Arial"/>
              </a:rPr>
              <a:t>2013 </a:t>
            </a:r>
            <a:r>
              <a:rPr dirty="0" sz="1550" spc="10">
                <a:latin typeface="Arial"/>
                <a:cs typeface="Arial"/>
              </a:rPr>
              <a:t>&amp; </a:t>
            </a:r>
            <a:r>
              <a:rPr dirty="0" sz="1550" spc="5">
                <a:latin typeface="Arial"/>
                <a:cs typeface="Arial"/>
              </a:rPr>
              <a:t>shipped to RIKEN </a:t>
            </a:r>
            <a:r>
              <a:rPr dirty="0" sz="1550" spc="0">
                <a:latin typeface="Arial"/>
                <a:cs typeface="Arial"/>
              </a:rPr>
              <a:t>in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2014</a:t>
            </a:r>
            <a:endParaRPr sz="1550">
              <a:latin typeface="Arial"/>
              <a:cs typeface="Arial"/>
            </a:endParaRPr>
          </a:p>
          <a:p>
            <a:pPr marL="269875" indent="-257175">
              <a:lnSpc>
                <a:spcPct val="100000"/>
              </a:lnSpc>
              <a:spcBef>
                <a:spcPts val="880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550" spc="10">
                <a:latin typeface="Arial"/>
                <a:cs typeface="Arial"/>
              </a:rPr>
              <a:t>Two</a:t>
            </a:r>
            <a:r>
              <a:rPr dirty="0" sz="1550" spc="155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experiments</a:t>
            </a:r>
            <a:r>
              <a:rPr dirty="0" sz="1550" spc="165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have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been</a:t>
            </a:r>
            <a:r>
              <a:rPr dirty="0" sz="1550" spc="155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approved: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baseline="23809" sz="1575" spc="0" b="1">
                <a:latin typeface="Arial"/>
                <a:cs typeface="Arial"/>
              </a:rPr>
              <a:t>132</a:t>
            </a:r>
            <a:r>
              <a:rPr dirty="0" sz="1550" spc="0" b="1">
                <a:latin typeface="Arial"/>
                <a:cs typeface="Arial"/>
              </a:rPr>
              <a:t>Sn</a:t>
            </a:r>
            <a:r>
              <a:rPr dirty="0" sz="1550" spc="150" b="1">
                <a:latin typeface="Arial"/>
                <a:cs typeface="Arial"/>
              </a:rPr>
              <a:t> </a:t>
            </a:r>
            <a:r>
              <a:rPr dirty="0" sz="1550" spc="10" b="1">
                <a:latin typeface="Arial"/>
                <a:cs typeface="Arial"/>
              </a:rPr>
              <a:t>+</a:t>
            </a:r>
            <a:r>
              <a:rPr dirty="0" sz="1550" spc="150" b="1">
                <a:latin typeface="Arial"/>
                <a:cs typeface="Arial"/>
              </a:rPr>
              <a:t> </a:t>
            </a:r>
            <a:r>
              <a:rPr dirty="0" baseline="23809" sz="1575" spc="0" b="1">
                <a:latin typeface="Arial"/>
                <a:cs typeface="Arial"/>
              </a:rPr>
              <a:t>124</a:t>
            </a:r>
            <a:r>
              <a:rPr dirty="0" sz="1550" spc="0" b="1">
                <a:latin typeface="Arial"/>
                <a:cs typeface="Arial"/>
              </a:rPr>
              <a:t>Sn</a:t>
            </a:r>
            <a:endParaRPr sz="155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30"/>
              </a:spcBef>
            </a:pPr>
            <a:r>
              <a:rPr dirty="0" sz="1550" spc="5">
                <a:latin typeface="Arial"/>
                <a:cs typeface="Arial"/>
              </a:rPr>
              <a:t>and </a:t>
            </a:r>
            <a:r>
              <a:rPr dirty="0" baseline="23809" sz="1575" spc="0" b="1">
                <a:latin typeface="Arial"/>
                <a:cs typeface="Arial"/>
              </a:rPr>
              <a:t>108</a:t>
            </a:r>
            <a:r>
              <a:rPr dirty="0" sz="1550" spc="0" b="1">
                <a:latin typeface="Arial"/>
                <a:cs typeface="Arial"/>
              </a:rPr>
              <a:t>Sn </a:t>
            </a:r>
            <a:r>
              <a:rPr dirty="0" sz="1550" spc="10" b="1">
                <a:latin typeface="Arial"/>
                <a:cs typeface="Arial"/>
              </a:rPr>
              <a:t>+ </a:t>
            </a:r>
            <a:r>
              <a:rPr dirty="0" baseline="23809" sz="1575" spc="0" b="1">
                <a:latin typeface="Arial"/>
                <a:cs typeface="Arial"/>
              </a:rPr>
              <a:t>112</a:t>
            </a:r>
            <a:r>
              <a:rPr dirty="0" sz="1550" spc="0" b="1">
                <a:latin typeface="Arial"/>
                <a:cs typeface="Arial"/>
              </a:rPr>
              <a:t>Sn</a:t>
            </a:r>
            <a:r>
              <a:rPr dirty="0" sz="1550" spc="-20" b="1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(2016).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03791" y="5998626"/>
            <a:ext cx="564261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95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750" spc="-5">
                <a:latin typeface="Arial"/>
                <a:cs typeface="Arial"/>
              </a:rPr>
              <a:t>Data from these experiments will be compared to the  simulations to extract the value of </a:t>
            </a:r>
            <a:r>
              <a:rPr dirty="0" sz="1750" spc="-10" i="1">
                <a:latin typeface="Arial"/>
                <a:cs typeface="Arial"/>
              </a:rPr>
              <a:t>gamma</a:t>
            </a:r>
            <a:r>
              <a:rPr dirty="0" sz="1750" spc="90" i="1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(γ)</a:t>
            </a:r>
            <a:endParaRPr sz="1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445" y="10615839"/>
            <a:ext cx="163004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700" spc="-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2022" y="14679652"/>
            <a:ext cx="3606800" cy="112331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000" spc="0" b="1">
                <a:latin typeface="Arial"/>
                <a:cs typeface="Arial"/>
              </a:rPr>
              <a:t>ACKNOWLEDGEMENTS: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900" spc="-5" b="1">
                <a:latin typeface="Arial"/>
                <a:cs typeface="Arial"/>
              </a:rPr>
              <a:t>US Department </a:t>
            </a:r>
            <a:r>
              <a:rPr dirty="0" sz="900" b="1">
                <a:latin typeface="Arial"/>
                <a:cs typeface="Arial"/>
              </a:rPr>
              <a:t>of </a:t>
            </a:r>
            <a:r>
              <a:rPr dirty="0" sz="900" spc="-5" b="1">
                <a:latin typeface="Arial"/>
                <a:cs typeface="Arial"/>
              </a:rPr>
              <a:t>Energy Grant No.</a:t>
            </a:r>
            <a:r>
              <a:rPr dirty="0" sz="900" spc="7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DE-SC0004835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900" spc="-5" b="1">
                <a:latin typeface="Arial"/>
                <a:cs typeface="Arial"/>
              </a:rPr>
              <a:t>MSU NSCL/FRIB, </a:t>
            </a:r>
            <a:r>
              <a:rPr dirty="0" sz="900" spc="-5" b="1" i="1">
                <a:latin typeface="Arial"/>
                <a:cs typeface="Arial"/>
              </a:rPr>
              <a:t>HiRA/SEP </a:t>
            </a:r>
            <a:r>
              <a:rPr dirty="0" sz="900" spc="-5" b="1">
                <a:latin typeface="Arial"/>
                <a:cs typeface="Arial"/>
              </a:rPr>
              <a:t>group, </a:t>
            </a:r>
            <a:r>
              <a:rPr dirty="0" sz="900" b="1">
                <a:latin typeface="Arial"/>
                <a:cs typeface="Arial"/>
              </a:rPr>
              <a:t>and </a:t>
            </a:r>
            <a:r>
              <a:rPr dirty="0" sz="900" spc="-5" b="1">
                <a:latin typeface="Arial"/>
                <a:cs typeface="Arial"/>
              </a:rPr>
              <a:t>the </a:t>
            </a:r>
            <a:r>
              <a:rPr dirty="0" sz="900" b="1">
                <a:latin typeface="Arial"/>
                <a:cs typeface="Arial"/>
              </a:rPr>
              <a:t>SPiRIT</a:t>
            </a:r>
            <a:r>
              <a:rPr dirty="0" sz="900" spc="10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Colaboration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2000"/>
              </a:lnSpc>
              <a:spcBef>
                <a:spcPts val="345"/>
              </a:spcBef>
            </a:pPr>
            <a:r>
              <a:rPr dirty="0" sz="1000" spc="-5">
                <a:latin typeface="Calibri"/>
                <a:cs typeface="Calibri"/>
              </a:rPr>
              <a:t>J. Estee, J. Barney, </a:t>
            </a:r>
            <a:r>
              <a:rPr dirty="0" sz="1000">
                <a:latin typeface="Calibri"/>
                <a:cs typeface="Calibri"/>
              </a:rPr>
              <a:t>Z. Chajecki, </a:t>
            </a:r>
            <a:r>
              <a:rPr dirty="0" sz="1000" spc="-65">
                <a:latin typeface="Calibri"/>
                <a:cs typeface="Calibri"/>
              </a:rPr>
              <a:t>P. </a:t>
            </a:r>
            <a:r>
              <a:rPr dirty="0" sz="1000">
                <a:latin typeface="Calibri"/>
                <a:cs typeface="Calibri"/>
              </a:rPr>
              <a:t>Danielewicz, </a:t>
            </a:r>
            <a:r>
              <a:rPr dirty="0" sz="1000" spc="-5">
                <a:latin typeface="Calibri"/>
                <a:cs typeface="Calibri"/>
              </a:rPr>
              <a:t>J. </a:t>
            </a:r>
            <a:r>
              <a:rPr dirty="0" sz="1000">
                <a:latin typeface="Calibri"/>
                <a:cs typeface="Calibri"/>
              </a:rPr>
              <a:t>Hong , </a:t>
            </a:r>
            <a:r>
              <a:rPr dirty="0" sz="1000" spc="-25">
                <a:latin typeface="Calibri"/>
                <a:cs typeface="Calibri"/>
              </a:rPr>
              <a:t>W.G. </a:t>
            </a:r>
            <a:r>
              <a:rPr dirty="0" sz="1000" spc="-5">
                <a:latin typeface="Calibri"/>
                <a:cs typeface="Calibri"/>
              </a:rPr>
              <a:t>Lynch, </a:t>
            </a:r>
            <a:r>
              <a:rPr dirty="0" sz="1000" spc="0">
                <a:latin typeface="Calibri"/>
                <a:cs typeface="Calibri"/>
              </a:rPr>
              <a:t>R.  </a:t>
            </a:r>
            <a:r>
              <a:rPr dirty="0" sz="1000">
                <a:latin typeface="Calibri"/>
                <a:cs typeface="Calibri"/>
              </a:rPr>
              <a:t>Shane, </a:t>
            </a:r>
            <a:r>
              <a:rPr dirty="0" sz="1000" spc="0">
                <a:latin typeface="Calibri"/>
                <a:cs typeface="Calibri"/>
              </a:rPr>
              <a:t>S. </a:t>
            </a:r>
            <a:r>
              <a:rPr dirty="0" sz="1000" spc="-5">
                <a:latin typeface="Calibri"/>
                <a:cs typeface="Calibri"/>
              </a:rPr>
              <a:t>Tangwancharoen, </a:t>
            </a:r>
            <a:r>
              <a:rPr dirty="0" sz="1000" spc="0">
                <a:latin typeface="Calibri"/>
                <a:cs typeface="Calibri"/>
              </a:rPr>
              <a:t>M.B. </a:t>
            </a:r>
            <a:r>
              <a:rPr dirty="0" sz="1000" spc="-10">
                <a:latin typeface="Calibri"/>
                <a:cs typeface="Calibri"/>
              </a:rPr>
              <a:t>Tsang, </a:t>
            </a:r>
            <a:r>
              <a:rPr dirty="0" sz="1000" spc="0">
                <a:latin typeface="Calibri"/>
                <a:cs typeface="Calibri"/>
              </a:rPr>
              <a:t>R. </a:t>
            </a:r>
            <a:r>
              <a:rPr dirty="0" sz="1000" spc="-10">
                <a:latin typeface="Calibri"/>
                <a:cs typeface="Calibri"/>
              </a:rPr>
              <a:t>Showalter, </a:t>
            </a:r>
            <a:r>
              <a:rPr dirty="0" sz="1000">
                <a:latin typeface="Calibri"/>
                <a:cs typeface="Calibri"/>
              </a:rPr>
              <a:t>S. </a:t>
            </a:r>
            <a:r>
              <a:rPr dirty="0" sz="1000" spc="-10">
                <a:latin typeface="Calibri"/>
                <a:cs typeface="Calibri"/>
              </a:rPr>
              <a:t>Sweany, </a:t>
            </a:r>
            <a:r>
              <a:rPr dirty="0" sz="1000">
                <a:latin typeface="Calibri"/>
                <a:cs typeface="Calibri"/>
              </a:rPr>
              <a:t>J.  </a:t>
            </a:r>
            <a:r>
              <a:rPr dirty="0" sz="1000" spc="-5">
                <a:latin typeface="Calibri"/>
                <a:cs typeface="Calibri"/>
              </a:rPr>
              <a:t>Winkelbauer, J. </a:t>
            </a:r>
            <a:r>
              <a:rPr dirty="0" sz="1000">
                <a:latin typeface="Calibri"/>
                <a:cs typeface="Calibri"/>
              </a:rPr>
              <a:t>Manfredi, </a:t>
            </a:r>
            <a:r>
              <a:rPr dirty="0" sz="1000" spc="-65">
                <a:latin typeface="Calibri"/>
                <a:cs typeface="Calibri"/>
              </a:rPr>
              <a:t>P.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Morfouace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59267" y="11279818"/>
            <a:ext cx="3591560" cy="2929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5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Simulations show that pion ratio  is the most sensitive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observable,  compared to n/p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triton/</a:t>
            </a:r>
            <a:r>
              <a:rPr dirty="0" baseline="25462" sz="1800" spc="-7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He.</a:t>
            </a:r>
            <a:endParaRPr sz="1800">
              <a:latin typeface="Arial"/>
              <a:cs typeface="Arial"/>
            </a:endParaRPr>
          </a:p>
          <a:p>
            <a:pPr marL="269875" marR="297815" indent="-257175">
              <a:lnSpc>
                <a:spcPct val="100000"/>
              </a:lnSpc>
              <a:spcBef>
                <a:spcPts val="625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Experiments of (Sn+Sn)  collisions will be carried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  RIKEN, Japan in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2016.</a:t>
            </a:r>
            <a:endParaRPr sz="1800">
              <a:latin typeface="Arial"/>
              <a:cs typeface="Arial"/>
            </a:endParaRPr>
          </a:p>
          <a:p>
            <a:pPr marL="269875" marR="112395" indent="-257175">
              <a:lnSpc>
                <a:spcPct val="100000"/>
              </a:lnSpc>
              <a:spcBef>
                <a:spcPts val="620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plan to do more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simulations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with asymmetric system of </a:t>
            </a:r>
            <a:r>
              <a:rPr dirty="0" baseline="16975" sz="27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25462" sz="1800">
                <a:solidFill>
                  <a:srgbClr val="FFFFFF"/>
                </a:solidFill>
                <a:latin typeface="Arial"/>
                <a:cs typeface="Arial"/>
              </a:rPr>
              <a:t>48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Ca+</a:t>
            </a:r>
            <a:r>
              <a:rPr dirty="0" baseline="25462" sz="1800">
                <a:solidFill>
                  <a:srgbClr val="FFFFFF"/>
                </a:solidFill>
                <a:latin typeface="Arial"/>
                <a:cs typeface="Arial"/>
              </a:rPr>
              <a:t>124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baseline="25462" sz="1800" spc="-15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Ca+</a:t>
            </a:r>
            <a:r>
              <a:rPr dirty="0" baseline="25462" sz="1800" spc="-15">
                <a:solidFill>
                  <a:srgbClr val="FFFFFF"/>
                </a:solidFill>
                <a:latin typeface="Arial"/>
                <a:cs typeface="Arial"/>
              </a:rPr>
              <a:t>112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Sn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planning future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experiments.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6319" y="0"/>
            <a:ext cx="11413490" cy="198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3050" spc="-10">
                <a:solidFill>
                  <a:srgbClr val="FFFFFF"/>
                </a:solidFill>
                <a:latin typeface="Calibri"/>
                <a:cs typeface="Calibri"/>
              </a:rPr>
              <a:t>Search for </a:t>
            </a:r>
            <a:r>
              <a:rPr dirty="0" sz="3050" spc="-5">
                <a:solidFill>
                  <a:srgbClr val="FFFFFF"/>
                </a:solidFill>
                <a:latin typeface="Calibri"/>
                <a:cs typeface="Calibri"/>
              </a:rPr>
              <a:t>Nuclear </a:t>
            </a:r>
            <a:r>
              <a:rPr dirty="0" sz="3050" spc="-10">
                <a:solidFill>
                  <a:srgbClr val="FFFFFF"/>
                </a:solidFill>
                <a:latin typeface="Calibri"/>
                <a:cs typeface="Calibri"/>
              </a:rPr>
              <a:t>Symmetry-Energy Observables </a:t>
            </a:r>
            <a:r>
              <a:rPr dirty="0" sz="3050" spc="-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50" spc="-10">
                <a:solidFill>
                  <a:srgbClr val="FFFFFF"/>
                </a:solidFill>
                <a:latin typeface="Calibri"/>
                <a:cs typeface="Calibri"/>
              </a:rPr>
              <a:t>Heavy </a:t>
            </a:r>
            <a:r>
              <a:rPr dirty="0" sz="3050" spc="-5">
                <a:solidFill>
                  <a:srgbClr val="FFFFFF"/>
                </a:solidFill>
                <a:latin typeface="Calibri"/>
                <a:cs typeface="Calibri"/>
              </a:rPr>
              <a:t>Ion </a:t>
            </a:r>
            <a:r>
              <a:rPr dirty="0" sz="3050" spc="-10">
                <a:solidFill>
                  <a:srgbClr val="FFFFFF"/>
                </a:solidFill>
                <a:latin typeface="Calibri"/>
                <a:cs typeface="Calibri"/>
              </a:rPr>
              <a:t>Collisions  </a:t>
            </a:r>
            <a:r>
              <a:rPr dirty="0" sz="3050" spc="-5">
                <a:solidFill>
                  <a:srgbClr val="FFFFFF"/>
                </a:solidFill>
                <a:latin typeface="Calibri"/>
                <a:cs typeface="Calibri"/>
              </a:rPr>
              <a:t>to Understand the Properties of Neutron</a:t>
            </a:r>
            <a:r>
              <a:rPr dirty="0" sz="30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Calibri"/>
                <a:cs typeface="Calibri"/>
              </a:rPr>
              <a:t>Stars</a:t>
            </a:r>
            <a:endParaRPr sz="3050">
              <a:latin typeface="Calibri"/>
              <a:cs typeface="Calibri"/>
            </a:endParaRPr>
          </a:p>
          <a:p>
            <a:pPr algn="ctr" marL="40640">
              <a:lnSpc>
                <a:spcPts val="3335"/>
              </a:lnSpc>
              <a:spcBef>
                <a:spcPts val="2370"/>
              </a:spcBef>
            </a:pPr>
            <a:r>
              <a:rPr dirty="0" sz="3050" spc="-5" b="1">
                <a:solidFill>
                  <a:srgbClr val="FFFFFF"/>
                </a:solidFill>
                <a:latin typeface="Calibri"/>
                <a:cs typeface="Calibri"/>
              </a:rPr>
              <a:t>Hananiel Setiawan</a:t>
            </a:r>
            <a:endParaRPr sz="3050">
              <a:latin typeface="Calibri"/>
              <a:cs typeface="Calibri"/>
            </a:endParaRPr>
          </a:p>
          <a:p>
            <a:pPr algn="ctr" marL="35560">
              <a:lnSpc>
                <a:spcPts val="237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Advisor: </a:t>
            </a:r>
            <a:r>
              <a:rPr dirty="0" sz="2250" spc="-5" b="1">
                <a:solidFill>
                  <a:srgbClr val="FFFFFF"/>
                </a:solidFill>
                <a:latin typeface="Calibri"/>
                <a:cs typeface="Calibri"/>
              </a:rPr>
              <a:t>Dr. M.B. Tsang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National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Superconducting Cyclotron Laboratory and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Michigan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18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19766" y="2367859"/>
            <a:ext cx="739267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35">
                <a:latin typeface="Arial"/>
                <a:cs typeface="Arial"/>
              </a:rPr>
              <a:t>HEAVY </a:t>
            </a:r>
            <a:r>
              <a:rPr dirty="0" sz="2250">
                <a:latin typeface="Arial"/>
                <a:cs typeface="Arial"/>
              </a:rPr>
              <a:t>ION COLLISIONS &amp; pBUU </a:t>
            </a:r>
            <a:r>
              <a:rPr dirty="0" sz="2250" spc="-5">
                <a:latin typeface="Arial"/>
                <a:cs typeface="Arial"/>
              </a:rPr>
              <a:t>TRANSPORT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5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655454" y="8300584"/>
            <a:ext cx="3372740" cy="2126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3769" y="11060691"/>
            <a:ext cx="3692624" cy="3382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02043" y="14228376"/>
            <a:ext cx="1501793" cy="205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13940" y="11143170"/>
            <a:ext cx="1461413" cy="2053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86529" y="11101930"/>
            <a:ext cx="1827411" cy="2465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531355" y="14104658"/>
            <a:ext cx="324758" cy="1649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08528" y="14104658"/>
            <a:ext cx="121999" cy="1649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58045" y="14104658"/>
            <a:ext cx="284378" cy="1649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01078" y="14104658"/>
            <a:ext cx="243139" cy="1649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951774" y="12039951"/>
            <a:ext cx="1134110" cy="1383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5"/>
              </a:spcBef>
            </a:pPr>
            <a:r>
              <a:rPr dirty="0" sz="1550" spc="5" b="1">
                <a:latin typeface="Arial"/>
                <a:cs typeface="Arial"/>
              </a:rPr>
              <a:t>Figure 1  </a:t>
            </a:r>
            <a:r>
              <a:rPr dirty="0" sz="1450" spc="0" i="1">
                <a:latin typeface="Arial"/>
                <a:cs typeface="Arial"/>
              </a:rPr>
              <a:t>Relative</a:t>
            </a:r>
            <a:r>
              <a:rPr dirty="0" sz="1450" spc="-70" i="1">
                <a:latin typeface="Arial"/>
                <a:cs typeface="Arial"/>
              </a:rPr>
              <a:t> </a:t>
            </a:r>
            <a:r>
              <a:rPr dirty="0" sz="1450" spc="0" i="1">
                <a:latin typeface="Arial"/>
                <a:cs typeface="Arial"/>
              </a:rPr>
              <a:t>yield  </a:t>
            </a:r>
            <a:r>
              <a:rPr dirty="0" sz="1450" spc="0" i="1">
                <a:latin typeface="Arial"/>
                <a:cs typeface="Arial"/>
              </a:rPr>
              <a:t>for neutron,  proton, </a:t>
            </a:r>
            <a:r>
              <a:rPr dirty="0" sz="1450" i="1">
                <a:latin typeface="Arial"/>
                <a:cs typeface="Arial"/>
              </a:rPr>
              <a:t>triton,  </a:t>
            </a:r>
            <a:r>
              <a:rPr dirty="0" baseline="26315" sz="1425" spc="0" i="1">
                <a:latin typeface="Arial"/>
                <a:cs typeface="Arial"/>
              </a:rPr>
              <a:t>3</a:t>
            </a:r>
            <a:r>
              <a:rPr dirty="0" sz="1450" spc="0" i="1">
                <a:latin typeface="Arial"/>
                <a:cs typeface="Arial"/>
              </a:rPr>
              <a:t>He, and  pions.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83770" y="12039951"/>
            <a:ext cx="4576445" cy="1383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31235" marR="30480">
              <a:lnSpc>
                <a:spcPct val="101099"/>
              </a:lnSpc>
              <a:spcBef>
                <a:spcPts val="105"/>
              </a:spcBef>
            </a:pPr>
            <a:r>
              <a:rPr dirty="0" sz="1550" spc="5" b="1">
                <a:latin typeface="Arial"/>
                <a:cs typeface="Arial"/>
              </a:rPr>
              <a:t>Figure 2  </a:t>
            </a:r>
            <a:r>
              <a:rPr dirty="0" sz="1450" spc="0">
                <a:latin typeface="Arial"/>
                <a:cs typeface="Arial"/>
              </a:rPr>
              <a:t>Comparison  </a:t>
            </a:r>
            <a:r>
              <a:rPr dirty="0" sz="1450" spc="0">
                <a:latin typeface="Arial"/>
                <a:cs typeface="Arial"/>
              </a:rPr>
              <a:t>of pion ratio  </a:t>
            </a:r>
            <a:r>
              <a:rPr dirty="0" sz="1450">
                <a:latin typeface="Arial"/>
                <a:cs typeface="Arial"/>
              </a:rPr>
              <a:t>(</a:t>
            </a:r>
            <a:r>
              <a:rPr dirty="0" sz="1450">
                <a:latin typeface="Calibri"/>
                <a:cs typeface="Calibri"/>
              </a:rPr>
              <a:t>π</a:t>
            </a:r>
            <a:r>
              <a:rPr dirty="0" sz="1450">
                <a:latin typeface="Arial"/>
                <a:cs typeface="Arial"/>
              </a:rPr>
              <a:t>-/</a:t>
            </a:r>
            <a:r>
              <a:rPr dirty="0" sz="1450">
                <a:latin typeface="Calibri"/>
                <a:cs typeface="Calibri"/>
              </a:rPr>
              <a:t>π+</a:t>
            </a:r>
            <a:r>
              <a:rPr dirty="0" sz="1450">
                <a:latin typeface="Arial"/>
                <a:cs typeface="Arial"/>
              </a:rPr>
              <a:t>), </a:t>
            </a:r>
            <a:r>
              <a:rPr dirty="0" sz="1450" spc="0">
                <a:latin typeface="Arial"/>
                <a:cs typeface="Arial"/>
              </a:rPr>
              <a:t>n/p  ratio, and  t/</a:t>
            </a:r>
            <a:r>
              <a:rPr dirty="0" baseline="26315" sz="1425" spc="0">
                <a:latin typeface="Arial"/>
                <a:cs typeface="Arial"/>
              </a:rPr>
              <a:t>3</a:t>
            </a:r>
            <a:r>
              <a:rPr dirty="0" sz="1450" spc="0">
                <a:latin typeface="Arial"/>
                <a:cs typeface="Arial"/>
              </a:rPr>
              <a:t>He</a:t>
            </a:r>
            <a:r>
              <a:rPr dirty="0" sz="1450" spc="-15">
                <a:latin typeface="Arial"/>
                <a:cs typeface="Arial"/>
              </a:rPr>
              <a:t> </a:t>
            </a:r>
            <a:r>
              <a:rPr dirty="0" sz="1450" spc="0">
                <a:latin typeface="Arial"/>
                <a:cs typeface="Arial"/>
              </a:rPr>
              <a:t>ratio.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09092" y="11944943"/>
            <a:ext cx="5640705" cy="183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4190" marR="73660">
              <a:lnSpc>
                <a:spcPct val="101200"/>
              </a:lnSpc>
              <a:spcBef>
                <a:spcPts val="100"/>
              </a:spcBef>
            </a:pPr>
            <a:r>
              <a:rPr dirty="0" sz="1550" spc="5" b="1">
                <a:latin typeface="Arial"/>
                <a:cs typeface="Arial"/>
              </a:rPr>
              <a:t>Figure 3  </a:t>
            </a:r>
            <a:r>
              <a:rPr dirty="0" sz="1450" spc="0">
                <a:latin typeface="Arial"/>
                <a:cs typeface="Arial"/>
              </a:rPr>
              <a:t>Enhanced</a:t>
            </a:r>
            <a:r>
              <a:rPr dirty="0" sz="1450" spc="-50">
                <a:latin typeface="Arial"/>
                <a:cs typeface="Arial"/>
              </a:rPr>
              <a:t> </a:t>
            </a:r>
            <a:r>
              <a:rPr dirty="0" sz="1450" spc="0">
                <a:latin typeface="Arial"/>
                <a:cs typeface="Arial"/>
              </a:rPr>
              <a:t>pion  ratios of</a:t>
            </a:r>
            <a:r>
              <a:rPr dirty="0" sz="1450" spc="-35">
                <a:latin typeface="Arial"/>
                <a:cs typeface="Arial"/>
              </a:rPr>
              <a:t> </a:t>
            </a:r>
            <a:r>
              <a:rPr dirty="0" baseline="26315" sz="1425" spc="0" b="1">
                <a:latin typeface="Arial"/>
                <a:cs typeface="Arial"/>
              </a:rPr>
              <a:t>132</a:t>
            </a:r>
            <a:r>
              <a:rPr dirty="0" sz="1450" spc="0" b="1">
                <a:latin typeface="Arial"/>
                <a:cs typeface="Arial"/>
              </a:rPr>
              <a:t>Sn</a:t>
            </a:r>
            <a:endParaRPr sz="1450">
              <a:latin typeface="Arial"/>
              <a:cs typeface="Arial"/>
            </a:endParaRPr>
          </a:p>
          <a:p>
            <a:pPr marL="4314190">
              <a:lnSpc>
                <a:spcPts val="1530"/>
              </a:lnSpc>
              <a:spcBef>
                <a:spcPts val="20"/>
              </a:spcBef>
            </a:pPr>
            <a:r>
              <a:rPr dirty="0" sz="1450" spc="5" b="1">
                <a:latin typeface="Arial"/>
                <a:cs typeface="Arial"/>
              </a:rPr>
              <a:t>+ </a:t>
            </a:r>
            <a:r>
              <a:rPr dirty="0" baseline="26315" sz="1425" spc="0" b="1">
                <a:latin typeface="Arial"/>
                <a:cs typeface="Arial"/>
              </a:rPr>
              <a:t>124</a:t>
            </a:r>
            <a:r>
              <a:rPr dirty="0" sz="1450" spc="0" b="1">
                <a:latin typeface="Arial"/>
                <a:cs typeface="Arial"/>
              </a:rPr>
              <a:t>Sn</a:t>
            </a:r>
            <a:r>
              <a:rPr dirty="0" sz="1450" spc="-20" b="1">
                <a:latin typeface="Arial"/>
                <a:cs typeface="Arial"/>
              </a:rPr>
              <a:t> </a:t>
            </a:r>
            <a:r>
              <a:rPr dirty="0" sz="1450" spc="5">
                <a:latin typeface="Arial"/>
                <a:cs typeface="Arial"/>
              </a:rPr>
              <a:t>&amp;</a:t>
            </a:r>
            <a:endParaRPr sz="1450">
              <a:latin typeface="Arial"/>
              <a:cs typeface="Arial"/>
            </a:endParaRPr>
          </a:p>
          <a:p>
            <a:pPr marL="4314190">
              <a:lnSpc>
                <a:spcPts val="1530"/>
              </a:lnSpc>
            </a:pPr>
            <a:r>
              <a:rPr dirty="0" sz="950" spc="0" b="1">
                <a:latin typeface="Arial"/>
                <a:cs typeface="Arial"/>
              </a:rPr>
              <a:t>108</a:t>
            </a:r>
            <a:r>
              <a:rPr dirty="0" baseline="-17241" sz="2175" spc="0" b="1">
                <a:latin typeface="Arial"/>
                <a:cs typeface="Arial"/>
              </a:rPr>
              <a:t>Sn </a:t>
            </a:r>
            <a:r>
              <a:rPr dirty="0" baseline="-17241" sz="2175" spc="7" b="1">
                <a:latin typeface="Arial"/>
                <a:cs typeface="Arial"/>
              </a:rPr>
              <a:t>+</a:t>
            </a:r>
            <a:r>
              <a:rPr dirty="0" baseline="-17241" sz="2175" spc="-37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112</a:t>
            </a:r>
            <a:r>
              <a:rPr dirty="0" baseline="-17241" sz="2175" b="1">
                <a:latin typeface="Arial"/>
                <a:cs typeface="Arial"/>
              </a:rPr>
              <a:t>Sn</a:t>
            </a:r>
            <a:endParaRPr baseline="-17241" sz="2175">
              <a:latin typeface="Arial"/>
              <a:cs typeface="Arial"/>
            </a:endParaRPr>
          </a:p>
          <a:p>
            <a:pPr marL="4314190" marR="43180">
              <a:lnSpc>
                <a:spcPct val="101099"/>
              </a:lnSpc>
              <a:spcBef>
                <a:spcPts val="440"/>
              </a:spcBef>
            </a:pPr>
            <a:r>
              <a:rPr dirty="0" sz="1450" spc="0">
                <a:latin typeface="Arial"/>
                <a:cs typeface="Arial"/>
              </a:rPr>
              <a:t>using double </a:t>
            </a:r>
            <a:r>
              <a:rPr dirty="0" sz="1450" spc="5">
                <a:latin typeface="Arial"/>
                <a:cs typeface="Arial"/>
              </a:rPr>
              <a:t>&amp;  </a:t>
            </a:r>
            <a:r>
              <a:rPr dirty="0" sz="1450" spc="0">
                <a:latin typeface="Arial"/>
                <a:cs typeface="Arial"/>
              </a:rPr>
              <a:t>subtracted  ratios</a:t>
            </a:r>
            <a:r>
              <a:rPr dirty="0" sz="1450" spc="-50">
                <a:latin typeface="Arial"/>
                <a:cs typeface="Arial"/>
              </a:rPr>
              <a:t> </a:t>
            </a:r>
            <a:r>
              <a:rPr dirty="0" sz="1450" spc="0">
                <a:latin typeface="Arial"/>
                <a:cs typeface="Arial"/>
              </a:rPr>
              <a:t>methods.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65149" y="9954151"/>
            <a:ext cx="2299335" cy="492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i="1">
                <a:latin typeface="Calibri"/>
                <a:cs typeface="Calibri"/>
              </a:rPr>
              <a:t>(above) </a:t>
            </a:r>
            <a:r>
              <a:rPr dirty="0" sz="1100" spc="5" b="1">
                <a:latin typeface="Calibri"/>
                <a:cs typeface="Calibri"/>
              </a:rPr>
              <a:t>Figure </a:t>
            </a:r>
            <a:r>
              <a:rPr dirty="0" sz="1100" spc="10" b="1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latin typeface="Calibri"/>
                <a:cs typeface="Calibri"/>
              </a:rPr>
              <a:t>Simple </a:t>
            </a:r>
            <a:r>
              <a:rPr dirty="0" sz="1000" spc="-5">
                <a:latin typeface="Calibri"/>
                <a:cs typeface="Calibri"/>
              </a:rPr>
              <a:t>illustration </a:t>
            </a:r>
            <a:r>
              <a:rPr dirty="0" sz="1000">
                <a:latin typeface="Calibri"/>
                <a:cs typeface="Calibri"/>
              </a:rPr>
              <a:t>of </a:t>
            </a:r>
            <a:r>
              <a:rPr dirty="0" sz="1000" spc="0">
                <a:latin typeface="Calibri"/>
                <a:cs typeface="Calibri"/>
              </a:rPr>
              <a:t>impact </a:t>
            </a:r>
            <a:r>
              <a:rPr dirty="0" sz="1000">
                <a:latin typeface="Calibri"/>
                <a:cs typeface="Calibri"/>
              </a:rPr>
              <a:t>parameter </a:t>
            </a:r>
            <a:r>
              <a:rPr dirty="0" sz="1000" spc="0">
                <a:latin typeface="Calibri"/>
                <a:cs typeface="Calibri"/>
              </a:rPr>
              <a:t>–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0">
                <a:latin typeface="Calibri"/>
                <a:cs typeface="Calibri"/>
              </a:rPr>
              <a:t>b.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Calibri"/>
                <a:cs typeface="Calibri"/>
              </a:rPr>
              <a:t>Image by Hananiel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Setiawan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02276" y="11607540"/>
            <a:ext cx="49530" cy="172085"/>
          </a:xfrm>
          <a:custGeom>
            <a:avLst/>
            <a:gdLst/>
            <a:ahLst/>
            <a:cxnLst/>
            <a:rect l="l" t="t" r="r" b="b"/>
            <a:pathLst>
              <a:path w="49529" h="172084">
                <a:moveTo>
                  <a:pt x="16323" y="122858"/>
                </a:moveTo>
                <a:lnTo>
                  <a:pt x="0" y="122858"/>
                </a:lnTo>
                <a:lnTo>
                  <a:pt x="24485" y="171829"/>
                </a:lnTo>
                <a:lnTo>
                  <a:pt x="44890" y="131020"/>
                </a:lnTo>
                <a:lnTo>
                  <a:pt x="16323" y="131020"/>
                </a:lnTo>
                <a:lnTo>
                  <a:pt x="16323" y="122858"/>
                </a:lnTo>
                <a:close/>
              </a:path>
              <a:path w="49529" h="172084">
                <a:moveTo>
                  <a:pt x="32647" y="0"/>
                </a:moveTo>
                <a:lnTo>
                  <a:pt x="16323" y="0"/>
                </a:lnTo>
                <a:lnTo>
                  <a:pt x="16323" y="131020"/>
                </a:lnTo>
                <a:lnTo>
                  <a:pt x="32647" y="131020"/>
                </a:lnTo>
                <a:lnTo>
                  <a:pt x="32647" y="0"/>
                </a:lnTo>
                <a:close/>
              </a:path>
              <a:path w="49529" h="172084">
                <a:moveTo>
                  <a:pt x="48971" y="122858"/>
                </a:moveTo>
                <a:lnTo>
                  <a:pt x="32647" y="122858"/>
                </a:lnTo>
                <a:lnTo>
                  <a:pt x="32647" y="131020"/>
                </a:lnTo>
                <a:lnTo>
                  <a:pt x="44890" y="131020"/>
                </a:lnTo>
                <a:lnTo>
                  <a:pt x="48971" y="122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26111" y="13670215"/>
            <a:ext cx="49530" cy="144145"/>
          </a:xfrm>
          <a:custGeom>
            <a:avLst/>
            <a:gdLst/>
            <a:ahLst/>
            <a:cxnLst/>
            <a:rect l="l" t="t" r="r" b="b"/>
            <a:pathLst>
              <a:path w="49529" h="144144">
                <a:moveTo>
                  <a:pt x="0" y="94076"/>
                </a:moveTo>
                <a:lnTo>
                  <a:pt x="23483" y="143549"/>
                </a:lnTo>
                <a:lnTo>
                  <a:pt x="44861" y="102954"/>
                </a:lnTo>
                <a:lnTo>
                  <a:pt x="32504" y="102954"/>
                </a:lnTo>
                <a:lnTo>
                  <a:pt x="16180" y="102596"/>
                </a:lnTo>
                <a:lnTo>
                  <a:pt x="16351" y="94435"/>
                </a:lnTo>
                <a:lnTo>
                  <a:pt x="0" y="94076"/>
                </a:lnTo>
                <a:close/>
              </a:path>
              <a:path w="49529" h="144144">
                <a:moveTo>
                  <a:pt x="16351" y="94435"/>
                </a:moveTo>
                <a:lnTo>
                  <a:pt x="16180" y="102596"/>
                </a:lnTo>
                <a:lnTo>
                  <a:pt x="32504" y="102954"/>
                </a:lnTo>
                <a:lnTo>
                  <a:pt x="32669" y="94793"/>
                </a:lnTo>
                <a:lnTo>
                  <a:pt x="16351" y="94435"/>
                </a:lnTo>
                <a:close/>
              </a:path>
              <a:path w="49529" h="144144">
                <a:moveTo>
                  <a:pt x="32669" y="94793"/>
                </a:moveTo>
                <a:lnTo>
                  <a:pt x="32504" y="102954"/>
                </a:lnTo>
                <a:lnTo>
                  <a:pt x="44861" y="102954"/>
                </a:lnTo>
                <a:lnTo>
                  <a:pt x="48971" y="95150"/>
                </a:lnTo>
                <a:lnTo>
                  <a:pt x="32669" y="94793"/>
                </a:lnTo>
                <a:close/>
              </a:path>
              <a:path w="49529" h="144144">
                <a:moveTo>
                  <a:pt x="18328" y="0"/>
                </a:moveTo>
                <a:lnTo>
                  <a:pt x="16351" y="94435"/>
                </a:lnTo>
                <a:lnTo>
                  <a:pt x="32669" y="94793"/>
                </a:lnTo>
                <a:lnTo>
                  <a:pt x="34580" y="286"/>
                </a:lnTo>
                <a:lnTo>
                  <a:pt x="18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08289" y="12080072"/>
            <a:ext cx="49530" cy="191770"/>
          </a:xfrm>
          <a:custGeom>
            <a:avLst/>
            <a:gdLst/>
            <a:ahLst/>
            <a:cxnLst/>
            <a:rect l="l" t="t" r="r" b="b"/>
            <a:pathLst>
              <a:path w="49529" h="191770">
                <a:moveTo>
                  <a:pt x="32647" y="40809"/>
                </a:moveTo>
                <a:lnTo>
                  <a:pt x="16323" y="40809"/>
                </a:lnTo>
                <a:lnTo>
                  <a:pt x="16323" y="191160"/>
                </a:lnTo>
                <a:lnTo>
                  <a:pt x="32647" y="191160"/>
                </a:lnTo>
                <a:lnTo>
                  <a:pt x="32647" y="40809"/>
                </a:lnTo>
                <a:close/>
              </a:path>
              <a:path w="49529" h="191770">
                <a:moveTo>
                  <a:pt x="24485" y="0"/>
                </a:moveTo>
                <a:lnTo>
                  <a:pt x="0" y="48971"/>
                </a:lnTo>
                <a:lnTo>
                  <a:pt x="16323" y="48971"/>
                </a:lnTo>
                <a:lnTo>
                  <a:pt x="16323" y="40809"/>
                </a:lnTo>
                <a:lnTo>
                  <a:pt x="44890" y="40809"/>
                </a:lnTo>
                <a:lnTo>
                  <a:pt x="24485" y="0"/>
                </a:lnTo>
                <a:close/>
              </a:path>
              <a:path w="49529" h="191770">
                <a:moveTo>
                  <a:pt x="44890" y="40809"/>
                </a:moveTo>
                <a:lnTo>
                  <a:pt x="32647" y="40809"/>
                </a:lnTo>
                <a:lnTo>
                  <a:pt x="32647" y="48971"/>
                </a:lnTo>
                <a:lnTo>
                  <a:pt x="48971" y="48971"/>
                </a:lnTo>
                <a:lnTo>
                  <a:pt x="44890" y="40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75510" y="13016545"/>
            <a:ext cx="49530" cy="175895"/>
          </a:xfrm>
          <a:custGeom>
            <a:avLst/>
            <a:gdLst/>
            <a:ahLst/>
            <a:cxnLst/>
            <a:rect l="l" t="t" r="r" b="b"/>
            <a:pathLst>
              <a:path w="49529" h="175894">
                <a:moveTo>
                  <a:pt x="32647" y="40809"/>
                </a:moveTo>
                <a:lnTo>
                  <a:pt x="16323" y="40809"/>
                </a:lnTo>
                <a:lnTo>
                  <a:pt x="16323" y="175338"/>
                </a:lnTo>
                <a:lnTo>
                  <a:pt x="32647" y="175338"/>
                </a:lnTo>
                <a:lnTo>
                  <a:pt x="32647" y="40809"/>
                </a:lnTo>
                <a:close/>
              </a:path>
              <a:path w="49529" h="175894">
                <a:moveTo>
                  <a:pt x="24485" y="0"/>
                </a:moveTo>
                <a:lnTo>
                  <a:pt x="0" y="48971"/>
                </a:lnTo>
                <a:lnTo>
                  <a:pt x="16323" y="48971"/>
                </a:lnTo>
                <a:lnTo>
                  <a:pt x="16323" y="40809"/>
                </a:lnTo>
                <a:lnTo>
                  <a:pt x="44890" y="40809"/>
                </a:lnTo>
                <a:lnTo>
                  <a:pt x="24485" y="0"/>
                </a:lnTo>
                <a:close/>
              </a:path>
              <a:path w="49529" h="175894">
                <a:moveTo>
                  <a:pt x="44890" y="40809"/>
                </a:moveTo>
                <a:lnTo>
                  <a:pt x="32647" y="40809"/>
                </a:lnTo>
                <a:lnTo>
                  <a:pt x="32647" y="48971"/>
                </a:lnTo>
                <a:lnTo>
                  <a:pt x="48971" y="48971"/>
                </a:lnTo>
                <a:lnTo>
                  <a:pt x="44890" y="40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29261" y="13937553"/>
            <a:ext cx="49530" cy="122555"/>
          </a:xfrm>
          <a:custGeom>
            <a:avLst/>
            <a:gdLst/>
            <a:ahLst/>
            <a:cxnLst/>
            <a:rect l="l" t="t" r="r" b="b"/>
            <a:pathLst>
              <a:path w="49529" h="122555">
                <a:moveTo>
                  <a:pt x="16292" y="48803"/>
                </a:moveTo>
                <a:lnTo>
                  <a:pt x="14748" y="121641"/>
                </a:lnTo>
                <a:lnTo>
                  <a:pt x="31072" y="121927"/>
                </a:lnTo>
                <a:lnTo>
                  <a:pt x="32617" y="49137"/>
                </a:lnTo>
                <a:lnTo>
                  <a:pt x="16292" y="48803"/>
                </a:lnTo>
                <a:close/>
              </a:path>
              <a:path w="49529" h="122555">
                <a:moveTo>
                  <a:pt x="44757" y="40594"/>
                </a:moveTo>
                <a:lnTo>
                  <a:pt x="16467" y="40594"/>
                </a:lnTo>
                <a:lnTo>
                  <a:pt x="32790" y="40952"/>
                </a:lnTo>
                <a:lnTo>
                  <a:pt x="32617" y="49137"/>
                </a:lnTo>
                <a:lnTo>
                  <a:pt x="48971" y="49472"/>
                </a:lnTo>
                <a:lnTo>
                  <a:pt x="44757" y="40594"/>
                </a:lnTo>
                <a:close/>
              </a:path>
              <a:path w="49529" h="122555">
                <a:moveTo>
                  <a:pt x="16467" y="40594"/>
                </a:moveTo>
                <a:lnTo>
                  <a:pt x="16292" y="48803"/>
                </a:lnTo>
                <a:lnTo>
                  <a:pt x="32617" y="49137"/>
                </a:lnTo>
                <a:lnTo>
                  <a:pt x="32790" y="40952"/>
                </a:lnTo>
                <a:lnTo>
                  <a:pt x="16467" y="40594"/>
                </a:lnTo>
                <a:close/>
              </a:path>
              <a:path w="49529" h="122555">
                <a:moveTo>
                  <a:pt x="25488" y="0"/>
                </a:moveTo>
                <a:lnTo>
                  <a:pt x="0" y="48470"/>
                </a:lnTo>
                <a:lnTo>
                  <a:pt x="16292" y="48803"/>
                </a:lnTo>
                <a:lnTo>
                  <a:pt x="16467" y="40594"/>
                </a:lnTo>
                <a:lnTo>
                  <a:pt x="44757" y="40594"/>
                </a:lnTo>
                <a:lnTo>
                  <a:pt x="25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0356877" y="7909016"/>
            <a:ext cx="3377565" cy="4921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i="1">
                <a:latin typeface="Calibri"/>
                <a:cs typeface="Calibri"/>
              </a:rPr>
              <a:t>(above) </a:t>
            </a:r>
            <a:r>
              <a:rPr dirty="0" sz="1100" spc="5" b="1">
                <a:latin typeface="Calibri"/>
                <a:cs typeface="Calibri"/>
              </a:rPr>
              <a:t>Figure </a:t>
            </a:r>
            <a:r>
              <a:rPr dirty="0" sz="1100" spc="10" b="1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spc="0">
                <a:latin typeface="Calibri"/>
                <a:cs typeface="Calibri"/>
              </a:rPr>
              <a:t>A </a:t>
            </a:r>
            <a:r>
              <a:rPr dirty="0" sz="1000">
                <a:latin typeface="Calibri"/>
                <a:cs typeface="Calibri"/>
              </a:rPr>
              <a:t>schematic view of </a:t>
            </a:r>
            <a:r>
              <a:rPr dirty="0" sz="1000" spc="0">
                <a:latin typeface="Calibri"/>
                <a:cs typeface="Calibri"/>
              </a:rPr>
              <a:t>a heavy </a:t>
            </a:r>
            <a:r>
              <a:rPr dirty="0" sz="1000">
                <a:latin typeface="Calibri"/>
                <a:cs typeface="Calibri"/>
              </a:rPr>
              <a:t>ion collision </a:t>
            </a:r>
            <a:r>
              <a:rPr dirty="0" sz="1000" spc="0">
                <a:latin typeface="Calibri"/>
                <a:cs typeface="Calibri"/>
              </a:rPr>
              <a:t>and </a:t>
            </a:r>
            <a:r>
              <a:rPr dirty="0" sz="1000">
                <a:latin typeface="Calibri"/>
                <a:cs typeface="Calibri"/>
              </a:rPr>
              <a:t>particles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produced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latin typeface="Calibri"/>
                <a:cs typeface="Calibri"/>
              </a:rPr>
              <a:t>U. </a:t>
            </a:r>
            <a:r>
              <a:rPr dirty="0" sz="900" spc="-50">
                <a:latin typeface="Calibri"/>
                <a:cs typeface="Calibri"/>
              </a:rPr>
              <a:t>W. </a:t>
            </a:r>
            <a:r>
              <a:rPr dirty="0" sz="900" spc="-5">
                <a:latin typeface="Calibri"/>
                <a:cs typeface="Calibri"/>
              </a:rPr>
              <a:t>Heinz, J. </a:t>
            </a:r>
            <a:r>
              <a:rPr dirty="0" sz="900" spc="-10">
                <a:latin typeface="Calibri"/>
                <a:cs typeface="Calibri"/>
              </a:rPr>
              <a:t>Phys. </a:t>
            </a:r>
            <a:r>
              <a:rPr dirty="0" sz="900" spc="-5" b="1">
                <a:latin typeface="Calibri"/>
                <a:cs typeface="Calibri"/>
              </a:rPr>
              <a:t>A42 </a:t>
            </a:r>
            <a:r>
              <a:rPr dirty="0" sz="900" spc="-5">
                <a:latin typeface="Calibri"/>
                <a:cs typeface="Calibri"/>
              </a:rPr>
              <a:t>214003</a:t>
            </a:r>
            <a:r>
              <a:rPr dirty="0" sz="900" spc="10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(2008)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009092" y="11060691"/>
            <a:ext cx="4168593" cy="3403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873146" y="3373021"/>
            <a:ext cx="4202100" cy="4759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734873" y="3809469"/>
            <a:ext cx="2515589" cy="5086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16267" y="6390354"/>
            <a:ext cx="3263050" cy="26865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433105" y="5760284"/>
            <a:ext cx="808990" cy="337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latin typeface="Calibri"/>
                <a:cs typeface="Calibri"/>
              </a:rPr>
              <a:t>Neutron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0">
                <a:latin typeface="Calibri"/>
                <a:cs typeface="Calibri"/>
              </a:rPr>
              <a:t>Star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900" spc="-10">
                <a:latin typeface="Calibri"/>
                <a:cs typeface="Calibri"/>
              </a:rPr>
              <a:t>Source: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nasa.gov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78068" y="8638434"/>
            <a:ext cx="1370330" cy="337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The Nuclear</a:t>
            </a:r>
            <a:r>
              <a:rPr dirty="0" sz="11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Landscape</a:t>
            </a:r>
            <a:endParaRPr sz="1100">
              <a:latin typeface="Calibri"/>
              <a:cs typeface="Calibri"/>
            </a:endParaRPr>
          </a:p>
          <a:p>
            <a:pPr marL="294005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Image by Oak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Ridge</a:t>
            </a:r>
            <a:r>
              <a:rPr dirty="0" sz="9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NL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88666" y="3121978"/>
            <a:ext cx="251841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Nuclear </a:t>
            </a:r>
            <a:r>
              <a:rPr dirty="0" sz="1350" spc="-5">
                <a:latin typeface="Calibri"/>
                <a:cs typeface="Calibri"/>
              </a:rPr>
              <a:t>Equation of </a:t>
            </a:r>
            <a:r>
              <a:rPr dirty="0" sz="1350" spc="-10">
                <a:latin typeface="Calibri"/>
                <a:cs typeface="Calibri"/>
              </a:rPr>
              <a:t>State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(EOS)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503103" y="5718499"/>
            <a:ext cx="3541414" cy="226987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4203791" y="2204942"/>
            <a:ext cx="5742305" cy="274701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07770">
              <a:lnSpc>
                <a:spcPct val="100000"/>
              </a:lnSpc>
              <a:spcBef>
                <a:spcPts val="1360"/>
              </a:spcBef>
            </a:pPr>
            <a:r>
              <a:rPr dirty="0" sz="2250">
                <a:latin typeface="Arial"/>
                <a:cs typeface="Arial"/>
              </a:rPr>
              <a:t>EXPERIMENTAL</a:t>
            </a:r>
            <a:r>
              <a:rPr dirty="0" sz="2250" spc="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PLANS</a:t>
            </a:r>
            <a:endParaRPr sz="2250">
              <a:latin typeface="Arial"/>
              <a:cs typeface="Arial"/>
            </a:endParaRPr>
          </a:p>
          <a:p>
            <a:pPr algn="just" marL="269875" marR="102870" indent="-257175">
              <a:lnSpc>
                <a:spcPct val="100000"/>
              </a:lnSpc>
              <a:spcBef>
                <a:spcPts val="975"/>
              </a:spcBef>
              <a:buChar char="•"/>
              <a:tabLst>
                <a:tab pos="270510" algn="l"/>
              </a:tabLst>
            </a:pPr>
            <a:r>
              <a:rPr dirty="0" sz="1750" spc="-5">
                <a:latin typeface="Arial"/>
                <a:cs typeface="Arial"/>
              </a:rPr>
              <a:t>We need 300 MeV/u with reasonable-intensity </a:t>
            </a:r>
            <a:r>
              <a:rPr dirty="0" baseline="26570" sz="1725" b="1">
                <a:latin typeface="Arial"/>
                <a:cs typeface="Arial"/>
              </a:rPr>
              <a:t>132</a:t>
            </a:r>
            <a:r>
              <a:rPr dirty="0" sz="1750" b="1">
                <a:latin typeface="Arial"/>
                <a:cs typeface="Arial"/>
              </a:rPr>
              <a:t>Sn </a:t>
            </a:r>
            <a:r>
              <a:rPr dirty="0" sz="1750" spc="-5">
                <a:latin typeface="Arial"/>
                <a:cs typeface="Arial"/>
              </a:rPr>
              <a:t>&amp; </a:t>
            </a:r>
            <a:r>
              <a:rPr dirty="0" baseline="17460" sz="2625" spc="-7">
                <a:latin typeface="Arial"/>
                <a:cs typeface="Arial"/>
              </a:rPr>
              <a:t> </a:t>
            </a:r>
            <a:r>
              <a:rPr dirty="0" baseline="26570" sz="1725" b="1">
                <a:latin typeface="Arial"/>
                <a:cs typeface="Arial"/>
              </a:rPr>
              <a:t>108</a:t>
            </a:r>
            <a:r>
              <a:rPr dirty="0" sz="1750" b="1">
                <a:latin typeface="Arial"/>
                <a:cs typeface="Arial"/>
              </a:rPr>
              <a:t>Sn </a:t>
            </a:r>
            <a:r>
              <a:rPr dirty="0" sz="1750" spc="-5">
                <a:latin typeface="Arial"/>
                <a:cs typeface="Arial"/>
              </a:rPr>
              <a:t>secondary beams, available at RIBF (RIKEN),  Japan &amp; FRIB</a:t>
            </a:r>
            <a:r>
              <a:rPr dirty="0" sz="1750" spc="5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(2020)</a:t>
            </a:r>
            <a:endParaRPr sz="1750">
              <a:latin typeface="Arial"/>
              <a:cs typeface="Arial"/>
            </a:endParaRPr>
          </a:p>
          <a:p>
            <a:pPr algn="just" marL="269875" marR="104775" indent="-257175">
              <a:lnSpc>
                <a:spcPct val="100000"/>
              </a:lnSpc>
              <a:spcBef>
                <a:spcPts val="950"/>
              </a:spcBef>
              <a:buChar char="•"/>
              <a:tabLst>
                <a:tab pos="270510" algn="l"/>
              </a:tabLst>
            </a:pPr>
            <a:r>
              <a:rPr dirty="0" sz="1750" spc="-5">
                <a:latin typeface="Arial"/>
                <a:cs typeface="Arial"/>
              </a:rPr>
              <a:t>We need a </a:t>
            </a:r>
            <a:r>
              <a:rPr dirty="0" sz="1750" spc="-5" b="1">
                <a:latin typeface="Arial"/>
                <a:cs typeface="Arial"/>
              </a:rPr>
              <a:t>time-projection chamber </a:t>
            </a:r>
            <a:r>
              <a:rPr dirty="0" sz="1750" spc="-5">
                <a:latin typeface="Arial"/>
                <a:cs typeface="Arial"/>
              </a:rPr>
              <a:t>(TPC) inside a  strong </a:t>
            </a:r>
            <a:r>
              <a:rPr dirty="0" sz="1750" spc="-10">
                <a:latin typeface="Arial"/>
                <a:cs typeface="Arial"/>
              </a:rPr>
              <a:t>magnet </a:t>
            </a:r>
            <a:r>
              <a:rPr dirty="0" sz="1750" spc="-5">
                <a:latin typeface="Arial"/>
                <a:cs typeface="Arial"/>
              </a:rPr>
              <a:t>to detect pions </a:t>
            </a:r>
            <a:r>
              <a:rPr dirty="0" sz="1750" spc="-10">
                <a:latin typeface="Arial"/>
                <a:cs typeface="Arial"/>
              </a:rPr>
              <a:t>and </a:t>
            </a:r>
            <a:r>
              <a:rPr dirty="0" sz="1750" spc="-5">
                <a:latin typeface="Arial"/>
                <a:cs typeface="Arial"/>
              </a:rPr>
              <a:t>other</a:t>
            </a:r>
            <a:r>
              <a:rPr dirty="0" sz="1750" spc="10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particles.</a:t>
            </a:r>
            <a:endParaRPr sz="1750">
              <a:latin typeface="Arial"/>
              <a:cs typeface="Arial"/>
            </a:endParaRPr>
          </a:p>
          <a:p>
            <a:pPr marL="269875" marR="5080" indent="-257175">
              <a:lnSpc>
                <a:spcPts val="1989"/>
              </a:lnSpc>
              <a:spcBef>
                <a:spcPts val="1110"/>
              </a:spcBef>
              <a:buChar char="•"/>
              <a:tabLst>
                <a:tab pos="269875" algn="l"/>
                <a:tab pos="270510" algn="l"/>
              </a:tabLst>
            </a:pPr>
            <a:r>
              <a:rPr dirty="0" sz="1750" spc="-5">
                <a:latin typeface="Arial"/>
                <a:cs typeface="Arial"/>
              </a:rPr>
              <a:t>In 2010, MSU received a $1.2 million grant from DOE </a:t>
            </a:r>
            <a:r>
              <a:rPr dirty="0" baseline="-3174" sz="2625" spc="-7">
                <a:latin typeface="Arial"/>
                <a:cs typeface="Arial"/>
              </a:rPr>
              <a:t> to construct </a:t>
            </a:r>
            <a:r>
              <a:rPr dirty="0" baseline="-3174" sz="2625" spc="-7" i="1">
                <a:latin typeface="Arial"/>
                <a:cs typeface="Arial"/>
              </a:rPr>
              <a:t>SπRIT </a:t>
            </a:r>
            <a:r>
              <a:rPr dirty="0" sz="1400" spc="10" i="1">
                <a:latin typeface="Calibri"/>
                <a:cs typeface="Calibri"/>
              </a:rPr>
              <a:t>(SAMURAI </a:t>
            </a:r>
            <a:r>
              <a:rPr dirty="0" sz="1400" spc="5" i="1">
                <a:latin typeface="Calibri"/>
                <a:cs typeface="Calibri"/>
              </a:rPr>
              <a:t>Pion-Reconstruction and</a:t>
            </a:r>
            <a:r>
              <a:rPr dirty="0" sz="1400" spc="75" i="1">
                <a:latin typeface="Calibri"/>
                <a:cs typeface="Calibri"/>
              </a:rPr>
              <a:t> </a:t>
            </a:r>
            <a:r>
              <a:rPr dirty="0" sz="1400" i="1">
                <a:latin typeface="Calibri"/>
                <a:cs typeface="Calibri"/>
              </a:rPr>
              <a:t>Ion-Tracker)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786144" y="3079235"/>
            <a:ext cx="4984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550" spc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z="1550" spc="-1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1550" spc="-4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1550" spc="5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205982" y="4318774"/>
            <a:ext cx="505459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>
                <a:solidFill>
                  <a:srgbClr val="FF0000"/>
                </a:solidFill>
                <a:latin typeface="Calibri"/>
                <a:cs typeface="Calibri"/>
              </a:rPr>
              <a:t>sof</a:t>
            </a:r>
            <a:r>
              <a:rPr dirty="0" sz="155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550" spc="5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75353" y="9253900"/>
            <a:ext cx="316167" cy="30929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960220" y="9614204"/>
            <a:ext cx="106045" cy="1426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70355" y="12743336"/>
            <a:ext cx="49530" cy="210820"/>
          </a:xfrm>
          <a:custGeom>
            <a:avLst/>
            <a:gdLst/>
            <a:ahLst/>
            <a:cxnLst/>
            <a:rect l="l" t="t" r="r" b="b"/>
            <a:pathLst>
              <a:path w="49529" h="210820">
                <a:moveTo>
                  <a:pt x="16323" y="161734"/>
                </a:moveTo>
                <a:lnTo>
                  <a:pt x="0" y="161734"/>
                </a:lnTo>
                <a:lnTo>
                  <a:pt x="24485" y="210706"/>
                </a:lnTo>
                <a:lnTo>
                  <a:pt x="44890" y="169896"/>
                </a:lnTo>
                <a:lnTo>
                  <a:pt x="16323" y="169896"/>
                </a:lnTo>
                <a:lnTo>
                  <a:pt x="16323" y="161734"/>
                </a:lnTo>
                <a:close/>
              </a:path>
              <a:path w="49529" h="210820">
                <a:moveTo>
                  <a:pt x="32647" y="0"/>
                </a:moveTo>
                <a:lnTo>
                  <a:pt x="16323" y="0"/>
                </a:lnTo>
                <a:lnTo>
                  <a:pt x="16323" y="169896"/>
                </a:lnTo>
                <a:lnTo>
                  <a:pt x="32647" y="169896"/>
                </a:lnTo>
                <a:lnTo>
                  <a:pt x="32647" y="0"/>
                </a:lnTo>
                <a:close/>
              </a:path>
              <a:path w="49529" h="210820">
                <a:moveTo>
                  <a:pt x="48971" y="161734"/>
                </a:moveTo>
                <a:lnTo>
                  <a:pt x="32647" y="161734"/>
                </a:lnTo>
                <a:lnTo>
                  <a:pt x="32647" y="169896"/>
                </a:lnTo>
                <a:lnTo>
                  <a:pt x="44890" y="169896"/>
                </a:lnTo>
                <a:lnTo>
                  <a:pt x="48971" y="161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540956" y="6216806"/>
            <a:ext cx="216505" cy="29640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1581379" y="6225585"/>
            <a:ext cx="13716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286648" y="6530395"/>
            <a:ext cx="216505" cy="2964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1326714" y="6539174"/>
            <a:ext cx="13716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latin typeface="Arial"/>
                <a:cs typeface="Arial"/>
              </a:rPr>
              <a:t>p</a:t>
            </a:r>
            <a:endParaRPr sz="15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2661287" y="6953956"/>
            <a:ext cx="536109" cy="29640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2701496" y="6963093"/>
            <a:ext cx="3556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3809" sz="1575">
                <a:latin typeface="Arial"/>
                <a:cs typeface="Arial"/>
              </a:rPr>
              <a:t>3</a:t>
            </a:r>
            <a:r>
              <a:rPr dirty="0" sz="1550" spc="5">
                <a:latin typeface="Arial"/>
                <a:cs typeface="Arial"/>
              </a:rPr>
              <a:t>He</a:t>
            </a:r>
            <a:endParaRPr sz="15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1695603" y="7433361"/>
            <a:ext cx="605700" cy="29640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1735812" y="7442141"/>
            <a:ext cx="4711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0">
                <a:latin typeface="Arial"/>
                <a:cs typeface="Arial"/>
              </a:rPr>
              <a:t>triton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2321923" y="6075905"/>
            <a:ext cx="373730" cy="2964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2362633" y="6084684"/>
            <a:ext cx="230504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5">
                <a:latin typeface="Arial"/>
                <a:cs typeface="Arial"/>
              </a:rPr>
              <a:t>π-</a:t>
            </a:r>
            <a:endParaRPr sz="15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1840799" y="6007173"/>
            <a:ext cx="373730" cy="29726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1880865" y="6016453"/>
            <a:ext cx="2806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Arial"/>
                <a:cs typeface="Arial"/>
              </a:rPr>
              <a:t>π+</a:t>
            </a:r>
            <a:endParaRPr sz="15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94387" y="3529716"/>
            <a:ext cx="1737995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 spc="-5" b="1">
                <a:solidFill>
                  <a:srgbClr val="C00000"/>
                </a:solidFill>
                <a:latin typeface="Arial"/>
                <a:cs typeface="Arial"/>
              </a:rPr>
              <a:t>Why does a  neutron star not  collapse under  its own weight?  </a:t>
            </a:r>
            <a:r>
              <a:rPr dirty="0" sz="1750" spc="-5">
                <a:latin typeface="Arial"/>
                <a:cs typeface="Arial"/>
              </a:rPr>
              <a:t>Pressure from  </a:t>
            </a:r>
            <a:r>
              <a:rPr dirty="0" sz="1750" spc="-5">
                <a:latin typeface="Arial"/>
                <a:cs typeface="Arial"/>
              </a:rPr>
              <a:t>symmetry-</a:t>
            </a:r>
            <a:r>
              <a:rPr dirty="0" sz="1750" spc="-5">
                <a:latin typeface="Arial"/>
                <a:cs typeface="Arial"/>
              </a:rPr>
              <a:t>energy  </a:t>
            </a:r>
            <a:r>
              <a:rPr dirty="0" sz="1750" spc="-5">
                <a:latin typeface="Arial"/>
                <a:cs typeface="Arial"/>
              </a:rPr>
              <a:t>counters the  gravity.</a:t>
            </a:r>
            <a:endParaRPr sz="1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0507" y="6418177"/>
            <a:ext cx="1936114" cy="2689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677545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latin typeface="Arial"/>
                <a:cs typeface="Arial"/>
              </a:rPr>
              <a:t>The</a:t>
            </a:r>
            <a:r>
              <a:rPr dirty="0" sz="1750" spc="-80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nuclear </a:t>
            </a:r>
            <a:r>
              <a:rPr dirty="0" sz="1750" spc="-5" b="1">
                <a:latin typeface="Arial"/>
                <a:cs typeface="Arial"/>
              </a:rPr>
              <a:t> s</a:t>
            </a:r>
            <a:r>
              <a:rPr dirty="0" sz="1750" spc="-15" b="1">
                <a:latin typeface="Arial"/>
                <a:cs typeface="Arial"/>
              </a:rPr>
              <a:t>y</a:t>
            </a:r>
            <a:r>
              <a:rPr dirty="0" sz="1750" spc="-5" b="1">
                <a:latin typeface="Arial"/>
                <a:cs typeface="Arial"/>
              </a:rPr>
              <a:t>mm</a:t>
            </a:r>
            <a:r>
              <a:rPr dirty="0" sz="1750" spc="-15" b="1">
                <a:latin typeface="Arial"/>
                <a:cs typeface="Arial"/>
              </a:rPr>
              <a:t>e</a:t>
            </a:r>
            <a:r>
              <a:rPr dirty="0" sz="1750" b="1">
                <a:latin typeface="Arial"/>
                <a:cs typeface="Arial"/>
              </a:rPr>
              <a:t>t</a:t>
            </a:r>
            <a:r>
              <a:rPr dirty="0" sz="1750" spc="-5" b="1">
                <a:latin typeface="Arial"/>
                <a:cs typeface="Arial"/>
              </a:rPr>
              <a:t>ry</a:t>
            </a:r>
            <a:r>
              <a:rPr dirty="0" sz="1750" b="1">
                <a:latin typeface="Arial"/>
                <a:cs typeface="Arial"/>
              </a:rPr>
              <a:t>-</a:t>
            </a:r>
            <a:r>
              <a:rPr dirty="0" sz="1750" spc="-5" b="1">
                <a:latin typeface="Arial"/>
                <a:cs typeface="Arial"/>
              </a:rPr>
              <a:t>energy</a:t>
            </a:r>
            <a:r>
              <a:rPr dirty="0" sz="1750" spc="-5" b="1">
                <a:latin typeface="Arial"/>
                <a:cs typeface="Arial"/>
              </a:rPr>
              <a:t>,</a:t>
            </a:r>
            <a:endParaRPr sz="1750">
              <a:latin typeface="Arial"/>
              <a:cs typeface="Arial"/>
            </a:endParaRPr>
          </a:p>
          <a:p>
            <a:pPr algn="r" marL="96520" marR="5080" indent="640715">
              <a:lnSpc>
                <a:spcPts val="2100"/>
              </a:lnSpc>
              <a:spcBef>
                <a:spcPts val="65"/>
              </a:spcBef>
            </a:pPr>
            <a:r>
              <a:rPr dirty="0" sz="1750" spc="-5">
                <a:latin typeface="Arial"/>
                <a:cs typeface="Arial"/>
              </a:rPr>
              <a:t>a part</a:t>
            </a:r>
            <a:r>
              <a:rPr dirty="0" sz="1750" spc="-4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of</a:t>
            </a:r>
            <a:r>
              <a:rPr dirty="0" sz="1750" spc="-3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the 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Nuclear</a:t>
            </a:r>
            <a:r>
              <a:rPr dirty="0" sz="1750" spc="-5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Equation </a:t>
            </a:r>
            <a:r>
              <a:rPr dirty="0" sz="1750" spc="-5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of State</a:t>
            </a:r>
            <a:r>
              <a:rPr dirty="0" sz="1750" spc="-30" b="1">
                <a:latin typeface="Arial"/>
                <a:cs typeface="Arial"/>
              </a:rPr>
              <a:t> </a:t>
            </a:r>
            <a:r>
              <a:rPr dirty="0" sz="1750" spc="-5" b="1">
                <a:latin typeface="Arial"/>
                <a:cs typeface="Arial"/>
              </a:rPr>
              <a:t>(EOS)</a:t>
            </a:r>
            <a:r>
              <a:rPr dirty="0" sz="1750" spc="-5">
                <a:latin typeface="Arial"/>
                <a:cs typeface="Arial"/>
              </a:rPr>
              <a:t>,</a:t>
            </a:r>
            <a:r>
              <a:rPr dirty="0" sz="1750" spc="-2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is 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the price</a:t>
            </a:r>
            <a:r>
              <a:rPr dirty="0" sz="1750" spc="-3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paid</a:t>
            </a:r>
            <a:r>
              <a:rPr dirty="0" sz="1750" spc="-2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for 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having</a:t>
            </a:r>
            <a:r>
              <a:rPr dirty="0" sz="1750" spc="-65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unequal 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numbers</a:t>
            </a:r>
            <a:r>
              <a:rPr dirty="0" sz="1750" spc="-4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of 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neutrons</a:t>
            </a:r>
            <a:r>
              <a:rPr dirty="0" sz="1750" spc="-70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and</a:t>
            </a:r>
            <a:endParaRPr sz="1750">
              <a:latin typeface="Arial"/>
              <a:cs typeface="Arial"/>
            </a:endParaRPr>
          </a:p>
          <a:p>
            <a:pPr algn="r" marR="5080">
              <a:lnSpc>
                <a:spcPts val="2010"/>
              </a:lnSpc>
            </a:pPr>
            <a:r>
              <a:rPr dirty="0" sz="1750" spc="-5">
                <a:latin typeface="Arial"/>
                <a:cs typeface="Arial"/>
              </a:rPr>
              <a:t>pr</a:t>
            </a:r>
            <a:r>
              <a:rPr dirty="0" sz="1750" spc="-15">
                <a:latin typeface="Arial"/>
                <a:cs typeface="Arial"/>
              </a:rPr>
              <a:t>o</a:t>
            </a:r>
            <a:r>
              <a:rPr dirty="0" sz="1750" spc="-5">
                <a:latin typeface="Arial"/>
                <a:cs typeface="Arial"/>
              </a:rPr>
              <a:t>tons</a:t>
            </a:r>
            <a:endParaRPr sz="17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0111" y="9405969"/>
            <a:ext cx="5343051" cy="87117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4477" y="9367308"/>
            <a:ext cx="5338755" cy="10473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96745" y="9421434"/>
            <a:ext cx="5290185" cy="818515"/>
          </a:xfrm>
          <a:prstGeom prst="rect">
            <a:avLst/>
          </a:prstGeom>
          <a:solidFill>
            <a:srgbClr val="DDD9C3"/>
          </a:solidFill>
          <a:ln w="5154">
            <a:solidFill>
              <a:srgbClr val="4F6128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ctr" marL="164465" marR="157480">
              <a:lnSpc>
                <a:spcPct val="100000"/>
              </a:lnSpc>
              <a:spcBef>
                <a:spcPts val="150"/>
              </a:spcBef>
            </a:pPr>
            <a:r>
              <a:rPr dirty="0" sz="1750" spc="-5">
                <a:latin typeface="Arial"/>
                <a:cs typeface="Arial"/>
              </a:rPr>
              <a:t>Symmetry </a:t>
            </a:r>
            <a:r>
              <a:rPr dirty="0" sz="1750" spc="-10">
                <a:latin typeface="Arial"/>
                <a:cs typeface="Arial"/>
              </a:rPr>
              <a:t>energy </a:t>
            </a:r>
            <a:r>
              <a:rPr dirty="0" sz="1750" spc="-5">
                <a:latin typeface="Arial"/>
                <a:cs typeface="Arial"/>
              </a:rPr>
              <a:t>influences </a:t>
            </a:r>
            <a:r>
              <a:rPr dirty="0" sz="1750" spc="-10">
                <a:latin typeface="Arial"/>
                <a:cs typeface="Arial"/>
              </a:rPr>
              <a:t>wide </a:t>
            </a:r>
            <a:r>
              <a:rPr dirty="0" sz="1750" spc="-5">
                <a:latin typeface="Arial"/>
                <a:cs typeface="Arial"/>
              </a:rPr>
              <a:t>range of objects  from </a:t>
            </a:r>
            <a:r>
              <a:rPr dirty="0" sz="1750" spc="-5" i="1">
                <a:latin typeface="Arial"/>
                <a:cs typeface="Arial"/>
              </a:rPr>
              <a:t>mass-radius relationship </a:t>
            </a:r>
            <a:r>
              <a:rPr dirty="0" sz="1750" spc="-5">
                <a:latin typeface="Arial"/>
                <a:cs typeface="Arial"/>
              </a:rPr>
              <a:t>of neutron stars to  </a:t>
            </a:r>
            <a:r>
              <a:rPr dirty="0" sz="1750" spc="-5" i="1">
                <a:latin typeface="Arial"/>
                <a:cs typeface="Arial"/>
              </a:rPr>
              <a:t>halo nuclei </a:t>
            </a:r>
            <a:r>
              <a:rPr dirty="0" sz="1750" spc="-10">
                <a:latin typeface="Arial"/>
                <a:cs typeface="Arial"/>
              </a:rPr>
              <a:t>and </a:t>
            </a:r>
            <a:r>
              <a:rPr dirty="0" sz="1750" spc="-5" i="1">
                <a:latin typeface="Arial"/>
                <a:cs typeface="Arial"/>
              </a:rPr>
              <a:t>neutron</a:t>
            </a:r>
            <a:r>
              <a:rPr dirty="0" sz="1750" spc="40" i="1">
                <a:latin typeface="Arial"/>
                <a:cs typeface="Arial"/>
              </a:rPr>
              <a:t> </a:t>
            </a:r>
            <a:r>
              <a:rPr dirty="0" sz="1750" spc="-5" i="1">
                <a:latin typeface="Arial"/>
                <a:cs typeface="Arial"/>
              </a:rPr>
              <a:t>skins.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795509" y="9227453"/>
            <a:ext cx="3408679" cy="1186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19530" indent="-2578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319530" algn="l"/>
                <a:tab pos="1320165" algn="l"/>
                <a:tab pos="3307079" algn="l"/>
              </a:tabLst>
            </a:pPr>
            <a:r>
              <a:rPr dirty="0" sz="1800" spc="-5" i="1">
                <a:solidFill>
                  <a:srgbClr val="008000"/>
                </a:solidFill>
                <a:latin typeface="Calibri"/>
                <a:cs typeface="Calibri"/>
              </a:rPr>
              <a:t>Soft</a:t>
            </a:r>
            <a:r>
              <a:rPr dirty="0" sz="1800" spc="15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(γ=0.5,</a:t>
            </a:r>
            <a:r>
              <a:rPr dirty="0" sz="1800" spc="3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baseline="-20833" sz="1800" spc="-15" i="1">
                <a:latin typeface="Calibri"/>
                <a:cs typeface="Calibri"/>
              </a:rPr>
              <a:t>sym	</a:t>
            </a:r>
            <a:r>
              <a:rPr dirty="0" sz="1800" i="1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319530" indent="-2578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19530" algn="l"/>
                <a:tab pos="1320165" algn="l"/>
                <a:tab pos="3325495" algn="l"/>
              </a:tabLst>
            </a:pPr>
            <a:r>
              <a:rPr dirty="0" sz="1800" spc="-5" i="1">
                <a:solidFill>
                  <a:srgbClr val="008000"/>
                </a:solidFill>
                <a:latin typeface="Calibri"/>
                <a:cs typeface="Calibri"/>
              </a:rPr>
              <a:t>Stif</a:t>
            </a:r>
            <a:r>
              <a:rPr dirty="0" sz="1800" i="1">
                <a:solidFill>
                  <a:srgbClr val="008000"/>
                </a:solidFill>
                <a:latin typeface="Calibri"/>
                <a:cs typeface="Calibri"/>
              </a:rPr>
              <a:t>f</a:t>
            </a:r>
            <a:r>
              <a:rPr dirty="0" sz="1800" i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(</a:t>
            </a:r>
            <a:r>
              <a:rPr dirty="0" sz="1800" spc="-5" i="1">
                <a:latin typeface="Calibri"/>
                <a:cs typeface="Calibri"/>
              </a:rPr>
              <a:t>γ</a:t>
            </a:r>
            <a:r>
              <a:rPr dirty="0" sz="1800" i="1">
                <a:latin typeface="Calibri"/>
                <a:cs typeface="Calibri"/>
              </a:rPr>
              <a:t>=</a:t>
            </a:r>
            <a:r>
              <a:rPr dirty="0" sz="1800" spc="-5" i="1">
                <a:latin typeface="Calibri"/>
                <a:cs typeface="Calibri"/>
              </a:rPr>
              <a:t>1.75</a:t>
            </a:r>
            <a:r>
              <a:rPr dirty="0" sz="1800" i="1">
                <a:latin typeface="Calibri"/>
                <a:cs typeface="Calibri"/>
              </a:rPr>
              <a:t>,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E</a:t>
            </a:r>
            <a:r>
              <a:rPr dirty="0" baseline="-20833" sz="1800" spc="-37" i="1">
                <a:latin typeface="Calibri"/>
                <a:cs typeface="Calibri"/>
              </a:rPr>
              <a:t>s</a:t>
            </a:r>
            <a:r>
              <a:rPr dirty="0" baseline="-20833" sz="1800" spc="-7" i="1">
                <a:latin typeface="Calibri"/>
                <a:cs typeface="Calibri"/>
              </a:rPr>
              <a:t>y</a:t>
            </a:r>
            <a:r>
              <a:rPr dirty="0" baseline="-20833" sz="1800" i="1">
                <a:latin typeface="Calibri"/>
                <a:cs typeface="Calibri"/>
              </a:rPr>
              <a:t>m</a:t>
            </a:r>
            <a:r>
              <a:rPr dirty="0" baseline="-20833" sz="1800" spc="187" i="1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∝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i="1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0">
                <a:latin typeface="Arial"/>
                <a:cs typeface="Arial"/>
              </a:rPr>
              <a:t>[1] </a:t>
            </a:r>
            <a:r>
              <a:rPr dirty="0" sz="1000" spc="-5">
                <a:latin typeface="Calibri"/>
                <a:cs typeface="Calibri"/>
              </a:rPr>
              <a:t>J. </a:t>
            </a:r>
            <a:r>
              <a:rPr dirty="0" sz="1000">
                <a:latin typeface="Calibri"/>
                <a:cs typeface="Calibri"/>
              </a:rPr>
              <a:t>Hong </a:t>
            </a:r>
            <a:r>
              <a:rPr dirty="0" sz="1000" spc="0">
                <a:latin typeface="Calibri"/>
                <a:cs typeface="Calibri"/>
              </a:rPr>
              <a:t>and </a:t>
            </a:r>
            <a:r>
              <a:rPr dirty="0" sz="1000" spc="-65">
                <a:latin typeface="Calibri"/>
                <a:cs typeface="Calibri"/>
              </a:rPr>
              <a:t>P. </a:t>
            </a:r>
            <a:r>
              <a:rPr dirty="0" sz="1000">
                <a:latin typeface="Calibri"/>
                <a:cs typeface="Calibri"/>
              </a:rPr>
              <a:t>Danielewicz, </a:t>
            </a:r>
            <a:r>
              <a:rPr dirty="0" sz="1000" spc="-5">
                <a:latin typeface="Calibri"/>
                <a:cs typeface="Calibri"/>
              </a:rPr>
              <a:t>Phys. </a:t>
            </a:r>
            <a:r>
              <a:rPr dirty="0" sz="1000" spc="-25">
                <a:latin typeface="Calibri"/>
                <a:cs typeface="Calibri"/>
              </a:rPr>
              <a:t>Rev. </a:t>
            </a:r>
            <a:r>
              <a:rPr dirty="0" sz="1000" spc="0">
                <a:latin typeface="Calibri"/>
                <a:cs typeface="Calibri"/>
              </a:rPr>
              <a:t>C </a:t>
            </a:r>
            <a:r>
              <a:rPr dirty="0" sz="1000" b="1">
                <a:latin typeface="Calibri"/>
                <a:cs typeface="Calibri"/>
              </a:rPr>
              <a:t>90</a:t>
            </a:r>
            <a:r>
              <a:rPr dirty="0" sz="1000">
                <a:latin typeface="Calibri"/>
                <a:cs typeface="Calibri"/>
              </a:rPr>
              <a:t>, </a:t>
            </a:r>
            <a:r>
              <a:rPr dirty="0" sz="1000" spc="0">
                <a:latin typeface="Calibri"/>
                <a:cs typeface="Calibri"/>
              </a:rPr>
              <a:t>024605 (2014</a:t>
            </a:r>
            <a:r>
              <a:rPr dirty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4190574" y="8720368"/>
            <a:ext cx="2648758" cy="175524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6845345" y="7144687"/>
            <a:ext cx="3133045" cy="226643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263600" y="6586240"/>
            <a:ext cx="2173648" cy="184029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14327508" y="8393219"/>
            <a:ext cx="1451610" cy="54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dirty="0" sz="1100" spc="5" i="1">
                <a:latin typeface="Calibri"/>
                <a:cs typeface="Calibri"/>
              </a:rPr>
              <a:t>(above) SπRIT </a:t>
            </a:r>
            <a:r>
              <a:rPr dirty="0" sz="1100" spc="5">
                <a:latin typeface="Calibri"/>
                <a:cs typeface="Calibri"/>
              </a:rPr>
              <a:t>TPC</a:t>
            </a:r>
            <a:r>
              <a:rPr dirty="0" sz="1100" spc="-85">
                <a:latin typeface="Calibri"/>
                <a:cs typeface="Calibri"/>
              </a:rPr>
              <a:t> </a:t>
            </a:r>
            <a:r>
              <a:rPr dirty="0" sz="1100" spc="0">
                <a:latin typeface="Calibri"/>
                <a:cs typeface="Calibri"/>
              </a:rPr>
              <a:t>inside  </a:t>
            </a:r>
            <a:r>
              <a:rPr dirty="0" sz="1100" spc="5">
                <a:latin typeface="Calibri"/>
                <a:cs typeface="Calibri"/>
              </a:rPr>
              <a:t>the Samurai magnet  </a:t>
            </a:r>
            <a:r>
              <a:rPr dirty="0" sz="1100" spc="10">
                <a:latin typeface="Calibri"/>
                <a:cs typeface="Calibri"/>
              </a:rPr>
              <a:t>chamber </a:t>
            </a:r>
            <a:r>
              <a:rPr dirty="0" sz="1100" spc="5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RIKEN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5060032" y="7685092"/>
            <a:ext cx="259079" cy="731520"/>
          </a:xfrm>
          <a:custGeom>
            <a:avLst/>
            <a:gdLst/>
            <a:ahLst/>
            <a:cxnLst/>
            <a:rect l="l" t="t" r="r" b="b"/>
            <a:pathLst>
              <a:path w="259080" h="731520">
                <a:moveTo>
                  <a:pt x="176250" y="117602"/>
                </a:moveTo>
                <a:lnTo>
                  <a:pt x="0" y="719251"/>
                </a:lnTo>
                <a:lnTo>
                  <a:pt x="41239" y="731351"/>
                </a:lnTo>
                <a:lnTo>
                  <a:pt x="217496" y="129680"/>
                </a:lnTo>
                <a:lnTo>
                  <a:pt x="176250" y="117602"/>
                </a:lnTo>
                <a:close/>
              </a:path>
              <a:path w="259080" h="731520">
                <a:moveTo>
                  <a:pt x="250656" y="97012"/>
                </a:moveTo>
                <a:lnTo>
                  <a:pt x="182282" y="97012"/>
                </a:lnTo>
                <a:lnTo>
                  <a:pt x="223522" y="109111"/>
                </a:lnTo>
                <a:lnTo>
                  <a:pt x="217496" y="129680"/>
                </a:lnTo>
                <a:lnTo>
                  <a:pt x="258747" y="141759"/>
                </a:lnTo>
                <a:lnTo>
                  <a:pt x="250656" y="97012"/>
                </a:lnTo>
                <a:close/>
              </a:path>
              <a:path w="259080" h="731520">
                <a:moveTo>
                  <a:pt x="182282" y="97012"/>
                </a:moveTo>
                <a:lnTo>
                  <a:pt x="176250" y="117602"/>
                </a:lnTo>
                <a:lnTo>
                  <a:pt x="217496" y="129680"/>
                </a:lnTo>
                <a:lnTo>
                  <a:pt x="223522" y="109111"/>
                </a:lnTo>
                <a:lnTo>
                  <a:pt x="182282" y="97012"/>
                </a:lnTo>
                <a:close/>
              </a:path>
              <a:path w="259080" h="731520">
                <a:moveTo>
                  <a:pt x="233115" y="0"/>
                </a:moveTo>
                <a:lnTo>
                  <a:pt x="135029" y="105532"/>
                </a:lnTo>
                <a:lnTo>
                  <a:pt x="176250" y="117602"/>
                </a:lnTo>
                <a:lnTo>
                  <a:pt x="182282" y="97012"/>
                </a:lnTo>
                <a:lnTo>
                  <a:pt x="250656" y="97012"/>
                </a:lnTo>
                <a:lnTo>
                  <a:pt x="2331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6806011" y="6789330"/>
            <a:ext cx="2444115" cy="369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dirty="0" sz="1100" spc="5" i="1">
                <a:latin typeface="Calibri"/>
                <a:cs typeface="Calibri"/>
              </a:rPr>
              <a:t>(below) </a:t>
            </a:r>
            <a:r>
              <a:rPr dirty="0" sz="1100" spc="0">
                <a:latin typeface="Calibri"/>
                <a:cs typeface="Calibri"/>
              </a:rPr>
              <a:t>Interpretation of possible particle  tracks inside </a:t>
            </a:r>
            <a:r>
              <a:rPr dirty="0" sz="1100" spc="5">
                <a:latin typeface="Calibri"/>
                <a:cs typeface="Calibri"/>
              </a:rPr>
              <a:t>TPC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8280312" y="10250700"/>
            <a:ext cx="1797685" cy="266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0"/>
              </a:spcBef>
            </a:pPr>
            <a:r>
              <a:rPr dirty="0" sz="800" spc="-5">
                <a:latin typeface="Calibri"/>
                <a:cs typeface="Calibri"/>
              </a:rPr>
              <a:t>R. </a:t>
            </a:r>
            <a:r>
              <a:rPr dirty="0" sz="800" spc="-10">
                <a:latin typeface="Calibri"/>
                <a:cs typeface="Calibri"/>
              </a:rPr>
              <a:t>Shane, et </a:t>
            </a:r>
            <a:r>
              <a:rPr dirty="0" sz="800" spc="-5">
                <a:latin typeface="Calibri"/>
                <a:cs typeface="Calibri"/>
              </a:rPr>
              <a:t>al., </a:t>
            </a:r>
            <a:r>
              <a:rPr dirty="0" sz="800" spc="-10">
                <a:latin typeface="Calibri"/>
                <a:cs typeface="Calibri"/>
              </a:rPr>
              <a:t>Nucl. Instrum. Meth. </a:t>
            </a:r>
            <a:r>
              <a:rPr dirty="0" sz="800" spc="-5">
                <a:latin typeface="Calibri"/>
                <a:cs typeface="Calibri"/>
              </a:rPr>
              <a:t>A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10" b="1">
                <a:latin typeface="Calibri"/>
                <a:cs typeface="Calibri"/>
              </a:rPr>
              <a:t>784</a:t>
            </a:r>
            <a:r>
              <a:rPr dirty="0" sz="800" spc="-1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1136015">
              <a:lnSpc>
                <a:spcPts val="955"/>
              </a:lnSpc>
            </a:pPr>
            <a:r>
              <a:rPr dirty="0" sz="800" spc="-10">
                <a:latin typeface="Calibri"/>
                <a:cs typeface="Calibri"/>
              </a:rPr>
              <a:t>513-517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(2015).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479535" y="9961883"/>
            <a:ext cx="1242695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0" i="1">
                <a:latin typeface="Calibri"/>
                <a:cs typeface="Calibri"/>
              </a:rPr>
              <a:t>(left) </a:t>
            </a:r>
            <a:r>
              <a:rPr dirty="0" sz="1100" spc="10">
                <a:latin typeface="Calibri"/>
                <a:cs typeface="Calibri"/>
              </a:rPr>
              <a:t>An </a:t>
            </a:r>
            <a:r>
              <a:rPr dirty="0" sz="1100" spc="5">
                <a:latin typeface="Calibri"/>
                <a:cs typeface="Calibri"/>
              </a:rPr>
              <a:t>actual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479535" y="10133713"/>
            <a:ext cx="1435100" cy="369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dirty="0" sz="1100" spc="0">
                <a:latin typeface="Calibri"/>
                <a:cs typeface="Calibri"/>
              </a:rPr>
              <a:t>from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commissioning  </a:t>
            </a:r>
            <a:r>
              <a:rPr dirty="0" sz="1100" spc="0">
                <a:latin typeface="Calibri"/>
                <a:cs typeface="Calibri"/>
              </a:rPr>
              <a:t>testing </a:t>
            </a:r>
            <a:r>
              <a:rPr dirty="0" sz="1100" spc="5">
                <a:latin typeface="Calibri"/>
                <a:cs typeface="Calibri"/>
              </a:rPr>
              <a:t>run (Oct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2015)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059267" y="10619992"/>
            <a:ext cx="3667125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15" b="1">
                <a:solidFill>
                  <a:srgbClr val="FFFFFF"/>
                </a:solidFill>
                <a:latin typeface="Arial"/>
                <a:cs typeface="Arial"/>
              </a:rPr>
              <a:t>SUMMARY </a:t>
            </a:r>
            <a:r>
              <a:rPr dirty="0" sz="2450" spc="0" b="1">
                <a:solidFill>
                  <a:srgbClr val="FFFFFF"/>
                </a:solidFill>
                <a:latin typeface="Arial"/>
                <a:cs typeface="Arial"/>
              </a:rPr>
              <a:t>| </a:t>
            </a:r>
            <a:r>
              <a:rPr dirty="0" sz="2450" spc="15" b="1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245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15" b="1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Setiawan</dc:creator>
  <dc:title>Title</dc:title>
  <dcterms:created xsi:type="dcterms:W3CDTF">2018-02-16T19:00:05Z</dcterms:created>
  <dcterms:modified xsi:type="dcterms:W3CDTF">2018-02-16T19:00:05Z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2018-02-16T00:00:00Z</vt:filetime>
  </property>
</Properties>
</file>