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6" r:id="rId2"/>
    <p:sldId id="257" r:id="rId3"/>
    <p:sldId id="410" r:id="rId4"/>
    <p:sldId id="259" r:id="rId5"/>
    <p:sldId id="319" r:id="rId6"/>
    <p:sldId id="391" r:id="rId7"/>
    <p:sldId id="364" r:id="rId8"/>
    <p:sldId id="392" r:id="rId9"/>
    <p:sldId id="397" r:id="rId10"/>
    <p:sldId id="306" r:id="rId11"/>
    <p:sldId id="320" r:id="rId12"/>
    <p:sldId id="321" r:id="rId13"/>
    <p:sldId id="386" r:id="rId14"/>
    <p:sldId id="394" r:id="rId15"/>
    <p:sldId id="322" r:id="rId16"/>
    <p:sldId id="324" r:id="rId17"/>
    <p:sldId id="325" r:id="rId18"/>
    <p:sldId id="326" r:id="rId19"/>
    <p:sldId id="329" r:id="rId20"/>
    <p:sldId id="328" r:id="rId21"/>
    <p:sldId id="367" r:id="rId22"/>
    <p:sldId id="314" r:id="rId23"/>
    <p:sldId id="334" r:id="rId24"/>
    <p:sldId id="332" r:id="rId25"/>
    <p:sldId id="335" r:id="rId26"/>
    <p:sldId id="336" r:id="rId27"/>
    <p:sldId id="381" r:id="rId28"/>
    <p:sldId id="337" r:id="rId29"/>
    <p:sldId id="338" r:id="rId30"/>
    <p:sldId id="339" r:id="rId31"/>
    <p:sldId id="398" r:id="rId32"/>
    <p:sldId id="340" r:id="rId33"/>
    <p:sldId id="341" r:id="rId34"/>
    <p:sldId id="388" r:id="rId35"/>
    <p:sldId id="366" r:id="rId36"/>
    <p:sldId id="393" r:id="rId37"/>
    <p:sldId id="395" r:id="rId38"/>
    <p:sldId id="368" r:id="rId39"/>
    <p:sldId id="357" r:id="rId40"/>
    <p:sldId id="279" r:id="rId41"/>
    <p:sldId id="351" r:id="rId42"/>
    <p:sldId id="376" r:id="rId43"/>
    <p:sldId id="356" r:id="rId44"/>
    <p:sldId id="280" r:id="rId45"/>
    <p:sldId id="344" r:id="rId46"/>
    <p:sldId id="377" r:id="rId47"/>
    <p:sldId id="399" r:id="rId48"/>
    <p:sldId id="408" r:id="rId49"/>
    <p:sldId id="409" r:id="rId50"/>
    <p:sldId id="345" r:id="rId51"/>
    <p:sldId id="305" r:id="rId52"/>
    <p:sldId id="282" r:id="rId5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nsheng Dou" initials="WD" lastIdx="13" clrIdx="0">
    <p:extLst>
      <p:ext uri="{19B8F6BF-5375-455C-9EA6-DF929625EA0E}">
        <p15:presenceInfo xmlns:p15="http://schemas.microsoft.com/office/powerpoint/2012/main" userId="12b02de95bab5f65" providerId="Windows Live"/>
      </p:ext>
    </p:extLst>
  </p:cmAuthor>
  <p:cmAuthor id="2" name="Haicheng Chen" initials="HC" lastIdx="4" clrIdx="1">
    <p:extLst>
      <p:ext uri="{19B8F6BF-5375-455C-9EA6-DF929625EA0E}">
        <p15:presenceInfo xmlns:p15="http://schemas.microsoft.com/office/powerpoint/2012/main" userId="09a317444fdbb6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1" autoAdjust="0"/>
    <p:restoredTop sz="85539" autoAdjust="0"/>
  </p:normalViewPr>
  <p:slideViewPr>
    <p:cSldViewPr snapToGrid="0">
      <p:cViewPr varScale="1">
        <p:scale>
          <a:sx n="89" d="100"/>
          <a:sy n="89" d="100"/>
        </p:scale>
        <p:origin x="920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Proportion of exception-related code (%)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2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8D2-44C9-B3C3-3F574263A401}"/>
              </c:ext>
            </c:extLst>
          </c:dPt>
          <c:dLbls>
            <c:dLbl>
              <c:idx val="12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98D2-44C9-B3C3-3F574263A401}"/>
                </c:ext>
              </c:extLst>
            </c:dLbl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Chukwa</c:v>
                </c:pt>
                <c:pt idx="1">
                  <c:v>ZooKeeper</c:v>
                </c:pt>
                <c:pt idx="2">
                  <c:v>Pig</c:v>
                </c:pt>
                <c:pt idx="3">
                  <c:v>Hadoop</c:v>
                </c:pt>
                <c:pt idx="4">
                  <c:v>HBase</c:v>
                </c:pt>
                <c:pt idx="5">
                  <c:v>Tez</c:v>
                </c:pt>
                <c:pt idx="6">
                  <c:v>Hive</c:v>
                </c:pt>
                <c:pt idx="7">
                  <c:v>Cassandra</c:v>
                </c:pt>
                <c:pt idx="8">
                  <c:v>Ambari</c:v>
                </c:pt>
                <c:pt idx="9">
                  <c:v>Mahout</c:v>
                </c:pt>
                <c:pt idx="10">
                  <c:v>Avro</c:v>
                </c:pt>
                <c:pt idx="11">
                  <c:v>Spark</c:v>
                </c:pt>
                <c:pt idx="12">
                  <c:v>Average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20.48</c:v>
                </c:pt>
                <c:pt idx="1">
                  <c:v>17.73</c:v>
                </c:pt>
                <c:pt idx="2">
                  <c:v>10.78</c:v>
                </c:pt>
                <c:pt idx="3">
                  <c:v>7.83</c:v>
                </c:pt>
                <c:pt idx="4">
                  <c:v>7.76</c:v>
                </c:pt>
                <c:pt idx="5">
                  <c:v>7.34</c:v>
                </c:pt>
                <c:pt idx="6">
                  <c:v>7.08</c:v>
                </c:pt>
                <c:pt idx="7">
                  <c:v>6.89</c:v>
                </c:pt>
                <c:pt idx="8">
                  <c:v>6.75</c:v>
                </c:pt>
                <c:pt idx="9">
                  <c:v>4.08</c:v>
                </c:pt>
                <c:pt idx="10">
                  <c:v>3.92</c:v>
                </c:pt>
                <c:pt idx="11">
                  <c:v>3.13</c:v>
                </c:pt>
                <c:pt idx="12">
                  <c:v>7.23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D2-44C9-B3C3-3F574263A4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1866479919"/>
        <c:axId val="2032213759"/>
      </c:barChart>
      <c:catAx>
        <c:axId val="1866479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2213759"/>
        <c:crosses val="autoZero"/>
        <c:auto val="1"/>
        <c:lblAlgn val="ctr"/>
        <c:lblOffset val="100"/>
        <c:noMultiLvlLbl val="0"/>
      </c:catAx>
      <c:valAx>
        <c:axId val="2032213759"/>
        <c:scaling>
          <c:orientation val="minMax"/>
          <c:max val="25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6479919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5533683289588837E-2"/>
          <c:y val="0.19180076569681961"/>
          <c:w val="0.48063493986328626"/>
          <c:h val="0.859443940297255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Failure Symptom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dPt>
            <c:idx val="0"/>
            <c:bubble3D val="0"/>
            <c:spPr>
              <a:solidFill>
                <a:schemeClr val="tx2">
                  <a:lumMod val="50000"/>
                </a:schemeClr>
              </a:solidFill>
              <a:ln w="19050">
                <a:solidFill>
                  <a:schemeClr val="accent1"/>
                </a:solidFill>
              </a:ln>
              <a:effectLst>
                <a:glow>
                  <a:schemeClr val="bg1"/>
                </a:glow>
              </a:effectLst>
            </c:spPr>
            <c:extLst>
              <c:ext xmlns:c16="http://schemas.microsoft.com/office/drawing/2014/chart" uri="{C3380CC4-5D6E-409C-BE32-E72D297353CC}">
                <c16:uniqueId val="{00000001-FB9D-47BF-A266-0DC801E1EB09}"/>
              </c:ext>
            </c:extLst>
          </c:dPt>
          <c:dPt>
            <c:idx val="1"/>
            <c:bubble3D val="0"/>
            <c:spPr>
              <a:solidFill>
                <a:schemeClr val="tx2">
                  <a:lumMod val="75000"/>
                </a:schemeClr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B9D-47BF-A266-0DC801E1EB09}"/>
              </c:ext>
            </c:extLst>
          </c:dPt>
          <c:dPt>
            <c:idx val="2"/>
            <c:bubble3D val="0"/>
            <c:explosion val="5"/>
            <c:spPr>
              <a:solidFill>
                <a:schemeClr val="tx2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B9D-47BF-A266-0DC801E1EB09}"/>
              </c:ext>
            </c:extLst>
          </c:dPt>
          <c:dPt>
            <c:idx val="3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FB9D-47BF-A266-0DC801E1EB09}"/>
              </c:ext>
            </c:extLst>
          </c:dPt>
          <c:dPt>
            <c:idx val="4"/>
            <c:bubble3D val="0"/>
            <c:spPr>
              <a:solidFill>
                <a:schemeClr val="bg2">
                  <a:alpha val="50000"/>
                </a:schemeClr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B9D-47BF-A266-0DC801E1EB09}"/>
              </c:ext>
            </c:extLst>
          </c:dPt>
          <c:dPt>
            <c:idx val="5"/>
            <c:bubble3D val="0"/>
            <c:spPr>
              <a:solidFill>
                <a:schemeClr val="bg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FB9D-47BF-A266-0DC801E1EB09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Operation failure</c:v>
                </c:pt>
                <c:pt idx="1">
                  <c:v>Node downtime</c:v>
                </c:pt>
                <c:pt idx="2">
                  <c:v>Hang or slowdown</c:v>
                </c:pt>
                <c:pt idx="3">
                  <c:v>Data related</c:v>
                </c:pt>
                <c:pt idx="4">
                  <c:v>Incorrect error message</c:v>
                </c:pt>
                <c:pt idx="5">
                  <c:v>Resource leak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51</c:v>
                </c:pt>
                <c:pt idx="1">
                  <c:v>48</c:v>
                </c:pt>
                <c:pt idx="2">
                  <c:v>26</c:v>
                </c:pt>
                <c:pt idx="3">
                  <c:v>31</c:v>
                </c:pt>
                <c:pt idx="4">
                  <c:v>44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9D-47BF-A266-0DC801E1EB0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8101784776902895"/>
          <c:y val="0.19058546967200696"/>
          <c:w val="0.50748792650918628"/>
          <c:h val="0.740228502566437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85DC-0C24-4F06-9B2D-A15E2FFF9477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BA5160-3E1A-41BF-BE41-8D63FC9C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19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86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77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43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09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42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97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41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45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409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046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44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6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917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22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566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111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491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103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43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554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832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30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637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7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007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357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158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829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154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410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424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005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71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287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444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102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643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642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828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647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597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285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00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02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342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978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926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47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19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2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79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43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D786336E-8FE9-42A4-B28E-677BAFE9B4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EA813B6C-9E11-4BEB-9B32-150CF61CE7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57DC0EC-46F9-496D-9F10-019C36A52C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968B3B-15F6-4772-AEB1-54D19C44C7F8}" type="datetime1">
              <a:rPr lang="en-US" smtClean="0"/>
              <a:t>11/13/19</a:t>
            </a:fld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2F0B1E9-A9D0-48AA-9B7D-9C5E6AA321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The 34th IEEE/ACM International Conference on Automated Software Engineering (ASE 2019)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9E779E6-B35D-486B-965F-7E31B07D6A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231A61-9CB7-4AFB-AB78-9AB1FE9E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0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141A90-6849-45B5-90B9-FB0A1BD85D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564FE0-362F-4121-80DE-63AEB5F4FF57}" type="datetime1">
              <a:rPr lang="en-US" smtClean="0"/>
              <a:t>11/13/19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64B2887-A224-4D27-BB1D-8B9C742B97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The 34th IEEE/ACM International Conference on Automated Software Engineering (ASE 2019)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4D890E7-B6A0-48AE-AE79-7E30E4FD6B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231A61-9CB7-4AFB-AB78-9AB1FE9E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6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62BC00C-50C8-483E-B3CF-5A7ED30217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0CB21B-6161-45DA-AA9B-F2E228030EEC}" type="datetime1">
              <a:rPr lang="en-US" smtClean="0"/>
              <a:t>11/13/19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121E7F-DD17-46A2-BA22-18D4D85119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The 34th IEEE/ACM International Conference on Automated Software Engineering (ASE 2019)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341550-4382-4ACB-8C9F-D0D8E8A5C4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231A61-9CB7-4AFB-AB78-9AB1FE9E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3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103CC5-95F4-4566-8C37-CFF2C3D30C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84E04A-5A5D-4673-BB59-1F656D471B9D}" type="datetime1">
              <a:rPr lang="en-US" smtClean="0"/>
              <a:t>11/13/19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94469E-B110-48DF-82AA-427BD4D5D6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The 34th IEEE/ACM International Conference on Automated Software Engineering (ASE 2019)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6FB754-5ED9-451C-BEEB-7F607E5B8E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231A61-9CB7-4AFB-AB78-9AB1FE9E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35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FB8611-D7A9-4066-AEED-93850286CE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554B7A-92FE-4D68-946A-456AE3C67C06}" type="datetime1">
              <a:rPr lang="en-US" smtClean="0"/>
              <a:t>11/13/19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FCADDC-251E-4746-93B3-6D79B2A4B6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The 34th IEEE/ACM International Conference on Automated Software Engineering (ASE 2019)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3C4599-C127-417F-8F10-977E21D228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231A61-9CB7-4AFB-AB78-9AB1FE9E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1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566AE4-D26F-45FE-AC10-8BF9DD68A6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0252C4-0870-4A3A-9CA0-4C8C6C40E468}" type="datetime1">
              <a:rPr lang="en-US" smtClean="0"/>
              <a:t>11/13/19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D6CA20-AE22-4375-AA43-DE240BBB47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The 34th IEEE/ACM International Conference on Automated Software Engineering (ASE 2019)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288687-6299-40CA-8F2E-3D20CA53A4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231A61-9CB7-4AFB-AB78-9AB1FE9E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6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A085CCD-7916-450B-BCF2-7225CA3BE7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DDD41D-F58F-4BBF-9967-DCC7D7E5B653}" type="datetime1">
              <a:rPr lang="en-US" smtClean="0"/>
              <a:t>11/13/19</a:t>
            </a:fld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82BF048-E652-4078-9ABA-77565B18C9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The 34th IEEE/ACM International Conference on Automated Software Engineering (ASE 2019)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D35BD0F-71A4-4231-B74E-56E8C15C6E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231A61-9CB7-4AFB-AB78-9AB1FE9E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4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1FF143F-30A5-4664-9479-A1E9FCCABE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B5E458-3B6E-4F6C-89A0-C0100766DDB5}" type="datetime1">
              <a:rPr lang="en-US" smtClean="0"/>
              <a:t>11/13/19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1AFA63-95B3-40A1-9539-94C6A52637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The 34th IEEE/ACM International Conference on Automated Software Engineering (ASE 2019)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421667B-337B-415D-9D9F-07D4CB7318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231A61-9CB7-4AFB-AB78-9AB1FE9E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1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FFF8EE8-7B70-448B-90C4-C66E4A4D84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BF1EFE-28CB-4A8F-88CE-02AE542725AA}" type="datetime1">
              <a:rPr lang="en-US" smtClean="0"/>
              <a:t>11/13/19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63D6B99-83B9-4750-9AAF-3D35E63DB8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The 34th IEEE/ACM International Conference on Automated Software Engineering (ASE 2019)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F4AEFCC-F8E4-4C7C-8160-40CCBC9F93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231A61-9CB7-4AFB-AB78-9AB1FE9E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1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8FAC2B-04C0-41DE-A2D5-81E1B9713A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C5D571-ECF1-4E01-993D-2B5915557416}" type="datetime1">
              <a:rPr lang="en-US" smtClean="0"/>
              <a:t>11/13/19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EC0D3A-37F6-42D7-B518-D5E817197E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The 34th IEEE/ACM International Conference on Automated Software Engineering (ASE 2019)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260A5A-BE72-47F6-A38B-07460C7FE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231A61-9CB7-4AFB-AB78-9AB1FE9E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4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TW" noProof="0"/>
              <a:t>Click icon to add picture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7FCB31-7912-4FCE-AF87-B54284E2F5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AF691A-3C26-4128-9707-E1B70398928A}" type="datetime1">
              <a:rPr lang="en-US" smtClean="0"/>
              <a:t>11/13/19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D8325F-A1FE-44EA-B04D-8D8032EA80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The 34th IEEE/ACM International Conference on Automated Software Engineering (ASE 2019)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53E6C9-B048-4665-9CD4-70FC1311F4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231A61-9CB7-4AFB-AB78-9AB1FE9E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0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70000"/>
                <a:lumMod val="10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9E97687-F5F4-4BE5-9F5E-868926C948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80CD019-B81F-45B7-9BA8-E1E2C3C1AB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84324" name="Rectangle 4">
            <a:extLst>
              <a:ext uri="{FF2B5EF4-FFF2-40B4-BE49-F238E27FC236}">
                <a16:creationId xmlns:a16="http://schemas.microsoft.com/office/drawing/2014/main" id="{A7D71648-79E0-498A-88D5-EB43539D78C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E1D32403-DE1E-491B-BABE-59BB83DA715A}" type="datetime1">
              <a:rPr lang="en-US" smtClean="0"/>
              <a:t>11/13/19</a:t>
            </a:fld>
            <a:endParaRPr lang="en-US"/>
          </a:p>
        </p:txBody>
      </p:sp>
      <p:sp>
        <p:nvSpPr>
          <p:cNvPr id="184325" name="Rectangle 5">
            <a:extLst>
              <a:ext uri="{FF2B5EF4-FFF2-40B4-BE49-F238E27FC236}">
                <a16:creationId xmlns:a16="http://schemas.microsoft.com/office/drawing/2014/main" id="{BF5EBC84-C2B0-40B4-9548-370E892FEC3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The 34th IEEE/ACM International Conference on Automated Software Engineering (ASE 2019)</a:t>
            </a:r>
          </a:p>
        </p:txBody>
      </p:sp>
      <p:sp>
        <p:nvSpPr>
          <p:cNvPr id="184326" name="Rectangle 6">
            <a:extLst>
              <a:ext uri="{FF2B5EF4-FFF2-40B4-BE49-F238E27FC236}">
                <a16:creationId xmlns:a16="http://schemas.microsoft.com/office/drawing/2014/main" id="{6C057EAF-FF84-4BC7-8460-CDAA06D1A5D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502050306020203" pitchFamily="18" charset="0"/>
              </a:defRPr>
            </a:lvl1pPr>
          </a:lstStyle>
          <a:p>
            <a:fld id="{06231A61-9CB7-4AFB-AB78-9AB1FE9EE0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8D320552-2B17-48A1-A1AA-DFE5E6CC8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16365B3D-D64C-4413-80AD-3CA86137BC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20255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sv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sv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5.jpg"/><Relationship Id="rId18" Type="http://schemas.microsoft.com/office/2007/relationships/hdphoto" Target="../media/hdphoto5.wdp"/><Relationship Id="rId3" Type="http://schemas.openxmlformats.org/officeDocument/2006/relationships/image" Target="../media/image8.png"/><Relationship Id="rId21" Type="http://schemas.microsoft.com/office/2007/relationships/hdphoto" Target="../media/hdphoto6.wdp"/><Relationship Id="rId7" Type="http://schemas.openxmlformats.org/officeDocument/2006/relationships/image" Target="../media/image11.png"/><Relationship Id="rId12" Type="http://schemas.openxmlformats.org/officeDocument/2006/relationships/image" Target="../media/image14.gif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6" Type="http://schemas.microsoft.com/office/2007/relationships/hdphoto" Target="../media/hdphoto4.wdp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microsoft.com/office/2007/relationships/hdphoto" Target="../media/hdphoto3.wdp"/><Relationship Id="rId19" Type="http://schemas.openxmlformats.org/officeDocument/2006/relationships/image" Target="../media/image19.jpe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0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1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1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50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10" Type="http://schemas.openxmlformats.org/officeDocument/2006/relationships/image" Target="../media/image55.svg"/><Relationship Id="rId4" Type="http://schemas.openxmlformats.org/officeDocument/2006/relationships/image" Target="../media/image51.svg"/><Relationship Id="rId9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30.sv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4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45.sv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13" Type="http://schemas.openxmlformats.org/officeDocument/2006/relationships/image" Target="../media/image58.png"/><Relationship Id="rId3" Type="http://schemas.openxmlformats.org/officeDocument/2006/relationships/image" Target="../media/image29.png"/><Relationship Id="rId7" Type="http://schemas.openxmlformats.org/officeDocument/2006/relationships/image" Target="../media/image63.png"/><Relationship Id="rId12" Type="http://schemas.openxmlformats.org/officeDocument/2006/relationships/image" Target="../media/image68.sv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sv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svg"/><Relationship Id="rId4" Type="http://schemas.openxmlformats.org/officeDocument/2006/relationships/image" Target="../media/image60.svg"/><Relationship Id="rId9" Type="http://schemas.openxmlformats.org/officeDocument/2006/relationships/image" Target="../media/image65.png"/><Relationship Id="rId14" Type="http://schemas.openxmlformats.org/officeDocument/2006/relationships/image" Target="../media/image59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sv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sv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hanseychen.github.io/eBugs/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8FF4A-40C3-47EC-8357-9D3D4A87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38561-5015-4600-B8F4-6A1E2D36A0A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17989" y="1217320"/>
            <a:ext cx="10956022" cy="1537283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/>
              <a:t>Understanding Exception-Related Bugs</a:t>
            </a:r>
            <a:br>
              <a:rPr lang="en-US" sz="4400" b="1" dirty="0"/>
            </a:br>
            <a:r>
              <a:rPr lang="en-US" sz="4400" b="1" dirty="0"/>
              <a:t>in Large-Scale Cloud Systems</a:t>
            </a:r>
          </a:p>
        </p:txBody>
      </p:sp>
      <p:pic>
        <p:nvPicPr>
          <p:cNvPr id="7" name="Picture 6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D77BD4D3-CBFA-4B45-9588-F3BBB6F016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7" t="3883" r="13517" b="26377"/>
          <a:stretch/>
        </p:blipFill>
        <p:spPr>
          <a:xfrm>
            <a:off x="4347585" y="3068273"/>
            <a:ext cx="1280160" cy="1280160"/>
          </a:xfrm>
          <a:prstGeom prst="rect">
            <a:avLst/>
          </a:prstGeom>
          <a:ln>
            <a:noFill/>
          </a:ln>
        </p:spPr>
      </p:pic>
      <p:pic>
        <p:nvPicPr>
          <p:cNvPr id="9" name="Picture 8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4B2478B1-3913-4AE4-8226-DDB69F85F2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2" t="18615" r="6067" b="17579"/>
          <a:stretch/>
        </p:blipFill>
        <p:spPr>
          <a:xfrm>
            <a:off x="6564264" y="3068273"/>
            <a:ext cx="1280160" cy="1280160"/>
          </a:xfrm>
          <a:prstGeom prst="rect">
            <a:avLst/>
          </a:prstGeom>
          <a:ln>
            <a:noFill/>
          </a:ln>
        </p:spPr>
      </p:pic>
      <p:pic>
        <p:nvPicPr>
          <p:cNvPr id="11" name="Picture 10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9ECFC40B-8400-4ED1-A868-098460E313A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4" t="7707" r="1304" b="27231"/>
          <a:stretch/>
        </p:blipFill>
        <p:spPr>
          <a:xfrm>
            <a:off x="8780943" y="3068273"/>
            <a:ext cx="1280160" cy="1280160"/>
          </a:xfrm>
          <a:prstGeom prst="rect">
            <a:avLst/>
          </a:prstGeom>
          <a:ln>
            <a:noFill/>
          </a:ln>
        </p:spPr>
      </p:pic>
      <p:pic>
        <p:nvPicPr>
          <p:cNvPr id="15" name="Picture 1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BBB8B42-F653-4C5A-9378-E2F3E75E5D4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2" t="16814" r="36201" b="52039"/>
          <a:stretch/>
        </p:blipFill>
        <p:spPr>
          <a:xfrm>
            <a:off x="2110354" y="3068273"/>
            <a:ext cx="1280160" cy="1280160"/>
          </a:xfrm>
          <a:prstGeom prst="rect">
            <a:avLst/>
          </a:prstGeom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55C6033-F39A-446B-8D27-AD28D57305CB}"/>
              </a:ext>
            </a:extLst>
          </p:cNvPr>
          <p:cNvSpPr txBox="1"/>
          <p:nvPr/>
        </p:nvSpPr>
        <p:spPr>
          <a:xfrm>
            <a:off x="1883564" y="4439873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Haicheng Chen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E7A6EA-2FA9-431B-BEA6-94E6743E6CF4}"/>
              </a:ext>
            </a:extLst>
          </p:cNvPr>
          <p:cNvSpPr txBox="1"/>
          <p:nvPr/>
        </p:nvSpPr>
        <p:spPr>
          <a:xfrm>
            <a:off x="4102326" y="4439873"/>
            <a:ext cx="1770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Wensheng Dou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7465FA-0451-4340-982F-967052010755}"/>
              </a:ext>
            </a:extLst>
          </p:cNvPr>
          <p:cNvSpPr txBox="1"/>
          <p:nvPr/>
        </p:nvSpPr>
        <p:spPr>
          <a:xfrm>
            <a:off x="6421662" y="4439873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Yanyan Jiang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CFF104-0B29-4DB0-800D-919587F0D467}"/>
              </a:ext>
            </a:extLst>
          </p:cNvPr>
          <p:cNvSpPr txBox="1"/>
          <p:nvPr/>
        </p:nvSpPr>
        <p:spPr>
          <a:xfrm>
            <a:off x="8856272" y="443987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Feng Qin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42BF845-E899-4740-A761-E2B181E67059}"/>
              </a:ext>
            </a:extLst>
          </p:cNvPr>
          <p:cNvGrpSpPr/>
          <p:nvPr/>
        </p:nvGrpSpPr>
        <p:grpSpPr>
          <a:xfrm>
            <a:off x="776030" y="5317514"/>
            <a:ext cx="10639940" cy="646331"/>
            <a:chOff x="617989" y="5512798"/>
            <a:chExt cx="10639940" cy="646331"/>
          </a:xfrm>
        </p:grpSpPr>
        <p:pic>
          <p:nvPicPr>
            <p:cNvPr id="21" name="图片 11">
              <a:extLst>
                <a:ext uri="{FF2B5EF4-FFF2-40B4-BE49-F238E27FC236}">
                  <a16:creationId xmlns:a16="http://schemas.microsoft.com/office/drawing/2014/main" id="{37AA524E-35FF-4D07-8F3F-464C7A742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6026" y="5561644"/>
              <a:ext cx="1536189" cy="548640"/>
            </a:xfrm>
            <a:prstGeom prst="rect">
              <a:avLst/>
            </a:prstGeom>
          </p:spPr>
        </p:pic>
        <p:pic>
          <p:nvPicPr>
            <p:cNvPr id="22" name="图片 10">
              <a:extLst>
                <a:ext uri="{FF2B5EF4-FFF2-40B4-BE49-F238E27FC236}">
                  <a16:creationId xmlns:a16="http://schemas.microsoft.com/office/drawing/2014/main" id="{84AC770B-5B45-4A5D-9509-19282E0C1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989" y="5561644"/>
              <a:ext cx="564446" cy="548640"/>
            </a:xfrm>
            <a:prstGeom prst="rect">
              <a:avLst/>
            </a:prstGeom>
          </p:spPr>
        </p:pic>
        <p:pic>
          <p:nvPicPr>
            <p:cNvPr id="25" name="Picture 24" descr="A close up of a sign&#10;&#10;Description automatically generated">
              <a:extLst>
                <a:ext uri="{FF2B5EF4-FFF2-40B4-BE49-F238E27FC236}">
                  <a16:creationId xmlns:a16="http://schemas.microsoft.com/office/drawing/2014/main" id="{6ED3B27B-7651-4DF1-A828-7F657D252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6035" y="5561644"/>
              <a:ext cx="437745" cy="54864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D00075C-C3DA-417C-B48E-07AA1949DE05}"/>
                </a:ext>
              </a:extLst>
            </p:cNvPr>
            <p:cNvSpPr txBox="1"/>
            <p:nvPr/>
          </p:nvSpPr>
          <p:spPr>
            <a:xfrm>
              <a:off x="1182435" y="5651298"/>
              <a:ext cx="2813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Ohio State University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2F363ED-DDBA-43E0-AA36-6F4C2FD4E697}"/>
                </a:ext>
              </a:extLst>
            </p:cNvPr>
            <p:cNvSpPr txBox="1"/>
            <p:nvPr/>
          </p:nvSpPr>
          <p:spPr>
            <a:xfrm>
              <a:off x="5526427" y="5512798"/>
              <a:ext cx="33009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Institute of Software,</a:t>
              </a:r>
            </a:p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Chinese Academy of Sciences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0252378-D5FA-4632-BA99-445A2638D2F9}"/>
                </a:ext>
              </a:extLst>
            </p:cNvPr>
            <p:cNvSpPr txBox="1"/>
            <p:nvPr/>
          </p:nvSpPr>
          <p:spPr>
            <a:xfrm>
              <a:off x="9213780" y="5653478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Nanjing University</a:t>
              </a:r>
            </a:p>
          </p:txBody>
        </p:sp>
      </p:grpSp>
      <p:sp>
        <p:nvSpPr>
          <p:cNvPr id="23" name="Footer Placeholder 29">
            <a:extLst>
              <a:ext uri="{FF2B5EF4-FFF2-40B4-BE49-F238E27FC236}">
                <a16:creationId xmlns:a16="http://schemas.microsoft.com/office/drawing/2014/main" id="{49CC9879-1492-4498-8D5E-4E437B908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380" y="298339"/>
            <a:ext cx="10505240" cy="457200"/>
          </a:xfrm>
        </p:spPr>
        <p:txBody>
          <a:bodyPr anchor="ctr"/>
          <a:lstStyle/>
          <a:p>
            <a:r>
              <a:rPr lang="en-US" sz="1800" b="1" dirty="0"/>
              <a:t>The 34th IEEE/ACM International Conference on Automated Software Engineering (ASE 2019)</a:t>
            </a:r>
          </a:p>
        </p:txBody>
      </p:sp>
    </p:spTree>
    <p:extLst>
      <p:ext uri="{BB962C8B-B14F-4D97-AF65-F5344CB8AC3E}">
        <p14:creationId xmlns:p14="http://schemas.microsoft.com/office/powerpoint/2010/main" val="3934944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8384-BC09-45F4-89B7-69044E28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8AA48-8F15-484D-8067-CB625EEF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10</a:t>
            </a:fld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979E3DC-8626-40A7-9408-8B216202D873}"/>
              </a:ext>
            </a:extLst>
          </p:cNvPr>
          <p:cNvGrpSpPr/>
          <p:nvPr/>
        </p:nvGrpSpPr>
        <p:grpSpPr>
          <a:xfrm>
            <a:off x="724423" y="1568559"/>
            <a:ext cx="2465463" cy="1695534"/>
            <a:chOff x="724423" y="1568559"/>
            <a:chExt cx="2465463" cy="169553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85AA11E-3AD7-4086-BDDE-A940B4D06D0E}"/>
                </a:ext>
              </a:extLst>
            </p:cNvPr>
            <p:cNvSpPr txBox="1"/>
            <p:nvPr/>
          </p:nvSpPr>
          <p:spPr>
            <a:xfrm>
              <a:off x="724423" y="2617762"/>
              <a:ext cx="24654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Choose popular and diverse systems.</a:t>
              </a:r>
            </a:p>
          </p:txBody>
        </p:sp>
        <p:pic>
          <p:nvPicPr>
            <p:cNvPr id="10" name="Graphic 9" descr="Target">
              <a:extLst>
                <a:ext uri="{FF2B5EF4-FFF2-40B4-BE49-F238E27FC236}">
                  <a16:creationId xmlns:a16="http://schemas.microsoft.com/office/drawing/2014/main" id="{0BD87EBE-A5AE-4052-AF03-0DD12336D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99955" y="1568559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9EF2BF81-FF22-45B4-8CF9-F4D94553C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839959"/>
              </p:ext>
            </p:extLst>
          </p:nvPr>
        </p:nvGraphicFramePr>
        <p:xfrm>
          <a:off x="1551758" y="4335511"/>
          <a:ext cx="908323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280">
                  <a:extLst>
                    <a:ext uri="{9D8B030D-6E8A-4147-A177-3AD203B41FA5}">
                      <a16:colId xmlns:a16="http://schemas.microsoft.com/office/drawing/2014/main" val="1186228893"/>
                    </a:ext>
                  </a:extLst>
                </a:gridCol>
                <a:gridCol w="1414780">
                  <a:extLst>
                    <a:ext uri="{9D8B030D-6E8A-4147-A177-3AD203B41FA5}">
                      <a16:colId xmlns:a16="http://schemas.microsoft.com/office/drawing/2014/main" val="3436975975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3097800677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343347083"/>
                    </a:ext>
                  </a:extLst>
                </a:gridCol>
                <a:gridCol w="1529080">
                  <a:extLst>
                    <a:ext uri="{9D8B030D-6E8A-4147-A177-3AD203B41FA5}">
                      <a16:colId xmlns:a16="http://schemas.microsoft.com/office/drawing/2014/main" val="2409907772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1153059930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3770701415"/>
                    </a:ext>
                  </a:extLst>
                </a:gridCol>
                <a:gridCol w="775526">
                  <a:extLst>
                    <a:ext uri="{9D8B030D-6E8A-4147-A177-3AD203B41FA5}">
                      <a16:colId xmlns:a16="http://schemas.microsoft.com/office/drawing/2014/main" val="4122279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System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/>
                          </a:solidFill>
                        </a:rPr>
                        <a:t>Cassandra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/>
                          </a:solidFill>
                        </a:rPr>
                        <a:t>HBase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/>
                          </a:solidFill>
                        </a:rPr>
                        <a:t>HDFS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/>
                          </a:solidFill>
                        </a:rPr>
                        <a:t>MapReduce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/>
                          </a:solidFill>
                        </a:rPr>
                        <a:t>YARN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2"/>
                          </a:solidFill>
                        </a:rPr>
                        <a:t>ZooKeeper</a:t>
                      </a:r>
                      <a:endParaRPr lang="en-US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491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017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9849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114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8384-BC09-45F4-89B7-69044E28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8AA48-8F15-484D-8067-CB625EEF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11</a:t>
            </a:fld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979E3DC-8626-40A7-9408-8B216202D873}"/>
              </a:ext>
            </a:extLst>
          </p:cNvPr>
          <p:cNvGrpSpPr/>
          <p:nvPr/>
        </p:nvGrpSpPr>
        <p:grpSpPr>
          <a:xfrm>
            <a:off x="724423" y="1568559"/>
            <a:ext cx="2465463" cy="1695534"/>
            <a:chOff x="724423" y="1568559"/>
            <a:chExt cx="2465463" cy="169553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85AA11E-3AD7-4086-BDDE-A940B4D06D0E}"/>
                </a:ext>
              </a:extLst>
            </p:cNvPr>
            <p:cNvSpPr txBox="1"/>
            <p:nvPr/>
          </p:nvSpPr>
          <p:spPr>
            <a:xfrm>
              <a:off x="724423" y="2617762"/>
              <a:ext cx="24654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Choose popular and diverse systems.</a:t>
              </a:r>
            </a:p>
          </p:txBody>
        </p:sp>
        <p:pic>
          <p:nvPicPr>
            <p:cNvPr id="10" name="Graphic 9" descr="Target">
              <a:extLst>
                <a:ext uri="{FF2B5EF4-FFF2-40B4-BE49-F238E27FC236}">
                  <a16:creationId xmlns:a16="http://schemas.microsoft.com/office/drawing/2014/main" id="{0BD87EBE-A5AE-4052-AF03-0DD12336D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99955" y="1568559"/>
              <a:ext cx="914400" cy="9144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865C082-F718-4B93-981F-E46CEF371585}"/>
              </a:ext>
            </a:extLst>
          </p:cNvPr>
          <p:cNvGrpSpPr/>
          <p:nvPr/>
        </p:nvGrpSpPr>
        <p:grpSpPr>
          <a:xfrm>
            <a:off x="2414355" y="1562937"/>
            <a:ext cx="3532969" cy="1978155"/>
            <a:chOff x="2414355" y="1562937"/>
            <a:chExt cx="3532969" cy="19781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1431233-4489-4B2C-9122-6A7C85976B84}"/>
                </a:ext>
              </a:extLst>
            </p:cNvPr>
            <p:cNvSpPr txBox="1"/>
            <p:nvPr/>
          </p:nvSpPr>
          <p:spPr>
            <a:xfrm>
              <a:off x="3478444" y="2617762"/>
              <a:ext cx="24688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Search for fully-resolved and fixed eBugs in JIRA.</a:t>
              </a:r>
            </a:p>
          </p:txBody>
        </p:sp>
        <p:pic>
          <p:nvPicPr>
            <p:cNvPr id="16" name="Graphic 15" descr="Bug under magnifying glass">
              <a:extLst>
                <a:ext uri="{FF2B5EF4-FFF2-40B4-BE49-F238E27FC236}">
                  <a16:creationId xmlns:a16="http://schemas.microsoft.com/office/drawing/2014/main" id="{8E039132-F108-49CA-9301-4D56724AF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255684" y="1562937"/>
              <a:ext cx="914400" cy="914400"/>
            </a:xfrm>
            <a:prstGeom prst="rect">
              <a:avLst/>
            </a:prstGeom>
          </p:spPr>
        </p:pic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F487E07-F875-4116-ACE7-33838EE2F5A9}"/>
                </a:ext>
              </a:extLst>
            </p:cNvPr>
            <p:cNvCxnSpPr>
              <a:stCxn id="10" idx="3"/>
              <a:endCxn id="16" idx="1"/>
            </p:cNvCxnSpPr>
            <p:nvPr/>
          </p:nvCxnSpPr>
          <p:spPr bwMode="auto">
            <a:xfrm flipV="1">
              <a:off x="2414355" y="2020137"/>
              <a:ext cx="1841329" cy="56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9EF2BF81-FF22-45B4-8CF9-F4D94553C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94573"/>
              </p:ext>
            </p:extLst>
          </p:nvPr>
        </p:nvGraphicFramePr>
        <p:xfrm>
          <a:off x="1551758" y="4335511"/>
          <a:ext cx="908323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280">
                  <a:extLst>
                    <a:ext uri="{9D8B030D-6E8A-4147-A177-3AD203B41FA5}">
                      <a16:colId xmlns:a16="http://schemas.microsoft.com/office/drawing/2014/main" val="1186228893"/>
                    </a:ext>
                  </a:extLst>
                </a:gridCol>
                <a:gridCol w="1414780">
                  <a:extLst>
                    <a:ext uri="{9D8B030D-6E8A-4147-A177-3AD203B41FA5}">
                      <a16:colId xmlns:a16="http://schemas.microsoft.com/office/drawing/2014/main" val="3436975975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3097800677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343347083"/>
                    </a:ext>
                  </a:extLst>
                </a:gridCol>
                <a:gridCol w="1529080">
                  <a:extLst>
                    <a:ext uri="{9D8B030D-6E8A-4147-A177-3AD203B41FA5}">
                      <a16:colId xmlns:a16="http://schemas.microsoft.com/office/drawing/2014/main" val="2409907772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1153059930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3770701415"/>
                    </a:ext>
                  </a:extLst>
                </a:gridCol>
                <a:gridCol w="775526">
                  <a:extLst>
                    <a:ext uri="{9D8B030D-6E8A-4147-A177-3AD203B41FA5}">
                      <a16:colId xmlns:a16="http://schemas.microsoft.com/office/drawing/2014/main" val="4122279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System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Cassandra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HBase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HDFS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MapReduce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YARN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ZooKeeper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491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Retrieved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1,336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1,576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763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460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457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4,802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017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9849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088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8384-BC09-45F4-89B7-69044E28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8AA48-8F15-484D-8067-CB625EEF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12</a:t>
            </a:fld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979E3DC-8626-40A7-9408-8B216202D873}"/>
              </a:ext>
            </a:extLst>
          </p:cNvPr>
          <p:cNvGrpSpPr/>
          <p:nvPr/>
        </p:nvGrpSpPr>
        <p:grpSpPr>
          <a:xfrm>
            <a:off x="724423" y="1568559"/>
            <a:ext cx="2465463" cy="1695534"/>
            <a:chOff x="724423" y="1568559"/>
            <a:chExt cx="2465463" cy="169553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85AA11E-3AD7-4086-BDDE-A940B4D06D0E}"/>
                </a:ext>
              </a:extLst>
            </p:cNvPr>
            <p:cNvSpPr txBox="1"/>
            <p:nvPr/>
          </p:nvSpPr>
          <p:spPr>
            <a:xfrm>
              <a:off x="724423" y="2617762"/>
              <a:ext cx="24654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Choose popular and diverse systems.</a:t>
              </a:r>
            </a:p>
          </p:txBody>
        </p:sp>
        <p:pic>
          <p:nvPicPr>
            <p:cNvPr id="10" name="Graphic 9" descr="Target">
              <a:extLst>
                <a:ext uri="{FF2B5EF4-FFF2-40B4-BE49-F238E27FC236}">
                  <a16:creationId xmlns:a16="http://schemas.microsoft.com/office/drawing/2014/main" id="{0BD87EBE-A5AE-4052-AF03-0DD12336D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99955" y="1568559"/>
              <a:ext cx="914400" cy="9144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865C082-F718-4B93-981F-E46CEF371585}"/>
              </a:ext>
            </a:extLst>
          </p:cNvPr>
          <p:cNvGrpSpPr/>
          <p:nvPr/>
        </p:nvGrpSpPr>
        <p:grpSpPr>
          <a:xfrm>
            <a:off x="2414355" y="1562937"/>
            <a:ext cx="3532969" cy="1978155"/>
            <a:chOff x="2414355" y="1562937"/>
            <a:chExt cx="3532969" cy="19781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1431233-4489-4B2C-9122-6A7C85976B84}"/>
                </a:ext>
              </a:extLst>
            </p:cNvPr>
            <p:cNvSpPr txBox="1"/>
            <p:nvPr/>
          </p:nvSpPr>
          <p:spPr>
            <a:xfrm>
              <a:off x="3478444" y="2617762"/>
              <a:ext cx="24688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Search for fully-resolved and fixed eBugs in JIRA.</a:t>
              </a:r>
            </a:p>
          </p:txBody>
        </p:sp>
        <p:pic>
          <p:nvPicPr>
            <p:cNvPr id="16" name="Graphic 15" descr="Bug under magnifying glass">
              <a:extLst>
                <a:ext uri="{FF2B5EF4-FFF2-40B4-BE49-F238E27FC236}">
                  <a16:creationId xmlns:a16="http://schemas.microsoft.com/office/drawing/2014/main" id="{8E039132-F108-49CA-9301-4D56724AF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255684" y="1562937"/>
              <a:ext cx="914400" cy="914400"/>
            </a:xfrm>
            <a:prstGeom prst="rect">
              <a:avLst/>
            </a:prstGeom>
          </p:spPr>
        </p:pic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F487E07-F875-4116-ACE7-33838EE2F5A9}"/>
                </a:ext>
              </a:extLst>
            </p:cNvPr>
            <p:cNvCxnSpPr>
              <a:stCxn id="10" idx="3"/>
              <a:endCxn id="16" idx="1"/>
            </p:cNvCxnSpPr>
            <p:nvPr/>
          </p:nvCxnSpPr>
          <p:spPr bwMode="auto">
            <a:xfrm flipV="1">
              <a:off x="2414355" y="2020137"/>
              <a:ext cx="1841329" cy="56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7237D24-E7BC-418C-91BE-2E26E4179EA7}"/>
              </a:ext>
            </a:extLst>
          </p:cNvPr>
          <p:cNvGrpSpPr/>
          <p:nvPr/>
        </p:nvGrpSpPr>
        <p:grpSpPr>
          <a:xfrm>
            <a:off x="5170084" y="1562937"/>
            <a:ext cx="3534678" cy="1978155"/>
            <a:chOff x="5170084" y="1562937"/>
            <a:chExt cx="3534678" cy="1978155"/>
          </a:xfrm>
        </p:grpSpPr>
        <p:pic>
          <p:nvPicPr>
            <p:cNvPr id="12" name="Graphic 11" descr="Filter">
              <a:extLst>
                <a:ext uri="{FF2B5EF4-FFF2-40B4-BE49-F238E27FC236}">
                  <a16:creationId xmlns:a16="http://schemas.microsoft.com/office/drawing/2014/main" id="{5F954D32-1F5A-4491-BB39-0CD23608B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016664" y="1562937"/>
              <a:ext cx="914400" cy="9144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4B7C03F-EE08-4BA9-8FF2-AEE299328DBE}"/>
                </a:ext>
              </a:extLst>
            </p:cNvPr>
            <p:cNvSpPr txBox="1"/>
            <p:nvPr/>
          </p:nvSpPr>
          <p:spPr>
            <a:xfrm>
              <a:off x="6235882" y="2617762"/>
              <a:ext cx="24688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Select eBugs with high-quality reports and fixing patches.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4E42CB4-DBC2-4AF7-8256-61E816EF56EA}"/>
                </a:ext>
              </a:extLst>
            </p:cNvPr>
            <p:cNvCxnSpPr>
              <a:stCxn id="16" idx="3"/>
              <a:endCxn id="12" idx="1"/>
            </p:cNvCxnSpPr>
            <p:nvPr/>
          </p:nvCxnSpPr>
          <p:spPr bwMode="auto">
            <a:xfrm>
              <a:off x="5170084" y="2020137"/>
              <a:ext cx="184658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9EF2BF81-FF22-45B4-8CF9-F4D94553C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647015"/>
              </p:ext>
            </p:extLst>
          </p:nvPr>
        </p:nvGraphicFramePr>
        <p:xfrm>
          <a:off x="1551758" y="4335511"/>
          <a:ext cx="908323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280">
                  <a:extLst>
                    <a:ext uri="{9D8B030D-6E8A-4147-A177-3AD203B41FA5}">
                      <a16:colId xmlns:a16="http://schemas.microsoft.com/office/drawing/2014/main" val="1186228893"/>
                    </a:ext>
                  </a:extLst>
                </a:gridCol>
                <a:gridCol w="1414780">
                  <a:extLst>
                    <a:ext uri="{9D8B030D-6E8A-4147-A177-3AD203B41FA5}">
                      <a16:colId xmlns:a16="http://schemas.microsoft.com/office/drawing/2014/main" val="3436975975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3097800677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343347083"/>
                    </a:ext>
                  </a:extLst>
                </a:gridCol>
                <a:gridCol w="1529080">
                  <a:extLst>
                    <a:ext uri="{9D8B030D-6E8A-4147-A177-3AD203B41FA5}">
                      <a16:colId xmlns:a16="http://schemas.microsoft.com/office/drawing/2014/main" val="2409907772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1153059930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3770701415"/>
                    </a:ext>
                  </a:extLst>
                </a:gridCol>
                <a:gridCol w="775526">
                  <a:extLst>
                    <a:ext uri="{9D8B030D-6E8A-4147-A177-3AD203B41FA5}">
                      <a16:colId xmlns:a16="http://schemas.microsoft.com/office/drawing/2014/main" val="4122279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System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Cassandra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HBase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HDFS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MapReduce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YARN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ZooKeeper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491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Retrieved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1,336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1,576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763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460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457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4,802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017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Studied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210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9849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736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8384-BC09-45F4-89B7-69044E28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8AA48-8F15-484D-8067-CB625EEF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13</a:t>
            </a:fld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979E3DC-8626-40A7-9408-8B216202D873}"/>
              </a:ext>
            </a:extLst>
          </p:cNvPr>
          <p:cNvGrpSpPr/>
          <p:nvPr/>
        </p:nvGrpSpPr>
        <p:grpSpPr>
          <a:xfrm>
            <a:off x="724423" y="1568559"/>
            <a:ext cx="2465463" cy="1695534"/>
            <a:chOff x="724423" y="1568559"/>
            <a:chExt cx="2465463" cy="169553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85AA11E-3AD7-4086-BDDE-A940B4D06D0E}"/>
                </a:ext>
              </a:extLst>
            </p:cNvPr>
            <p:cNvSpPr txBox="1"/>
            <p:nvPr/>
          </p:nvSpPr>
          <p:spPr>
            <a:xfrm>
              <a:off x="724423" y="2617762"/>
              <a:ext cx="24654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Choose popular and diverse systems.</a:t>
              </a:r>
            </a:p>
          </p:txBody>
        </p:sp>
        <p:pic>
          <p:nvPicPr>
            <p:cNvPr id="10" name="Graphic 9" descr="Target">
              <a:extLst>
                <a:ext uri="{FF2B5EF4-FFF2-40B4-BE49-F238E27FC236}">
                  <a16:creationId xmlns:a16="http://schemas.microsoft.com/office/drawing/2014/main" id="{0BD87EBE-A5AE-4052-AF03-0DD12336D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99955" y="1568559"/>
              <a:ext cx="914400" cy="9144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865C082-F718-4B93-981F-E46CEF371585}"/>
              </a:ext>
            </a:extLst>
          </p:cNvPr>
          <p:cNvGrpSpPr/>
          <p:nvPr/>
        </p:nvGrpSpPr>
        <p:grpSpPr>
          <a:xfrm>
            <a:off x="2414355" y="1562937"/>
            <a:ext cx="3532969" cy="1978155"/>
            <a:chOff x="2414355" y="1562937"/>
            <a:chExt cx="3532969" cy="19781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1431233-4489-4B2C-9122-6A7C85976B84}"/>
                </a:ext>
              </a:extLst>
            </p:cNvPr>
            <p:cNvSpPr txBox="1"/>
            <p:nvPr/>
          </p:nvSpPr>
          <p:spPr>
            <a:xfrm>
              <a:off x="3478444" y="2617762"/>
              <a:ext cx="24688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Search for fully-resolved and fixed eBugs in JIRA.</a:t>
              </a:r>
            </a:p>
          </p:txBody>
        </p:sp>
        <p:pic>
          <p:nvPicPr>
            <p:cNvPr id="16" name="Graphic 15" descr="Bug under magnifying glass">
              <a:extLst>
                <a:ext uri="{FF2B5EF4-FFF2-40B4-BE49-F238E27FC236}">
                  <a16:creationId xmlns:a16="http://schemas.microsoft.com/office/drawing/2014/main" id="{8E039132-F108-49CA-9301-4D56724AF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255684" y="1562937"/>
              <a:ext cx="914400" cy="914400"/>
            </a:xfrm>
            <a:prstGeom prst="rect">
              <a:avLst/>
            </a:prstGeom>
          </p:spPr>
        </p:pic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F487E07-F875-4116-ACE7-33838EE2F5A9}"/>
                </a:ext>
              </a:extLst>
            </p:cNvPr>
            <p:cNvCxnSpPr>
              <a:stCxn id="10" idx="3"/>
              <a:endCxn id="16" idx="1"/>
            </p:cNvCxnSpPr>
            <p:nvPr/>
          </p:nvCxnSpPr>
          <p:spPr bwMode="auto">
            <a:xfrm flipV="1">
              <a:off x="2414355" y="2020137"/>
              <a:ext cx="1841329" cy="56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7237D24-E7BC-418C-91BE-2E26E4179EA7}"/>
              </a:ext>
            </a:extLst>
          </p:cNvPr>
          <p:cNvGrpSpPr/>
          <p:nvPr/>
        </p:nvGrpSpPr>
        <p:grpSpPr>
          <a:xfrm>
            <a:off x="5170084" y="1562937"/>
            <a:ext cx="3534678" cy="1978155"/>
            <a:chOff x="5170084" y="1562937"/>
            <a:chExt cx="3534678" cy="1978155"/>
          </a:xfrm>
        </p:grpSpPr>
        <p:pic>
          <p:nvPicPr>
            <p:cNvPr id="12" name="Graphic 11" descr="Filter">
              <a:extLst>
                <a:ext uri="{FF2B5EF4-FFF2-40B4-BE49-F238E27FC236}">
                  <a16:creationId xmlns:a16="http://schemas.microsoft.com/office/drawing/2014/main" id="{5F954D32-1F5A-4491-BB39-0CD23608B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016664" y="1562937"/>
              <a:ext cx="914400" cy="9144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4B7C03F-EE08-4BA9-8FF2-AEE299328DBE}"/>
                </a:ext>
              </a:extLst>
            </p:cNvPr>
            <p:cNvSpPr txBox="1"/>
            <p:nvPr/>
          </p:nvSpPr>
          <p:spPr>
            <a:xfrm>
              <a:off x="6235882" y="2617762"/>
              <a:ext cx="24688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Select eBugs with high-quality reports and fixing patches.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4E42CB4-DBC2-4AF7-8256-61E816EF56EA}"/>
                </a:ext>
              </a:extLst>
            </p:cNvPr>
            <p:cNvCxnSpPr>
              <a:stCxn id="16" idx="3"/>
              <a:endCxn id="12" idx="1"/>
            </p:cNvCxnSpPr>
            <p:nvPr/>
          </p:nvCxnSpPr>
          <p:spPr bwMode="auto">
            <a:xfrm>
              <a:off x="5170084" y="2020137"/>
              <a:ext cx="184658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1AD5DD1-70F5-4CB9-B9C2-26E2E19B98EB}"/>
              </a:ext>
            </a:extLst>
          </p:cNvPr>
          <p:cNvGrpSpPr/>
          <p:nvPr/>
        </p:nvGrpSpPr>
        <p:grpSpPr>
          <a:xfrm>
            <a:off x="7931064" y="1562937"/>
            <a:ext cx="3538220" cy="1979342"/>
            <a:chOff x="7931064" y="1562937"/>
            <a:chExt cx="3538220" cy="197934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43D202-9F12-4DCF-914F-13BE2C0416FC}"/>
                </a:ext>
              </a:extLst>
            </p:cNvPr>
            <p:cNvSpPr txBox="1"/>
            <p:nvPr/>
          </p:nvSpPr>
          <p:spPr>
            <a:xfrm>
              <a:off x="9000404" y="2618949"/>
              <a:ext cx="24688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Analyze both the bug reports and fixing patches.</a:t>
              </a:r>
            </a:p>
          </p:txBody>
        </p:sp>
        <p:pic>
          <p:nvPicPr>
            <p:cNvPr id="9" name="Graphic 8" descr="Microscope">
              <a:extLst>
                <a:ext uri="{FF2B5EF4-FFF2-40B4-BE49-F238E27FC236}">
                  <a16:creationId xmlns:a16="http://schemas.microsoft.com/office/drawing/2014/main" id="{A85014D3-FEE5-4335-8B71-AF249B8B0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777644" y="1562937"/>
              <a:ext cx="914400" cy="914400"/>
            </a:xfrm>
            <a:prstGeom prst="rect">
              <a:avLst/>
            </a:prstGeom>
          </p:spPr>
        </p:pic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DF299AA-4E73-4894-9F49-BEEADD222FDA}"/>
                </a:ext>
              </a:extLst>
            </p:cNvPr>
            <p:cNvCxnSpPr>
              <a:stCxn id="12" idx="3"/>
              <a:endCxn id="9" idx="1"/>
            </p:cNvCxnSpPr>
            <p:nvPr/>
          </p:nvCxnSpPr>
          <p:spPr bwMode="auto">
            <a:xfrm>
              <a:off x="7931064" y="2020137"/>
              <a:ext cx="184658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9EF2BF81-FF22-45B4-8CF9-F4D94553CD11}"/>
              </a:ext>
            </a:extLst>
          </p:cNvPr>
          <p:cNvGraphicFramePr>
            <a:graphicFrameLocks noGrp="1"/>
          </p:cNvGraphicFramePr>
          <p:nvPr/>
        </p:nvGraphicFramePr>
        <p:xfrm>
          <a:off x="1551758" y="4335511"/>
          <a:ext cx="908323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280">
                  <a:extLst>
                    <a:ext uri="{9D8B030D-6E8A-4147-A177-3AD203B41FA5}">
                      <a16:colId xmlns:a16="http://schemas.microsoft.com/office/drawing/2014/main" val="1186228893"/>
                    </a:ext>
                  </a:extLst>
                </a:gridCol>
                <a:gridCol w="1414780">
                  <a:extLst>
                    <a:ext uri="{9D8B030D-6E8A-4147-A177-3AD203B41FA5}">
                      <a16:colId xmlns:a16="http://schemas.microsoft.com/office/drawing/2014/main" val="3436975975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3097800677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343347083"/>
                    </a:ext>
                  </a:extLst>
                </a:gridCol>
                <a:gridCol w="1529080">
                  <a:extLst>
                    <a:ext uri="{9D8B030D-6E8A-4147-A177-3AD203B41FA5}">
                      <a16:colId xmlns:a16="http://schemas.microsoft.com/office/drawing/2014/main" val="2409907772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1153059930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3770701415"/>
                    </a:ext>
                  </a:extLst>
                </a:gridCol>
                <a:gridCol w="775526">
                  <a:extLst>
                    <a:ext uri="{9D8B030D-6E8A-4147-A177-3AD203B41FA5}">
                      <a16:colId xmlns:a16="http://schemas.microsoft.com/office/drawing/2014/main" val="4122279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System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Cassandra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HBase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HDFS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MapReduce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YARN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ZooKeeper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491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Retrieved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1,336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1,576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763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460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457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4,802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017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Studied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9849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076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4E9EC5-E234-41B6-BE42-1B77471190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5400" b="1" dirty="0"/>
              <a:t>Part I: Empirical study</a:t>
            </a:r>
          </a:p>
          <a:p>
            <a:r>
              <a:rPr lang="en-US" sz="4400" b="1" dirty="0">
                <a:solidFill>
                  <a:schemeClr val="tx2"/>
                </a:solidFill>
              </a:rPr>
              <a:t>Triggering conditions (RQ1)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5DB5A-F355-4869-8CD5-31DD3F8C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35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DA6E6-391A-4BDB-A15B-DDD2B7A3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Triggering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A6A2E-0C94-4886-89D5-86DB4E36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15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CB2094-3C78-42E5-8D2B-44ADD56184A1}"/>
              </a:ext>
            </a:extLst>
          </p:cNvPr>
          <p:cNvGrpSpPr/>
          <p:nvPr/>
        </p:nvGrpSpPr>
        <p:grpSpPr>
          <a:xfrm>
            <a:off x="4015288" y="3103249"/>
            <a:ext cx="3792927" cy="369332"/>
            <a:chOff x="3887468" y="1962707"/>
            <a:chExt cx="3792927" cy="3693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FA669B1-F966-4C45-B65E-8DA9DCCF019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887468" y="2312372"/>
              <a:ext cx="3792927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0896DF0-758E-40F8-B7B2-71894F9A56E2}"/>
                </a:ext>
              </a:extLst>
            </p:cNvPr>
            <p:cNvSpPr txBox="1"/>
            <p:nvPr/>
          </p:nvSpPr>
          <p:spPr>
            <a:xfrm>
              <a:off x="4158275" y="1962707"/>
              <a:ext cx="3211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Detected by the cloud system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EFE2803-2E49-467A-A2C1-8E8EA4BA1BE6}"/>
              </a:ext>
            </a:extLst>
          </p:cNvPr>
          <p:cNvGrpSpPr/>
          <p:nvPr/>
        </p:nvGrpSpPr>
        <p:grpSpPr>
          <a:xfrm>
            <a:off x="7168885" y="1759449"/>
            <a:ext cx="4108817" cy="2779931"/>
            <a:chOff x="7041065" y="618907"/>
            <a:chExt cx="4108817" cy="277993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9BDCCF0-A6C8-4F11-943B-6725B90BE84F}"/>
                </a:ext>
              </a:extLst>
            </p:cNvPr>
            <p:cNvSpPr txBox="1"/>
            <p:nvPr/>
          </p:nvSpPr>
          <p:spPr>
            <a:xfrm>
              <a:off x="7041065" y="618907"/>
              <a:ext cx="410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trike="sngStrike" dirty="0"/>
                <a:t>J. T. Barrett throws a football</a:t>
              </a:r>
            </a:p>
            <a:p>
              <a:pPr algn="ctr"/>
              <a:r>
                <a:rPr lang="en-US" dirty="0"/>
                <a:t>The cloud system throws an exception</a:t>
              </a:r>
            </a:p>
          </p:txBody>
        </p:sp>
        <p:pic>
          <p:nvPicPr>
            <p:cNvPr id="34" name="Picture 33" descr="A baseball player holding a bat on a field&#10;&#10;Description automatically generated">
              <a:extLst>
                <a:ext uri="{FF2B5EF4-FFF2-40B4-BE49-F238E27FC236}">
                  <a16:creationId xmlns:a16="http://schemas.microsoft.com/office/drawing/2014/main" id="{E29E36E6-139D-4C5A-BCE3-9E100C555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0062" y="1265238"/>
              <a:ext cx="2790825" cy="2133600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F5F15A9E-5F39-49F5-A175-B63D8DF3109F}"/>
              </a:ext>
            </a:extLst>
          </p:cNvPr>
          <p:cNvSpPr txBox="1"/>
          <p:nvPr/>
        </p:nvSpPr>
        <p:spPr>
          <a:xfrm>
            <a:off x="0" y="6546949"/>
            <a:ext cx="5881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Gif source: https://tenor.com/view/jt-barrett-catch-throw-nfl-gif-10149315</a:t>
            </a:r>
          </a:p>
        </p:txBody>
      </p:sp>
      <p:pic>
        <p:nvPicPr>
          <p:cNvPr id="40" name="Content Placeholder 5" descr="Lightning bolt">
            <a:extLst>
              <a:ext uri="{FF2B5EF4-FFF2-40B4-BE49-F238E27FC236}">
                <a16:creationId xmlns:a16="http://schemas.microsoft.com/office/drawing/2014/main" id="{626B7290-FE42-4B73-8695-285B990CEB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auto">
          <a:xfrm>
            <a:off x="1101210" y="3015381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88E1857-FCAC-4008-8314-CEECE3391257}"/>
              </a:ext>
            </a:extLst>
          </p:cNvPr>
          <p:cNvSpPr txBox="1"/>
          <p:nvPr/>
        </p:nvSpPr>
        <p:spPr>
          <a:xfrm>
            <a:off x="1759973" y="3149415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 unexpected error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triggering condition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687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0.27618 -0.27315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2" y="-1365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0 L 0.27604 -0.27315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2" y="-1365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DA6E6-391A-4BDB-A15B-DDD2B7A3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Triggering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A6A2E-0C94-4886-89D5-86DB4E36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Content Placeholder 5" descr="Lightning bolt">
            <a:extLst>
              <a:ext uri="{FF2B5EF4-FFF2-40B4-BE49-F238E27FC236}">
                <a16:creationId xmlns:a16="http://schemas.microsoft.com/office/drawing/2014/main" id="{5C1F77D8-4CF4-4C35-B17F-FF74A3AB8F8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3842" y="1139879"/>
            <a:ext cx="914400" cy="9144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B78E73-1430-47BF-A242-1916A27E219C}"/>
              </a:ext>
            </a:extLst>
          </p:cNvPr>
          <p:cNvSpPr txBox="1"/>
          <p:nvPr/>
        </p:nvSpPr>
        <p:spPr>
          <a:xfrm>
            <a:off x="5122605" y="1273913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 unexpected error</a:t>
            </a:r>
          </a:p>
          <a:p>
            <a:pPr algn="ctr"/>
            <a:r>
              <a:rPr lang="en-US" dirty="0"/>
              <a:t>(triggering condition)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3D211AE-0A36-453B-8D8C-4AAB5DD73206}"/>
              </a:ext>
            </a:extLst>
          </p:cNvPr>
          <p:cNvGrpSpPr/>
          <p:nvPr/>
        </p:nvGrpSpPr>
        <p:grpSpPr>
          <a:xfrm>
            <a:off x="1628451" y="1920245"/>
            <a:ext cx="4631645" cy="1144775"/>
            <a:chOff x="1628451" y="1920245"/>
            <a:chExt cx="4631645" cy="114477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2FACFDE-3139-40D4-9E65-7022DD6DF40D}"/>
                </a:ext>
              </a:extLst>
            </p:cNvPr>
            <p:cNvSpPr txBox="1"/>
            <p:nvPr/>
          </p:nvSpPr>
          <p:spPr>
            <a:xfrm>
              <a:off x="1628451" y="2695688"/>
              <a:ext cx="2710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Non-semantic conditions</a:t>
              </a:r>
            </a:p>
          </p:txBody>
        </p:sp>
        <p:cxnSp>
          <p:nvCxnSpPr>
            <p:cNvPr id="78" name="Connector: Elbow 77">
              <a:extLst>
                <a:ext uri="{FF2B5EF4-FFF2-40B4-BE49-F238E27FC236}">
                  <a16:creationId xmlns:a16="http://schemas.microsoft.com/office/drawing/2014/main" id="{24F2C3FF-8962-4BD9-AE03-48926CCF08A3}"/>
                </a:ext>
              </a:extLst>
            </p:cNvPr>
            <p:cNvCxnSpPr>
              <a:stCxn id="7" idx="2"/>
              <a:endCxn id="37" idx="0"/>
            </p:cNvCxnSpPr>
            <p:nvPr/>
          </p:nvCxnSpPr>
          <p:spPr bwMode="auto">
            <a:xfrm rot="5400000">
              <a:off x="4234302" y="669894"/>
              <a:ext cx="775444" cy="3276145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07E9E2F-A174-44F6-B7BD-DB0310102C56}"/>
              </a:ext>
            </a:extLst>
          </p:cNvPr>
          <p:cNvGrpSpPr/>
          <p:nvPr/>
        </p:nvGrpSpPr>
        <p:grpSpPr>
          <a:xfrm>
            <a:off x="6260095" y="1920244"/>
            <a:ext cx="3881547" cy="1144776"/>
            <a:chOff x="6260095" y="1920244"/>
            <a:chExt cx="3881547" cy="114477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B7E27D6-2EC6-4C24-BBD5-FD1F6228CF0B}"/>
                </a:ext>
              </a:extLst>
            </p:cNvPr>
            <p:cNvSpPr txBox="1"/>
            <p:nvPr/>
          </p:nvSpPr>
          <p:spPr>
            <a:xfrm>
              <a:off x="7892308" y="2695688"/>
              <a:ext cx="2249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Semantic conditions</a:t>
              </a:r>
            </a:p>
          </p:txBody>
        </p: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C2E16D0A-32D7-4F3A-938A-5814502BE87E}"/>
                </a:ext>
              </a:extLst>
            </p:cNvPr>
            <p:cNvCxnSpPr>
              <a:stCxn id="7" idx="2"/>
              <a:endCxn id="38" idx="0"/>
            </p:cNvCxnSpPr>
            <p:nvPr/>
          </p:nvCxnSpPr>
          <p:spPr bwMode="auto">
            <a:xfrm rot="16200000" flipH="1">
              <a:off x="7250813" y="929526"/>
              <a:ext cx="775444" cy="2756879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B56EA94-8F57-4D64-BDB7-6367D293F92B}"/>
              </a:ext>
            </a:extLst>
          </p:cNvPr>
          <p:cNvGrpSpPr/>
          <p:nvPr/>
        </p:nvGrpSpPr>
        <p:grpSpPr>
          <a:xfrm>
            <a:off x="375597" y="3270304"/>
            <a:ext cx="4913086" cy="2787573"/>
            <a:chOff x="375597" y="3270304"/>
            <a:chExt cx="4913086" cy="2787573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4497843C-784F-402B-BE57-157B8E5A6B81}"/>
                </a:ext>
              </a:extLst>
            </p:cNvPr>
            <p:cNvGrpSpPr/>
            <p:nvPr/>
          </p:nvGrpSpPr>
          <p:grpSpPr>
            <a:xfrm>
              <a:off x="375597" y="3270304"/>
              <a:ext cx="4913086" cy="2492612"/>
              <a:chOff x="510868" y="2916344"/>
              <a:chExt cx="4913086" cy="2492612"/>
            </a:xfrm>
          </p:grpSpPr>
          <p:sp>
            <p:nvSpPr>
              <p:cNvPr id="35" name="Speech Bubble: Rectangle 34">
                <a:extLst>
                  <a:ext uri="{FF2B5EF4-FFF2-40B4-BE49-F238E27FC236}">
                    <a16:creationId xmlns:a16="http://schemas.microsoft.com/office/drawing/2014/main" id="{0209D65D-1C09-4838-8C13-865D2172A663}"/>
                  </a:ext>
                </a:extLst>
              </p:cNvPr>
              <p:cNvSpPr/>
              <p:nvPr/>
            </p:nvSpPr>
            <p:spPr bwMode="auto">
              <a:xfrm>
                <a:off x="510868" y="4027895"/>
                <a:ext cx="1730757" cy="369332"/>
              </a:xfrm>
              <a:prstGeom prst="wedgeRectCallout">
                <a:avLst>
                  <a:gd name="adj1" fmla="val 51391"/>
                  <a:gd name="adj2" fmla="val 75451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 err="1">
                    <a:solidFill>
                      <a:schemeClr val="tx2"/>
                    </a:solidFill>
                    <a:latin typeface="Consolas" panose="020B0609020204030204" pitchFamily="49" charset="0"/>
                  </a:rPr>
                  <a:t>EOFException</a:t>
                </a:r>
                <a:endParaRPr lang="en-US" dirty="0">
                  <a:solidFill>
                    <a:schemeClr val="tx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EF2DCA6-8A4E-481A-A510-296C6FE62E96}"/>
                  </a:ext>
                </a:extLst>
              </p:cNvPr>
              <p:cNvSpPr/>
              <p:nvPr/>
            </p:nvSpPr>
            <p:spPr bwMode="auto">
              <a:xfrm>
                <a:off x="1753312" y="2916345"/>
                <a:ext cx="1135781" cy="392229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HMaster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F25576D-B533-4E61-B095-36DA075C2C0D}"/>
                  </a:ext>
                </a:extLst>
              </p:cNvPr>
              <p:cNvSpPr/>
              <p:nvPr/>
            </p:nvSpPr>
            <p:spPr bwMode="auto">
              <a:xfrm>
                <a:off x="3673760" y="2916344"/>
                <a:ext cx="1750194" cy="392229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RegionServer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77E10EEA-012C-489A-9CD1-18501C89E86D}"/>
                  </a:ext>
                </a:extLst>
              </p:cNvPr>
              <p:cNvCxnSpPr>
                <a:cxnSpLocks/>
                <a:stCxn id="16" idx="2"/>
              </p:cNvCxnSpPr>
              <p:nvPr/>
            </p:nvCxnSpPr>
            <p:spPr bwMode="auto">
              <a:xfrm>
                <a:off x="4548857" y="3308573"/>
                <a:ext cx="0" cy="1601451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EF62D63-9D03-49FE-8BBD-F262E119DE7D}"/>
                  </a:ext>
                </a:extLst>
              </p:cNvPr>
              <p:cNvCxnSpPr>
                <a:cxnSpLocks/>
                <a:stCxn id="13" idx="2"/>
                <a:endCxn id="19" idx="0"/>
              </p:cNvCxnSpPr>
              <p:nvPr/>
            </p:nvCxnSpPr>
            <p:spPr bwMode="auto">
              <a:xfrm flipH="1">
                <a:off x="2321202" y="3308574"/>
                <a:ext cx="1" cy="120797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pic>
            <p:nvPicPr>
              <p:cNvPr id="19" name="Graphic 18" descr="Power">
                <a:extLst>
                  <a:ext uri="{FF2B5EF4-FFF2-40B4-BE49-F238E27FC236}">
                    <a16:creationId xmlns:a16="http://schemas.microsoft.com/office/drawing/2014/main" id="{F2E5B8AA-E6CD-4A14-ACD0-DB7144DEE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092602" y="4516544"/>
                <a:ext cx="457200" cy="457200"/>
              </a:xfrm>
              <a:prstGeom prst="rect">
                <a:avLst/>
              </a:prstGeom>
            </p:spPr>
          </p:pic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733DAAF8-9660-48D7-B423-BF64A7283D8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321202" y="3631025"/>
                <a:ext cx="2227654" cy="241329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FD9B648-862B-4D5F-A0FA-D6036121D24A}"/>
                  </a:ext>
                </a:extLst>
              </p:cNvPr>
              <p:cNvSpPr txBox="1"/>
              <p:nvPr/>
            </p:nvSpPr>
            <p:spPr>
              <a:xfrm rot="360000">
                <a:off x="2638414" y="3382587"/>
                <a:ext cx="18133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unassign region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FF3303E7-483B-4525-98CD-759EEF010B22}"/>
                  </a:ext>
                </a:extLst>
              </p:cNvPr>
              <p:cNvCxnSpPr>
                <a:cxnSpLocks/>
                <a:endCxn id="19" idx="0"/>
              </p:cNvCxnSpPr>
              <p:nvPr/>
            </p:nvCxnSpPr>
            <p:spPr bwMode="auto">
              <a:xfrm flipH="1">
                <a:off x="2321202" y="4369219"/>
                <a:ext cx="2227654" cy="147325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8162ABE-DE4F-4723-A7BF-657E9AE875E3}"/>
                  </a:ext>
                </a:extLst>
              </p:cNvPr>
              <p:cNvSpPr txBox="1"/>
              <p:nvPr/>
            </p:nvSpPr>
            <p:spPr>
              <a:xfrm rot="21420000">
                <a:off x="2371219" y="4131226"/>
                <a:ext cx="1133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response</a:t>
                </a:r>
              </a:p>
            </p:txBody>
          </p:sp>
          <p:pic>
            <p:nvPicPr>
              <p:cNvPr id="25" name="Graphic 24" descr="Wi Fi">
                <a:extLst>
                  <a:ext uri="{FF2B5EF4-FFF2-40B4-BE49-F238E27FC236}">
                    <a16:creationId xmlns:a16="http://schemas.microsoft.com/office/drawing/2014/main" id="{8A651428-B609-4462-94DE-F07271460E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513751" y="389710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6" name="Graphic 25" descr="Close">
                <a:extLst>
                  <a:ext uri="{FF2B5EF4-FFF2-40B4-BE49-F238E27FC236}">
                    <a16:creationId xmlns:a16="http://schemas.microsoft.com/office/drawing/2014/main" id="{C4C784E0-909B-4957-82A0-A658C50F64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742350" y="4096129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582C7F-3344-4551-87D3-25D84BA68E71}"/>
                  </a:ext>
                </a:extLst>
              </p:cNvPr>
              <p:cNvSpPr/>
              <p:nvPr/>
            </p:nvSpPr>
            <p:spPr bwMode="auto">
              <a:xfrm>
                <a:off x="3513751" y="3982065"/>
                <a:ext cx="873651" cy="707923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2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9C63AC-4E18-4E1A-AC17-078D65ECB78C}"/>
                  </a:ext>
                </a:extLst>
              </p:cNvPr>
              <p:cNvSpPr txBox="1"/>
              <p:nvPr/>
            </p:nvSpPr>
            <p:spPr>
              <a:xfrm>
                <a:off x="3159337" y="5039624"/>
                <a:ext cx="1582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Network error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CA1282E-10AC-429D-A51B-4530A854E4CA}"/>
                  </a:ext>
                </a:extLst>
              </p:cNvPr>
              <p:cNvCxnSpPr>
                <a:stCxn id="11" idx="0"/>
                <a:endCxn id="10" idx="2"/>
              </p:cNvCxnSpPr>
              <p:nvPr/>
            </p:nvCxnSpPr>
            <p:spPr bwMode="auto">
              <a:xfrm flipH="1" flipV="1">
                <a:off x="3950577" y="4689988"/>
                <a:ext cx="2" cy="349636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BD6D76A-5C8D-42CA-A7A5-1057D35E087C}"/>
                </a:ext>
              </a:extLst>
            </p:cNvPr>
            <p:cNvSpPr txBox="1"/>
            <p:nvPr/>
          </p:nvSpPr>
          <p:spPr>
            <a:xfrm>
              <a:off x="2011528" y="5688545"/>
              <a:ext cx="1582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HBASE-3344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4FD8677-B8A0-4614-9B65-78729D632009}"/>
              </a:ext>
            </a:extLst>
          </p:cNvPr>
          <p:cNvGrpSpPr/>
          <p:nvPr/>
        </p:nvGrpSpPr>
        <p:grpSpPr>
          <a:xfrm>
            <a:off x="6042962" y="3275593"/>
            <a:ext cx="5361573" cy="2782284"/>
            <a:chOff x="6042962" y="3275593"/>
            <a:chExt cx="5361573" cy="2782284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117E449-AC2C-48F6-B3B0-2C2F2CE7F194}"/>
                </a:ext>
              </a:extLst>
            </p:cNvPr>
            <p:cNvGrpSpPr/>
            <p:nvPr/>
          </p:nvGrpSpPr>
          <p:grpSpPr>
            <a:xfrm>
              <a:off x="6042962" y="3275593"/>
              <a:ext cx="5361573" cy="2375329"/>
              <a:chOff x="5569154" y="2916343"/>
              <a:chExt cx="5361573" cy="2375329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DDCC3FA-BCC4-4D61-9037-04AE9B6EABD7}"/>
                  </a:ext>
                </a:extLst>
              </p:cNvPr>
              <p:cNvSpPr/>
              <p:nvPr/>
            </p:nvSpPr>
            <p:spPr bwMode="auto">
              <a:xfrm>
                <a:off x="8237082" y="2916343"/>
                <a:ext cx="1403756" cy="392229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Cassandra</a:t>
                </a: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CDD636FB-76D5-48E7-8104-0CECB66B47AE}"/>
                  </a:ext>
                </a:extLst>
              </p:cNvPr>
              <p:cNvCxnSpPr>
                <a:cxnSpLocks/>
                <a:stCxn id="39" idx="2"/>
              </p:cNvCxnSpPr>
              <p:nvPr/>
            </p:nvCxnSpPr>
            <p:spPr bwMode="auto">
              <a:xfrm flipH="1">
                <a:off x="8929175" y="3308572"/>
                <a:ext cx="9785" cy="150293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5DEB52CD-7C13-4102-94BE-4AB81EB0400A}"/>
                  </a:ext>
                </a:extLst>
              </p:cNvPr>
              <p:cNvCxnSpPr/>
              <p:nvPr/>
            </p:nvCxnSpPr>
            <p:spPr bwMode="auto">
              <a:xfrm>
                <a:off x="7012680" y="3855126"/>
                <a:ext cx="191501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8AAAE18-1519-4336-8CDF-27AADB44B831}"/>
                  </a:ext>
                </a:extLst>
              </p:cNvPr>
              <p:cNvSpPr txBox="1"/>
              <p:nvPr/>
            </p:nvSpPr>
            <p:spPr>
              <a:xfrm>
                <a:off x="6057936" y="3442257"/>
                <a:ext cx="2685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query column family ‘CF’</a:t>
                </a:r>
              </a:p>
            </p:txBody>
          </p:sp>
          <p:pic>
            <p:nvPicPr>
              <p:cNvPr id="47" name="Graphic 46" descr="Database">
                <a:extLst>
                  <a:ext uri="{FF2B5EF4-FFF2-40B4-BE49-F238E27FC236}">
                    <a16:creationId xmlns:a16="http://schemas.microsoft.com/office/drawing/2014/main" id="{E1E0F6A3-EDB2-4058-96DB-373D0D3E65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0016327" y="3806150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7D06FC4C-5EB4-4DD0-8018-5C85213A058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938960" y="3853180"/>
                <a:ext cx="1276756" cy="27636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3CA0D9F-288A-4E49-8594-A7810B4C0496}"/>
                  </a:ext>
                </a:extLst>
              </p:cNvPr>
              <p:cNvSpPr txBox="1"/>
              <p:nvPr/>
            </p:nvSpPr>
            <p:spPr>
              <a:xfrm rot="720000">
                <a:off x="9215625" y="3672607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CF?</a:t>
                </a: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B89179B5-001B-47B7-80A9-89BC69611F2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8938961" y="4385187"/>
                <a:ext cx="1266923" cy="16814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4F80A1A-4478-49CB-BBD4-128013077E6E}"/>
                  </a:ext>
                </a:extLst>
              </p:cNvPr>
              <p:cNvSpPr txBox="1"/>
              <p:nvPr/>
            </p:nvSpPr>
            <p:spPr>
              <a:xfrm rot="-480000">
                <a:off x="9122893" y="4143254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 CF!</a:t>
                </a:r>
              </a:p>
            </p:txBody>
          </p:sp>
          <p:sp>
            <p:nvSpPr>
              <p:cNvPr id="62" name="Speech Bubble: Rectangle 61">
                <a:extLst>
                  <a:ext uri="{FF2B5EF4-FFF2-40B4-BE49-F238E27FC236}">
                    <a16:creationId xmlns:a16="http://schemas.microsoft.com/office/drawing/2014/main" id="{44FE3B8D-D1AB-4A18-BE1D-9B266DC3683E}"/>
                  </a:ext>
                </a:extLst>
              </p:cNvPr>
              <p:cNvSpPr/>
              <p:nvPr/>
            </p:nvSpPr>
            <p:spPr bwMode="auto">
              <a:xfrm>
                <a:off x="5569154" y="4475842"/>
                <a:ext cx="3195776" cy="369330"/>
              </a:xfrm>
              <a:prstGeom prst="wedgeRectCallout">
                <a:avLst>
                  <a:gd name="adj1" fmla="val 54262"/>
                  <a:gd name="adj2" fmla="val -25414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solidFill>
                      <a:schemeClr val="tx2"/>
                    </a:solidFill>
                    <a:latin typeface="Consolas" panose="020B0609020204030204" pitchFamily="49" charset="0"/>
                  </a:rPr>
                  <a:t>IllegalArgumentException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4A9395E-8621-4E6F-A475-4EDEF9AB0E73}"/>
                  </a:ext>
                </a:extLst>
              </p:cNvPr>
              <p:cNvSpPr txBox="1"/>
              <p:nvPr/>
            </p:nvSpPr>
            <p:spPr>
              <a:xfrm>
                <a:off x="8273931" y="4922340"/>
                <a:ext cx="2569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Incorrect variable value</a:t>
                </a: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B927F392-28D6-4F06-92D6-93F99AECF7D1}"/>
                  </a:ext>
                </a:extLst>
              </p:cNvPr>
              <p:cNvCxnSpPr>
                <a:cxnSpLocks/>
                <a:stCxn id="64" idx="0"/>
                <a:endCxn id="66" idx="2"/>
              </p:cNvCxnSpPr>
              <p:nvPr/>
            </p:nvCxnSpPr>
            <p:spPr bwMode="auto">
              <a:xfrm flipH="1" flipV="1">
                <a:off x="9558894" y="4571828"/>
                <a:ext cx="4" cy="35051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D7ECC9E-D597-4BDA-976F-793AFB513673}"/>
                  </a:ext>
                </a:extLst>
              </p:cNvPr>
              <p:cNvSpPr/>
              <p:nvPr/>
            </p:nvSpPr>
            <p:spPr bwMode="auto">
              <a:xfrm>
                <a:off x="9122068" y="4072051"/>
                <a:ext cx="873651" cy="499777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2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AEEC516-F534-4D35-B1D7-F341398466BF}"/>
                </a:ext>
              </a:extLst>
            </p:cNvPr>
            <p:cNvSpPr txBox="1"/>
            <p:nvPr/>
          </p:nvSpPr>
          <p:spPr>
            <a:xfrm>
              <a:off x="7892308" y="5688545"/>
              <a:ext cx="2249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CASSANDRA-5701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939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DA6E6-391A-4BDB-A15B-DDD2B7A3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Triggering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A6A2E-0C94-4886-89D5-86DB4E36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17</a:t>
            </a:fld>
            <a:endParaRPr lang="en-US"/>
          </a:p>
        </p:txBody>
      </p:sp>
      <p:pic>
        <p:nvPicPr>
          <p:cNvPr id="6" name="Content Placeholder 5" descr="Lightning bolt">
            <a:extLst>
              <a:ext uri="{FF2B5EF4-FFF2-40B4-BE49-F238E27FC236}">
                <a16:creationId xmlns:a16="http://schemas.microsoft.com/office/drawing/2014/main" id="{5C1F77D8-4CF4-4C35-B17F-FF74A3AB8F8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3842" y="1139879"/>
            <a:ext cx="914400" cy="9144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B78E73-1430-47BF-A242-1916A27E219C}"/>
              </a:ext>
            </a:extLst>
          </p:cNvPr>
          <p:cNvSpPr txBox="1"/>
          <p:nvPr/>
        </p:nvSpPr>
        <p:spPr>
          <a:xfrm>
            <a:off x="5122605" y="1273913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 unexpected error</a:t>
            </a:r>
          </a:p>
          <a:p>
            <a:pPr algn="ctr"/>
            <a:r>
              <a:rPr lang="en-US" dirty="0"/>
              <a:t>(triggering condition)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3D211AE-0A36-453B-8D8C-4AAB5DD73206}"/>
              </a:ext>
            </a:extLst>
          </p:cNvPr>
          <p:cNvGrpSpPr/>
          <p:nvPr/>
        </p:nvGrpSpPr>
        <p:grpSpPr>
          <a:xfrm>
            <a:off x="1628451" y="1920245"/>
            <a:ext cx="4631645" cy="1144775"/>
            <a:chOff x="1628451" y="1920245"/>
            <a:chExt cx="4631645" cy="114477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2FACFDE-3139-40D4-9E65-7022DD6DF40D}"/>
                </a:ext>
              </a:extLst>
            </p:cNvPr>
            <p:cNvSpPr txBox="1"/>
            <p:nvPr/>
          </p:nvSpPr>
          <p:spPr>
            <a:xfrm>
              <a:off x="1628451" y="2695688"/>
              <a:ext cx="2710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Non-semantic conditions</a:t>
              </a:r>
            </a:p>
          </p:txBody>
        </p:sp>
        <p:cxnSp>
          <p:nvCxnSpPr>
            <p:cNvPr id="78" name="Connector: Elbow 77">
              <a:extLst>
                <a:ext uri="{FF2B5EF4-FFF2-40B4-BE49-F238E27FC236}">
                  <a16:creationId xmlns:a16="http://schemas.microsoft.com/office/drawing/2014/main" id="{24F2C3FF-8962-4BD9-AE03-48926CCF08A3}"/>
                </a:ext>
              </a:extLst>
            </p:cNvPr>
            <p:cNvCxnSpPr>
              <a:stCxn id="7" idx="2"/>
              <a:endCxn id="37" idx="0"/>
            </p:cNvCxnSpPr>
            <p:nvPr/>
          </p:nvCxnSpPr>
          <p:spPr bwMode="auto">
            <a:xfrm rot="5400000">
              <a:off x="4234302" y="669894"/>
              <a:ext cx="775444" cy="3276145"/>
            </a:xfrm>
            <a:prstGeom prst="bentConnector3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07E9E2F-A174-44F6-B7BD-DB0310102C56}"/>
              </a:ext>
            </a:extLst>
          </p:cNvPr>
          <p:cNvGrpSpPr/>
          <p:nvPr/>
        </p:nvGrpSpPr>
        <p:grpSpPr>
          <a:xfrm>
            <a:off x="6260095" y="1920244"/>
            <a:ext cx="3881547" cy="1144776"/>
            <a:chOff x="6260095" y="1920244"/>
            <a:chExt cx="3881547" cy="114477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B7E27D6-2EC6-4C24-BBD5-FD1F6228CF0B}"/>
                </a:ext>
              </a:extLst>
            </p:cNvPr>
            <p:cNvSpPr txBox="1"/>
            <p:nvPr/>
          </p:nvSpPr>
          <p:spPr>
            <a:xfrm>
              <a:off x="7892308" y="2695688"/>
              <a:ext cx="2249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Semantic conditions</a:t>
              </a:r>
            </a:p>
          </p:txBody>
        </p: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C2E16D0A-32D7-4F3A-938A-5814502BE87E}"/>
                </a:ext>
              </a:extLst>
            </p:cNvPr>
            <p:cNvCxnSpPr>
              <a:stCxn id="7" idx="2"/>
              <a:endCxn id="38" idx="0"/>
            </p:cNvCxnSpPr>
            <p:nvPr/>
          </p:nvCxnSpPr>
          <p:spPr bwMode="auto">
            <a:xfrm rot="16200000" flipH="1">
              <a:off x="7250813" y="929526"/>
              <a:ext cx="775444" cy="2756879"/>
            </a:xfrm>
            <a:prstGeom prst="bentConnector3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B03DD73-780D-4BB7-8A55-E5E8F0A1DBBB}"/>
              </a:ext>
            </a:extLst>
          </p:cNvPr>
          <p:cNvSpPr txBox="1"/>
          <p:nvPr/>
        </p:nvSpPr>
        <p:spPr>
          <a:xfrm>
            <a:off x="1487386" y="3429000"/>
            <a:ext cx="2993127" cy="175432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rgbClr val="C00000"/>
                </a:solidFill>
              </a:rPr>
              <a:t>114/210</a:t>
            </a:r>
          </a:p>
          <a:p>
            <a:pPr algn="ctr"/>
            <a:r>
              <a:rPr lang="en-US" sz="5400" b="1" dirty="0">
                <a:solidFill>
                  <a:srgbClr val="C00000"/>
                </a:solidFill>
              </a:rPr>
              <a:t>(54.29%)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0EB49C-4ED1-4BC8-BD9C-DE47E05DD7E1}"/>
              </a:ext>
            </a:extLst>
          </p:cNvPr>
          <p:cNvSpPr txBox="1"/>
          <p:nvPr/>
        </p:nvSpPr>
        <p:spPr>
          <a:xfrm>
            <a:off x="7882689" y="3644443"/>
            <a:ext cx="2268570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" b="1" dirty="0"/>
              <a:t>96/210</a:t>
            </a:r>
          </a:p>
          <a:p>
            <a:pPr algn="ctr"/>
            <a:r>
              <a:rPr lang="en-US" sz="4000" b="1" dirty="0"/>
              <a:t>(45.71%)</a:t>
            </a:r>
          </a:p>
        </p:txBody>
      </p:sp>
    </p:spTree>
    <p:extLst>
      <p:ext uri="{BB962C8B-B14F-4D97-AF65-F5344CB8AC3E}">
        <p14:creationId xmlns:p14="http://schemas.microsoft.com/office/powerpoint/2010/main" val="30629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407E9E2F-A174-44F6-B7BD-DB0310102C56}"/>
              </a:ext>
            </a:extLst>
          </p:cNvPr>
          <p:cNvGrpSpPr/>
          <p:nvPr/>
        </p:nvGrpSpPr>
        <p:grpSpPr>
          <a:xfrm>
            <a:off x="6260095" y="1920244"/>
            <a:ext cx="3881549" cy="1421775"/>
            <a:chOff x="6260095" y="1920244"/>
            <a:chExt cx="3881549" cy="142177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B7E27D6-2EC6-4C24-BBD5-FD1F6228CF0B}"/>
                </a:ext>
              </a:extLst>
            </p:cNvPr>
            <p:cNvSpPr txBox="1"/>
            <p:nvPr/>
          </p:nvSpPr>
          <p:spPr>
            <a:xfrm>
              <a:off x="7892310" y="2695688"/>
              <a:ext cx="22493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Semantic conditions</a:t>
              </a:r>
            </a:p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(45.71%)</a:t>
              </a:r>
            </a:p>
          </p:txBody>
        </p: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C2E16D0A-32D7-4F3A-938A-5814502BE87E}"/>
                </a:ext>
              </a:extLst>
            </p:cNvPr>
            <p:cNvCxnSpPr>
              <a:stCxn id="7" idx="2"/>
              <a:endCxn id="38" idx="0"/>
            </p:cNvCxnSpPr>
            <p:nvPr/>
          </p:nvCxnSpPr>
          <p:spPr bwMode="auto">
            <a:xfrm rot="16200000" flipH="1">
              <a:off x="7250814" y="929525"/>
              <a:ext cx="775444" cy="2756881"/>
            </a:xfrm>
            <a:prstGeom prst="bentConnector3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8DA6E6-391A-4BDB-A15B-DDD2B7A3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Triggering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A6A2E-0C94-4886-89D5-86DB4E36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Content Placeholder 5" descr="Lightning bolt">
            <a:extLst>
              <a:ext uri="{FF2B5EF4-FFF2-40B4-BE49-F238E27FC236}">
                <a16:creationId xmlns:a16="http://schemas.microsoft.com/office/drawing/2014/main" id="{5C1F77D8-4CF4-4C35-B17F-FF74A3AB8F8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3842" y="1139879"/>
            <a:ext cx="914400" cy="9144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B78E73-1430-47BF-A242-1916A27E219C}"/>
              </a:ext>
            </a:extLst>
          </p:cNvPr>
          <p:cNvSpPr txBox="1"/>
          <p:nvPr/>
        </p:nvSpPr>
        <p:spPr>
          <a:xfrm>
            <a:off x="5122605" y="1273913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 unexpected error</a:t>
            </a:r>
          </a:p>
          <a:p>
            <a:pPr algn="ctr"/>
            <a:r>
              <a:rPr lang="en-US" dirty="0"/>
              <a:t>(triggering condition)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3D211AE-0A36-453B-8D8C-4AAB5DD73206}"/>
              </a:ext>
            </a:extLst>
          </p:cNvPr>
          <p:cNvGrpSpPr/>
          <p:nvPr/>
        </p:nvGrpSpPr>
        <p:grpSpPr>
          <a:xfrm>
            <a:off x="1628453" y="1920245"/>
            <a:ext cx="4631643" cy="1421774"/>
            <a:chOff x="1628453" y="1920245"/>
            <a:chExt cx="4631643" cy="142177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2FACFDE-3139-40D4-9E65-7022DD6DF40D}"/>
                </a:ext>
              </a:extLst>
            </p:cNvPr>
            <p:cNvSpPr txBox="1"/>
            <p:nvPr/>
          </p:nvSpPr>
          <p:spPr>
            <a:xfrm>
              <a:off x="1628453" y="2695688"/>
              <a:ext cx="27109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Non-semantic conditions</a:t>
              </a:r>
            </a:p>
            <a:p>
              <a:pPr algn="ctr"/>
              <a:r>
                <a:rPr lang="en-US" dirty="0"/>
                <a:t>(54.29%)</a:t>
              </a:r>
            </a:p>
          </p:txBody>
        </p:sp>
        <p:cxnSp>
          <p:nvCxnSpPr>
            <p:cNvPr id="78" name="Connector: Elbow 77">
              <a:extLst>
                <a:ext uri="{FF2B5EF4-FFF2-40B4-BE49-F238E27FC236}">
                  <a16:creationId xmlns:a16="http://schemas.microsoft.com/office/drawing/2014/main" id="{24F2C3FF-8962-4BD9-AE03-48926CCF08A3}"/>
                </a:ext>
              </a:extLst>
            </p:cNvPr>
            <p:cNvCxnSpPr>
              <a:stCxn id="7" idx="2"/>
              <a:endCxn id="37" idx="0"/>
            </p:cNvCxnSpPr>
            <p:nvPr/>
          </p:nvCxnSpPr>
          <p:spPr bwMode="auto">
            <a:xfrm rot="5400000">
              <a:off x="4234303" y="669895"/>
              <a:ext cx="775444" cy="3276143"/>
            </a:xfrm>
            <a:prstGeom prst="bentConnector3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DC350AE-C13D-4BCA-A97F-9EC013C9581B}"/>
              </a:ext>
            </a:extLst>
          </p:cNvPr>
          <p:cNvGrpSpPr/>
          <p:nvPr/>
        </p:nvGrpSpPr>
        <p:grpSpPr>
          <a:xfrm>
            <a:off x="995452" y="3342020"/>
            <a:ext cx="1988501" cy="1150622"/>
            <a:chOff x="720156" y="3342020"/>
            <a:chExt cx="1988501" cy="115062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77BD7CF-690D-4843-95A3-FB259EB2DB45}"/>
                </a:ext>
              </a:extLst>
            </p:cNvPr>
            <p:cNvSpPr txBox="1"/>
            <p:nvPr/>
          </p:nvSpPr>
          <p:spPr>
            <a:xfrm>
              <a:off x="720156" y="3846311"/>
              <a:ext cx="15824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Network error</a:t>
              </a:r>
            </a:p>
            <a:p>
              <a:pPr algn="ctr"/>
              <a:r>
                <a:rPr lang="en-US" dirty="0"/>
                <a:t>(21.90%)</a:t>
              </a:r>
            </a:p>
          </p:txBody>
        </p: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5C73BEA4-F145-4FDB-8C39-BAE99E31C263}"/>
                </a:ext>
              </a:extLst>
            </p:cNvPr>
            <p:cNvCxnSpPr>
              <a:cxnSpLocks/>
              <a:endCxn id="52" idx="0"/>
            </p:cNvCxnSpPr>
            <p:nvPr/>
          </p:nvCxnSpPr>
          <p:spPr bwMode="auto">
            <a:xfrm rot="5400000">
              <a:off x="1857882" y="2995536"/>
              <a:ext cx="504292" cy="1197259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0DFCCB5-3036-4BFF-9217-0C29C04AEE35}"/>
              </a:ext>
            </a:extLst>
          </p:cNvPr>
          <p:cNvGrpSpPr/>
          <p:nvPr/>
        </p:nvGrpSpPr>
        <p:grpSpPr>
          <a:xfrm>
            <a:off x="2983953" y="3342018"/>
            <a:ext cx="2754271" cy="1150623"/>
            <a:chOff x="2698825" y="3342018"/>
            <a:chExt cx="2754271" cy="1150623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FF9E058-5283-4F65-8014-0849F57FD0ED}"/>
                </a:ext>
              </a:extLst>
            </p:cNvPr>
            <p:cNvSpPr txBox="1"/>
            <p:nvPr/>
          </p:nvSpPr>
          <p:spPr>
            <a:xfrm>
              <a:off x="3550011" y="3846310"/>
              <a:ext cx="19030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File system error</a:t>
              </a:r>
            </a:p>
            <a:p>
              <a:pPr algn="ctr"/>
              <a:r>
                <a:rPr lang="en-US" dirty="0"/>
                <a:t>(19.05%)</a:t>
              </a:r>
            </a:p>
          </p:txBody>
        </p: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76F85555-1FDB-4E94-BFDB-09101EB9A174}"/>
                </a:ext>
              </a:extLst>
            </p:cNvPr>
            <p:cNvCxnSpPr>
              <a:cxnSpLocks/>
              <a:endCxn id="55" idx="0"/>
            </p:cNvCxnSpPr>
            <p:nvPr/>
          </p:nvCxnSpPr>
          <p:spPr bwMode="auto">
            <a:xfrm rot="16200000" flipH="1">
              <a:off x="3348044" y="2692799"/>
              <a:ext cx="504291" cy="1802729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2352A52-4FB9-49F6-A607-A2FD35A4EC17}"/>
              </a:ext>
            </a:extLst>
          </p:cNvPr>
          <p:cNvGrpSpPr/>
          <p:nvPr/>
        </p:nvGrpSpPr>
        <p:grpSpPr>
          <a:xfrm>
            <a:off x="2983953" y="3342019"/>
            <a:ext cx="5535272" cy="1150623"/>
            <a:chOff x="2708657" y="3342019"/>
            <a:chExt cx="5535272" cy="1150623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B38CB8A-314A-461F-B437-6E8291512F80}"/>
                </a:ext>
              </a:extLst>
            </p:cNvPr>
            <p:cNvSpPr txBox="1"/>
            <p:nvPr/>
          </p:nvSpPr>
          <p:spPr>
            <a:xfrm>
              <a:off x="6469084" y="3846311"/>
              <a:ext cx="17748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Out of resource</a:t>
              </a:r>
            </a:p>
            <a:p>
              <a:pPr algn="ctr"/>
              <a:r>
                <a:rPr lang="en-US" dirty="0"/>
                <a:t>(7.62%)</a:t>
              </a:r>
            </a:p>
          </p:txBody>
        </p: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6B4FEA57-E0B6-4CC7-AAA6-BAD490D4FBD9}"/>
                </a:ext>
              </a:extLst>
            </p:cNvPr>
            <p:cNvCxnSpPr>
              <a:cxnSpLocks/>
              <a:endCxn id="58" idx="0"/>
            </p:cNvCxnSpPr>
            <p:nvPr/>
          </p:nvCxnSpPr>
          <p:spPr bwMode="auto">
            <a:xfrm rot="16200000" flipH="1">
              <a:off x="4780436" y="1270240"/>
              <a:ext cx="504292" cy="464785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A78AE33-11A5-4E09-93A7-29936C4B0BC5}"/>
              </a:ext>
            </a:extLst>
          </p:cNvPr>
          <p:cNvGrpSpPr/>
          <p:nvPr/>
        </p:nvGrpSpPr>
        <p:grpSpPr>
          <a:xfrm>
            <a:off x="2983952" y="3342019"/>
            <a:ext cx="8520650" cy="1150623"/>
            <a:chOff x="2983952" y="3342019"/>
            <a:chExt cx="8520650" cy="1150623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A187DF1-7149-43D6-B577-76579B6841B9}"/>
                </a:ext>
              </a:extLst>
            </p:cNvPr>
            <p:cNvSpPr txBox="1"/>
            <p:nvPr/>
          </p:nvSpPr>
          <p:spPr>
            <a:xfrm>
              <a:off x="9511749" y="3846311"/>
              <a:ext cx="19928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Untimely interrupt</a:t>
              </a:r>
            </a:p>
            <a:p>
              <a:pPr algn="ctr"/>
              <a:r>
                <a:rPr lang="en-US" dirty="0"/>
                <a:t>(5.72%)</a:t>
              </a:r>
            </a:p>
          </p:txBody>
        </p: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AC6B69D2-EA42-412E-937C-22EB6A1258C5}"/>
                </a:ext>
              </a:extLst>
            </p:cNvPr>
            <p:cNvCxnSpPr>
              <a:endCxn id="61" idx="0"/>
            </p:cNvCxnSpPr>
            <p:nvPr/>
          </p:nvCxnSpPr>
          <p:spPr bwMode="auto">
            <a:xfrm rot="16200000" flipH="1">
              <a:off x="6493918" y="-167947"/>
              <a:ext cx="504292" cy="7524223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6851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407E9E2F-A174-44F6-B7BD-DB0310102C56}"/>
              </a:ext>
            </a:extLst>
          </p:cNvPr>
          <p:cNvGrpSpPr/>
          <p:nvPr/>
        </p:nvGrpSpPr>
        <p:grpSpPr>
          <a:xfrm>
            <a:off x="6260095" y="1920244"/>
            <a:ext cx="3881549" cy="1421775"/>
            <a:chOff x="6260095" y="1920244"/>
            <a:chExt cx="3881549" cy="142177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B7E27D6-2EC6-4C24-BBD5-FD1F6228CF0B}"/>
                </a:ext>
              </a:extLst>
            </p:cNvPr>
            <p:cNvSpPr txBox="1"/>
            <p:nvPr/>
          </p:nvSpPr>
          <p:spPr>
            <a:xfrm>
              <a:off x="7892310" y="2695688"/>
              <a:ext cx="22493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Semantic conditions</a:t>
              </a:r>
            </a:p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(45.71%)</a:t>
              </a:r>
            </a:p>
          </p:txBody>
        </p: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C2E16D0A-32D7-4F3A-938A-5814502BE87E}"/>
                </a:ext>
              </a:extLst>
            </p:cNvPr>
            <p:cNvCxnSpPr>
              <a:stCxn id="7" idx="2"/>
              <a:endCxn id="38" idx="0"/>
            </p:cNvCxnSpPr>
            <p:nvPr/>
          </p:nvCxnSpPr>
          <p:spPr bwMode="auto">
            <a:xfrm rot="16200000" flipH="1">
              <a:off x="7250814" y="929525"/>
              <a:ext cx="775444" cy="2756881"/>
            </a:xfrm>
            <a:prstGeom prst="bentConnector3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8DA6E6-391A-4BDB-A15B-DDD2B7A3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Triggering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A6A2E-0C94-4886-89D5-86DB4E36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Content Placeholder 5" descr="Lightning bolt">
            <a:extLst>
              <a:ext uri="{FF2B5EF4-FFF2-40B4-BE49-F238E27FC236}">
                <a16:creationId xmlns:a16="http://schemas.microsoft.com/office/drawing/2014/main" id="{5C1F77D8-4CF4-4C35-B17F-FF74A3AB8F8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3842" y="1139879"/>
            <a:ext cx="914400" cy="9144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B78E73-1430-47BF-A242-1916A27E219C}"/>
              </a:ext>
            </a:extLst>
          </p:cNvPr>
          <p:cNvSpPr txBox="1"/>
          <p:nvPr/>
        </p:nvSpPr>
        <p:spPr>
          <a:xfrm>
            <a:off x="5122605" y="1273913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 unexpected error</a:t>
            </a:r>
          </a:p>
          <a:p>
            <a:pPr algn="ctr"/>
            <a:r>
              <a:rPr lang="en-US" dirty="0"/>
              <a:t>(triggering condition)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3D211AE-0A36-453B-8D8C-4AAB5DD73206}"/>
              </a:ext>
            </a:extLst>
          </p:cNvPr>
          <p:cNvGrpSpPr/>
          <p:nvPr/>
        </p:nvGrpSpPr>
        <p:grpSpPr>
          <a:xfrm>
            <a:off x="1628453" y="1920245"/>
            <a:ext cx="4631643" cy="1421774"/>
            <a:chOff x="1628453" y="1920245"/>
            <a:chExt cx="4631643" cy="142177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2FACFDE-3139-40D4-9E65-7022DD6DF40D}"/>
                </a:ext>
              </a:extLst>
            </p:cNvPr>
            <p:cNvSpPr txBox="1"/>
            <p:nvPr/>
          </p:nvSpPr>
          <p:spPr>
            <a:xfrm>
              <a:off x="1628453" y="2695688"/>
              <a:ext cx="27109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Non-semantic conditions</a:t>
              </a:r>
            </a:p>
            <a:p>
              <a:pPr algn="ctr"/>
              <a:r>
                <a:rPr lang="en-US" dirty="0"/>
                <a:t>(54.29%)</a:t>
              </a:r>
            </a:p>
          </p:txBody>
        </p:sp>
        <p:cxnSp>
          <p:nvCxnSpPr>
            <p:cNvPr id="78" name="Connector: Elbow 77">
              <a:extLst>
                <a:ext uri="{FF2B5EF4-FFF2-40B4-BE49-F238E27FC236}">
                  <a16:creationId xmlns:a16="http://schemas.microsoft.com/office/drawing/2014/main" id="{24F2C3FF-8962-4BD9-AE03-48926CCF08A3}"/>
                </a:ext>
              </a:extLst>
            </p:cNvPr>
            <p:cNvCxnSpPr>
              <a:stCxn id="7" idx="2"/>
              <a:endCxn id="37" idx="0"/>
            </p:cNvCxnSpPr>
            <p:nvPr/>
          </p:nvCxnSpPr>
          <p:spPr bwMode="auto">
            <a:xfrm rot="5400000">
              <a:off x="4234303" y="669895"/>
              <a:ext cx="775444" cy="3276143"/>
            </a:xfrm>
            <a:prstGeom prst="bentConnector3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9E3B91C-17E8-4D7B-A93F-F27DDB21EFC5}"/>
              </a:ext>
            </a:extLst>
          </p:cNvPr>
          <p:cNvSpPr txBox="1"/>
          <p:nvPr/>
        </p:nvSpPr>
        <p:spPr>
          <a:xfrm>
            <a:off x="331412" y="4492638"/>
            <a:ext cx="2909312" cy="16344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Scenarios:</a:t>
            </a:r>
          </a:p>
          <a:p>
            <a:pPr algn="ctr"/>
            <a:r>
              <a:rPr lang="en-US" dirty="0"/>
              <a:t>premature disconnection,</a:t>
            </a:r>
          </a:p>
          <a:p>
            <a:pPr algn="ctr"/>
            <a:r>
              <a:rPr lang="en-US" dirty="0"/>
              <a:t>local timeout,</a:t>
            </a:r>
          </a:p>
          <a:p>
            <a:pPr algn="ctr"/>
            <a:r>
              <a:rPr lang="en-US" dirty="0"/>
              <a:t>connection refused,</a:t>
            </a:r>
          </a:p>
          <a:p>
            <a:pPr algn="ctr"/>
            <a:r>
              <a:rPr lang="en-US" dirty="0"/>
              <a:t>other network errors.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6A84E7-21B2-43F8-BD96-0608162C91A2}"/>
              </a:ext>
            </a:extLst>
          </p:cNvPr>
          <p:cNvSpPr txBox="1"/>
          <p:nvPr/>
        </p:nvSpPr>
        <p:spPr>
          <a:xfrm>
            <a:off x="3426133" y="4492638"/>
            <a:ext cx="2721095" cy="13280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Scenarios:</a:t>
            </a:r>
          </a:p>
          <a:p>
            <a:pPr algn="ctr"/>
            <a:r>
              <a:rPr lang="en-US" dirty="0"/>
              <a:t>file corrupted,</a:t>
            </a:r>
          </a:p>
          <a:p>
            <a:pPr algn="ctr"/>
            <a:r>
              <a:rPr lang="en-US" dirty="0"/>
              <a:t>file not found,</a:t>
            </a:r>
          </a:p>
          <a:p>
            <a:pPr algn="ctr"/>
            <a:r>
              <a:rPr lang="en-US" dirty="0"/>
              <a:t>other file system errors.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3851BA-CFB1-4B74-A103-D8F2EAB8ED4F}"/>
              </a:ext>
            </a:extLst>
          </p:cNvPr>
          <p:cNvSpPr txBox="1"/>
          <p:nvPr/>
        </p:nvSpPr>
        <p:spPr>
          <a:xfrm>
            <a:off x="6312976" y="4492638"/>
            <a:ext cx="2637652" cy="16344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Scenarios:</a:t>
            </a:r>
          </a:p>
          <a:p>
            <a:pPr algn="ctr"/>
            <a:r>
              <a:rPr lang="en-US" dirty="0"/>
              <a:t>out of memory,</a:t>
            </a:r>
          </a:p>
          <a:p>
            <a:pPr algn="ctr"/>
            <a:r>
              <a:rPr lang="en-US" dirty="0"/>
              <a:t>out of disk space,</a:t>
            </a:r>
          </a:p>
          <a:p>
            <a:pPr algn="ctr"/>
            <a:r>
              <a:rPr lang="en-US" dirty="0"/>
              <a:t>port conflicted,</a:t>
            </a:r>
          </a:p>
          <a:p>
            <a:pPr algn="ctr"/>
            <a:r>
              <a:rPr lang="en-US" dirty="0"/>
              <a:t>out of other resources.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3638AEA-E4C0-4962-9CCB-27BC1BDDE0A0}"/>
              </a:ext>
            </a:extLst>
          </p:cNvPr>
          <p:cNvGrpSpPr/>
          <p:nvPr/>
        </p:nvGrpSpPr>
        <p:grpSpPr>
          <a:xfrm>
            <a:off x="995452" y="3342020"/>
            <a:ext cx="1988501" cy="1150622"/>
            <a:chOff x="720156" y="3342020"/>
            <a:chExt cx="1988501" cy="11506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DA19A0C-398D-49C1-B072-3CC838B3515C}"/>
                </a:ext>
              </a:extLst>
            </p:cNvPr>
            <p:cNvSpPr txBox="1"/>
            <p:nvPr/>
          </p:nvSpPr>
          <p:spPr>
            <a:xfrm>
              <a:off x="720156" y="3846311"/>
              <a:ext cx="15824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Network error</a:t>
              </a:r>
            </a:p>
            <a:p>
              <a:pPr algn="ctr"/>
              <a:r>
                <a:rPr lang="en-US" dirty="0"/>
                <a:t>(21.90%)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4F84D998-AD9A-48F5-B655-8B31883A4C81}"/>
                </a:ext>
              </a:extLst>
            </p:cNvPr>
            <p:cNvCxnSpPr>
              <a:cxnSpLocks/>
              <a:stCxn id="37" idx="2"/>
              <a:endCxn id="5" idx="0"/>
            </p:cNvCxnSpPr>
            <p:nvPr/>
          </p:nvCxnSpPr>
          <p:spPr bwMode="auto">
            <a:xfrm rot="5400000">
              <a:off x="1857882" y="2995536"/>
              <a:ext cx="504292" cy="1197259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DB78A6A-DF26-4CA4-A7C4-703EB51F84AF}"/>
              </a:ext>
            </a:extLst>
          </p:cNvPr>
          <p:cNvGrpSpPr/>
          <p:nvPr/>
        </p:nvGrpSpPr>
        <p:grpSpPr>
          <a:xfrm>
            <a:off x="2983953" y="3342018"/>
            <a:ext cx="2754271" cy="1150623"/>
            <a:chOff x="2698825" y="3342018"/>
            <a:chExt cx="2754271" cy="115062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B33AD4-895F-4575-9EBC-CC7DA5B3E1F0}"/>
                </a:ext>
              </a:extLst>
            </p:cNvPr>
            <p:cNvSpPr txBox="1"/>
            <p:nvPr/>
          </p:nvSpPr>
          <p:spPr>
            <a:xfrm>
              <a:off x="3550011" y="3846310"/>
              <a:ext cx="19030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File system error</a:t>
              </a:r>
            </a:p>
            <a:p>
              <a:pPr algn="ctr"/>
              <a:r>
                <a:rPr lang="en-US" dirty="0"/>
                <a:t>(19.05%)</a:t>
              </a:r>
            </a:p>
          </p:txBody>
        </p: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4BF5B7EA-D422-4C10-9489-0E7D879D6385}"/>
                </a:ext>
              </a:extLst>
            </p:cNvPr>
            <p:cNvCxnSpPr>
              <a:cxnSpLocks/>
              <a:stCxn id="37" idx="2"/>
              <a:endCxn id="15" idx="0"/>
            </p:cNvCxnSpPr>
            <p:nvPr/>
          </p:nvCxnSpPr>
          <p:spPr bwMode="auto">
            <a:xfrm rot="16200000" flipH="1">
              <a:off x="3348044" y="2692799"/>
              <a:ext cx="504291" cy="1802729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02DE3D1-B020-4F86-9F0D-38FC6D761EE2}"/>
              </a:ext>
            </a:extLst>
          </p:cNvPr>
          <p:cNvGrpSpPr/>
          <p:nvPr/>
        </p:nvGrpSpPr>
        <p:grpSpPr>
          <a:xfrm>
            <a:off x="2983953" y="3342019"/>
            <a:ext cx="5535272" cy="1150623"/>
            <a:chOff x="2708657" y="3342019"/>
            <a:chExt cx="5535272" cy="115062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52F0539-CD6A-46F4-8BB8-8D11A9F18E4E}"/>
                </a:ext>
              </a:extLst>
            </p:cNvPr>
            <p:cNvSpPr txBox="1"/>
            <p:nvPr/>
          </p:nvSpPr>
          <p:spPr>
            <a:xfrm>
              <a:off x="6469084" y="3846311"/>
              <a:ext cx="17748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Out of resource</a:t>
              </a:r>
            </a:p>
            <a:p>
              <a:pPr algn="ctr"/>
              <a:r>
                <a:rPr lang="en-US" dirty="0"/>
                <a:t>(7.62%)</a:t>
              </a: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3AF23603-1CCB-47F1-BD28-28AB3FCD8783}"/>
                </a:ext>
              </a:extLst>
            </p:cNvPr>
            <p:cNvCxnSpPr>
              <a:cxnSpLocks/>
              <a:stCxn id="37" idx="2"/>
              <a:endCxn id="16" idx="0"/>
            </p:cNvCxnSpPr>
            <p:nvPr/>
          </p:nvCxnSpPr>
          <p:spPr bwMode="auto">
            <a:xfrm rot="16200000" flipH="1">
              <a:off x="4780436" y="1270240"/>
              <a:ext cx="504292" cy="464785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EA413A9-030F-418C-AEC7-21EED25A5C2F}"/>
              </a:ext>
            </a:extLst>
          </p:cNvPr>
          <p:cNvGrpSpPr/>
          <p:nvPr/>
        </p:nvGrpSpPr>
        <p:grpSpPr>
          <a:xfrm>
            <a:off x="2983952" y="3342019"/>
            <a:ext cx="8520650" cy="1150623"/>
            <a:chOff x="2983952" y="3342019"/>
            <a:chExt cx="8520650" cy="115062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FE756B5-616F-4943-82CB-B4A8C310E7FF}"/>
                </a:ext>
              </a:extLst>
            </p:cNvPr>
            <p:cNvSpPr txBox="1"/>
            <p:nvPr/>
          </p:nvSpPr>
          <p:spPr>
            <a:xfrm>
              <a:off x="9511749" y="3846311"/>
              <a:ext cx="19928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Untimely interrupt</a:t>
              </a:r>
            </a:p>
            <a:p>
              <a:pPr algn="ctr"/>
              <a:r>
                <a:rPr lang="en-US" dirty="0"/>
                <a:t>(5.72%)</a:t>
              </a:r>
            </a:p>
          </p:txBody>
        </p: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69605C72-9CCD-4966-9BCF-21F62F0C1E86}"/>
                </a:ext>
              </a:extLst>
            </p:cNvPr>
            <p:cNvCxnSpPr>
              <a:stCxn id="37" idx="2"/>
              <a:endCxn id="17" idx="0"/>
            </p:cNvCxnSpPr>
            <p:nvPr/>
          </p:nvCxnSpPr>
          <p:spPr bwMode="auto">
            <a:xfrm rot="16200000" flipH="1">
              <a:off x="6493918" y="-167947"/>
              <a:ext cx="504292" cy="7524223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A9657A3-E33F-48D5-84D4-54E8174E824B}"/>
              </a:ext>
            </a:extLst>
          </p:cNvPr>
          <p:cNvSpPr txBox="1"/>
          <p:nvPr/>
        </p:nvSpPr>
        <p:spPr>
          <a:xfrm>
            <a:off x="9115822" y="4492638"/>
            <a:ext cx="2784705" cy="13280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Scenario:</a:t>
            </a:r>
          </a:p>
          <a:p>
            <a:pPr algn="ctr"/>
            <a:r>
              <a:rPr lang="en-US" dirty="0"/>
              <a:t>thread interrupted while invoking a blocking method.</a:t>
            </a:r>
          </a:p>
        </p:txBody>
      </p:sp>
    </p:spTree>
    <p:extLst>
      <p:ext uri="{BB962C8B-B14F-4D97-AF65-F5344CB8AC3E}">
        <p14:creationId xmlns:p14="http://schemas.microsoft.com/office/powerpoint/2010/main" val="71457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>
            <a:extLst>
              <a:ext uri="{FF2B5EF4-FFF2-40B4-BE49-F238E27FC236}">
                <a16:creationId xmlns:a16="http://schemas.microsoft.com/office/drawing/2014/main" id="{9054FEDE-D3AE-7F48-A092-1C4DAC4F0DD2}"/>
              </a:ext>
            </a:extLst>
          </p:cNvPr>
          <p:cNvSpPr/>
          <p:nvPr/>
        </p:nvSpPr>
        <p:spPr bwMode="auto">
          <a:xfrm>
            <a:off x="2671482" y="1829806"/>
            <a:ext cx="6866966" cy="3621062"/>
          </a:xfrm>
          <a:prstGeom prst="cloud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78997-8895-422A-B8EF-C4DDE0AF7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systems are everywhere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98EB4-4C6E-4D6B-BE75-C520340E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5921FCAF-AE0C-400E-8ECF-AB872150C4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5" t="27157" r="12202" b="28514"/>
          <a:stretch/>
        </p:blipFill>
        <p:spPr>
          <a:xfrm>
            <a:off x="7780919" y="5248305"/>
            <a:ext cx="2218496" cy="731520"/>
          </a:xfrm>
          <a:prstGeom prst="rect">
            <a:avLst/>
          </a:prstGeom>
          <a:noFill/>
        </p:spPr>
      </p:pic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51819348-10E6-4F12-A8CA-7367484B51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2" t="24723" r="6001" b="21734"/>
          <a:stretch/>
        </p:blipFill>
        <p:spPr>
          <a:xfrm>
            <a:off x="984113" y="5042221"/>
            <a:ext cx="2683607" cy="640080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8E7C9E-5F2F-452F-9861-0E7F060C9C8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8194" b="70694" l="11250" r="89375">
                        <a14:foregroundMark x1="25859" y1="31667" x2="25859" y2="31667"/>
                        <a14:foregroundMark x1="32031" y1="40972" x2="32031" y2="40972"/>
                        <a14:foregroundMark x1="16641" y1="32083" x2="16641" y2="32083"/>
                        <a14:foregroundMark x1="16641" y1="32083" x2="16641" y2="32083"/>
                        <a14:foregroundMark x1="12812" y1="41389" x2="12812" y2="41389"/>
                        <a14:foregroundMark x1="28750" y1="63611" x2="28750" y2="63611"/>
                        <a14:foregroundMark x1="31563" y1="62361" x2="31563" y2="62361"/>
                        <a14:foregroundMark x1="54141" y1="50139" x2="54141" y2="50139"/>
                        <a14:foregroundMark x1="53125" y1="40972" x2="53125" y2="40972"/>
                        <a14:foregroundMark x1="57891" y1="48472" x2="57891" y2="48472"/>
                        <a14:foregroundMark x1="70938" y1="47639" x2="70938" y2="47639"/>
                        <a14:foregroundMark x1="80156" y1="50139" x2="80156" y2="50139"/>
                        <a14:foregroundMark x1="89453" y1="49722" x2="89453" y2="49722"/>
                        <a14:foregroundMark x1="12812" y1="54444" x2="12812" y2="54444"/>
                        <a14:foregroundMark x1="11406" y1="40417" x2="11406" y2="40417"/>
                        <a14:foregroundMark x1="48438" y1="40417" x2="48438" y2="40417"/>
                        <a14:foregroundMark x1="24453" y1="28750" x2="24453" y2="28750"/>
                        <a14:foregroundMark x1="17344" y1="68750" x2="17344" y2="68750"/>
                        <a14:foregroundMark x1="26328" y1="70833" x2="26328" y2="70833"/>
                        <a14:foregroundMark x1="22344" y1="28194" x2="22344" y2="281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411" t="24493" r="8333" b="26822"/>
          <a:stretch/>
        </p:blipFill>
        <p:spPr>
          <a:xfrm>
            <a:off x="1381524" y="1468913"/>
            <a:ext cx="1945972" cy="640080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486A37-61FF-4472-950F-9A1D0A82A5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9800" b="83400" l="8375" r="92000">
                        <a14:foregroundMark x1="32625" y1="29400" x2="32625" y2="29400"/>
                        <a14:foregroundMark x1="59625" y1="22600" x2="59625" y2="22600"/>
                        <a14:foregroundMark x1="49000" y1="36400" x2="49000" y2="36400"/>
                        <a14:foregroundMark x1="8375" y1="73000" x2="8375" y2="73000"/>
                        <a14:foregroundMark x1="17250" y1="71200" x2="17250" y2="71200"/>
                        <a14:foregroundMark x1="20375" y1="75800" x2="20375" y2="75800"/>
                        <a14:foregroundMark x1="20625" y1="74800" x2="20625" y2="74800"/>
                        <a14:foregroundMark x1="20625" y1="68200" x2="20625" y2="68200"/>
                        <a14:foregroundMark x1="20875" y1="76600" x2="20875" y2="76600"/>
                        <a14:foregroundMark x1="21750" y1="77000" x2="21750" y2="77000"/>
                        <a14:foregroundMark x1="29250" y1="74800" x2="29250" y2="74800"/>
                        <a14:foregroundMark x1="27875" y1="83400" x2="27875" y2="83400"/>
                        <a14:foregroundMark x1="37125" y1="75200" x2="37125" y2="75200"/>
                        <a14:foregroundMark x1="45375" y1="75800" x2="45375" y2="75800"/>
                        <a14:foregroundMark x1="53250" y1="76200" x2="53250" y2="76200"/>
                        <a14:foregroundMark x1="66375" y1="68200" x2="66375" y2="68200"/>
                        <a14:foregroundMark x1="69375" y1="70400" x2="69375" y2="70400"/>
                        <a14:foregroundMark x1="76875" y1="74400" x2="76875" y2="74400"/>
                        <a14:foregroundMark x1="85000" y1="77600" x2="85000" y2="77600"/>
                        <a14:foregroundMark x1="92000" y1="72600" x2="92000" y2="72600"/>
                        <a14:foregroundMark x1="17875" y1="68600" x2="17875" y2="68600"/>
                        <a14:foregroundMark x1="21500" y1="67800" x2="21500" y2="67800"/>
                        <a14:backgroundMark x1="11375" y1="25800" x2="11375" y2="25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18" t="12412" r="3937" b="13600"/>
          <a:stretch/>
        </p:blipFill>
        <p:spPr>
          <a:xfrm>
            <a:off x="3938990" y="4224861"/>
            <a:ext cx="1264358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E1D9DC-7543-471F-8163-276F196455B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2540" b="75397" l="25250" r="74500">
                        <a14:foregroundMark x1="27750" y1="41111" x2="27750" y2="41111"/>
                        <a14:foregroundMark x1="41500" y1="23968" x2="41500" y2="23968"/>
                        <a14:foregroundMark x1="59167" y1="22857" x2="59167" y2="22857"/>
                        <a14:foregroundMark x1="68583" y1="22857" x2="68583" y2="22857"/>
                        <a14:foregroundMark x1="73333" y1="60635" x2="73333" y2="60635"/>
                        <a14:foregroundMark x1="66250" y1="69206" x2="66250" y2="69206"/>
                        <a14:foregroundMark x1="71750" y1="72540" x2="71750" y2="72540"/>
                        <a14:foregroundMark x1="71333" y1="73968" x2="71333" y2="73968"/>
                        <a14:foregroundMark x1="25250" y1="60952" x2="25250" y2="60952"/>
                        <a14:foregroundMark x1="74500" y1="60635" x2="74500" y2="606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t="19643" r="23228" b="18332"/>
          <a:stretch/>
        </p:blipFill>
        <p:spPr>
          <a:xfrm>
            <a:off x="3166464" y="3227691"/>
            <a:ext cx="1050419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F12FAA8-15B6-4BE5-BD17-F0B850CF8D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433" y="2410145"/>
            <a:ext cx="1897997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6088BC7-73F8-42DA-9F30-A4C1B369EA7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595" y="4155613"/>
            <a:ext cx="709476" cy="100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FC33966-B0A8-4240-A2FE-F16C0E98D46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433" y="3309450"/>
            <a:ext cx="2533273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95560B0-8872-4C44-8CF0-87E9EEC47B6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930" y="1407132"/>
            <a:ext cx="2273470" cy="640080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0CAC9D-22C2-8947-9ED5-53977941F62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12581" y1="78935" x2="12581" y2="78935"/>
                        <a14:foregroundMark x1="17903" y1="84019" x2="17903" y2="84019"/>
                        <a14:foregroundMark x1="29032" y1="82082" x2="29032" y2="82082"/>
                        <a14:foregroundMark x1="36290" y1="84019" x2="36290" y2="84019"/>
                        <a14:foregroundMark x1="43065" y1="85956" x2="43065" y2="85956"/>
                        <a14:foregroundMark x1="54032" y1="84019" x2="54032" y2="84019"/>
                        <a14:foregroundMark x1="71452" y1="74092" x2="71452" y2="74092"/>
                        <a14:foregroundMark x1="75484" y1="83051" x2="75484" y2="83051"/>
                        <a14:foregroundMark x1="88871" y1="81114" x2="88871" y2="81114"/>
                        <a14:foregroundMark x1="18226" y1="46973" x2="18226" y2="46973"/>
                        <a14:foregroundMark x1="15161" y1="46005" x2="15161" y2="46005"/>
                        <a14:foregroundMark x1="15645" y1="39467" x2="15645" y2="39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68" y="3510341"/>
            <a:ext cx="1238433" cy="82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176F61-F88A-A842-9BE5-AB37D12178E2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2676" b="82160" l="12799" r="84983">
                        <a14:foregroundMark x1="17747" y1="61737" x2="17747" y2="61737"/>
                        <a14:foregroundMark x1="12799" y1="61737" x2="12799" y2="61737"/>
                        <a14:foregroundMark x1="27645" y1="61502" x2="27645" y2="61502"/>
                        <a14:foregroundMark x1="46246" y1="61972" x2="46246" y2="61972"/>
                        <a14:foregroundMark x1="58020" y1="58216" x2="58020" y2="58216"/>
                        <a14:foregroundMark x1="71672" y1="61033" x2="71672" y2="61033"/>
                        <a14:foregroundMark x1="80546" y1="60563" x2="80546" y2="60563"/>
                        <a14:foregroundMark x1="80887" y1="59155" x2="80887" y2="59155"/>
                        <a14:foregroundMark x1="83106" y1="58451" x2="83106" y2="58451"/>
                        <a14:foregroundMark x1="76962" y1="68310" x2="76962" y2="68310"/>
                        <a14:foregroundMark x1="65188" y1="68310" x2="65188" y2="68310"/>
                        <a14:foregroundMark x1="75597" y1="75117" x2="75597" y2="75117"/>
                        <a14:foregroundMark x1="82935" y1="75352" x2="82935" y2="75352"/>
                        <a14:foregroundMark x1="77816" y1="80751" x2="77816" y2="80751"/>
                        <a14:foregroundMark x1="81911" y1="80751" x2="81911" y2="80751"/>
                        <a14:foregroundMark x1="84983" y1="82160" x2="84983" y2="82160"/>
                        <a14:foregroundMark x1="44198" y1="73944" x2="44198" y2="73944"/>
                        <a14:foregroundMark x1="30034" y1="72770" x2="30034" y2="72770"/>
                        <a14:foregroundMark x1="13481" y1="75822" x2="13481" y2="75822"/>
                        <a14:foregroundMark x1="14676" y1="75822" x2="14676" y2="75822"/>
                        <a14:foregroundMark x1="39420" y1="12676" x2="39420" y2="126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486" t="6357" r="9240" b="13299"/>
          <a:stretch/>
        </p:blipFill>
        <p:spPr>
          <a:xfrm>
            <a:off x="7089706" y="2209894"/>
            <a:ext cx="1382426" cy="100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" descr="“amazon”的图片搜索结果">
            <a:extLst>
              <a:ext uri="{FF2B5EF4-FFF2-40B4-BE49-F238E27FC236}">
                <a16:creationId xmlns:a16="http://schemas.microsoft.com/office/drawing/2014/main" id="{E6C2A692-57C9-E144-A0E7-6FF31D8DC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03" y="3074336"/>
            <a:ext cx="1996946" cy="731520"/>
          </a:xfrm>
          <a:prstGeom prst="rect">
            <a:avLst/>
          </a:prstGeom>
          <a:noFill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06E32C1-B25C-F142-A479-295521E2151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6944" b="96759" l="2146" r="95279">
                        <a14:foregroundMark x1="65665" y1="19907" x2="65665" y2="19907"/>
                        <a14:foregroundMark x1="3004" y1="25463" x2="3004" y2="25463"/>
                        <a14:foregroundMark x1="89700" y1="27315" x2="89700" y2="27315"/>
                        <a14:foregroundMark x1="90558" y1="28241" x2="90558" y2="28241"/>
                        <a14:foregroundMark x1="91845" y1="25926" x2="91845" y2="25926"/>
                        <a14:foregroundMark x1="91845" y1="26852" x2="91845" y2="26852"/>
                        <a14:foregroundMark x1="93133" y1="26852" x2="93133" y2="26852"/>
                        <a14:foregroundMark x1="95708" y1="26389" x2="95708" y2="26389"/>
                        <a14:foregroundMark x1="52790" y1="81944" x2="52790" y2="81944"/>
                        <a14:foregroundMark x1="47639" y1="96759" x2="47639" y2="967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618" y="3144838"/>
            <a:ext cx="1080348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23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DA6E6-391A-4BDB-A15B-DDD2B7A3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Triggering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A6A2E-0C94-4886-89D5-86DB4E36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DDAA89-B14F-48DC-B4A4-D0E54552DADA}"/>
              </a:ext>
            </a:extLst>
          </p:cNvPr>
          <p:cNvSpPr txBox="1"/>
          <p:nvPr/>
        </p:nvSpPr>
        <p:spPr>
          <a:xfrm>
            <a:off x="2202084" y="2274082"/>
            <a:ext cx="7890287" cy="1384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i="1" dirty="0"/>
              <a:t>Finding:</a:t>
            </a:r>
          </a:p>
          <a:p>
            <a:r>
              <a:rPr lang="en-US" sz="2800" dirty="0"/>
              <a:t>Many of these scenarios have not been attempted by the testing tools for cloud systems.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45236668-5C8D-40CA-8A07-4885DAAEEAA9}"/>
              </a:ext>
            </a:extLst>
          </p:cNvPr>
          <p:cNvSpPr/>
          <p:nvPr/>
        </p:nvSpPr>
        <p:spPr bwMode="auto">
          <a:xfrm rot="5400000">
            <a:off x="5779572" y="-1672574"/>
            <a:ext cx="672794" cy="11569116"/>
          </a:xfrm>
          <a:prstGeom prst="leftBrace">
            <a:avLst>
              <a:gd name="adj1" fmla="val 8333"/>
              <a:gd name="adj2" fmla="val 49714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F701CF-AA78-4313-BD4E-C9B694A625C7}"/>
              </a:ext>
            </a:extLst>
          </p:cNvPr>
          <p:cNvSpPr txBox="1"/>
          <p:nvPr/>
        </p:nvSpPr>
        <p:spPr>
          <a:xfrm>
            <a:off x="331412" y="4492638"/>
            <a:ext cx="2909312" cy="16344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Scenarios: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premature disconnection,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local timeout,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connection refused,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other network errors</a:t>
            </a:r>
            <a:r>
              <a:rPr lang="en-US" dirty="0"/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97CE72-CED5-458A-8ABC-BA04561DBC54}"/>
              </a:ext>
            </a:extLst>
          </p:cNvPr>
          <p:cNvSpPr txBox="1"/>
          <p:nvPr/>
        </p:nvSpPr>
        <p:spPr>
          <a:xfrm>
            <a:off x="3426133" y="4492638"/>
            <a:ext cx="2721095" cy="13280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Scenarios: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file corrupted,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file not found</a:t>
            </a:r>
            <a:r>
              <a:rPr lang="en-US" dirty="0"/>
              <a:t>,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other file system errors</a:t>
            </a:r>
            <a:r>
              <a:rPr lang="en-US" dirty="0"/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396981-AF4F-4088-8E7E-D1ABBFF64D8C}"/>
              </a:ext>
            </a:extLst>
          </p:cNvPr>
          <p:cNvSpPr txBox="1"/>
          <p:nvPr/>
        </p:nvSpPr>
        <p:spPr>
          <a:xfrm>
            <a:off x="6312976" y="4492638"/>
            <a:ext cx="2637652" cy="16344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Scenarios: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out of memory</a:t>
            </a:r>
            <a:r>
              <a:rPr lang="en-US" dirty="0"/>
              <a:t>,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out of disk space,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port conflicted</a:t>
            </a:r>
            <a:r>
              <a:rPr lang="en-US" dirty="0"/>
              <a:t>,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out of other resources</a:t>
            </a:r>
            <a:r>
              <a:rPr lang="en-US" dirty="0"/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6656C2-8148-4EF4-A96E-C0E731683B05}"/>
              </a:ext>
            </a:extLst>
          </p:cNvPr>
          <p:cNvSpPr txBox="1"/>
          <p:nvPr/>
        </p:nvSpPr>
        <p:spPr>
          <a:xfrm>
            <a:off x="9115822" y="4492638"/>
            <a:ext cx="2784705" cy="13280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Scenario: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thread interrupted while invoking a blocking method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5537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4E9EC5-E234-41B6-BE42-1B77471190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5400" b="1" dirty="0"/>
              <a:t>Part I: Empirical study</a:t>
            </a:r>
          </a:p>
          <a:p>
            <a:r>
              <a:rPr lang="en-US" sz="4400" b="1" dirty="0">
                <a:solidFill>
                  <a:schemeClr val="tx2"/>
                </a:solidFill>
              </a:rPr>
              <a:t>Root causes (RQ2)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5DB5A-F355-4869-8CD5-31DD3F8C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12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B4E1A0A3-425C-4445-9552-471FB68DFB65}"/>
              </a:ext>
            </a:extLst>
          </p:cNvPr>
          <p:cNvSpPr txBox="1"/>
          <p:nvPr/>
        </p:nvSpPr>
        <p:spPr>
          <a:xfrm>
            <a:off x="1490716" y="2723194"/>
            <a:ext cx="5754987" cy="1477328"/>
          </a:xfrm>
          <a:prstGeom prst="wedgeRectCallout">
            <a:avLst>
              <a:gd name="adj1" fmla="val 59978"/>
              <a:gd name="adj2" fmla="val 646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  void </a:t>
            </a:r>
            <a:r>
              <a:rPr lang="en-US" dirty="0" err="1">
                <a:latin typeface="Consolas" panose="020B0609020204030204" pitchFamily="49" charset="0"/>
              </a:rPr>
              <a:t>updateMetaLocation</a:t>
            </a:r>
            <a:r>
              <a:rPr lang="en-US" dirty="0">
                <a:latin typeface="Consolas" panose="020B0609020204030204" pitchFamily="49" charset="0"/>
              </a:rPr>
              <a:t>() ... {</a:t>
            </a:r>
          </a:p>
          <a:p>
            <a:r>
              <a:rPr lang="en-US" dirty="0">
                <a:latin typeface="Consolas" panose="020B0609020204030204" pitchFamily="49" charset="0"/>
              </a:rPr>
              <a:t>2    if (</a:t>
            </a:r>
            <a:r>
              <a:rPr lang="en-US" dirty="0" err="1">
                <a:latin typeface="Consolas" panose="020B0609020204030204" pitchFamily="49" charset="0"/>
              </a:rPr>
              <a:t>networkError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3-     throw new NullPointerException(...);</a:t>
            </a:r>
            <a:endParaRPr lang="en-US" dirty="0">
              <a:solidFill>
                <a:srgbClr val="C00000"/>
              </a:solidFill>
              <a:latin typeface="+mn-lt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4+     throw new IOException(...);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5  }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CB404-7C62-4DAB-873C-FF37DCB4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causes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C89B3-3A99-411E-BE88-30C10138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0E2F7-2E6B-4714-8F14-5EF49813F244}"/>
              </a:ext>
            </a:extLst>
          </p:cNvPr>
          <p:cNvSpPr txBox="1"/>
          <p:nvPr/>
        </p:nvSpPr>
        <p:spPr>
          <a:xfrm>
            <a:off x="609600" y="1417639"/>
            <a:ext cx="15329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 cause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D6780D-B79B-456A-A2A8-0638E8A0CD96}"/>
              </a:ext>
            </a:extLst>
          </p:cNvPr>
          <p:cNvSpPr txBox="1"/>
          <p:nvPr/>
        </p:nvSpPr>
        <p:spPr>
          <a:xfrm>
            <a:off x="1543452" y="1932646"/>
            <a:ext cx="3079982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Inaccurate exception (10%)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17E4608-B46F-4E46-9366-198DD0EDC85E}"/>
              </a:ext>
            </a:extLst>
          </p:cNvPr>
          <p:cNvCxnSpPr>
            <a:stCxn id="6" idx="2"/>
            <a:endCxn id="7" idx="1"/>
          </p:cNvCxnSpPr>
          <p:nvPr/>
        </p:nvCxnSpPr>
        <p:spPr bwMode="auto">
          <a:xfrm rot="16200000" flipH="1">
            <a:off x="1294585" y="1868444"/>
            <a:ext cx="330341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17E07E0-B72B-4DD1-AE9C-316CA2362103}"/>
              </a:ext>
            </a:extLst>
          </p:cNvPr>
          <p:cNvSpPr/>
          <p:nvPr/>
        </p:nvSpPr>
        <p:spPr bwMode="auto">
          <a:xfrm>
            <a:off x="7044114" y="1932646"/>
            <a:ext cx="1632155" cy="37420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RegionServer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120CBEB-0B50-491B-81C0-C0E05BFD7812}"/>
              </a:ext>
            </a:extLst>
          </p:cNvPr>
          <p:cNvCxnSpPr>
            <a:cxnSpLocks/>
            <a:stCxn id="28" idx="2"/>
          </p:cNvCxnSpPr>
          <p:nvPr/>
        </p:nvCxnSpPr>
        <p:spPr bwMode="auto">
          <a:xfrm>
            <a:off x="7860192" y="2306851"/>
            <a:ext cx="0" cy="153008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7A951F9-A13A-499D-A2A6-5C18992CE8DD}"/>
              </a:ext>
            </a:extLst>
          </p:cNvPr>
          <p:cNvCxnSpPr>
            <a:cxnSpLocks/>
          </p:cNvCxnSpPr>
          <p:nvPr/>
        </p:nvCxnSpPr>
        <p:spPr bwMode="auto">
          <a:xfrm>
            <a:off x="7842797" y="3552128"/>
            <a:ext cx="293981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E0ED2FD-C66C-4DBC-9879-F253D5ADAB09}"/>
              </a:ext>
            </a:extLst>
          </p:cNvPr>
          <p:cNvSpPr txBox="1"/>
          <p:nvPr/>
        </p:nvSpPr>
        <p:spPr>
          <a:xfrm>
            <a:off x="7826459" y="2886133"/>
            <a:ext cx="284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META’s location in the ROOT region.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A390998-9DEC-42C4-ACE9-CBC9429A459B}"/>
              </a:ext>
            </a:extLst>
          </p:cNvPr>
          <p:cNvGrpSpPr/>
          <p:nvPr/>
        </p:nvGrpSpPr>
        <p:grpSpPr>
          <a:xfrm>
            <a:off x="10481404" y="3014490"/>
            <a:ext cx="914400" cy="914400"/>
            <a:chOff x="8531704" y="3021008"/>
            <a:chExt cx="914400" cy="914400"/>
          </a:xfrm>
        </p:grpSpPr>
        <p:pic>
          <p:nvPicPr>
            <p:cNvPr id="36" name="Graphic 35" descr="Wi Fi">
              <a:extLst>
                <a:ext uri="{FF2B5EF4-FFF2-40B4-BE49-F238E27FC236}">
                  <a16:creationId xmlns:a16="http://schemas.microsoft.com/office/drawing/2014/main" id="{1EE19EA0-D429-4F76-918F-6AC688110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31704" y="3021008"/>
              <a:ext cx="914400" cy="914400"/>
            </a:xfrm>
            <a:prstGeom prst="rect">
              <a:avLst/>
            </a:prstGeom>
          </p:spPr>
        </p:pic>
        <p:pic>
          <p:nvPicPr>
            <p:cNvPr id="37" name="Graphic 36" descr="Close">
              <a:extLst>
                <a:ext uri="{FF2B5EF4-FFF2-40B4-BE49-F238E27FC236}">
                  <a16:creationId xmlns:a16="http://schemas.microsoft.com/office/drawing/2014/main" id="{D5CF047A-B289-455A-84EB-4B67CA159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760303" y="3220032"/>
              <a:ext cx="457200" cy="457200"/>
            </a:xfrm>
            <a:prstGeom prst="rect">
              <a:avLst/>
            </a:prstGeom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D9FD988-CFD9-41F8-B330-E3362FF24C47}"/>
              </a:ext>
            </a:extLst>
          </p:cNvPr>
          <p:cNvSpPr txBox="1"/>
          <p:nvPr/>
        </p:nvSpPr>
        <p:spPr>
          <a:xfrm>
            <a:off x="1490716" y="4332366"/>
            <a:ext cx="4301831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6  try {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The caller’s code</a:t>
            </a:r>
          </a:p>
          <a:p>
            <a:r>
              <a:rPr lang="en-US" dirty="0">
                <a:latin typeface="Consolas" panose="020B0609020204030204" pitchFamily="49" charset="0"/>
              </a:rPr>
              <a:t>7    </a:t>
            </a:r>
            <a:r>
              <a:rPr lang="en-US" dirty="0" err="1">
                <a:latin typeface="Consolas" panose="020B0609020204030204" pitchFamily="49" charset="0"/>
              </a:rPr>
              <a:t>updateMetaLocation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8  } catch (IOException </a:t>
            </a:r>
            <a:r>
              <a:rPr lang="en-US" dirty="0" err="1">
                <a:latin typeface="Consolas" panose="020B0609020204030204" pitchFamily="49" charset="0"/>
              </a:rPr>
              <a:t>ioe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9    </a:t>
            </a:r>
            <a:r>
              <a:rPr lang="en-US" dirty="0" err="1">
                <a:latin typeface="Consolas" panose="020B0609020204030204" pitchFamily="49" charset="0"/>
              </a:rPr>
              <a:t>rollbackTheOpenOperation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10 }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B9F14B9-3559-42AD-A361-C4CA5D87022C}"/>
              </a:ext>
            </a:extLst>
          </p:cNvPr>
          <p:cNvGrpSpPr/>
          <p:nvPr/>
        </p:nvGrpSpPr>
        <p:grpSpPr>
          <a:xfrm>
            <a:off x="2172014" y="4578621"/>
            <a:ext cx="8150723" cy="923330"/>
            <a:chOff x="2142518" y="4617949"/>
            <a:chExt cx="8150723" cy="92333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7B4158B-598B-4D6D-8315-79A510B7BDC9}"/>
                </a:ext>
              </a:extLst>
            </p:cNvPr>
            <p:cNvSpPr txBox="1"/>
            <p:nvPr/>
          </p:nvSpPr>
          <p:spPr>
            <a:xfrm>
              <a:off x="6866784" y="4617949"/>
              <a:ext cx="34264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The caller’s exception handling becomes ineffective because the exception is inaccurate.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0E5ADD1-7AA1-48AD-B832-7A109C836730}"/>
                </a:ext>
              </a:extLst>
            </p:cNvPr>
            <p:cNvCxnSpPr/>
            <p:nvPr/>
          </p:nvCxnSpPr>
          <p:spPr bwMode="auto">
            <a:xfrm>
              <a:off x="2142518" y="5525741"/>
              <a:ext cx="810156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54" name="Graphic 53" descr="Forbidden">
            <a:extLst>
              <a:ext uri="{FF2B5EF4-FFF2-40B4-BE49-F238E27FC236}">
                <a16:creationId xmlns:a16="http://schemas.microsoft.com/office/drawing/2014/main" id="{FA8FD3E8-D92D-4E81-8AA3-C1B3B5CE58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31591" y="3694733"/>
            <a:ext cx="457200" cy="4572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FC135FC-09D9-4592-8AB4-572117141E62}"/>
              </a:ext>
            </a:extLst>
          </p:cNvPr>
          <p:cNvSpPr txBox="1"/>
          <p:nvPr/>
        </p:nvSpPr>
        <p:spPr>
          <a:xfrm>
            <a:off x="7986023" y="3723788"/>
            <a:ext cx="395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META region stays inaccessible.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4F92451-4EB6-4807-AAF2-AA4ED9E6F776}"/>
              </a:ext>
            </a:extLst>
          </p:cNvPr>
          <p:cNvSpPr txBox="1"/>
          <p:nvPr/>
        </p:nvSpPr>
        <p:spPr>
          <a:xfrm>
            <a:off x="7068949" y="151978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HBASE-3164</a:t>
            </a:r>
          </a:p>
        </p:txBody>
      </p:sp>
    </p:spTree>
    <p:extLst>
      <p:ext uri="{BB962C8B-B14F-4D97-AF65-F5344CB8AC3E}">
        <p14:creationId xmlns:p14="http://schemas.microsoft.com/office/powerpoint/2010/main" val="334744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8" grpId="0" animBg="1"/>
      <p:bldP spid="34" grpId="0"/>
      <p:bldP spid="45" grpId="0" animBg="1"/>
      <p:bldP spid="60" grpId="0"/>
      <p:bldP spid="6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B404-7C62-4DAB-873C-FF37DCB4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causes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C89B3-3A99-411E-BE88-30C10138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0E2F7-2E6B-4714-8F14-5EF49813F244}"/>
              </a:ext>
            </a:extLst>
          </p:cNvPr>
          <p:cNvSpPr txBox="1"/>
          <p:nvPr/>
        </p:nvSpPr>
        <p:spPr>
          <a:xfrm>
            <a:off x="609600" y="1417639"/>
            <a:ext cx="15329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 cause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D6780D-B79B-456A-A2A8-0638E8A0CD96}"/>
              </a:ext>
            </a:extLst>
          </p:cNvPr>
          <p:cNvSpPr txBox="1"/>
          <p:nvPr/>
        </p:nvSpPr>
        <p:spPr>
          <a:xfrm>
            <a:off x="1543452" y="1932646"/>
            <a:ext cx="3079982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Inaccurate exception (10%)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17E4608-B46F-4E46-9366-198DD0EDC85E}"/>
              </a:ext>
            </a:extLst>
          </p:cNvPr>
          <p:cNvCxnSpPr>
            <a:stCxn id="6" idx="2"/>
            <a:endCxn id="7" idx="1"/>
          </p:cNvCxnSpPr>
          <p:nvPr/>
        </p:nvCxnSpPr>
        <p:spPr bwMode="auto">
          <a:xfrm rot="16200000" flipH="1">
            <a:off x="1294585" y="1868444"/>
            <a:ext cx="330341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A390998-9DEC-42C4-ACE9-CBC9429A459B}"/>
              </a:ext>
            </a:extLst>
          </p:cNvPr>
          <p:cNvGrpSpPr/>
          <p:nvPr/>
        </p:nvGrpSpPr>
        <p:grpSpPr>
          <a:xfrm>
            <a:off x="10481404" y="3014490"/>
            <a:ext cx="914400" cy="914400"/>
            <a:chOff x="8531704" y="3021008"/>
            <a:chExt cx="914400" cy="914400"/>
          </a:xfrm>
          <a:solidFill>
            <a:schemeClr val="tx1">
              <a:lumMod val="50000"/>
              <a:lumOff val="50000"/>
            </a:schemeClr>
          </a:solidFill>
        </p:grpSpPr>
        <p:pic>
          <p:nvPicPr>
            <p:cNvPr id="36" name="Graphic 35" descr="Wi Fi">
              <a:extLst>
                <a:ext uri="{FF2B5EF4-FFF2-40B4-BE49-F238E27FC236}">
                  <a16:creationId xmlns:a16="http://schemas.microsoft.com/office/drawing/2014/main" id="{1EE19EA0-D429-4F76-918F-6AC688110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31704" y="3021008"/>
              <a:ext cx="914400" cy="914400"/>
            </a:xfrm>
            <a:prstGeom prst="rect">
              <a:avLst/>
            </a:prstGeom>
          </p:spPr>
        </p:pic>
        <p:pic>
          <p:nvPicPr>
            <p:cNvPr id="37" name="Graphic 36" descr="Close">
              <a:extLst>
                <a:ext uri="{FF2B5EF4-FFF2-40B4-BE49-F238E27FC236}">
                  <a16:creationId xmlns:a16="http://schemas.microsoft.com/office/drawing/2014/main" id="{D5CF047A-B289-455A-84EB-4B67CA159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760303" y="3220032"/>
              <a:ext cx="457200" cy="457200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4E1A0A3-425C-4445-9552-471FB68DFB65}"/>
              </a:ext>
            </a:extLst>
          </p:cNvPr>
          <p:cNvSpPr txBox="1"/>
          <p:nvPr/>
        </p:nvSpPr>
        <p:spPr>
          <a:xfrm>
            <a:off x="3628103" y="3277192"/>
            <a:ext cx="360776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t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NullPointerException(...);</a:t>
            </a:r>
            <a:endParaRPr lang="en-US" dirty="0">
              <a:latin typeface="+mn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9CD2C0-0465-4362-9B38-C719A1FDD450}"/>
              </a:ext>
            </a:extLst>
          </p:cNvPr>
          <p:cNvSpPr/>
          <p:nvPr/>
        </p:nvSpPr>
        <p:spPr bwMode="auto">
          <a:xfrm>
            <a:off x="10498799" y="3188390"/>
            <a:ext cx="864566" cy="543997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C2058A-111E-443D-ADCE-FDF0B0B10610}"/>
              </a:ext>
            </a:extLst>
          </p:cNvPr>
          <p:cNvSpPr txBox="1"/>
          <p:nvPr/>
        </p:nvSpPr>
        <p:spPr>
          <a:xfrm>
            <a:off x="3408423" y="4171363"/>
            <a:ext cx="4047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Implies dereferencing a null variable, which is a </a:t>
            </a:r>
            <a:r>
              <a:rPr lang="en-US" dirty="0">
                <a:solidFill>
                  <a:schemeClr val="tx2"/>
                </a:solidFill>
              </a:rPr>
              <a:t>semantic condition</a:t>
            </a:r>
            <a:r>
              <a:rPr lang="en-US" dirty="0"/>
              <a:t>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8E897A-78B3-453F-B6C1-B0B9557F01DD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 bwMode="auto">
          <a:xfrm>
            <a:off x="5431987" y="3660882"/>
            <a:ext cx="0" cy="51048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C34A866-EA8B-44D2-8A37-65DC40A16233}"/>
              </a:ext>
            </a:extLst>
          </p:cNvPr>
          <p:cNvSpPr txBox="1"/>
          <p:nvPr/>
        </p:nvSpPr>
        <p:spPr>
          <a:xfrm>
            <a:off x="9902747" y="4309862"/>
            <a:ext cx="205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A network error</a:t>
            </a:r>
            <a:r>
              <a:rPr lang="en-US" dirty="0"/>
              <a:t>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92A22A-1B2D-47DB-A16B-DE87DABF1B13}"/>
              </a:ext>
            </a:extLst>
          </p:cNvPr>
          <p:cNvCxnSpPr>
            <a:stCxn id="27" idx="2"/>
            <a:endCxn id="32" idx="0"/>
          </p:cNvCxnSpPr>
          <p:nvPr/>
        </p:nvCxnSpPr>
        <p:spPr bwMode="auto">
          <a:xfrm>
            <a:off x="10931082" y="3732387"/>
            <a:ext cx="0" cy="57747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EBAAB3-2B24-4D55-B9F4-499183A76CB0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 bwMode="auto">
          <a:xfrm flipV="1">
            <a:off x="7455551" y="4494528"/>
            <a:ext cx="2447196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3DE1B77-FBA4-4B5B-A062-2A4FBD38AC38}"/>
              </a:ext>
            </a:extLst>
          </p:cNvPr>
          <p:cNvSpPr txBox="1"/>
          <p:nvPr/>
        </p:nvSpPr>
        <p:spPr>
          <a:xfrm>
            <a:off x="7829363" y="412519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Inconsistent!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EAA60A-918A-43F2-ACE7-60635858CB98}"/>
              </a:ext>
            </a:extLst>
          </p:cNvPr>
          <p:cNvSpPr/>
          <p:nvPr/>
        </p:nvSpPr>
        <p:spPr bwMode="auto">
          <a:xfrm>
            <a:off x="3628103" y="3277192"/>
            <a:ext cx="3607768" cy="38369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42461150-8288-4ED3-94B1-54F4175D92F0}"/>
              </a:ext>
            </a:extLst>
          </p:cNvPr>
          <p:cNvSpPr/>
          <p:nvPr/>
        </p:nvSpPr>
        <p:spPr bwMode="auto">
          <a:xfrm rot="16200000">
            <a:off x="7480517" y="944710"/>
            <a:ext cx="406805" cy="8111627"/>
          </a:xfrm>
          <a:prstGeom prst="leftBrace">
            <a:avLst>
              <a:gd name="adj1" fmla="val 8333"/>
              <a:gd name="adj2" fmla="val 55455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206B8E-2292-4B02-BAFC-66219B5F35E2}"/>
              </a:ext>
            </a:extLst>
          </p:cNvPr>
          <p:cNvSpPr txBox="1"/>
          <p:nvPr/>
        </p:nvSpPr>
        <p:spPr>
          <a:xfrm>
            <a:off x="1783080" y="5293271"/>
            <a:ext cx="9715500" cy="1384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i="1"/>
            </a:lvl1pPr>
          </a:lstStyle>
          <a:p>
            <a:r>
              <a:rPr lang="en-US" dirty="0"/>
              <a:t>Finding:</a:t>
            </a:r>
          </a:p>
          <a:p>
            <a:r>
              <a:rPr lang="en-US" b="0" i="0" dirty="0"/>
              <a:t>The inconsistency between the exception and its triggering condition can be an indicator for inaccurate exceptions.</a:t>
            </a:r>
          </a:p>
        </p:txBody>
      </p:sp>
    </p:spTree>
    <p:extLst>
      <p:ext uri="{BB962C8B-B14F-4D97-AF65-F5344CB8AC3E}">
        <p14:creationId xmlns:p14="http://schemas.microsoft.com/office/powerpoint/2010/main" val="353948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8" grpId="0"/>
      <p:bldP spid="32" grpId="0"/>
      <p:bldP spid="16" grpId="0"/>
      <p:bldP spid="17" grpId="0" animBg="1"/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66CE40A7-EF05-4E14-B46F-B948BC1817B8}"/>
              </a:ext>
            </a:extLst>
          </p:cNvPr>
          <p:cNvSpPr/>
          <p:nvPr/>
        </p:nvSpPr>
        <p:spPr bwMode="auto">
          <a:xfrm>
            <a:off x="3983339" y="4231943"/>
            <a:ext cx="5464726" cy="1772017"/>
          </a:xfrm>
          <a:prstGeom prst="wedgeRectCallout">
            <a:avLst>
              <a:gd name="adj1" fmla="val 43467"/>
              <a:gd name="adj2" fmla="val -7120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1+ try {</a:t>
            </a:r>
          </a:p>
          <a:p>
            <a:pPr eaLnBrk="1" hangingPunct="1"/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/* throws IllegalArgumentException */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3    </a:t>
            </a:r>
            <a:r>
              <a:rPr lang="en-US" dirty="0" err="1">
                <a:latin typeface="Consolas" panose="020B0609020204030204" pitchFamily="49" charset="0"/>
              </a:rPr>
              <a:t>getColumnFamilyStore</a:t>
            </a:r>
            <a:r>
              <a:rPr lang="en-US" dirty="0">
                <a:latin typeface="Consolas" panose="020B0609020204030204" pitchFamily="49" charset="0"/>
              </a:rPr>
              <a:t>(...);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4+ } catch (IllegalArgumentException e)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5+  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tellClientTheRequestIsInvalid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6+ }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CB404-7C62-4DAB-873C-FF37DCB4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causes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C89B3-3A99-411E-BE88-30C10138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0E2F7-2E6B-4714-8F14-5EF49813F244}"/>
              </a:ext>
            </a:extLst>
          </p:cNvPr>
          <p:cNvSpPr txBox="1"/>
          <p:nvPr/>
        </p:nvSpPr>
        <p:spPr>
          <a:xfrm>
            <a:off x="609600" y="1417639"/>
            <a:ext cx="15329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 cause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D6780D-B79B-456A-A2A8-0638E8A0CD96}"/>
              </a:ext>
            </a:extLst>
          </p:cNvPr>
          <p:cNvSpPr txBox="1"/>
          <p:nvPr/>
        </p:nvSpPr>
        <p:spPr>
          <a:xfrm>
            <a:off x="1543452" y="1932646"/>
            <a:ext cx="30799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Inaccurate exception (10%)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39EFD-CB9B-40C9-A193-3D372091CE66}"/>
              </a:ext>
            </a:extLst>
          </p:cNvPr>
          <p:cNvSpPr txBox="1"/>
          <p:nvPr/>
        </p:nvSpPr>
        <p:spPr>
          <a:xfrm>
            <a:off x="1543452" y="2458749"/>
            <a:ext cx="271784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Missing reaction (17%)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17E4608-B46F-4E46-9366-198DD0EDC85E}"/>
              </a:ext>
            </a:extLst>
          </p:cNvPr>
          <p:cNvCxnSpPr>
            <a:stCxn id="6" idx="2"/>
            <a:endCxn id="7" idx="1"/>
          </p:cNvCxnSpPr>
          <p:nvPr/>
        </p:nvCxnSpPr>
        <p:spPr bwMode="auto">
          <a:xfrm rot="16200000" flipH="1">
            <a:off x="1294585" y="1868444"/>
            <a:ext cx="330341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00CC8205-0B76-4FD1-A972-11B4AD27C39C}"/>
              </a:ext>
            </a:extLst>
          </p:cNvPr>
          <p:cNvCxnSpPr>
            <a:stCxn id="6" idx="2"/>
            <a:endCxn id="8" idx="1"/>
          </p:cNvCxnSpPr>
          <p:nvPr/>
        </p:nvCxnSpPr>
        <p:spPr bwMode="auto">
          <a:xfrm rot="16200000" flipH="1">
            <a:off x="1031533" y="2131496"/>
            <a:ext cx="856444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8C42470-8D8D-44E0-85DB-EAD4E221448E}"/>
              </a:ext>
            </a:extLst>
          </p:cNvPr>
          <p:cNvSpPr/>
          <p:nvPr/>
        </p:nvSpPr>
        <p:spPr bwMode="auto">
          <a:xfrm>
            <a:off x="8435587" y="2163644"/>
            <a:ext cx="1403756" cy="39222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Cassandra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115BB3-E252-44F3-B8A4-B2F2B9B267E8}"/>
              </a:ext>
            </a:extLst>
          </p:cNvPr>
          <p:cNvCxnSpPr>
            <a:cxnSpLocks/>
            <a:stCxn id="15" idx="2"/>
          </p:cNvCxnSpPr>
          <p:nvPr/>
        </p:nvCxnSpPr>
        <p:spPr bwMode="auto">
          <a:xfrm flipH="1">
            <a:off x="9127680" y="2555873"/>
            <a:ext cx="9785" cy="150293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E3DD19-8AFE-4198-9DB3-FFB5374BF33D}"/>
              </a:ext>
            </a:extLst>
          </p:cNvPr>
          <p:cNvCxnSpPr>
            <a:cxnSpLocks/>
          </p:cNvCxnSpPr>
          <p:nvPr/>
        </p:nvCxnSpPr>
        <p:spPr bwMode="auto">
          <a:xfrm>
            <a:off x="6123252" y="3102427"/>
            <a:ext cx="300294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8EF1FD-22C2-4D99-9315-345F2C8283B8}"/>
              </a:ext>
            </a:extLst>
          </p:cNvPr>
          <p:cNvSpPr txBox="1"/>
          <p:nvPr/>
        </p:nvSpPr>
        <p:spPr>
          <a:xfrm>
            <a:off x="6179498" y="2689558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Query column family ‘CF’</a:t>
            </a:r>
          </a:p>
        </p:txBody>
      </p:sp>
      <p:pic>
        <p:nvPicPr>
          <p:cNvPr id="19" name="Graphic 18" descr="Database">
            <a:extLst>
              <a:ext uri="{FF2B5EF4-FFF2-40B4-BE49-F238E27FC236}">
                <a16:creationId xmlns:a16="http://schemas.microsoft.com/office/drawing/2014/main" id="{544C9BF3-3ACC-4760-9B10-4DF3189A1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14832" y="3053451"/>
            <a:ext cx="914400" cy="9144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FDF79CD-831A-4EFD-9442-CBF384BAF770}"/>
              </a:ext>
            </a:extLst>
          </p:cNvPr>
          <p:cNvCxnSpPr>
            <a:cxnSpLocks/>
          </p:cNvCxnSpPr>
          <p:nvPr/>
        </p:nvCxnSpPr>
        <p:spPr bwMode="auto">
          <a:xfrm>
            <a:off x="9137465" y="3100481"/>
            <a:ext cx="1276756" cy="2763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DB31B90-3EAE-4BFE-B170-8353E41C95E1}"/>
              </a:ext>
            </a:extLst>
          </p:cNvPr>
          <p:cNvSpPr txBox="1"/>
          <p:nvPr/>
        </p:nvSpPr>
        <p:spPr>
          <a:xfrm rot="720000">
            <a:off x="9414130" y="291990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CF?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DDE8A5-1456-460E-BA28-ABD29423673A}"/>
              </a:ext>
            </a:extLst>
          </p:cNvPr>
          <p:cNvCxnSpPr>
            <a:cxnSpLocks/>
          </p:cNvCxnSpPr>
          <p:nvPr/>
        </p:nvCxnSpPr>
        <p:spPr bwMode="auto">
          <a:xfrm flipH="1">
            <a:off x="9137466" y="3701312"/>
            <a:ext cx="1266923" cy="16814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CF639FF-5DA0-4857-B877-FEDFCA3AD293}"/>
              </a:ext>
            </a:extLst>
          </p:cNvPr>
          <p:cNvSpPr txBox="1"/>
          <p:nvPr/>
        </p:nvSpPr>
        <p:spPr>
          <a:xfrm rot="21120000">
            <a:off x="9321398" y="34593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CF!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7CA5C6-CCE3-4A29-A617-6DC245CF6853}"/>
              </a:ext>
            </a:extLst>
          </p:cNvPr>
          <p:cNvSpPr/>
          <p:nvPr/>
        </p:nvSpPr>
        <p:spPr bwMode="auto">
          <a:xfrm>
            <a:off x="5645847" y="2163644"/>
            <a:ext cx="954810" cy="39222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Client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CA8045-91BB-4B7C-927C-555B961D86C2}"/>
              </a:ext>
            </a:extLst>
          </p:cNvPr>
          <p:cNvCxnSpPr>
            <a:cxnSpLocks/>
            <a:stCxn id="29" idx="2"/>
          </p:cNvCxnSpPr>
          <p:nvPr/>
        </p:nvCxnSpPr>
        <p:spPr bwMode="auto">
          <a:xfrm flipH="1">
            <a:off x="6113468" y="2555873"/>
            <a:ext cx="9784" cy="150293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DB6887F-6E89-4B42-A87F-60DD496BA8B5}"/>
              </a:ext>
            </a:extLst>
          </p:cNvPr>
          <p:cNvCxnSpPr/>
          <p:nvPr/>
        </p:nvCxnSpPr>
        <p:spPr bwMode="auto">
          <a:xfrm flipH="1">
            <a:off x="6123252" y="3879286"/>
            <a:ext cx="300294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triangle"/>
            <a:tailEnd type="triangle"/>
          </a:ln>
          <a:effectLst/>
        </p:spPr>
      </p:cxnSp>
      <p:pic>
        <p:nvPicPr>
          <p:cNvPr id="35" name="Graphic 34" descr="Close">
            <a:extLst>
              <a:ext uri="{FF2B5EF4-FFF2-40B4-BE49-F238E27FC236}">
                <a16:creationId xmlns:a16="http://schemas.microsoft.com/office/drawing/2014/main" id="{E4607F17-8C26-4B2C-AA0C-3C16C12B78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85314" y="3664436"/>
            <a:ext cx="457200" cy="457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99EA7BF-9E22-4688-84DE-B9B42F5C0C21}"/>
              </a:ext>
            </a:extLst>
          </p:cNvPr>
          <p:cNvSpPr txBox="1"/>
          <p:nvPr/>
        </p:nvSpPr>
        <p:spPr>
          <a:xfrm>
            <a:off x="6368304" y="3172798"/>
            <a:ext cx="2491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Cassandra closes the connection abruptly.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CE4FBE-6C78-4EBC-8965-14A55B54D1AC}"/>
              </a:ext>
            </a:extLst>
          </p:cNvPr>
          <p:cNvSpPr txBox="1"/>
          <p:nvPr/>
        </p:nvSpPr>
        <p:spPr>
          <a:xfrm>
            <a:off x="6474450" y="1563314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CASSANDRA-5701</a:t>
            </a:r>
          </a:p>
        </p:txBody>
      </p:sp>
    </p:spTree>
    <p:extLst>
      <p:ext uri="{BB962C8B-B14F-4D97-AF65-F5344CB8AC3E}">
        <p14:creationId xmlns:p14="http://schemas.microsoft.com/office/powerpoint/2010/main" val="283937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5" grpId="0" animBg="1"/>
      <p:bldP spid="18" grpId="0"/>
      <p:bldP spid="21" grpId="0"/>
      <p:bldP spid="23" grpId="0"/>
      <p:bldP spid="29" grpId="0" animBg="1"/>
      <p:bldP spid="36" grpId="0"/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B404-7C62-4DAB-873C-FF37DCB4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causes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C89B3-3A99-411E-BE88-30C10138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25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57FC81-F4F7-4DD6-ABC7-353443ED77F5}"/>
              </a:ext>
            </a:extLst>
          </p:cNvPr>
          <p:cNvSpPr txBox="1"/>
          <p:nvPr/>
        </p:nvSpPr>
        <p:spPr>
          <a:xfrm>
            <a:off x="1543452" y="2984852"/>
            <a:ext cx="271784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Incorrect reaction (73%)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9162D7-34DD-48A2-9C4A-A2911B879F7C}"/>
              </a:ext>
            </a:extLst>
          </p:cNvPr>
          <p:cNvSpPr txBox="1"/>
          <p:nvPr/>
        </p:nvSpPr>
        <p:spPr>
          <a:xfrm>
            <a:off x="609600" y="1417639"/>
            <a:ext cx="15329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 cause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E7C71C-2B8B-4E57-8729-5347862520B2}"/>
              </a:ext>
            </a:extLst>
          </p:cNvPr>
          <p:cNvSpPr txBox="1"/>
          <p:nvPr/>
        </p:nvSpPr>
        <p:spPr>
          <a:xfrm>
            <a:off x="1543452" y="1932646"/>
            <a:ext cx="30799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Inaccurate exception (10%)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9478E6-BDD9-4C3B-AEBB-1DF308699B7D}"/>
              </a:ext>
            </a:extLst>
          </p:cNvPr>
          <p:cNvSpPr txBox="1"/>
          <p:nvPr/>
        </p:nvSpPr>
        <p:spPr>
          <a:xfrm>
            <a:off x="1543452" y="2458749"/>
            <a:ext cx="271784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Missing reaction (17%)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9B4BACA-523E-4DAE-A619-87F0D8615A20}"/>
              </a:ext>
            </a:extLst>
          </p:cNvPr>
          <p:cNvCxnSpPr>
            <a:stCxn id="12" idx="2"/>
            <a:endCxn id="13" idx="1"/>
          </p:cNvCxnSpPr>
          <p:nvPr/>
        </p:nvCxnSpPr>
        <p:spPr bwMode="auto">
          <a:xfrm rot="16200000" flipH="1">
            <a:off x="1294585" y="1868444"/>
            <a:ext cx="330341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14F677-4ED3-4295-9EC8-51AB82F1F75A}"/>
              </a:ext>
            </a:extLst>
          </p:cNvPr>
          <p:cNvCxnSpPr>
            <a:stCxn id="12" idx="2"/>
            <a:endCxn id="14" idx="1"/>
          </p:cNvCxnSpPr>
          <p:nvPr/>
        </p:nvCxnSpPr>
        <p:spPr bwMode="auto">
          <a:xfrm rot="16200000" flipH="1">
            <a:off x="1031533" y="2131496"/>
            <a:ext cx="856444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9AFD537B-804E-4C56-98EA-41A333181103}"/>
              </a:ext>
            </a:extLst>
          </p:cNvPr>
          <p:cNvCxnSpPr>
            <a:stCxn id="12" idx="2"/>
            <a:endCxn id="9" idx="1"/>
          </p:cNvCxnSpPr>
          <p:nvPr/>
        </p:nvCxnSpPr>
        <p:spPr bwMode="auto">
          <a:xfrm rot="16200000" flipH="1">
            <a:off x="768482" y="2394547"/>
            <a:ext cx="1382547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8D73522-E36A-473D-A3C6-990B7ADB35BB}"/>
              </a:ext>
            </a:extLst>
          </p:cNvPr>
          <p:cNvSpPr txBox="1"/>
          <p:nvPr/>
        </p:nvSpPr>
        <p:spPr>
          <a:xfrm>
            <a:off x="3236993" y="3510955"/>
            <a:ext cx="342330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Overly-general reaction (41%)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2D88C-6C10-49B9-B25D-5D1024CDE17C}"/>
              </a:ext>
            </a:extLst>
          </p:cNvPr>
          <p:cNvSpPr txBox="1"/>
          <p:nvPr/>
        </p:nvSpPr>
        <p:spPr>
          <a:xfrm>
            <a:off x="3236994" y="4043198"/>
            <a:ext cx="34233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Incorrect reaction logic (32%)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E0D5755-B496-4D4B-ADFF-32E255F8FE87}"/>
              </a:ext>
            </a:extLst>
          </p:cNvPr>
          <p:cNvCxnSpPr>
            <a:stCxn id="9" idx="2"/>
            <a:endCxn id="10" idx="1"/>
          </p:cNvCxnSpPr>
          <p:nvPr/>
        </p:nvCxnSpPr>
        <p:spPr bwMode="auto">
          <a:xfrm rot="16200000" flipH="1">
            <a:off x="2898965" y="3357592"/>
            <a:ext cx="341437" cy="334620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80BF1D1-B8AF-4F2F-B536-DD89692C497B}"/>
              </a:ext>
            </a:extLst>
          </p:cNvPr>
          <p:cNvCxnSpPr>
            <a:stCxn id="9" idx="2"/>
            <a:endCxn id="11" idx="1"/>
          </p:cNvCxnSpPr>
          <p:nvPr/>
        </p:nvCxnSpPr>
        <p:spPr bwMode="auto">
          <a:xfrm rot="16200000" flipH="1">
            <a:off x="2632843" y="3623713"/>
            <a:ext cx="873680" cy="334621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63171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>
            <a:extLst>
              <a:ext uri="{FF2B5EF4-FFF2-40B4-BE49-F238E27FC236}">
                <a16:creationId xmlns:a16="http://schemas.microsoft.com/office/drawing/2014/main" id="{7926CA63-AD03-4ED3-8DD1-3305BC2508E1}"/>
              </a:ext>
            </a:extLst>
          </p:cNvPr>
          <p:cNvSpPr txBox="1"/>
          <p:nvPr/>
        </p:nvSpPr>
        <p:spPr>
          <a:xfrm>
            <a:off x="5554159" y="3576161"/>
            <a:ext cx="5506518" cy="1754326"/>
          </a:xfrm>
          <a:prstGeom prst="wedgeRectCallout">
            <a:avLst>
              <a:gd name="adj1" fmla="val -1549"/>
              <a:gd name="adj2" fmla="val -7544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  try {</a:t>
            </a:r>
          </a:p>
          <a:p>
            <a:r>
              <a:rPr lang="en-US" dirty="0">
                <a:latin typeface="Consolas" panose="020B0609020204030204" pitchFamily="49" charset="0"/>
              </a:rPr>
              <a:t>2  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/* throws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InterruptedIOException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*/</a:t>
            </a:r>
          </a:p>
          <a:p>
            <a:r>
              <a:rPr lang="en-US" dirty="0">
                <a:latin typeface="Consolas" panose="020B0609020204030204" pitchFamily="49" charset="0"/>
              </a:rPr>
              <a:t>3    </a:t>
            </a:r>
            <a:r>
              <a:rPr lang="en-US" dirty="0" err="1">
                <a:latin typeface="Consolas" panose="020B0609020204030204" pitchFamily="49" charset="0"/>
              </a:rPr>
              <a:t>reacquireContainer</a:t>
            </a:r>
            <a:r>
              <a:rPr lang="en-US" dirty="0">
                <a:latin typeface="Consolas" panose="020B0609020204030204" pitchFamily="49" charset="0"/>
              </a:rPr>
              <a:t>(...);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4  } catch (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IOException 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5    </a:t>
            </a:r>
            <a:r>
              <a:rPr lang="en-US" dirty="0" err="1">
                <a:latin typeface="Consolas" panose="020B0609020204030204" pitchFamily="49" charset="0"/>
              </a:rPr>
              <a:t>deactivateContainer</a:t>
            </a:r>
            <a:r>
              <a:rPr lang="en-US" dirty="0">
                <a:latin typeface="Consolas" panose="020B0609020204030204" pitchFamily="49" charset="0"/>
              </a:rPr>
              <a:t>(...);</a:t>
            </a:r>
          </a:p>
          <a:p>
            <a:r>
              <a:rPr lang="en-US" dirty="0">
                <a:latin typeface="Consolas" panose="020B0609020204030204" pitchFamily="49" charset="0"/>
              </a:rPr>
              <a:t>6  }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CB404-7C62-4DAB-873C-FF37DCB4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causes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C89B3-3A99-411E-BE88-30C10138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26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D73522-E36A-473D-A3C6-990B7ADB35BB}"/>
              </a:ext>
            </a:extLst>
          </p:cNvPr>
          <p:cNvSpPr txBox="1"/>
          <p:nvPr/>
        </p:nvSpPr>
        <p:spPr>
          <a:xfrm>
            <a:off x="1543452" y="2984851"/>
            <a:ext cx="342330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Overly-general reaction (41%)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2D88C-6C10-49B9-B25D-5D1024CDE17C}"/>
              </a:ext>
            </a:extLst>
          </p:cNvPr>
          <p:cNvSpPr txBox="1"/>
          <p:nvPr/>
        </p:nvSpPr>
        <p:spPr>
          <a:xfrm>
            <a:off x="1543453" y="3510953"/>
            <a:ext cx="34233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Incorrect reaction logic (32%)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9162D7-34DD-48A2-9C4A-A2911B879F7C}"/>
              </a:ext>
            </a:extLst>
          </p:cNvPr>
          <p:cNvSpPr txBox="1"/>
          <p:nvPr/>
        </p:nvSpPr>
        <p:spPr>
          <a:xfrm>
            <a:off x="609600" y="1417639"/>
            <a:ext cx="15329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 cause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E7C71C-2B8B-4E57-8729-5347862520B2}"/>
              </a:ext>
            </a:extLst>
          </p:cNvPr>
          <p:cNvSpPr txBox="1"/>
          <p:nvPr/>
        </p:nvSpPr>
        <p:spPr>
          <a:xfrm>
            <a:off x="1543452" y="1932646"/>
            <a:ext cx="30799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Inaccurate exception (10%)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9478E6-BDD9-4C3B-AEBB-1DF308699B7D}"/>
              </a:ext>
            </a:extLst>
          </p:cNvPr>
          <p:cNvSpPr txBox="1"/>
          <p:nvPr/>
        </p:nvSpPr>
        <p:spPr>
          <a:xfrm>
            <a:off x="1543452" y="2458749"/>
            <a:ext cx="271784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Missing reaction (17%)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9B4BACA-523E-4DAE-A619-87F0D8615A20}"/>
              </a:ext>
            </a:extLst>
          </p:cNvPr>
          <p:cNvCxnSpPr>
            <a:stCxn id="12" idx="2"/>
            <a:endCxn id="13" idx="1"/>
          </p:cNvCxnSpPr>
          <p:nvPr/>
        </p:nvCxnSpPr>
        <p:spPr bwMode="auto">
          <a:xfrm rot="16200000" flipH="1">
            <a:off x="1294585" y="1868444"/>
            <a:ext cx="330341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14F677-4ED3-4295-9EC8-51AB82F1F75A}"/>
              </a:ext>
            </a:extLst>
          </p:cNvPr>
          <p:cNvCxnSpPr>
            <a:stCxn id="12" idx="2"/>
            <a:endCxn id="14" idx="1"/>
          </p:cNvCxnSpPr>
          <p:nvPr/>
        </p:nvCxnSpPr>
        <p:spPr bwMode="auto">
          <a:xfrm rot="16200000" flipH="1">
            <a:off x="1031533" y="2131496"/>
            <a:ext cx="856444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DD70C62-0236-4330-8F48-51D556B2C806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 bwMode="auto">
          <a:xfrm rot="16200000" flipH="1">
            <a:off x="505432" y="2657598"/>
            <a:ext cx="1908648" cy="16739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9AFD537B-804E-4C56-98EA-41A333181103}"/>
              </a:ext>
            </a:extLst>
          </p:cNvPr>
          <p:cNvCxnSpPr>
            <a:cxnSpLocks/>
            <a:stCxn id="12" idx="2"/>
            <a:endCxn id="10" idx="1"/>
          </p:cNvCxnSpPr>
          <p:nvPr/>
        </p:nvCxnSpPr>
        <p:spPr bwMode="auto">
          <a:xfrm rot="16200000" flipH="1">
            <a:off x="768482" y="2394547"/>
            <a:ext cx="1382546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8FF57C8-A25A-4187-8BD7-BE3528F5019E}"/>
              </a:ext>
            </a:extLst>
          </p:cNvPr>
          <p:cNvSpPr/>
          <p:nvPr/>
        </p:nvSpPr>
        <p:spPr bwMode="auto">
          <a:xfrm>
            <a:off x="7416123" y="1453011"/>
            <a:ext cx="1691149" cy="36933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NodeManager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4" name="Graphic 43" descr="Hourglass">
            <a:extLst>
              <a:ext uri="{FF2B5EF4-FFF2-40B4-BE49-F238E27FC236}">
                <a16:creationId xmlns:a16="http://schemas.microsoft.com/office/drawing/2014/main" id="{4FE89B06-FA52-4F44-BAD4-2D7FE254A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33098" y="2506374"/>
            <a:ext cx="457200" cy="457200"/>
          </a:xfrm>
          <a:prstGeom prst="rect">
            <a:avLst/>
          </a:prstGeom>
        </p:spPr>
      </p:pic>
      <p:pic>
        <p:nvPicPr>
          <p:cNvPr id="46" name="Graphic 45" descr="Box">
            <a:extLst>
              <a:ext uri="{FF2B5EF4-FFF2-40B4-BE49-F238E27FC236}">
                <a16:creationId xmlns:a16="http://schemas.microsoft.com/office/drawing/2014/main" id="{576FE3B1-4DF1-47D6-BDFD-0E6C37ADC8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51671" y="1558370"/>
            <a:ext cx="457200" cy="457200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662338F-CDF2-4B42-AE01-223F71BC823D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 bwMode="auto">
          <a:xfrm>
            <a:off x="8261698" y="1822343"/>
            <a:ext cx="0" cy="68403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5D66F95-EE18-4089-B4C6-8EEC444A6D68}"/>
              </a:ext>
            </a:extLst>
          </p:cNvPr>
          <p:cNvCxnSpPr>
            <a:cxnSpLocks/>
            <a:stCxn id="44" idx="3"/>
          </p:cNvCxnSpPr>
          <p:nvPr/>
        </p:nvCxnSpPr>
        <p:spPr bwMode="auto">
          <a:xfrm>
            <a:off x="8490298" y="2734974"/>
            <a:ext cx="278997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B775F7E-8692-4927-A165-1B55E07F6976}"/>
              </a:ext>
            </a:extLst>
          </p:cNvPr>
          <p:cNvCxnSpPr>
            <a:cxnSpLocks/>
            <a:endCxn id="44" idx="1"/>
          </p:cNvCxnSpPr>
          <p:nvPr/>
        </p:nvCxnSpPr>
        <p:spPr bwMode="auto">
          <a:xfrm>
            <a:off x="6777070" y="2734974"/>
            <a:ext cx="125602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32F1357-2474-48AA-B640-75B92DC76E48}"/>
              </a:ext>
            </a:extLst>
          </p:cNvPr>
          <p:cNvSpPr txBox="1"/>
          <p:nvPr/>
        </p:nvSpPr>
        <p:spPr>
          <a:xfrm>
            <a:off x="6837837" y="2370721"/>
            <a:ext cx="1043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Interrupt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6694C4D-2A20-4590-A42E-6FECF929CF19}"/>
              </a:ext>
            </a:extLst>
          </p:cNvPr>
          <p:cNvCxnSpPr>
            <a:cxnSpLocks/>
            <a:endCxn id="44" idx="2"/>
          </p:cNvCxnSpPr>
          <p:nvPr/>
        </p:nvCxnSpPr>
        <p:spPr bwMode="auto">
          <a:xfrm flipV="1">
            <a:off x="8261698" y="2963574"/>
            <a:ext cx="0" cy="46542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300832C-CD6D-448F-8B50-26B40F128E7D}"/>
              </a:ext>
            </a:extLst>
          </p:cNvPr>
          <p:cNvCxnSpPr>
            <a:cxnSpLocks/>
            <a:endCxn id="87" idx="1"/>
          </p:cNvCxnSpPr>
          <p:nvPr/>
        </p:nvCxnSpPr>
        <p:spPr bwMode="auto">
          <a:xfrm>
            <a:off x="8261698" y="3247157"/>
            <a:ext cx="278997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24A579B-6FC9-498D-B458-8C996451AB9E}"/>
              </a:ext>
            </a:extLst>
          </p:cNvPr>
          <p:cNvCxnSpPr>
            <a:cxnSpLocks/>
            <a:stCxn id="46" idx="2"/>
            <a:endCxn id="87" idx="0"/>
          </p:cNvCxnSpPr>
          <p:nvPr/>
        </p:nvCxnSpPr>
        <p:spPr bwMode="auto">
          <a:xfrm>
            <a:off x="11280271" y="2015570"/>
            <a:ext cx="0" cy="10029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7" name="Graphic 86" descr="Power">
            <a:extLst>
              <a:ext uri="{FF2B5EF4-FFF2-40B4-BE49-F238E27FC236}">
                <a16:creationId xmlns:a16="http://schemas.microsoft.com/office/drawing/2014/main" id="{306445C3-5E03-4A72-82B6-04753B0F1B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51671" y="3018557"/>
            <a:ext cx="457200" cy="457200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48D032E8-68E9-44F3-A64C-6279E21D97C6}"/>
              </a:ext>
            </a:extLst>
          </p:cNvPr>
          <p:cNvSpPr txBox="1"/>
          <p:nvPr/>
        </p:nvSpPr>
        <p:spPr>
          <a:xfrm>
            <a:off x="8568257" y="291022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Deactivate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A6B252A-6D40-4424-9F19-0EF87FAB00AA}"/>
              </a:ext>
            </a:extLst>
          </p:cNvPr>
          <p:cNvSpPr txBox="1"/>
          <p:nvPr/>
        </p:nvSpPr>
        <p:spPr>
          <a:xfrm>
            <a:off x="8568257" y="2350436"/>
            <a:ext cx="2676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 until container exits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36EA5C6-550A-49CD-852E-2C4DAC8F4C0D}"/>
              </a:ext>
            </a:extLst>
          </p:cNvPr>
          <p:cNvSpPr txBox="1"/>
          <p:nvPr/>
        </p:nvSpPr>
        <p:spPr>
          <a:xfrm>
            <a:off x="8752563" y="812030"/>
            <a:ext cx="140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YARN-5103</a:t>
            </a:r>
          </a:p>
        </p:txBody>
      </p:sp>
      <p:pic>
        <p:nvPicPr>
          <p:cNvPr id="9" name="Graphic 8" descr="Ladybug">
            <a:extLst>
              <a:ext uri="{FF2B5EF4-FFF2-40B4-BE49-F238E27FC236}">
                <a16:creationId xmlns:a16="http://schemas.microsoft.com/office/drawing/2014/main" id="{62134CBA-2E3C-4492-A802-780F0BC5D0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21268" y="4361624"/>
            <a:ext cx="457200" cy="457200"/>
          </a:xfrm>
          <a:prstGeom prst="rect">
            <a:avLst/>
          </a:prstGeom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id="{8E75D712-5AEF-8F46-A3C7-453CEC9B9756}"/>
              </a:ext>
            </a:extLst>
          </p:cNvPr>
          <p:cNvSpPr/>
          <p:nvPr/>
        </p:nvSpPr>
        <p:spPr bwMode="auto">
          <a:xfrm>
            <a:off x="8885816" y="4173967"/>
            <a:ext cx="634702" cy="457200"/>
          </a:xfrm>
          <a:custGeom>
            <a:avLst/>
            <a:gdLst>
              <a:gd name="connsiteX0" fmla="*/ 634702 w 634702"/>
              <a:gd name="connsiteY0" fmla="*/ 0 h 481754"/>
              <a:gd name="connsiteX1" fmla="*/ 365760 w 634702"/>
              <a:gd name="connsiteY1" fmla="*/ 355002 h 481754"/>
              <a:gd name="connsiteX2" fmla="*/ 0 w 634702"/>
              <a:gd name="connsiteY2" fmla="*/ 462579 h 48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4702" h="481754">
                <a:moveTo>
                  <a:pt x="634702" y="0"/>
                </a:moveTo>
                <a:cubicBezTo>
                  <a:pt x="553123" y="138953"/>
                  <a:pt x="471544" y="277906"/>
                  <a:pt x="365760" y="355002"/>
                </a:cubicBezTo>
                <a:cubicBezTo>
                  <a:pt x="259976" y="432098"/>
                  <a:pt x="154193" y="521746"/>
                  <a:pt x="0" y="462579"/>
                </a:cubicBezTo>
              </a:path>
            </a:pathLst>
          </a:custGeom>
          <a:noFill/>
          <a:ln w="28575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9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>
            <a:extLst>
              <a:ext uri="{FF2B5EF4-FFF2-40B4-BE49-F238E27FC236}">
                <a16:creationId xmlns:a16="http://schemas.microsoft.com/office/drawing/2014/main" id="{7926CA63-AD03-4ED3-8DD1-3305BC2508E1}"/>
              </a:ext>
            </a:extLst>
          </p:cNvPr>
          <p:cNvSpPr txBox="1"/>
          <p:nvPr/>
        </p:nvSpPr>
        <p:spPr>
          <a:xfrm>
            <a:off x="5554159" y="3576161"/>
            <a:ext cx="5506518" cy="2308324"/>
          </a:xfrm>
          <a:prstGeom prst="wedgeRectCallout">
            <a:avLst>
              <a:gd name="adj1" fmla="val -1774"/>
              <a:gd name="adj2" fmla="val -6902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  try {</a:t>
            </a:r>
          </a:p>
          <a:p>
            <a:r>
              <a:rPr lang="en-US" dirty="0">
                <a:latin typeface="Consolas" panose="020B0609020204030204" pitchFamily="49" charset="0"/>
              </a:rPr>
              <a:t>2  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/* throws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InterruptedIOException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*/</a:t>
            </a:r>
          </a:p>
          <a:p>
            <a:r>
              <a:rPr lang="en-US" dirty="0">
                <a:latin typeface="Consolas" panose="020B0609020204030204" pitchFamily="49" charset="0"/>
              </a:rPr>
              <a:t>3    </a:t>
            </a:r>
            <a:r>
              <a:rPr lang="en-US" dirty="0" err="1">
                <a:latin typeface="Consolas" panose="020B0609020204030204" pitchFamily="49" charset="0"/>
              </a:rPr>
              <a:t>reacquireContainer</a:t>
            </a:r>
            <a:r>
              <a:rPr lang="en-US" dirty="0">
                <a:latin typeface="Consolas" panose="020B0609020204030204" pitchFamily="49" charset="0"/>
              </a:rPr>
              <a:t>(...);</a:t>
            </a: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4+ } catch (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InterruptedIOException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e) {</a:t>
            </a: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5+  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LOG.warn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(...);</a:t>
            </a:r>
          </a:p>
          <a:p>
            <a:r>
              <a:rPr lang="en-US" dirty="0">
                <a:latin typeface="Consolas" panose="020B0609020204030204" pitchFamily="49" charset="0"/>
              </a:rPr>
              <a:t>6  } catch (IOException e) {</a:t>
            </a:r>
          </a:p>
          <a:p>
            <a:r>
              <a:rPr lang="en-US" dirty="0">
                <a:latin typeface="Consolas" panose="020B0609020204030204" pitchFamily="49" charset="0"/>
              </a:rPr>
              <a:t>7    </a:t>
            </a:r>
            <a:r>
              <a:rPr lang="en-US" dirty="0" err="1">
                <a:latin typeface="Consolas" panose="020B0609020204030204" pitchFamily="49" charset="0"/>
              </a:rPr>
              <a:t>deactivateContainer</a:t>
            </a:r>
            <a:r>
              <a:rPr lang="en-US" dirty="0">
                <a:latin typeface="Consolas" panose="020B0609020204030204" pitchFamily="49" charset="0"/>
              </a:rPr>
              <a:t>(...);</a:t>
            </a:r>
          </a:p>
          <a:p>
            <a:r>
              <a:rPr lang="en-US" dirty="0">
                <a:latin typeface="Consolas" panose="020B0609020204030204" pitchFamily="49" charset="0"/>
              </a:rPr>
              <a:t>8  }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CB404-7C62-4DAB-873C-FF37DCB4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causes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C89B3-3A99-411E-BE88-30C10138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27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D73522-E36A-473D-A3C6-990B7ADB35BB}"/>
              </a:ext>
            </a:extLst>
          </p:cNvPr>
          <p:cNvSpPr txBox="1"/>
          <p:nvPr/>
        </p:nvSpPr>
        <p:spPr>
          <a:xfrm>
            <a:off x="1543452" y="2984851"/>
            <a:ext cx="342330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Overly-general reaction (41%)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2D88C-6C10-49B9-B25D-5D1024CDE17C}"/>
              </a:ext>
            </a:extLst>
          </p:cNvPr>
          <p:cNvSpPr txBox="1"/>
          <p:nvPr/>
        </p:nvSpPr>
        <p:spPr>
          <a:xfrm>
            <a:off x="1543453" y="3510953"/>
            <a:ext cx="34233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Incorrect reaction logic (32%)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9162D7-34DD-48A2-9C4A-A2911B879F7C}"/>
              </a:ext>
            </a:extLst>
          </p:cNvPr>
          <p:cNvSpPr txBox="1"/>
          <p:nvPr/>
        </p:nvSpPr>
        <p:spPr>
          <a:xfrm>
            <a:off x="609600" y="1417639"/>
            <a:ext cx="15329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 cause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E7C71C-2B8B-4E57-8729-5347862520B2}"/>
              </a:ext>
            </a:extLst>
          </p:cNvPr>
          <p:cNvSpPr txBox="1"/>
          <p:nvPr/>
        </p:nvSpPr>
        <p:spPr>
          <a:xfrm>
            <a:off x="1543452" y="1932646"/>
            <a:ext cx="30799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Inaccurate exception (10%)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9478E6-BDD9-4C3B-AEBB-1DF308699B7D}"/>
              </a:ext>
            </a:extLst>
          </p:cNvPr>
          <p:cNvSpPr txBox="1"/>
          <p:nvPr/>
        </p:nvSpPr>
        <p:spPr>
          <a:xfrm>
            <a:off x="1543452" y="2458749"/>
            <a:ext cx="271784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Missing reaction (17%)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9B4BACA-523E-4DAE-A619-87F0D8615A20}"/>
              </a:ext>
            </a:extLst>
          </p:cNvPr>
          <p:cNvCxnSpPr>
            <a:stCxn id="12" idx="2"/>
            <a:endCxn id="13" idx="1"/>
          </p:cNvCxnSpPr>
          <p:nvPr/>
        </p:nvCxnSpPr>
        <p:spPr bwMode="auto">
          <a:xfrm rot="16200000" flipH="1">
            <a:off x="1294585" y="1868444"/>
            <a:ext cx="330341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14F677-4ED3-4295-9EC8-51AB82F1F75A}"/>
              </a:ext>
            </a:extLst>
          </p:cNvPr>
          <p:cNvCxnSpPr>
            <a:stCxn id="12" idx="2"/>
            <a:endCxn id="14" idx="1"/>
          </p:cNvCxnSpPr>
          <p:nvPr/>
        </p:nvCxnSpPr>
        <p:spPr bwMode="auto">
          <a:xfrm rot="16200000" flipH="1">
            <a:off x="1031533" y="2131496"/>
            <a:ext cx="856444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DD70C62-0236-4330-8F48-51D556B2C806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 bwMode="auto">
          <a:xfrm rot="16200000" flipH="1">
            <a:off x="505432" y="2657598"/>
            <a:ext cx="1908648" cy="16739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9AFD537B-804E-4C56-98EA-41A333181103}"/>
              </a:ext>
            </a:extLst>
          </p:cNvPr>
          <p:cNvCxnSpPr>
            <a:cxnSpLocks/>
            <a:stCxn id="12" idx="2"/>
            <a:endCxn id="10" idx="1"/>
          </p:cNvCxnSpPr>
          <p:nvPr/>
        </p:nvCxnSpPr>
        <p:spPr bwMode="auto">
          <a:xfrm rot="16200000" flipH="1">
            <a:off x="768482" y="2394547"/>
            <a:ext cx="1382546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8FF57C8-A25A-4187-8BD7-BE3528F5019E}"/>
              </a:ext>
            </a:extLst>
          </p:cNvPr>
          <p:cNvSpPr/>
          <p:nvPr/>
        </p:nvSpPr>
        <p:spPr bwMode="auto">
          <a:xfrm>
            <a:off x="7416123" y="1453011"/>
            <a:ext cx="1691149" cy="36933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NodeManager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4" name="Graphic 43" descr="Hourglass">
            <a:extLst>
              <a:ext uri="{FF2B5EF4-FFF2-40B4-BE49-F238E27FC236}">
                <a16:creationId xmlns:a16="http://schemas.microsoft.com/office/drawing/2014/main" id="{4FE89B06-FA52-4F44-BAD4-2D7FE254A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33098" y="2506374"/>
            <a:ext cx="457200" cy="457200"/>
          </a:xfrm>
          <a:prstGeom prst="rect">
            <a:avLst/>
          </a:prstGeom>
        </p:spPr>
      </p:pic>
      <p:pic>
        <p:nvPicPr>
          <p:cNvPr id="46" name="Graphic 45" descr="Box">
            <a:extLst>
              <a:ext uri="{FF2B5EF4-FFF2-40B4-BE49-F238E27FC236}">
                <a16:creationId xmlns:a16="http://schemas.microsoft.com/office/drawing/2014/main" id="{576FE3B1-4DF1-47D6-BDFD-0E6C37ADC8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51671" y="1558370"/>
            <a:ext cx="457200" cy="457200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662338F-CDF2-4B42-AE01-223F71BC823D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 bwMode="auto">
          <a:xfrm>
            <a:off x="8261698" y="1822343"/>
            <a:ext cx="0" cy="68403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5D66F95-EE18-4089-B4C6-8EEC444A6D68}"/>
              </a:ext>
            </a:extLst>
          </p:cNvPr>
          <p:cNvCxnSpPr>
            <a:cxnSpLocks/>
            <a:stCxn id="44" idx="3"/>
          </p:cNvCxnSpPr>
          <p:nvPr/>
        </p:nvCxnSpPr>
        <p:spPr bwMode="auto">
          <a:xfrm>
            <a:off x="8490298" y="2734974"/>
            <a:ext cx="278997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B775F7E-8692-4927-A165-1B55E07F6976}"/>
              </a:ext>
            </a:extLst>
          </p:cNvPr>
          <p:cNvCxnSpPr>
            <a:cxnSpLocks/>
            <a:endCxn id="44" idx="1"/>
          </p:cNvCxnSpPr>
          <p:nvPr/>
        </p:nvCxnSpPr>
        <p:spPr bwMode="auto">
          <a:xfrm>
            <a:off x="6777070" y="2734974"/>
            <a:ext cx="125602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32F1357-2474-48AA-B640-75B92DC76E48}"/>
              </a:ext>
            </a:extLst>
          </p:cNvPr>
          <p:cNvSpPr txBox="1"/>
          <p:nvPr/>
        </p:nvSpPr>
        <p:spPr>
          <a:xfrm>
            <a:off x="6837837" y="2370721"/>
            <a:ext cx="1043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Interrupt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6694C4D-2A20-4590-A42E-6FECF929CF19}"/>
              </a:ext>
            </a:extLst>
          </p:cNvPr>
          <p:cNvCxnSpPr>
            <a:cxnSpLocks/>
            <a:endCxn id="44" idx="2"/>
          </p:cNvCxnSpPr>
          <p:nvPr/>
        </p:nvCxnSpPr>
        <p:spPr bwMode="auto">
          <a:xfrm flipV="1">
            <a:off x="8261698" y="2963574"/>
            <a:ext cx="0" cy="46542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24A579B-6FC9-498D-B458-8C996451AB9E}"/>
              </a:ext>
            </a:extLst>
          </p:cNvPr>
          <p:cNvCxnSpPr>
            <a:cxnSpLocks/>
            <a:stCxn id="46" idx="2"/>
          </p:cNvCxnSpPr>
          <p:nvPr/>
        </p:nvCxnSpPr>
        <p:spPr bwMode="auto">
          <a:xfrm>
            <a:off x="11280271" y="2015570"/>
            <a:ext cx="0" cy="10029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A6B252A-6D40-4424-9F19-0EF87FAB00AA}"/>
              </a:ext>
            </a:extLst>
          </p:cNvPr>
          <p:cNvSpPr txBox="1"/>
          <p:nvPr/>
        </p:nvSpPr>
        <p:spPr>
          <a:xfrm>
            <a:off x="8568257" y="2350436"/>
            <a:ext cx="2676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 until container exits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36EA5C6-550A-49CD-852E-2C4DAC8F4C0D}"/>
              </a:ext>
            </a:extLst>
          </p:cNvPr>
          <p:cNvSpPr txBox="1"/>
          <p:nvPr/>
        </p:nvSpPr>
        <p:spPr>
          <a:xfrm>
            <a:off x="8752563" y="812030"/>
            <a:ext cx="140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YARN-5103</a:t>
            </a:r>
          </a:p>
        </p:txBody>
      </p:sp>
    </p:spTree>
    <p:extLst>
      <p:ext uri="{BB962C8B-B14F-4D97-AF65-F5344CB8AC3E}">
        <p14:creationId xmlns:p14="http://schemas.microsoft.com/office/powerpoint/2010/main" val="3488721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>
            <a:extLst>
              <a:ext uri="{FF2B5EF4-FFF2-40B4-BE49-F238E27FC236}">
                <a16:creationId xmlns:a16="http://schemas.microsoft.com/office/drawing/2014/main" id="{62FBDD2D-F6E2-41CE-AAAE-FA2E58FA21BE}"/>
              </a:ext>
            </a:extLst>
          </p:cNvPr>
          <p:cNvSpPr txBox="1"/>
          <p:nvPr/>
        </p:nvSpPr>
        <p:spPr>
          <a:xfrm>
            <a:off x="5554159" y="3577722"/>
            <a:ext cx="5506518" cy="17543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  try {</a:t>
            </a:r>
          </a:p>
          <a:p>
            <a:r>
              <a:rPr lang="en-US" dirty="0">
                <a:latin typeface="Consolas" panose="020B0609020204030204" pitchFamily="49" charset="0"/>
              </a:rPr>
              <a:t>2  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/* throws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InterruptedIOException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*/</a:t>
            </a:r>
          </a:p>
          <a:p>
            <a:r>
              <a:rPr lang="en-US" dirty="0">
                <a:latin typeface="Consolas" panose="020B0609020204030204" pitchFamily="49" charset="0"/>
              </a:rPr>
              <a:t>3    </a:t>
            </a:r>
            <a:r>
              <a:rPr lang="en-US" dirty="0" err="1">
                <a:latin typeface="Consolas" panose="020B0609020204030204" pitchFamily="49" charset="0"/>
              </a:rPr>
              <a:t>reacquireContainer</a:t>
            </a:r>
            <a:r>
              <a:rPr lang="en-US" dirty="0">
                <a:latin typeface="Consolas" panose="020B0609020204030204" pitchFamily="49" charset="0"/>
              </a:rPr>
              <a:t>(...);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4  } catch (IOException e)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5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deactivateContainer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(...);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6  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CB404-7C62-4DAB-873C-FF37DCB4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causes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C89B3-3A99-411E-BE88-30C10138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28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D73522-E36A-473D-A3C6-990B7ADB35BB}"/>
              </a:ext>
            </a:extLst>
          </p:cNvPr>
          <p:cNvSpPr txBox="1"/>
          <p:nvPr/>
        </p:nvSpPr>
        <p:spPr>
          <a:xfrm>
            <a:off x="1543452" y="2984851"/>
            <a:ext cx="342330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Overly-general reaction (41%)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2D88C-6C10-49B9-B25D-5D1024CDE17C}"/>
              </a:ext>
            </a:extLst>
          </p:cNvPr>
          <p:cNvSpPr txBox="1"/>
          <p:nvPr/>
        </p:nvSpPr>
        <p:spPr>
          <a:xfrm>
            <a:off x="1543453" y="3510953"/>
            <a:ext cx="34233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Incorrect reaction logic (32%)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9162D7-34DD-48A2-9C4A-A2911B879F7C}"/>
              </a:ext>
            </a:extLst>
          </p:cNvPr>
          <p:cNvSpPr txBox="1"/>
          <p:nvPr/>
        </p:nvSpPr>
        <p:spPr>
          <a:xfrm>
            <a:off x="609600" y="1417639"/>
            <a:ext cx="15329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 cause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E7C71C-2B8B-4E57-8729-5347862520B2}"/>
              </a:ext>
            </a:extLst>
          </p:cNvPr>
          <p:cNvSpPr txBox="1"/>
          <p:nvPr/>
        </p:nvSpPr>
        <p:spPr>
          <a:xfrm>
            <a:off x="1543452" y="1932646"/>
            <a:ext cx="30799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Inaccurate exception (10%)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9478E6-BDD9-4C3B-AEBB-1DF308699B7D}"/>
              </a:ext>
            </a:extLst>
          </p:cNvPr>
          <p:cNvSpPr txBox="1"/>
          <p:nvPr/>
        </p:nvSpPr>
        <p:spPr>
          <a:xfrm>
            <a:off x="1543452" y="2458749"/>
            <a:ext cx="271784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Missing reaction (17%)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9B4BACA-523E-4DAE-A619-87F0D8615A20}"/>
              </a:ext>
            </a:extLst>
          </p:cNvPr>
          <p:cNvCxnSpPr>
            <a:stCxn id="12" idx="2"/>
            <a:endCxn id="13" idx="1"/>
          </p:cNvCxnSpPr>
          <p:nvPr/>
        </p:nvCxnSpPr>
        <p:spPr bwMode="auto">
          <a:xfrm rot="16200000" flipH="1">
            <a:off x="1294585" y="1868444"/>
            <a:ext cx="330341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14F677-4ED3-4295-9EC8-51AB82F1F75A}"/>
              </a:ext>
            </a:extLst>
          </p:cNvPr>
          <p:cNvCxnSpPr>
            <a:stCxn id="12" idx="2"/>
            <a:endCxn id="14" idx="1"/>
          </p:cNvCxnSpPr>
          <p:nvPr/>
        </p:nvCxnSpPr>
        <p:spPr bwMode="auto">
          <a:xfrm rot="16200000" flipH="1">
            <a:off x="1031533" y="2131496"/>
            <a:ext cx="856444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DD70C62-0236-4330-8F48-51D556B2C806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 bwMode="auto">
          <a:xfrm rot="16200000" flipH="1">
            <a:off x="505432" y="2657598"/>
            <a:ext cx="1908648" cy="16739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9AFD537B-804E-4C56-98EA-41A333181103}"/>
              </a:ext>
            </a:extLst>
          </p:cNvPr>
          <p:cNvCxnSpPr>
            <a:cxnSpLocks/>
            <a:stCxn id="12" idx="2"/>
            <a:endCxn id="10" idx="1"/>
          </p:cNvCxnSpPr>
          <p:nvPr/>
        </p:nvCxnSpPr>
        <p:spPr bwMode="auto">
          <a:xfrm rot="16200000" flipH="1">
            <a:off x="768482" y="2394547"/>
            <a:ext cx="1382546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6697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96296E-6 L 0.01367 -0.3986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" y="-1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>
            <a:extLst>
              <a:ext uri="{FF2B5EF4-FFF2-40B4-BE49-F238E27FC236}">
                <a16:creationId xmlns:a16="http://schemas.microsoft.com/office/drawing/2014/main" id="{62FBDD2D-F6E2-41CE-AAAE-FA2E58FA21BE}"/>
              </a:ext>
            </a:extLst>
          </p:cNvPr>
          <p:cNvSpPr txBox="1"/>
          <p:nvPr/>
        </p:nvSpPr>
        <p:spPr>
          <a:xfrm>
            <a:off x="5721307" y="847726"/>
            <a:ext cx="5506518" cy="17543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  try {</a:t>
            </a:r>
          </a:p>
          <a:p>
            <a:r>
              <a:rPr lang="en-US" dirty="0">
                <a:latin typeface="Consolas" panose="020B0609020204030204" pitchFamily="49" charset="0"/>
              </a:rPr>
              <a:t>2  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/* throws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InterruptedIOException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*/</a:t>
            </a:r>
          </a:p>
          <a:p>
            <a:r>
              <a:rPr lang="en-US" dirty="0">
                <a:latin typeface="Consolas" panose="020B0609020204030204" pitchFamily="49" charset="0"/>
              </a:rPr>
              <a:t>3    </a:t>
            </a:r>
            <a:r>
              <a:rPr lang="en-US" dirty="0" err="1">
                <a:latin typeface="Consolas" panose="020B0609020204030204" pitchFamily="49" charset="0"/>
              </a:rPr>
              <a:t>reacquireContainer</a:t>
            </a:r>
            <a:r>
              <a:rPr lang="en-US" dirty="0">
                <a:latin typeface="Consolas" panose="020B0609020204030204" pitchFamily="49" charset="0"/>
              </a:rPr>
              <a:t>(...);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4  } catch (IOException e)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5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deactivateContainer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(...);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6  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CB404-7C62-4DAB-873C-FF37DCB4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causes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C89B3-3A99-411E-BE88-30C10138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29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D73522-E36A-473D-A3C6-990B7ADB35BB}"/>
              </a:ext>
            </a:extLst>
          </p:cNvPr>
          <p:cNvSpPr txBox="1"/>
          <p:nvPr/>
        </p:nvSpPr>
        <p:spPr>
          <a:xfrm>
            <a:off x="1543452" y="2984851"/>
            <a:ext cx="342330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Overly-general reaction (41%)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2D88C-6C10-49B9-B25D-5D1024CDE17C}"/>
              </a:ext>
            </a:extLst>
          </p:cNvPr>
          <p:cNvSpPr txBox="1"/>
          <p:nvPr/>
        </p:nvSpPr>
        <p:spPr>
          <a:xfrm>
            <a:off x="1543453" y="3510953"/>
            <a:ext cx="34233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Incorrect reaction logic (32%)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9162D7-34DD-48A2-9C4A-A2911B879F7C}"/>
              </a:ext>
            </a:extLst>
          </p:cNvPr>
          <p:cNvSpPr txBox="1"/>
          <p:nvPr/>
        </p:nvSpPr>
        <p:spPr>
          <a:xfrm>
            <a:off x="609600" y="1417639"/>
            <a:ext cx="15329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 cause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E7C71C-2B8B-4E57-8729-5347862520B2}"/>
              </a:ext>
            </a:extLst>
          </p:cNvPr>
          <p:cNvSpPr txBox="1"/>
          <p:nvPr/>
        </p:nvSpPr>
        <p:spPr>
          <a:xfrm>
            <a:off x="1543452" y="1932646"/>
            <a:ext cx="30799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Inaccurate exception (10%)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9478E6-BDD9-4C3B-AEBB-1DF308699B7D}"/>
              </a:ext>
            </a:extLst>
          </p:cNvPr>
          <p:cNvSpPr txBox="1"/>
          <p:nvPr/>
        </p:nvSpPr>
        <p:spPr>
          <a:xfrm>
            <a:off x="1543452" y="2458749"/>
            <a:ext cx="271784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Missing reaction (17%)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9B4BACA-523E-4DAE-A619-87F0D8615A20}"/>
              </a:ext>
            </a:extLst>
          </p:cNvPr>
          <p:cNvCxnSpPr>
            <a:stCxn id="12" idx="2"/>
            <a:endCxn id="13" idx="1"/>
          </p:cNvCxnSpPr>
          <p:nvPr/>
        </p:nvCxnSpPr>
        <p:spPr bwMode="auto">
          <a:xfrm rot="16200000" flipH="1">
            <a:off x="1294585" y="1868444"/>
            <a:ext cx="330341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14F677-4ED3-4295-9EC8-51AB82F1F75A}"/>
              </a:ext>
            </a:extLst>
          </p:cNvPr>
          <p:cNvCxnSpPr>
            <a:stCxn id="12" idx="2"/>
            <a:endCxn id="14" idx="1"/>
          </p:cNvCxnSpPr>
          <p:nvPr/>
        </p:nvCxnSpPr>
        <p:spPr bwMode="auto">
          <a:xfrm rot="16200000" flipH="1">
            <a:off x="1031533" y="2131496"/>
            <a:ext cx="856444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DD70C62-0236-4330-8F48-51D556B2C806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 bwMode="auto">
          <a:xfrm rot="16200000" flipH="1">
            <a:off x="505432" y="2657598"/>
            <a:ext cx="1908648" cy="16739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9AFD537B-804E-4C56-98EA-41A333181103}"/>
              </a:ext>
            </a:extLst>
          </p:cNvPr>
          <p:cNvCxnSpPr>
            <a:cxnSpLocks/>
            <a:stCxn id="12" idx="2"/>
            <a:endCxn id="10" idx="1"/>
          </p:cNvCxnSpPr>
          <p:nvPr/>
        </p:nvCxnSpPr>
        <p:spPr bwMode="auto">
          <a:xfrm rot="16200000" flipH="1">
            <a:off x="768482" y="2394547"/>
            <a:ext cx="1382546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6FF72DB-0D91-4174-85A4-72C54E3328C7}"/>
              </a:ext>
            </a:extLst>
          </p:cNvPr>
          <p:cNvCxnSpPr/>
          <p:nvPr/>
        </p:nvCxnSpPr>
        <p:spPr bwMode="auto">
          <a:xfrm>
            <a:off x="9965167" y="3560600"/>
            <a:ext cx="0" cy="242773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2BB0CB8-9BEF-4448-8948-083A615A1052}"/>
              </a:ext>
            </a:extLst>
          </p:cNvPr>
          <p:cNvSpPr txBox="1"/>
          <p:nvPr/>
        </p:nvSpPr>
        <p:spPr>
          <a:xfrm>
            <a:off x="5407741" y="3645972"/>
            <a:ext cx="249299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reacquireContainer</a:t>
            </a:r>
            <a:r>
              <a:rPr lang="en-US" dirty="0"/>
              <a:t>(...)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97C328-55F6-4956-8491-0C382A881742}"/>
              </a:ext>
            </a:extLst>
          </p:cNvPr>
          <p:cNvSpPr txBox="1"/>
          <p:nvPr/>
        </p:nvSpPr>
        <p:spPr>
          <a:xfrm>
            <a:off x="3864601" y="4455454"/>
            <a:ext cx="187743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getProcessId</a:t>
            </a:r>
            <a:r>
              <a:rPr lang="en-US" dirty="0"/>
              <a:t>(...)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24FC247-C7FC-4918-9F3C-F75B02A0C70E}"/>
              </a:ext>
            </a:extLst>
          </p:cNvPr>
          <p:cNvSpPr txBox="1"/>
          <p:nvPr/>
        </p:nvSpPr>
        <p:spPr>
          <a:xfrm>
            <a:off x="2857627" y="5434851"/>
            <a:ext cx="215956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FileInputStream</a:t>
            </a:r>
            <a:r>
              <a:rPr lang="en-US" dirty="0"/>
              <a:t>(...)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895E37E-A7BA-4E61-977C-84F727D4C96E}"/>
              </a:ext>
            </a:extLst>
          </p:cNvPr>
          <p:cNvSpPr txBox="1"/>
          <p:nvPr/>
        </p:nvSpPr>
        <p:spPr>
          <a:xfrm>
            <a:off x="6688982" y="4455454"/>
            <a:ext cx="3031599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isContainerProcessAlive</a:t>
            </a:r>
            <a:r>
              <a:rPr lang="en-US" dirty="0"/>
              <a:t>(...)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EEFFF24-AF20-43FA-B013-D18BAA6F4DF3}"/>
              </a:ext>
            </a:extLst>
          </p:cNvPr>
          <p:cNvSpPr txBox="1"/>
          <p:nvPr/>
        </p:nvSpPr>
        <p:spPr>
          <a:xfrm>
            <a:off x="7137822" y="5434851"/>
            <a:ext cx="2133918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signalContainer</a:t>
            </a:r>
            <a:r>
              <a:rPr lang="en-US" dirty="0"/>
              <a:t>(...)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E48F4F3-0FEA-4C6B-BA2A-D8723D43C7F2}"/>
              </a:ext>
            </a:extLst>
          </p:cNvPr>
          <p:cNvSpPr txBox="1"/>
          <p:nvPr/>
        </p:nvSpPr>
        <p:spPr>
          <a:xfrm>
            <a:off x="6052767" y="4455454"/>
            <a:ext cx="37702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0C17C22-26FE-41F9-B13C-5189A5A8B0AE}"/>
              </a:ext>
            </a:extLst>
          </p:cNvPr>
          <p:cNvSpPr txBox="1"/>
          <p:nvPr/>
        </p:nvSpPr>
        <p:spPr>
          <a:xfrm>
            <a:off x="5288053" y="5434851"/>
            <a:ext cx="37702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C8E1EAD-E462-47DE-85AC-CF429E7C81D1}"/>
              </a:ext>
            </a:extLst>
          </p:cNvPr>
          <p:cNvSpPr txBox="1"/>
          <p:nvPr/>
        </p:nvSpPr>
        <p:spPr>
          <a:xfrm>
            <a:off x="6048635" y="5434851"/>
            <a:ext cx="37702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B51D07E-2422-4DE0-AC3E-DC97EDDF6811}"/>
              </a:ext>
            </a:extLst>
          </p:cNvPr>
          <p:cNvCxnSpPr>
            <a:stCxn id="68" idx="2"/>
            <a:endCxn id="71" idx="0"/>
          </p:cNvCxnSpPr>
          <p:nvPr/>
        </p:nvCxnSpPr>
        <p:spPr bwMode="auto">
          <a:xfrm flipH="1">
            <a:off x="4803320" y="4015304"/>
            <a:ext cx="1850916" cy="4401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384D1F1-0401-4B9F-BFFD-D996DFD265B6}"/>
              </a:ext>
            </a:extLst>
          </p:cNvPr>
          <p:cNvCxnSpPr>
            <a:stCxn id="68" idx="2"/>
            <a:endCxn id="75" idx="0"/>
          </p:cNvCxnSpPr>
          <p:nvPr/>
        </p:nvCxnSpPr>
        <p:spPr bwMode="auto">
          <a:xfrm flipH="1">
            <a:off x="6241280" y="4015304"/>
            <a:ext cx="412956" cy="4401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8675402-2045-498F-BB75-4919188CD37A}"/>
              </a:ext>
            </a:extLst>
          </p:cNvPr>
          <p:cNvCxnSpPr>
            <a:stCxn id="68" idx="2"/>
            <a:endCxn id="73" idx="0"/>
          </p:cNvCxnSpPr>
          <p:nvPr/>
        </p:nvCxnSpPr>
        <p:spPr bwMode="auto">
          <a:xfrm>
            <a:off x="6654236" y="4015304"/>
            <a:ext cx="1550546" cy="4401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8EE2CAA-B364-4704-9445-DAD839DFC5F0}"/>
              </a:ext>
            </a:extLst>
          </p:cNvPr>
          <p:cNvCxnSpPr>
            <a:stCxn id="71" idx="2"/>
            <a:endCxn id="72" idx="0"/>
          </p:cNvCxnSpPr>
          <p:nvPr/>
        </p:nvCxnSpPr>
        <p:spPr bwMode="auto">
          <a:xfrm flipH="1">
            <a:off x="3937410" y="4824786"/>
            <a:ext cx="865910" cy="61006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895104-9821-4BED-9A11-BD650C53E7FE}"/>
              </a:ext>
            </a:extLst>
          </p:cNvPr>
          <p:cNvCxnSpPr>
            <a:stCxn id="71" idx="2"/>
            <a:endCxn id="76" idx="0"/>
          </p:cNvCxnSpPr>
          <p:nvPr/>
        </p:nvCxnSpPr>
        <p:spPr bwMode="auto">
          <a:xfrm>
            <a:off x="4803320" y="4824786"/>
            <a:ext cx="673246" cy="61006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F652D9D-C48F-400E-BEA7-0D461A87C061}"/>
              </a:ext>
            </a:extLst>
          </p:cNvPr>
          <p:cNvCxnSpPr>
            <a:stCxn id="75" idx="2"/>
            <a:endCxn id="77" idx="0"/>
          </p:cNvCxnSpPr>
          <p:nvPr/>
        </p:nvCxnSpPr>
        <p:spPr bwMode="auto">
          <a:xfrm flipH="1">
            <a:off x="6237148" y="4824786"/>
            <a:ext cx="4132" cy="61006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15B583B-603E-426F-9231-0E99855A8F51}"/>
              </a:ext>
            </a:extLst>
          </p:cNvPr>
          <p:cNvCxnSpPr>
            <a:stCxn id="73" idx="2"/>
            <a:endCxn id="74" idx="0"/>
          </p:cNvCxnSpPr>
          <p:nvPr/>
        </p:nvCxnSpPr>
        <p:spPr bwMode="auto">
          <a:xfrm flipH="1">
            <a:off x="8204781" y="4824786"/>
            <a:ext cx="1" cy="61006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13250E2-5F06-4D93-B0C0-2E6C03D61F1F}"/>
              </a:ext>
            </a:extLst>
          </p:cNvPr>
          <p:cNvSpPr txBox="1"/>
          <p:nvPr/>
        </p:nvSpPr>
        <p:spPr>
          <a:xfrm>
            <a:off x="10013818" y="4316954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calling</a:t>
            </a:r>
          </a:p>
          <a:p>
            <a:pPr algn="ctr"/>
            <a:r>
              <a:rPr lang="en-US" dirty="0"/>
              <a:t>direction</a:t>
            </a:r>
          </a:p>
        </p:txBody>
      </p:sp>
    </p:spTree>
    <p:extLst>
      <p:ext uri="{BB962C8B-B14F-4D97-AF65-F5344CB8AC3E}">
        <p14:creationId xmlns:p14="http://schemas.microsoft.com/office/powerpoint/2010/main" val="259608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B6F5E93-6FA5-4F4B-B307-4A71CEFB5A2E}"/>
              </a:ext>
            </a:extLst>
          </p:cNvPr>
          <p:cNvCxnSpPr>
            <a:stCxn id="25" idx="3"/>
            <a:endCxn id="53" idx="1"/>
          </p:cNvCxnSpPr>
          <p:nvPr/>
        </p:nvCxnSpPr>
        <p:spPr bwMode="auto">
          <a:xfrm>
            <a:off x="6133003" y="2121443"/>
            <a:ext cx="1856195" cy="90089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5DD3E6F-BC71-A14D-B1B9-F6EA98CC8141}"/>
              </a:ext>
            </a:extLst>
          </p:cNvPr>
          <p:cNvCxnSpPr>
            <a:cxnSpLocks/>
            <a:stCxn id="52" idx="1"/>
            <a:endCxn id="18" idx="3"/>
          </p:cNvCxnSpPr>
          <p:nvPr/>
        </p:nvCxnSpPr>
        <p:spPr bwMode="auto">
          <a:xfrm flipH="1">
            <a:off x="6083665" y="3233187"/>
            <a:ext cx="2151717" cy="202360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823AE2E-490C-974D-83C9-ADEED92C02EA}"/>
              </a:ext>
            </a:extLst>
          </p:cNvPr>
          <p:cNvCxnSpPr>
            <a:cxnSpLocks/>
            <a:stCxn id="17" idx="1"/>
            <a:endCxn id="60" idx="1"/>
          </p:cNvCxnSpPr>
          <p:nvPr/>
        </p:nvCxnSpPr>
        <p:spPr bwMode="auto">
          <a:xfrm flipV="1">
            <a:off x="5778865" y="5123377"/>
            <a:ext cx="3432132" cy="34426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3C2CA3F-5064-C841-B2E1-1FDD0CCF33B8}"/>
              </a:ext>
            </a:extLst>
          </p:cNvPr>
          <p:cNvCxnSpPr>
            <a:cxnSpLocks/>
            <a:stCxn id="61" idx="1"/>
            <a:endCxn id="52" idx="1"/>
          </p:cNvCxnSpPr>
          <p:nvPr/>
        </p:nvCxnSpPr>
        <p:spPr bwMode="auto">
          <a:xfrm flipH="1" flipV="1">
            <a:off x="8235382" y="3233187"/>
            <a:ext cx="1048793" cy="156654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BCEFD0A-AA7A-8F4F-8FD7-68A7F927A9A5}"/>
              </a:ext>
            </a:extLst>
          </p:cNvPr>
          <p:cNvCxnSpPr>
            <a:cxnSpLocks/>
            <a:stCxn id="31" idx="1"/>
            <a:endCxn id="18" idx="1"/>
          </p:cNvCxnSpPr>
          <p:nvPr/>
        </p:nvCxnSpPr>
        <p:spPr bwMode="auto">
          <a:xfrm>
            <a:off x="1279934" y="5017830"/>
            <a:ext cx="4252747" cy="2389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759942-00CC-D649-A59D-85C0ACA4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errors can occur at runtime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D441A2-0FA4-7D4F-AE84-AB0A81DE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3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B2709C-7431-E941-A8FD-BE76294590E5}"/>
              </a:ext>
            </a:extLst>
          </p:cNvPr>
          <p:cNvGrpSpPr/>
          <p:nvPr/>
        </p:nvGrpSpPr>
        <p:grpSpPr>
          <a:xfrm>
            <a:off x="2374006" y="1718934"/>
            <a:ext cx="914399" cy="978408"/>
            <a:chOff x="1925053" y="2855495"/>
            <a:chExt cx="1251283" cy="139967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DC61DFE-E4FD-9744-848E-28E571A31E10}"/>
                </a:ext>
              </a:extLst>
            </p:cNvPr>
            <p:cNvGrpSpPr/>
            <p:nvPr/>
          </p:nvGrpSpPr>
          <p:grpSpPr>
            <a:xfrm>
              <a:off x="1925053" y="2855495"/>
              <a:ext cx="753978" cy="1283368"/>
              <a:chOff x="1652337" y="2165684"/>
              <a:chExt cx="1026694" cy="1973179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10C0215F-F849-874C-AA95-15F82DCC8776}"/>
                  </a:ext>
                </a:extLst>
              </p:cNvPr>
              <p:cNvSpPr/>
              <p:nvPr/>
            </p:nvSpPr>
            <p:spPr bwMode="auto">
              <a:xfrm>
                <a:off x="1652337" y="2165684"/>
                <a:ext cx="1026694" cy="1973179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9384983C-6C79-5049-AAB7-C70CB1FBD6E4}"/>
                  </a:ext>
                </a:extLst>
              </p:cNvPr>
              <p:cNvSpPr/>
              <p:nvPr/>
            </p:nvSpPr>
            <p:spPr bwMode="auto">
              <a:xfrm>
                <a:off x="1788695" y="2350168"/>
                <a:ext cx="745958" cy="184485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20919289-C9B5-3849-BEEC-4462FC76C501}"/>
                  </a:ext>
                </a:extLst>
              </p:cNvPr>
              <p:cNvSpPr/>
              <p:nvPr/>
            </p:nvSpPr>
            <p:spPr bwMode="auto">
              <a:xfrm>
                <a:off x="1788695" y="2626894"/>
                <a:ext cx="745958" cy="184485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99458FF-2561-F34B-8F6B-61727F17F2B9}"/>
                  </a:ext>
                </a:extLst>
              </p:cNvPr>
              <p:cNvSpPr/>
              <p:nvPr/>
            </p:nvSpPr>
            <p:spPr bwMode="auto">
              <a:xfrm>
                <a:off x="2065421" y="3797969"/>
                <a:ext cx="196515" cy="19651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10" name="Graphic 9" descr="Database">
              <a:extLst>
                <a:ext uri="{FF2B5EF4-FFF2-40B4-BE49-F238E27FC236}">
                  <a16:creationId xmlns:a16="http://schemas.microsoft.com/office/drawing/2014/main" id="{079063C8-F38E-334E-9AE3-70AD89ED9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61936" y="3340768"/>
              <a:ext cx="914400" cy="9144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F3FEAD6-41B7-B64A-8342-FCF49D1CC88F}"/>
              </a:ext>
            </a:extLst>
          </p:cNvPr>
          <p:cNvGrpSpPr/>
          <p:nvPr/>
        </p:nvGrpSpPr>
        <p:grpSpPr>
          <a:xfrm>
            <a:off x="5532681" y="4806978"/>
            <a:ext cx="914399" cy="981160"/>
            <a:chOff x="1925053" y="2855495"/>
            <a:chExt cx="1251283" cy="139967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A3E1C4C-5A53-F946-91DD-272CE36EB556}"/>
                </a:ext>
              </a:extLst>
            </p:cNvPr>
            <p:cNvGrpSpPr/>
            <p:nvPr/>
          </p:nvGrpSpPr>
          <p:grpSpPr>
            <a:xfrm>
              <a:off x="1925053" y="2855495"/>
              <a:ext cx="753978" cy="1283368"/>
              <a:chOff x="1652337" y="2165684"/>
              <a:chExt cx="1026694" cy="1973179"/>
            </a:xfrm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A190FA74-E04F-6E47-B2A4-62ED59389D0D}"/>
                  </a:ext>
                </a:extLst>
              </p:cNvPr>
              <p:cNvSpPr/>
              <p:nvPr/>
            </p:nvSpPr>
            <p:spPr bwMode="auto">
              <a:xfrm>
                <a:off x="1652337" y="2165684"/>
                <a:ext cx="1026694" cy="1973179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A34941BA-9244-C044-8CDF-4155A1A82406}"/>
                  </a:ext>
                </a:extLst>
              </p:cNvPr>
              <p:cNvSpPr/>
              <p:nvPr/>
            </p:nvSpPr>
            <p:spPr bwMode="auto">
              <a:xfrm>
                <a:off x="1788695" y="2350168"/>
                <a:ext cx="745958" cy="184485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CC5B434C-4E41-304F-AEDB-AD2E7AE54084}"/>
                  </a:ext>
                </a:extLst>
              </p:cNvPr>
              <p:cNvSpPr/>
              <p:nvPr/>
            </p:nvSpPr>
            <p:spPr bwMode="auto">
              <a:xfrm>
                <a:off x="1788695" y="2626894"/>
                <a:ext cx="745958" cy="184485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0AEE2D5-0F30-C74F-9259-4F1608B85657}"/>
                  </a:ext>
                </a:extLst>
              </p:cNvPr>
              <p:cNvSpPr/>
              <p:nvPr/>
            </p:nvSpPr>
            <p:spPr bwMode="auto">
              <a:xfrm>
                <a:off x="2065421" y="3797969"/>
                <a:ext cx="196515" cy="19651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17" name="Graphic 16" descr="Database">
              <a:extLst>
                <a:ext uri="{FF2B5EF4-FFF2-40B4-BE49-F238E27FC236}">
                  <a16:creationId xmlns:a16="http://schemas.microsoft.com/office/drawing/2014/main" id="{9A5EBBAE-904A-4648-869C-4A2802514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61936" y="3340768"/>
              <a:ext cx="914400" cy="9144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4A40D6E-0D1E-B547-8113-AECDF39D7B23}"/>
              </a:ext>
            </a:extLst>
          </p:cNvPr>
          <p:cNvGrpSpPr/>
          <p:nvPr/>
        </p:nvGrpSpPr>
        <p:grpSpPr>
          <a:xfrm>
            <a:off x="5582019" y="1672889"/>
            <a:ext cx="914399" cy="978408"/>
            <a:chOff x="1925053" y="2855495"/>
            <a:chExt cx="1251283" cy="139967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C7CAC13-0B06-D941-9272-B3DEE8CDFC44}"/>
                </a:ext>
              </a:extLst>
            </p:cNvPr>
            <p:cNvGrpSpPr/>
            <p:nvPr/>
          </p:nvGrpSpPr>
          <p:grpSpPr>
            <a:xfrm>
              <a:off x="1925053" y="2855495"/>
              <a:ext cx="753978" cy="1283368"/>
              <a:chOff x="1652337" y="2165684"/>
              <a:chExt cx="1026694" cy="1973179"/>
            </a:xfrm>
          </p:grpSpPr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BB457EC7-77B2-CE40-89D2-92E05BAC8887}"/>
                  </a:ext>
                </a:extLst>
              </p:cNvPr>
              <p:cNvSpPr/>
              <p:nvPr/>
            </p:nvSpPr>
            <p:spPr bwMode="auto">
              <a:xfrm>
                <a:off x="1652337" y="2165684"/>
                <a:ext cx="1026694" cy="1973179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C53175D8-9F17-D141-88FB-02177A6DC064}"/>
                  </a:ext>
                </a:extLst>
              </p:cNvPr>
              <p:cNvSpPr/>
              <p:nvPr/>
            </p:nvSpPr>
            <p:spPr bwMode="auto">
              <a:xfrm>
                <a:off x="1788695" y="2350168"/>
                <a:ext cx="745958" cy="184485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5E4876F1-350D-DB4B-A67A-4F5EB676314F}"/>
                  </a:ext>
                </a:extLst>
              </p:cNvPr>
              <p:cNvSpPr/>
              <p:nvPr/>
            </p:nvSpPr>
            <p:spPr bwMode="auto">
              <a:xfrm>
                <a:off x="1788695" y="2626894"/>
                <a:ext cx="745958" cy="184485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540A48A-34DC-3F4D-836E-D72350E22886}"/>
                  </a:ext>
                </a:extLst>
              </p:cNvPr>
              <p:cNvSpPr/>
              <p:nvPr/>
            </p:nvSpPr>
            <p:spPr bwMode="auto">
              <a:xfrm>
                <a:off x="2065421" y="3797969"/>
                <a:ext cx="196515" cy="19651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24" name="Graphic 23" descr="Database">
              <a:extLst>
                <a:ext uri="{FF2B5EF4-FFF2-40B4-BE49-F238E27FC236}">
                  <a16:creationId xmlns:a16="http://schemas.microsoft.com/office/drawing/2014/main" id="{B9DB9BE2-FF6F-5948-8423-A0EDAD8C5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61936" y="3340768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17AFCFA-E896-EF49-9179-F8B4F0E355E4}"/>
              </a:ext>
            </a:extLst>
          </p:cNvPr>
          <p:cNvGrpSpPr/>
          <p:nvPr/>
        </p:nvGrpSpPr>
        <p:grpSpPr>
          <a:xfrm>
            <a:off x="1033750" y="4357163"/>
            <a:ext cx="914399" cy="981160"/>
            <a:chOff x="1925053" y="2855495"/>
            <a:chExt cx="1251283" cy="139967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AB03DBC-6A2C-E244-8692-18AEF47E294A}"/>
                </a:ext>
              </a:extLst>
            </p:cNvPr>
            <p:cNvGrpSpPr/>
            <p:nvPr/>
          </p:nvGrpSpPr>
          <p:grpSpPr>
            <a:xfrm>
              <a:off x="1925053" y="2855495"/>
              <a:ext cx="753978" cy="1283368"/>
              <a:chOff x="1652337" y="2165684"/>
              <a:chExt cx="1026694" cy="1973179"/>
            </a:xfrm>
          </p:grpSpPr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43006698-D928-014D-AD8D-B955328CE400}"/>
                  </a:ext>
                </a:extLst>
              </p:cNvPr>
              <p:cNvSpPr/>
              <p:nvPr/>
            </p:nvSpPr>
            <p:spPr bwMode="auto">
              <a:xfrm>
                <a:off x="1652337" y="2165684"/>
                <a:ext cx="1026694" cy="1973179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1B8960E9-B373-3546-908F-23E8E7C2B38C}"/>
                  </a:ext>
                </a:extLst>
              </p:cNvPr>
              <p:cNvSpPr/>
              <p:nvPr/>
            </p:nvSpPr>
            <p:spPr bwMode="auto">
              <a:xfrm>
                <a:off x="1788695" y="2350168"/>
                <a:ext cx="745958" cy="184485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DDEF526E-2BE8-DA48-B408-01C1F08A79B3}"/>
                  </a:ext>
                </a:extLst>
              </p:cNvPr>
              <p:cNvSpPr/>
              <p:nvPr/>
            </p:nvSpPr>
            <p:spPr bwMode="auto">
              <a:xfrm>
                <a:off x="1788695" y="2626894"/>
                <a:ext cx="745958" cy="184485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246BD25-EFFB-2C4E-AD45-765F7FE65E57}"/>
                  </a:ext>
                </a:extLst>
              </p:cNvPr>
              <p:cNvSpPr/>
              <p:nvPr/>
            </p:nvSpPr>
            <p:spPr bwMode="auto">
              <a:xfrm>
                <a:off x="2065421" y="3797969"/>
                <a:ext cx="196515" cy="19651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31" name="Graphic 30" descr="Database">
              <a:extLst>
                <a:ext uri="{FF2B5EF4-FFF2-40B4-BE49-F238E27FC236}">
                  <a16:creationId xmlns:a16="http://schemas.microsoft.com/office/drawing/2014/main" id="{268AC253-4412-464E-A031-D3875524E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61936" y="3340768"/>
              <a:ext cx="914400" cy="91440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509A07C-43A5-8147-9E3E-286DBEC42C4F}"/>
              </a:ext>
            </a:extLst>
          </p:cNvPr>
          <p:cNvGrpSpPr/>
          <p:nvPr/>
        </p:nvGrpSpPr>
        <p:grpSpPr>
          <a:xfrm>
            <a:off x="9954126" y="1869341"/>
            <a:ext cx="914399" cy="981160"/>
            <a:chOff x="1925053" y="2855495"/>
            <a:chExt cx="1251283" cy="139967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F42902E-D79C-C747-9F9C-A297A2ECB96F}"/>
                </a:ext>
              </a:extLst>
            </p:cNvPr>
            <p:cNvGrpSpPr/>
            <p:nvPr/>
          </p:nvGrpSpPr>
          <p:grpSpPr>
            <a:xfrm>
              <a:off x="1925053" y="2855495"/>
              <a:ext cx="753978" cy="1283368"/>
              <a:chOff x="1652337" y="2165684"/>
              <a:chExt cx="1026694" cy="1973179"/>
            </a:xfrm>
          </p:grpSpPr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E1BEE83E-34ED-804A-873F-3E829070ABE8}"/>
                  </a:ext>
                </a:extLst>
              </p:cNvPr>
              <p:cNvSpPr/>
              <p:nvPr/>
            </p:nvSpPr>
            <p:spPr bwMode="auto">
              <a:xfrm>
                <a:off x="1652337" y="2165684"/>
                <a:ext cx="1026694" cy="1973179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C0963D37-D413-D54C-BA19-69CE632632B8}"/>
                  </a:ext>
                </a:extLst>
              </p:cNvPr>
              <p:cNvSpPr/>
              <p:nvPr/>
            </p:nvSpPr>
            <p:spPr bwMode="auto">
              <a:xfrm>
                <a:off x="1788695" y="2350168"/>
                <a:ext cx="745958" cy="184485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4E1CA0CA-6AC2-064F-8953-CA3634E6E837}"/>
                  </a:ext>
                </a:extLst>
              </p:cNvPr>
              <p:cNvSpPr/>
              <p:nvPr/>
            </p:nvSpPr>
            <p:spPr bwMode="auto">
              <a:xfrm>
                <a:off x="1788695" y="2626894"/>
                <a:ext cx="745958" cy="184485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CDFC388-9EA0-FC45-9B4E-C952C3C97739}"/>
                  </a:ext>
                </a:extLst>
              </p:cNvPr>
              <p:cNvSpPr/>
              <p:nvPr/>
            </p:nvSpPr>
            <p:spPr bwMode="auto">
              <a:xfrm>
                <a:off x="2065421" y="3797969"/>
                <a:ext cx="196515" cy="19651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38" name="Graphic 37" descr="Database">
              <a:extLst>
                <a:ext uri="{FF2B5EF4-FFF2-40B4-BE49-F238E27FC236}">
                  <a16:creationId xmlns:a16="http://schemas.microsoft.com/office/drawing/2014/main" id="{0AFA2EDE-E0EE-A04C-A7AC-596159E9A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61936" y="3340768"/>
              <a:ext cx="914400" cy="9144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ED51C36-1738-AF44-BA74-530E2B1317E3}"/>
              </a:ext>
            </a:extLst>
          </p:cNvPr>
          <p:cNvGrpSpPr/>
          <p:nvPr/>
        </p:nvGrpSpPr>
        <p:grpSpPr>
          <a:xfrm>
            <a:off x="3579359" y="3620895"/>
            <a:ext cx="914399" cy="981160"/>
            <a:chOff x="1925053" y="2855495"/>
            <a:chExt cx="1251283" cy="1399673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7EC261-05D7-A444-9C9A-B10794592490}"/>
                </a:ext>
              </a:extLst>
            </p:cNvPr>
            <p:cNvGrpSpPr/>
            <p:nvPr/>
          </p:nvGrpSpPr>
          <p:grpSpPr>
            <a:xfrm>
              <a:off x="1925053" y="2855495"/>
              <a:ext cx="753978" cy="1283368"/>
              <a:chOff x="1652337" y="2165684"/>
              <a:chExt cx="1026694" cy="1973179"/>
            </a:xfrm>
          </p:grpSpPr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FDE8EBF0-2933-B648-8A94-B436C2D11862}"/>
                  </a:ext>
                </a:extLst>
              </p:cNvPr>
              <p:cNvSpPr/>
              <p:nvPr/>
            </p:nvSpPr>
            <p:spPr bwMode="auto">
              <a:xfrm>
                <a:off x="1652337" y="2165684"/>
                <a:ext cx="1026694" cy="1973179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1D13874F-6F91-1740-B5BD-DFFA1B40383C}"/>
                  </a:ext>
                </a:extLst>
              </p:cNvPr>
              <p:cNvSpPr/>
              <p:nvPr/>
            </p:nvSpPr>
            <p:spPr bwMode="auto">
              <a:xfrm>
                <a:off x="1788695" y="2350168"/>
                <a:ext cx="745958" cy="184485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3652DFDF-AF1A-1848-8C71-E62257CD376C}"/>
                  </a:ext>
                </a:extLst>
              </p:cNvPr>
              <p:cNvSpPr/>
              <p:nvPr/>
            </p:nvSpPr>
            <p:spPr bwMode="auto">
              <a:xfrm>
                <a:off x="1788695" y="2626894"/>
                <a:ext cx="745958" cy="184485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D44F8C4-74D2-6349-8197-95842A8EC517}"/>
                  </a:ext>
                </a:extLst>
              </p:cNvPr>
              <p:cNvSpPr/>
              <p:nvPr/>
            </p:nvSpPr>
            <p:spPr bwMode="auto">
              <a:xfrm>
                <a:off x="2065421" y="3797969"/>
                <a:ext cx="196515" cy="19651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45" name="Graphic 44" descr="Database">
              <a:extLst>
                <a:ext uri="{FF2B5EF4-FFF2-40B4-BE49-F238E27FC236}">
                  <a16:creationId xmlns:a16="http://schemas.microsoft.com/office/drawing/2014/main" id="{84E0A715-5225-3648-9C53-FFE46B26A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61936" y="3340768"/>
              <a:ext cx="914400" cy="9144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B6123F5-6A09-2547-B25B-F933866D1E84}"/>
              </a:ext>
            </a:extLst>
          </p:cNvPr>
          <p:cNvGrpSpPr/>
          <p:nvPr/>
        </p:nvGrpSpPr>
        <p:grpSpPr>
          <a:xfrm>
            <a:off x="7989198" y="2572520"/>
            <a:ext cx="914399" cy="981160"/>
            <a:chOff x="1925053" y="2855495"/>
            <a:chExt cx="1251283" cy="1399673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C36ADDC-8931-A541-97CF-C6EB288D89BD}"/>
                </a:ext>
              </a:extLst>
            </p:cNvPr>
            <p:cNvGrpSpPr/>
            <p:nvPr/>
          </p:nvGrpSpPr>
          <p:grpSpPr>
            <a:xfrm>
              <a:off x="1925053" y="2855495"/>
              <a:ext cx="753978" cy="1283368"/>
              <a:chOff x="1652337" y="2165684"/>
              <a:chExt cx="1026694" cy="1973179"/>
            </a:xfrm>
          </p:grpSpPr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F695CA2D-3B8E-724C-8240-30952F8D01E3}"/>
                  </a:ext>
                </a:extLst>
              </p:cNvPr>
              <p:cNvSpPr/>
              <p:nvPr/>
            </p:nvSpPr>
            <p:spPr bwMode="auto">
              <a:xfrm>
                <a:off x="1652337" y="2165684"/>
                <a:ext cx="1026694" cy="1973179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0FC2DF99-1792-7E44-9990-04453A708E8A}"/>
                  </a:ext>
                </a:extLst>
              </p:cNvPr>
              <p:cNvSpPr/>
              <p:nvPr/>
            </p:nvSpPr>
            <p:spPr bwMode="auto">
              <a:xfrm>
                <a:off x="1788695" y="2350168"/>
                <a:ext cx="745958" cy="184485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86B47AB1-021F-DA4F-8D27-2F4CE344A9E9}"/>
                  </a:ext>
                </a:extLst>
              </p:cNvPr>
              <p:cNvSpPr/>
              <p:nvPr/>
            </p:nvSpPr>
            <p:spPr bwMode="auto">
              <a:xfrm>
                <a:off x="1788695" y="2626894"/>
                <a:ext cx="745958" cy="184485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A4FC1D2-81D6-2C4C-A69D-AF84CD286483}"/>
                  </a:ext>
                </a:extLst>
              </p:cNvPr>
              <p:cNvSpPr/>
              <p:nvPr/>
            </p:nvSpPr>
            <p:spPr bwMode="auto">
              <a:xfrm>
                <a:off x="2065421" y="3797969"/>
                <a:ext cx="196515" cy="19651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52" name="Graphic 51" descr="Database">
              <a:extLst>
                <a:ext uri="{FF2B5EF4-FFF2-40B4-BE49-F238E27FC236}">
                  <a16:creationId xmlns:a16="http://schemas.microsoft.com/office/drawing/2014/main" id="{C96ED003-9A0B-3F4B-81F5-A9A52E81F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61936" y="3340768"/>
              <a:ext cx="914400" cy="914400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8DED83A-C5E1-D047-8647-55E741619326}"/>
              </a:ext>
            </a:extLst>
          </p:cNvPr>
          <p:cNvGrpSpPr/>
          <p:nvPr/>
        </p:nvGrpSpPr>
        <p:grpSpPr>
          <a:xfrm>
            <a:off x="9210997" y="4673561"/>
            <a:ext cx="914399" cy="981160"/>
            <a:chOff x="1925053" y="2855495"/>
            <a:chExt cx="1251283" cy="1399673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E83C82E-B0C4-7F45-AC43-737C787459AF}"/>
                </a:ext>
              </a:extLst>
            </p:cNvPr>
            <p:cNvGrpSpPr/>
            <p:nvPr/>
          </p:nvGrpSpPr>
          <p:grpSpPr>
            <a:xfrm>
              <a:off x="1925053" y="2855495"/>
              <a:ext cx="753978" cy="1283368"/>
              <a:chOff x="1652337" y="2165684"/>
              <a:chExt cx="1026694" cy="1973179"/>
            </a:xfrm>
          </p:grpSpPr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BC62AEF0-E221-804D-9528-8A3090FB428F}"/>
                  </a:ext>
                </a:extLst>
              </p:cNvPr>
              <p:cNvSpPr/>
              <p:nvPr/>
            </p:nvSpPr>
            <p:spPr bwMode="auto">
              <a:xfrm>
                <a:off x="1652337" y="2165684"/>
                <a:ext cx="1026694" cy="197317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7F4858E7-529C-6542-BB2A-936E1017723B}"/>
                  </a:ext>
                </a:extLst>
              </p:cNvPr>
              <p:cNvSpPr/>
              <p:nvPr/>
            </p:nvSpPr>
            <p:spPr bwMode="auto">
              <a:xfrm>
                <a:off x="1788695" y="2350168"/>
                <a:ext cx="745958" cy="18448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DF0ECB2E-B179-3546-AA45-842F5A1FA303}"/>
                  </a:ext>
                </a:extLst>
              </p:cNvPr>
              <p:cNvSpPr/>
              <p:nvPr/>
            </p:nvSpPr>
            <p:spPr bwMode="auto">
              <a:xfrm>
                <a:off x="1788695" y="2626894"/>
                <a:ext cx="745958" cy="18448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0547431-B6CC-D446-8F06-44266032E391}"/>
                  </a:ext>
                </a:extLst>
              </p:cNvPr>
              <p:cNvSpPr/>
              <p:nvPr/>
            </p:nvSpPr>
            <p:spPr bwMode="auto">
              <a:xfrm>
                <a:off x="2065421" y="3797969"/>
                <a:ext cx="196515" cy="19651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59" name="Graphic 58" descr="Database">
              <a:extLst>
                <a:ext uri="{FF2B5EF4-FFF2-40B4-BE49-F238E27FC236}">
                  <a16:creationId xmlns:a16="http://schemas.microsoft.com/office/drawing/2014/main" id="{B80F69AE-C052-0F43-80C1-8BF52D197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61936" y="3340768"/>
              <a:ext cx="914400" cy="914400"/>
            </a:xfrm>
            <a:prstGeom prst="rect">
              <a:avLst/>
            </a:prstGeom>
          </p:spPr>
        </p:pic>
      </p:grpSp>
      <p:pic>
        <p:nvPicPr>
          <p:cNvPr id="12" name="Graphic 11" descr="Close">
            <a:extLst>
              <a:ext uri="{FF2B5EF4-FFF2-40B4-BE49-F238E27FC236}">
                <a16:creationId xmlns:a16="http://schemas.microsoft.com/office/drawing/2014/main" id="{C6993F52-4735-C54E-A96F-CC039FFC97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16285" y="4609498"/>
            <a:ext cx="1097280" cy="1097280"/>
          </a:xfrm>
          <a:prstGeom prst="rect">
            <a:avLst/>
          </a:prstGeo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F9F9F9C-1D75-F746-AD67-C1B90A81555A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 bwMode="auto">
          <a:xfrm flipV="1">
            <a:off x="2924990" y="2121443"/>
            <a:ext cx="2657029" cy="4604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3038224-22F3-E648-8F6E-BFBB1F157504}"/>
              </a:ext>
            </a:extLst>
          </p:cNvPr>
          <p:cNvCxnSpPr>
            <a:stCxn id="25" idx="2"/>
            <a:endCxn id="46" idx="0"/>
          </p:cNvCxnSpPr>
          <p:nvPr/>
        </p:nvCxnSpPr>
        <p:spPr bwMode="auto">
          <a:xfrm flipH="1">
            <a:off x="3854851" y="2569997"/>
            <a:ext cx="2002660" cy="105089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7261F21-17DB-3046-BB13-BF1867D63D18}"/>
              </a:ext>
            </a:extLst>
          </p:cNvPr>
          <p:cNvCxnSpPr>
            <a:stCxn id="5" idx="2"/>
            <a:endCxn id="32" idx="0"/>
          </p:cNvCxnSpPr>
          <p:nvPr/>
        </p:nvCxnSpPr>
        <p:spPr bwMode="auto">
          <a:xfrm flipH="1">
            <a:off x="1309242" y="2616042"/>
            <a:ext cx="1340256" cy="174112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CA4A9CD-A9A0-0D43-8152-A21A4F068C4F}"/>
              </a:ext>
            </a:extLst>
          </p:cNvPr>
          <p:cNvCxnSpPr>
            <a:cxnSpLocks/>
            <a:stCxn id="46" idx="1"/>
            <a:endCxn id="32" idx="3"/>
          </p:cNvCxnSpPr>
          <p:nvPr/>
        </p:nvCxnSpPr>
        <p:spPr bwMode="auto">
          <a:xfrm flipH="1">
            <a:off x="1584734" y="4070711"/>
            <a:ext cx="1994625" cy="73626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C238EFC-F7BF-3B42-88A7-278E03BD204F}"/>
              </a:ext>
            </a:extLst>
          </p:cNvPr>
          <p:cNvCxnSpPr>
            <a:stCxn id="53" idx="3"/>
            <a:endCxn id="39" idx="1"/>
          </p:cNvCxnSpPr>
          <p:nvPr/>
        </p:nvCxnSpPr>
        <p:spPr bwMode="auto">
          <a:xfrm flipV="1">
            <a:off x="8540182" y="2319157"/>
            <a:ext cx="1413944" cy="70317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F9C395E-BF4A-9940-BEFA-B94B0EBB4809}"/>
              </a:ext>
            </a:extLst>
          </p:cNvPr>
          <p:cNvCxnSpPr>
            <a:cxnSpLocks/>
            <a:stCxn id="46" idx="3"/>
            <a:endCxn id="18" idx="0"/>
          </p:cNvCxnSpPr>
          <p:nvPr/>
        </p:nvCxnSpPr>
        <p:spPr bwMode="auto">
          <a:xfrm>
            <a:off x="4130343" y="4070711"/>
            <a:ext cx="1677830" cy="73626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3FB389F-4D01-0245-9E17-BAF24DF9EB80}"/>
              </a:ext>
            </a:extLst>
          </p:cNvPr>
          <p:cNvCxnSpPr>
            <a:stCxn id="39" idx="2"/>
            <a:endCxn id="60" idx="0"/>
          </p:cNvCxnSpPr>
          <p:nvPr/>
        </p:nvCxnSpPr>
        <p:spPr bwMode="auto">
          <a:xfrm flipH="1">
            <a:off x="9486489" y="2768972"/>
            <a:ext cx="743129" cy="190458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120" name="Graphic 119" descr="Close">
            <a:extLst>
              <a:ext uri="{FF2B5EF4-FFF2-40B4-BE49-F238E27FC236}">
                <a16:creationId xmlns:a16="http://schemas.microsoft.com/office/drawing/2014/main" id="{F9F0714B-0C07-BA4E-91F0-BED3360069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11387" y="2003181"/>
            <a:ext cx="720839" cy="720839"/>
          </a:xfrm>
          <a:prstGeom prst="rect">
            <a:avLst/>
          </a:prstGeom>
        </p:spPr>
      </p:pic>
      <p:pic>
        <p:nvPicPr>
          <p:cNvPr id="121" name="Graphic 120" descr="Close">
            <a:extLst>
              <a:ext uri="{FF2B5EF4-FFF2-40B4-BE49-F238E27FC236}">
                <a16:creationId xmlns:a16="http://schemas.microsoft.com/office/drawing/2014/main" id="{5248EF58-0EFD-7448-91DD-A95C025DF4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51814" y="3156367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2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>
            <a:extLst>
              <a:ext uri="{FF2B5EF4-FFF2-40B4-BE49-F238E27FC236}">
                <a16:creationId xmlns:a16="http://schemas.microsoft.com/office/drawing/2014/main" id="{62FBDD2D-F6E2-41CE-AAAE-FA2E58FA21BE}"/>
              </a:ext>
            </a:extLst>
          </p:cNvPr>
          <p:cNvSpPr txBox="1"/>
          <p:nvPr/>
        </p:nvSpPr>
        <p:spPr>
          <a:xfrm>
            <a:off x="5721307" y="847726"/>
            <a:ext cx="5506518" cy="17543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  try {</a:t>
            </a:r>
          </a:p>
          <a:p>
            <a:r>
              <a:rPr lang="en-US" dirty="0">
                <a:latin typeface="Consolas" panose="020B0609020204030204" pitchFamily="49" charset="0"/>
              </a:rPr>
              <a:t>2  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/* throws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InterruptedIOException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*/</a:t>
            </a:r>
          </a:p>
          <a:p>
            <a:r>
              <a:rPr lang="en-US" dirty="0">
                <a:latin typeface="Consolas" panose="020B0609020204030204" pitchFamily="49" charset="0"/>
              </a:rPr>
              <a:t>3    </a:t>
            </a:r>
            <a:r>
              <a:rPr lang="en-US" dirty="0" err="1">
                <a:latin typeface="Consolas" panose="020B0609020204030204" pitchFamily="49" charset="0"/>
              </a:rPr>
              <a:t>reacquireContainer</a:t>
            </a:r>
            <a:r>
              <a:rPr lang="en-US" dirty="0">
                <a:latin typeface="Consolas" panose="020B0609020204030204" pitchFamily="49" charset="0"/>
              </a:rPr>
              <a:t>(...);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4  } catch (IOException e)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5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deactivateContainer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(...);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6  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CB404-7C62-4DAB-873C-FF37DCB4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causes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C89B3-3A99-411E-BE88-30C10138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30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D73522-E36A-473D-A3C6-990B7ADB35BB}"/>
              </a:ext>
            </a:extLst>
          </p:cNvPr>
          <p:cNvSpPr txBox="1"/>
          <p:nvPr/>
        </p:nvSpPr>
        <p:spPr>
          <a:xfrm>
            <a:off x="1543452" y="2984851"/>
            <a:ext cx="342330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Overly-general reaction (41%)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2D88C-6C10-49B9-B25D-5D1024CDE17C}"/>
              </a:ext>
            </a:extLst>
          </p:cNvPr>
          <p:cNvSpPr txBox="1"/>
          <p:nvPr/>
        </p:nvSpPr>
        <p:spPr>
          <a:xfrm>
            <a:off x="1543453" y="3510953"/>
            <a:ext cx="34233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Incorrect reaction logic (32%)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9162D7-34DD-48A2-9C4A-A2911B879F7C}"/>
              </a:ext>
            </a:extLst>
          </p:cNvPr>
          <p:cNvSpPr txBox="1"/>
          <p:nvPr/>
        </p:nvSpPr>
        <p:spPr>
          <a:xfrm>
            <a:off x="609600" y="1417639"/>
            <a:ext cx="15329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 cause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E7C71C-2B8B-4E57-8729-5347862520B2}"/>
              </a:ext>
            </a:extLst>
          </p:cNvPr>
          <p:cNvSpPr txBox="1"/>
          <p:nvPr/>
        </p:nvSpPr>
        <p:spPr>
          <a:xfrm>
            <a:off x="1543452" y="1932646"/>
            <a:ext cx="30799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Inaccurate exception (10%)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9478E6-BDD9-4C3B-AEBB-1DF308699B7D}"/>
              </a:ext>
            </a:extLst>
          </p:cNvPr>
          <p:cNvSpPr txBox="1"/>
          <p:nvPr/>
        </p:nvSpPr>
        <p:spPr>
          <a:xfrm>
            <a:off x="1543452" y="2458749"/>
            <a:ext cx="271784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Missing reaction (17%)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9B4BACA-523E-4DAE-A619-87F0D8615A20}"/>
              </a:ext>
            </a:extLst>
          </p:cNvPr>
          <p:cNvCxnSpPr>
            <a:stCxn id="12" idx="2"/>
            <a:endCxn id="13" idx="1"/>
          </p:cNvCxnSpPr>
          <p:nvPr/>
        </p:nvCxnSpPr>
        <p:spPr bwMode="auto">
          <a:xfrm rot="16200000" flipH="1">
            <a:off x="1294585" y="1868444"/>
            <a:ext cx="330341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14F677-4ED3-4295-9EC8-51AB82F1F75A}"/>
              </a:ext>
            </a:extLst>
          </p:cNvPr>
          <p:cNvCxnSpPr>
            <a:stCxn id="12" idx="2"/>
            <a:endCxn id="14" idx="1"/>
          </p:cNvCxnSpPr>
          <p:nvPr/>
        </p:nvCxnSpPr>
        <p:spPr bwMode="auto">
          <a:xfrm rot="16200000" flipH="1">
            <a:off x="1031533" y="2131496"/>
            <a:ext cx="856444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DD70C62-0236-4330-8F48-51D556B2C806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 bwMode="auto">
          <a:xfrm rot="16200000" flipH="1">
            <a:off x="505432" y="2657598"/>
            <a:ext cx="1908648" cy="16739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9AFD537B-804E-4C56-98EA-41A333181103}"/>
              </a:ext>
            </a:extLst>
          </p:cNvPr>
          <p:cNvCxnSpPr>
            <a:cxnSpLocks/>
            <a:stCxn id="12" idx="2"/>
            <a:endCxn id="10" idx="1"/>
          </p:cNvCxnSpPr>
          <p:nvPr/>
        </p:nvCxnSpPr>
        <p:spPr bwMode="auto">
          <a:xfrm rot="16200000" flipH="1">
            <a:off x="768482" y="2394547"/>
            <a:ext cx="1382546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098D22-AFFE-4D78-8018-6A47A5DEC377}"/>
              </a:ext>
            </a:extLst>
          </p:cNvPr>
          <p:cNvSpPr txBox="1"/>
          <p:nvPr/>
        </p:nvSpPr>
        <p:spPr>
          <a:xfrm>
            <a:off x="5407741" y="3645972"/>
            <a:ext cx="249299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reacquireContainer</a:t>
            </a:r>
            <a:r>
              <a:rPr lang="en-US" dirty="0"/>
              <a:t>(...)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7599CF-DB16-496E-8B3D-A1A5DA102B08}"/>
              </a:ext>
            </a:extLst>
          </p:cNvPr>
          <p:cNvSpPr txBox="1"/>
          <p:nvPr/>
        </p:nvSpPr>
        <p:spPr>
          <a:xfrm>
            <a:off x="3864601" y="4455454"/>
            <a:ext cx="187743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getProcessId</a:t>
            </a:r>
            <a:r>
              <a:rPr lang="en-US" dirty="0"/>
              <a:t>(...)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84F180E-F482-49B1-93CF-EA2D93727E90}"/>
              </a:ext>
            </a:extLst>
          </p:cNvPr>
          <p:cNvSpPr txBox="1"/>
          <p:nvPr/>
        </p:nvSpPr>
        <p:spPr>
          <a:xfrm>
            <a:off x="2857627" y="5434851"/>
            <a:ext cx="215956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FileInputStream</a:t>
            </a:r>
            <a:r>
              <a:rPr lang="en-US" dirty="0"/>
              <a:t>(...)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60E52F-AD6A-4B8F-86D6-5BB535E39DE6}"/>
              </a:ext>
            </a:extLst>
          </p:cNvPr>
          <p:cNvSpPr txBox="1"/>
          <p:nvPr/>
        </p:nvSpPr>
        <p:spPr>
          <a:xfrm>
            <a:off x="6688982" y="4455454"/>
            <a:ext cx="3031599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isContainerProcessAlive</a:t>
            </a:r>
            <a:r>
              <a:rPr lang="en-US" dirty="0"/>
              <a:t>(...)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E53817-4AE4-4CEA-92A2-35178A501CF6}"/>
              </a:ext>
            </a:extLst>
          </p:cNvPr>
          <p:cNvSpPr txBox="1"/>
          <p:nvPr/>
        </p:nvSpPr>
        <p:spPr>
          <a:xfrm>
            <a:off x="7137822" y="5434851"/>
            <a:ext cx="2133918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signalContainer</a:t>
            </a:r>
            <a:r>
              <a:rPr lang="en-US" dirty="0"/>
              <a:t>(...)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D32FC1-7834-4441-B2EE-F12955E02817}"/>
              </a:ext>
            </a:extLst>
          </p:cNvPr>
          <p:cNvSpPr txBox="1"/>
          <p:nvPr/>
        </p:nvSpPr>
        <p:spPr>
          <a:xfrm>
            <a:off x="6052767" y="4455454"/>
            <a:ext cx="37702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AA356F-E837-4A3F-9EAF-09A93C8AE84E}"/>
              </a:ext>
            </a:extLst>
          </p:cNvPr>
          <p:cNvSpPr txBox="1"/>
          <p:nvPr/>
        </p:nvSpPr>
        <p:spPr>
          <a:xfrm>
            <a:off x="5288053" y="5434851"/>
            <a:ext cx="37702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66399E-AE58-4538-8814-45063F4F6121}"/>
              </a:ext>
            </a:extLst>
          </p:cNvPr>
          <p:cNvSpPr txBox="1"/>
          <p:nvPr/>
        </p:nvSpPr>
        <p:spPr>
          <a:xfrm>
            <a:off x="6048635" y="5434851"/>
            <a:ext cx="37702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E2AB9C-59B3-4CD0-B686-A9E64077645D}"/>
              </a:ext>
            </a:extLst>
          </p:cNvPr>
          <p:cNvCxnSpPr>
            <a:stCxn id="7" idx="2"/>
            <a:endCxn id="40" idx="0"/>
          </p:cNvCxnSpPr>
          <p:nvPr/>
        </p:nvCxnSpPr>
        <p:spPr bwMode="auto">
          <a:xfrm flipH="1">
            <a:off x="4803320" y="4015304"/>
            <a:ext cx="1850916" cy="4401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81393B-5A41-4529-BA63-04DFBB249805}"/>
              </a:ext>
            </a:extLst>
          </p:cNvPr>
          <p:cNvCxnSpPr>
            <a:stCxn id="7" idx="2"/>
            <a:endCxn id="49" idx="0"/>
          </p:cNvCxnSpPr>
          <p:nvPr/>
        </p:nvCxnSpPr>
        <p:spPr bwMode="auto">
          <a:xfrm flipH="1">
            <a:off x="6241280" y="4015304"/>
            <a:ext cx="412956" cy="4401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6C75A3E-67C6-4DD6-9E13-94DF95DE0752}"/>
              </a:ext>
            </a:extLst>
          </p:cNvPr>
          <p:cNvCxnSpPr>
            <a:stCxn id="7" idx="2"/>
            <a:endCxn id="44" idx="0"/>
          </p:cNvCxnSpPr>
          <p:nvPr/>
        </p:nvCxnSpPr>
        <p:spPr bwMode="auto">
          <a:xfrm>
            <a:off x="6654236" y="4015304"/>
            <a:ext cx="1550546" cy="4401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E643C34-50EC-4A94-8142-0215E39ADECD}"/>
              </a:ext>
            </a:extLst>
          </p:cNvPr>
          <p:cNvCxnSpPr>
            <a:stCxn id="40" idx="2"/>
            <a:endCxn id="42" idx="0"/>
          </p:cNvCxnSpPr>
          <p:nvPr/>
        </p:nvCxnSpPr>
        <p:spPr bwMode="auto">
          <a:xfrm flipH="1">
            <a:off x="3937410" y="4824786"/>
            <a:ext cx="865910" cy="61006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334BCF-B576-48BE-997F-DD6767D29427}"/>
              </a:ext>
            </a:extLst>
          </p:cNvPr>
          <p:cNvCxnSpPr>
            <a:stCxn id="40" idx="2"/>
            <a:endCxn id="51" idx="0"/>
          </p:cNvCxnSpPr>
          <p:nvPr/>
        </p:nvCxnSpPr>
        <p:spPr bwMode="auto">
          <a:xfrm>
            <a:off x="4803320" y="4824786"/>
            <a:ext cx="673246" cy="61006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7B6245-F88D-440E-AC78-094B3D76BADE}"/>
              </a:ext>
            </a:extLst>
          </p:cNvPr>
          <p:cNvCxnSpPr>
            <a:stCxn id="49" idx="2"/>
            <a:endCxn id="53" idx="0"/>
          </p:cNvCxnSpPr>
          <p:nvPr/>
        </p:nvCxnSpPr>
        <p:spPr bwMode="auto">
          <a:xfrm flipH="1">
            <a:off x="6237148" y="4824786"/>
            <a:ext cx="4132" cy="61006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677A1B-67ED-4E5D-BD57-EE562003831A}"/>
              </a:ext>
            </a:extLst>
          </p:cNvPr>
          <p:cNvCxnSpPr>
            <a:stCxn id="44" idx="2"/>
            <a:endCxn id="46" idx="0"/>
          </p:cNvCxnSpPr>
          <p:nvPr/>
        </p:nvCxnSpPr>
        <p:spPr bwMode="auto">
          <a:xfrm flipH="1">
            <a:off x="8204781" y="4824786"/>
            <a:ext cx="1" cy="61006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BA4D015-D420-4CD7-92F7-DA3E30FB9BD2}"/>
              </a:ext>
            </a:extLst>
          </p:cNvPr>
          <p:cNvSpPr txBox="1"/>
          <p:nvPr/>
        </p:nvSpPr>
        <p:spPr>
          <a:xfrm>
            <a:off x="274869" y="5299744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FileNotFoundException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78F482-879A-4EF3-9F63-2EC5F691FA39}"/>
              </a:ext>
            </a:extLst>
          </p:cNvPr>
          <p:cNvSpPr txBox="1"/>
          <p:nvPr/>
        </p:nvSpPr>
        <p:spPr>
          <a:xfrm>
            <a:off x="9271740" y="5296351"/>
            <a:ext cx="255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InterruptedIOException</a:t>
            </a:r>
            <a:endParaRPr lang="en-US" dirty="0"/>
          </a:p>
          <a:p>
            <a:pPr algn="ctr"/>
            <a:r>
              <a:rPr lang="en-US" dirty="0"/>
              <a:t>(untimely interrupt)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EE7D2A-87AF-42DE-A0C6-7D2BFD6B468D}"/>
              </a:ext>
            </a:extLst>
          </p:cNvPr>
          <p:cNvCxnSpPr>
            <a:stCxn id="3" idx="0"/>
          </p:cNvCxnSpPr>
          <p:nvPr/>
        </p:nvCxnSpPr>
        <p:spPr bwMode="auto">
          <a:xfrm flipV="1">
            <a:off x="1566248" y="3880286"/>
            <a:ext cx="3721805" cy="141945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A8F61E1-0C3B-401A-826F-1D34AEFB9FA0}"/>
              </a:ext>
            </a:extLst>
          </p:cNvPr>
          <p:cNvCxnSpPr>
            <a:stCxn id="34" idx="0"/>
          </p:cNvCxnSpPr>
          <p:nvPr/>
        </p:nvCxnSpPr>
        <p:spPr bwMode="auto">
          <a:xfrm flipH="1" flipV="1">
            <a:off x="8042787" y="3775587"/>
            <a:ext cx="2507508" cy="15207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655959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>
            <a:extLst>
              <a:ext uri="{FF2B5EF4-FFF2-40B4-BE49-F238E27FC236}">
                <a16:creationId xmlns:a16="http://schemas.microsoft.com/office/drawing/2014/main" id="{62FBDD2D-F6E2-41CE-AAAE-FA2E58FA21BE}"/>
              </a:ext>
            </a:extLst>
          </p:cNvPr>
          <p:cNvSpPr txBox="1"/>
          <p:nvPr/>
        </p:nvSpPr>
        <p:spPr>
          <a:xfrm>
            <a:off x="5721307" y="847726"/>
            <a:ext cx="5506518" cy="17543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  try {</a:t>
            </a:r>
          </a:p>
          <a:p>
            <a:r>
              <a:rPr lang="en-US" dirty="0">
                <a:latin typeface="Consolas" panose="020B0609020204030204" pitchFamily="49" charset="0"/>
              </a:rPr>
              <a:t>2  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/* throws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InterruptedIOException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*/</a:t>
            </a:r>
          </a:p>
          <a:p>
            <a:r>
              <a:rPr lang="en-US" dirty="0">
                <a:latin typeface="Consolas" panose="020B0609020204030204" pitchFamily="49" charset="0"/>
              </a:rPr>
              <a:t>3    </a:t>
            </a:r>
            <a:r>
              <a:rPr lang="en-US" dirty="0" err="1">
                <a:latin typeface="Consolas" panose="020B0609020204030204" pitchFamily="49" charset="0"/>
              </a:rPr>
              <a:t>reacquireContainer</a:t>
            </a:r>
            <a:r>
              <a:rPr lang="en-US" dirty="0">
                <a:latin typeface="Consolas" panose="020B0609020204030204" pitchFamily="49" charset="0"/>
              </a:rPr>
              <a:t>(...);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4  } catch (IOException e)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5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deactivateContainer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(...);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6  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CB404-7C62-4DAB-873C-FF37DCB4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causes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C89B3-3A99-411E-BE88-30C10138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31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D73522-E36A-473D-A3C6-990B7ADB35BB}"/>
              </a:ext>
            </a:extLst>
          </p:cNvPr>
          <p:cNvSpPr txBox="1"/>
          <p:nvPr/>
        </p:nvSpPr>
        <p:spPr>
          <a:xfrm>
            <a:off x="1543452" y="2984851"/>
            <a:ext cx="342330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Overly-general reaction (41%)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2D88C-6C10-49B9-B25D-5D1024CDE17C}"/>
              </a:ext>
            </a:extLst>
          </p:cNvPr>
          <p:cNvSpPr txBox="1"/>
          <p:nvPr/>
        </p:nvSpPr>
        <p:spPr>
          <a:xfrm>
            <a:off x="1543453" y="3510953"/>
            <a:ext cx="34233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Incorrect reaction logic (32%)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9162D7-34DD-48A2-9C4A-A2911B879F7C}"/>
              </a:ext>
            </a:extLst>
          </p:cNvPr>
          <p:cNvSpPr txBox="1"/>
          <p:nvPr/>
        </p:nvSpPr>
        <p:spPr>
          <a:xfrm>
            <a:off x="609600" y="1417639"/>
            <a:ext cx="15329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 cause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E7C71C-2B8B-4E57-8729-5347862520B2}"/>
              </a:ext>
            </a:extLst>
          </p:cNvPr>
          <p:cNvSpPr txBox="1"/>
          <p:nvPr/>
        </p:nvSpPr>
        <p:spPr>
          <a:xfrm>
            <a:off x="1543452" y="1932646"/>
            <a:ext cx="30799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Inaccurate exception (10%)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9478E6-BDD9-4C3B-AEBB-1DF308699B7D}"/>
              </a:ext>
            </a:extLst>
          </p:cNvPr>
          <p:cNvSpPr txBox="1"/>
          <p:nvPr/>
        </p:nvSpPr>
        <p:spPr>
          <a:xfrm>
            <a:off x="1543452" y="2458749"/>
            <a:ext cx="271784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Missing reaction (17%)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9B4BACA-523E-4DAE-A619-87F0D8615A20}"/>
              </a:ext>
            </a:extLst>
          </p:cNvPr>
          <p:cNvCxnSpPr>
            <a:stCxn id="12" idx="2"/>
            <a:endCxn id="13" idx="1"/>
          </p:cNvCxnSpPr>
          <p:nvPr/>
        </p:nvCxnSpPr>
        <p:spPr bwMode="auto">
          <a:xfrm rot="16200000" flipH="1">
            <a:off x="1294585" y="1868444"/>
            <a:ext cx="330341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14F677-4ED3-4295-9EC8-51AB82F1F75A}"/>
              </a:ext>
            </a:extLst>
          </p:cNvPr>
          <p:cNvCxnSpPr>
            <a:stCxn id="12" idx="2"/>
            <a:endCxn id="14" idx="1"/>
          </p:cNvCxnSpPr>
          <p:nvPr/>
        </p:nvCxnSpPr>
        <p:spPr bwMode="auto">
          <a:xfrm rot="16200000" flipH="1">
            <a:off x="1031533" y="2131496"/>
            <a:ext cx="856444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DD70C62-0236-4330-8F48-51D556B2C806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 bwMode="auto">
          <a:xfrm rot="16200000" flipH="1">
            <a:off x="505432" y="2657598"/>
            <a:ext cx="1908648" cy="16739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9AFD537B-804E-4C56-98EA-41A333181103}"/>
              </a:ext>
            </a:extLst>
          </p:cNvPr>
          <p:cNvCxnSpPr>
            <a:cxnSpLocks/>
            <a:stCxn id="12" idx="2"/>
            <a:endCxn id="10" idx="1"/>
          </p:cNvCxnSpPr>
          <p:nvPr/>
        </p:nvCxnSpPr>
        <p:spPr bwMode="auto">
          <a:xfrm rot="16200000" flipH="1">
            <a:off x="768482" y="2394547"/>
            <a:ext cx="1382546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098D22-AFFE-4D78-8018-6A47A5DEC377}"/>
              </a:ext>
            </a:extLst>
          </p:cNvPr>
          <p:cNvSpPr txBox="1"/>
          <p:nvPr/>
        </p:nvSpPr>
        <p:spPr>
          <a:xfrm>
            <a:off x="5407741" y="3645972"/>
            <a:ext cx="249299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reacquireContainer</a:t>
            </a:r>
            <a:r>
              <a:rPr lang="en-US" dirty="0"/>
              <a:t>(...)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7599CF-DB16-496E-8B3D-A1A5DA102B08}"/>
              </a:ext>
            </a:extLst>
          </p:cNvPr>
          <p:cNvSpPr txBox="1"/>
          <p:nvPr/>
        </p:nvSpPr>
        <p:spPr>
          <a:xfrm>
            <a:off x="3864601" y="4455454"/>
            <a:ext cx="187743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getProcessId</a:t>
            </a:r>
            <a:r>
              <a:rPr lang="en-US" dirty="0"/>
              <a:t>(...)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84F180E-F482-49B1-93CF-EA2D93727E90}"/>
              </a:ext>
            </a:extLst>
          </p:cNvPr>
          <p:cNvSpPr txBox="1"/>
          <p:nvPr/>
        </p:nvSpPr>
        <p:spPr>
          <a:xfrm>
            <a:off x="2857627" y="5434851"/>
            <a:ext cx="215956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FileInputStream</a:t>
            </a:r>
            <a:r>
              <a:rPr lang="en-US" dirty="0"/>
              <a:t>(...)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60E52F-AD6A-4B8F-86D6-5BB535E39DE6}"/>
              </a:ext>
            </a:extLst>
          </p:cNvPr>
          <p:cNvSpPr txBox="1"/>
          <p:nvPr/>
        </p:nvSpPr>
        <p:spPr>
          <a:xfrm>
            <a:off x="6688982" y="4455454"/>
            <a:ext cx="3031599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isContainerProcessAlive</a:t>
            </a:r>
            <a:r>
              <a:rPr lang="en-US" dirty="0"/>
              <a:t>(...)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E53817-4AE4-4CEA-92A2-35178A501CF6}"/>
              </a:ext>
            </a:extLst>
          </p:cNvPr>
          <p:cNvSpPr txBox="1"/>
          <p:nvPr/>
        </p:nvSpPr>
        <p:spPr>
          <a:xfrm>
            <a:off x="7137822" y="5434851"/>
            <a:ext cx="2133918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signalContainer</a:t>
            </a:r>
            <a:r>
              <a:rPr lang="en-US" dirty="0"/>
              <a:t>(...)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D32FC1-7834-4441-B2EE-F12955E02817}"/>
              </a:ext>
            </a:extLst>
          </p:cNvPr>
          <p:cNvSpPr txBox="1"/>
          <p:nvPr/>
        </p:nvSpPr>
        <p:spPr>
          <a:xfrm>
            <a:off x="6052767" y="4455454"/>
            <a:ext cx="37702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AA356F-E837-4A3F-9EAF-09A93C8AE84E}"/>
              </a:ext>
            </a:extLst>
          </p:cNvPr>
          <p:cNvSpPr txBox="1"/>
          <p:nvPr/>
        </p:nvSpPr>
        <p:spPr>
          <a:xfrm>
            <a:off x="5288053" y="5434851"/>
            <a:ext cx="37702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66399E-AE58-4538-8814-45063F4F6121}"/>
              </a:ext>
            </a:extLst>
          </p:cNvPr>
          <p:cNvSpPr txBox="1"/>
          <p:nvPr/>
        </p:nvSpPr>
        <p:spPr>
          <a:xfrm>
            <a:off x="6048635" y="5434851"/>
            <a:ext cx="37702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E2AB9C-59B3-4CD0-B686-A9E64077645D}"/>
              </a:ext>
            </a:extLst>
          </p:cNvPr>
          <p:cNvCxnSpPr>
            <a:stCxn id="7" idx="2"/>
            <a:endCxn id="40" idx="0"/>
          </p:cNvCxnSpPr>
          <p:nvPr/>
        </p:nvCxnSpPr>
        <p:spPr bwMode="auto">
          <a:xfrm flipH="1">
            <a:off x="4803320" y="4015304"/>
            <a:ext cx="1850916" cy="4401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81393B-5A41-4529-BA63-04DFBB249805}"/>
              </a:ext>
            </a:extLst>
          </p:cNvPr>
          <p:cNvCxnSpPr>
            <a:stCxn id="7" idx="2"/>
            <a:endCxn id="49" idx="0"/>
          </p:cNvCxnSpPr>
          <p:nvPr/>
        </p:nvCxnSpPr>
        <p:spPr bwMode="auto">
          <a:xfrm flipH="1">
            <a:off x="6241280" y="4015304"/>
            <a:ext cx="412956" cy="4401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6C75A3E-67C6-4DD6-9E13-94DF95DE0752}"/>
              </a:ext>
            </a:extLst>
          </p:cNvPr>
          <p:cNvCxnSpPr>
            <a:stCxn id="7" idx="2"/>
            <a:endCxn id="44" idx="0"/>
          </p:cNvCxnSpPr>
          <p:nvPr/>
        </p:nvCxnSpPr>
        <p:spPr bwMode="auto">
          <a:xfrm>
            <a:off x="6654236" y="4015304"/>
            <a:ext cx="1550546" cy="4401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E643C34-50EC-4A94-8142-0215E39ADECD}"/>
              </a:ext>
            </a:extLst>
          </p:cNvPr>
          <p:cNvCxnSpPr>
            <a:stCxn id="40" idx="2"/>
            <a:endCxn id="42" idx="0"/>
          </p:cNvCxnSpPr>
          <p:nvPr/>
        </p:nvCxnSpPr>
        <p:spPr bwMode="auto">
          <a:xfrm flipH="1">
            <a:off x="3937410" y="4824786"/>
            <a:ext cx="865910" cy="61006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334BCF-B576-48BE-997F-DD6767D29427}"/>
              </a:ext>
            </a:extLst>
          </p:cNvPr>
          <p:cNvCxnSpPr>
            <a:stCxn id="40" idx="2"/>
            <a:endCxn id="51" idx="0"/>
          </p:cNvCxnSpPr>
          <p:nvPr/>
        </p:nvCxnSpPr>
        <p:spPr bwMode="auto">
          <a:xfrm>
            <a:off x="4803320" y="4824786"/>
            <a:ext cx="673246" cy="61006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7B6245-F88D-440E-AC78-094B3D76BADE}"/>
              </a:ext>
            </a:extLst>
          </p:cNvPr>
          <p:cNvCxnSpPr>
            <a:stCxn id="49" idx="2"/>
            <a:endCxn id="53" idx="0"/>
          </p:cNvCxnSpPr>
          <p:nvPr/>
        </p:nvCxnSpPr>
        <p:spPr bwMode="auto">
          <a:xfrm flipH="1">
            <a:off x="6237148" y="4824786"/>
            <a:ext cx="4132" cy="61006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677A1B-67ED-4E5D-BD57-EE562003831A}"/>
              </a:ext>
            </a:extLst>
          </p:cNvPr>
          <p:cNvCxnSpPr>
            <a:stCxn id="44" idx="2"/>
            <a:endCxn id="46" idx="0"/>
          </p:cNvCxnSpPr>
          <p:nvPr/>
        </p:nvCxnSpPr>
        <p:spPr bwMode="auto">
          <a:xfrm flipH="1">
            <a:off x="8204781" y="4824786"/>
            <a:ext cx="1" cy="61006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BA4D015-D420-4CD7-92F7-DA3E30FB9BD2}"/>
              </a:ext>
            </a:extLst>
          </p:cNvPr>
          <p:cNvSpPr txBox="1"/>
          <p:nvPr/>
        </p:nvSpPr>
        <p:spPr>
          <a:xfrm>
            <a:off x="274869" y="5299744"/>
            <a:ext cx="2582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FileNotFoundException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file system error</a:t>
            </a:r>
            <a:r>
              <a:rPr lang="en-US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78F482-879A-4EF3-9F63-2EC5F691FA39}"/>
              </a:ext>
            </a:extLst>
          </p:cNvPr>
          <p:cNvSpPr txBox="1"/>
          <p:nvPr/>
        </p:nvSpPr>
        <p:spPr>
          <a:xfrm>
            <a:off x="9271740" y="5296351"/>
            <a:ext cx="255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InterruptedIOException</a:t>
            </a:r>
            <a:endParaRPr lang="en-US" dirty="0"/>
          </a:p>
          <a:p>
            <a:pPr algn="ctr"/>
            <a:r>
              <a:rPr lang="en-US" dirty="0"/>
              <a:t>(untimely interrupt)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EE7D2A-87AF-42DE-A0C6-7D2BFD6B468D}"/>
              </a:ext>
            </a:extLst>
          </p:cNvPr>
          <p:cNvCxnSpPr>
            <a:stCxn id="3" idx="0"/>
          </p:cNvCxnSpPr>
          <p:nvPr/>
        </p:nvCxnSpPr>
        <p:spPr bwMode="auto">
          <a:xfrm flipV="1">
            <a:off x="1566248" y="3880285"/>
            <a:ext cx="3721805" cy="141945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A8F61E1-0C3B-401A-826F-1D34AEFB9FA0}"/>
              </a:ext>
            </a:extLst>
          </p:cNvPr>
          <p:cNvCxnSpPr>
            <a:stCxn id="34" idx="0"/>
          </p:cNvCxnSpPr>
          <p:nvPr/>
        </p:nvCxnSpPr>
        <p:spPr bwMode="auto">
          <a:xfrm flipH="1" flipV="1">
            <a:off x="8042787" y="3775587"/>
            <a:ext cx="2507508" cy="15207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79227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>
            <a:extLst>
              <a:ext uri="{FF2B5EF4-FFF2-40B4-BE49-F238E27FC236}">
                <a16:creationId xmlns:a16="http://schemas.microsoft.com/office/drawing/2014/main" id="{62FBDD2D-F6E2-41CE-AAAE-FA2E58FA21BE}"/>
              </a:ext>
            </a:extLst>
          </p:cNvPr>
          <p:cNvSpPr txBox="1"/>
          <p:nvPr/>
        </p:nvSpPr>
        <p:spPr>
          <a:xfrm>
            <a:off x="5721307" y="847726"/>
            <a:ext cx="5506518" cy="17543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  try {</a:t>
            </a:r>
          </a:p>
          <a:p>
            <a:r>
              <a:rPr lang="en-US" dirty="0">
                <a:latin typeface="Consolas" panose="020B0609020204030204" pitchFamily="49" charset="0"/>
              </a:rPr>
              <a:t>2  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/* throws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InterruptedIOException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*/</a:t>
            </a:r>
          </a:p>
          <a:p>
            <a:r>
              <a:rPr lang="en-US" dirty="0">
                <a:latin typeface="Consolas" panose="020B0609020204030204" pitchFamily="49" charset="0"/>
              </a:rPr>
              <a:t>3    </a:t>
            </a:r>
            <a:r>
              <a:rPr lang="en-US" dirty="0" err="1">
                <a:latin typeface="Consolas" panose="020B0609020204030204" pitchFamily="49" charset="0"/>
              </a:rPr>
              <a:t>reacquireContainer</a:t>
            </a:r>
            <a:r>
              <a:rPr lang="en-US" dirty="0">
                <a:latin typeface="Consolas" panose="020B0609020204030204" pitchFamily="49" charset="0"/>
              </a:rPr>
              <a:t>(...);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4  } catch (IOException e)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5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deactivateContainer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(...);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6  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CB404-7C62-4DAB-873C-FF37DCB4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causes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C89B3-3A99-411E-BE88-30C10138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32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D73522-E36A-473D-A3C6-990B7ADB35BB}"/>
              </a:ext>
            </a:extLst>
          </p:cNvPr>
          <p:cNvSpPr txBox="1"/>
          <p:nvPr/>
        </p:nvSpPr>
        <p:spPr>
          <a:xfrm>
            <a:off x="1543452" y="2984851"/>
            <a:ext cx="342330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Overly-general reaction (41%)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2D88C-6C10-49B9-B25D-5D1024CDE17C}"/>
              </a:ext>
            </a:extLst>
          </p:cNvPr>
          <p:cNvSpPr txBox="1"/>
          <p:nvPr/>
        </p:nvSpPr>
        <p:spPr>
          <a:xfrm>
            <a:off x="1543453" y="3510953"/>
            <a:ext cx="34233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Incorrect reaction logic (32%)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9162D7-34DD-48A2-9C4A-A2911B879F7C}"/>
              </a:ext>
            </a:extLst>
          </p:cNvPr>
          <p:cNvSpPr txBox="1"/>
          <p:nvPr/>
        </p:nvSpPr>
        <p:spPr>
          <a:xfrm>
            <a:off x="609600" y="1417639"/>
            <a:ext cx="15329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 cause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E7C71C-2B8B-4E57-8729-5347862520B2}"/>
              </a:ext>
            </a:extLst>
          </p:cNvPr>
          <p:cNvSpPr txBox="1"/>
          <p:nvPr/>
        </p:nvSpPr>
        <p:spPr>
          <a:xfrm>
            <a:off x="1543452" y="1932646"/>
            <a:ext cx="30799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Inaccurate exception (10%)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9478E6-BDD9-4C3B-AEBB-1DF308699B7D}"/>
              </a:ext>
            </a:extLst>
          </p:cNvPr>
          <p:cNvSpPr txBox="1"/>
          <p:nvPr/>
        </p:nvSpPr>
        <p:spPr>
          <a:xfrm>
            <a:off x="1543452" y="2458749"/>
            <a:ext cx="271784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Missing reaction (17%)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9B4BACA-523E-4DAE-A619-87F0D8615A20}"/>
              </a:ext>
            </a:extLst>
          </p:cNvPr>
          <p:cNvCxnSpPr>
            <a:stCxn id="12" idx="2"/>
            <a:endCxn id="13" idx="1"/>
          </p:cNvCxnSpPr>
          <p:nvPr/>
        </p:nvCxnSpPr>
        <p:spPr bwMode="auto">
          <a:xfrm rot="16200000" flipH="1">
            <a:off x="1294585" y="1868444"/>
            <a:ext cx="330341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14F677-4ED3-4295-9EC8-51AB82F1F75A}"/>
              </a:ext>
            </a:extLst>
          </p:cNvPr>
          <p:cNvCxnSpPr>
            <a:stCxn id="12" idx="2"/>
            <a:endCxn id="14" idx="1"/>
          </p:cNvCxnSpPr>
          <p:nvPr/>
        </p:nvCxnSpPr>
        <p:spPr bwMode="auto">
          <a:xfrm rot="16200000" flipH="1">
            <a:off x="1031533" y="2131496"/>
            <a:ext cx="856444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DD70C62-0236-4330-8F48-51D556B2C806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 bwMode="auto">
          <a:xfrm rot="16200000" flipH="1">
            <a:off x="505432" y="2657598"/>
            <a:ext cx="1908648" cy="16739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9AFD537B-804E-4C56-98EA-41A333181103}"/>
              </a:ext>
            </a:extLst>
          </p:cNvPr>
          <p:cNvCxnSpPr>
            <a:cxnSpLocks/>
            <a:stCxn id="12" idx="2"/>
            <a:endCxn id="10" idx="1"/>
          </p:cNvCxnSpPr>
          <p:nvPr/>
        </p:nvCxnSpPr>
        <p:spPr bwMode="auto">
          <a:xfrm rot="16200000" flipH="1">
            <a:off x="768482" y="2394547"/>
            <a:ext cx="1382546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BA4D015-D420-4CD7-92F7-DA3E30FB9BD2}"/>
              </a:ext>
            </a:extLst>
          </p:cNvPr>
          <p:cNvSpPr txBox="1"/>
          <p:nvPr/>
        </p:nvSpPr>
        <p:spPr>
          <a:xfrm>
            <a:off x="274869" y="5299744"/>
            <a:ext cx="2582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FileNotFoundException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file system error</a:t>
            </a:r>
            <a:r>
              <a:rPr lang="en-US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78F482-879A-4EF3-9F63-2EC5F691FA39}"/>
              </a:ext>
            </a:extLst>
          </p:cNvPr>
          <p:cNvSpPr txBox="1"/>
          <p:nvPr/>
        </p:nvSpPr>
        <p:spPr>
          <a:xfrm>
            <a:off x="9271740" y="5296351"/>
            <a:ext cx="255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InterruptedIOException</a:t>
            </a:r>
            <a:endParaRPr lang="en-US" dirty="0"/>
          </a:p>
          <a:p>
            <a:pPr algn="ctr"/>
            <a:r>
              <a:rPr lang="en-US" dirty="0"/>
              <a:t>(untimely interrupt)</a:t>
            </a:r>
          </a:p>
        </p:txBody>
      </p:sp>
    </p:spTree>
    <p:extLst>
      <p:ext uri="{BB962C8B-B14F-4D97-AF65-F5344CB8AC3E}">
        <p14:creationId xmlns:p14="http://schemas.microsoft.com/office/powerpoint/2010/main" val="226717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59259E-6 L 0.44505 -0.300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53" y="-150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96296E-6 L -0.04987 -0.29884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-1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>
            <a:extLst>
              <a:ext uri="{FF2B5EF4-FFF2-40B4-BE49-F238E27FC236}">
                <a16:creationId xmlns:a16="http://schemas.microsoft.com/office/drawing/2014/main" id="{62FBDD2D-F6E2-41CE-AAAE-FA2E58FA21BE}"/>
              </a:ext>
            </a:extLst>
          </p:cNvPr>
          <p:cNvSpPr txBox="1"/>
          <p:nvPr/>
        </p:nvSpPr>
        <p:spPr>
          <a:xfrm>
            <a:off x="5721307" y="847726"/>
            <a:ext cx="5506518" cy="17543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  try {</a:t>
            </a:r>
          </a:p>
          <a:p>
            <a:r>
              <a:rPr lang="en-US" dirty="0">
                <a:latin typeface="Consolas" panose="020B0609020204030204" pitchFamily="49" charset="0"/>
              </a:rPr>
              <a:t>2  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/* throws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InterruptedIOException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*/</a:t>
            </a:r>
          </a:p>
          <a:p>
            <a:r>
              <a:rPr lang="en-US" dirty="0">
                <a:latin typeface="Consolas" panose="020B0609020204030204" pitchFamily="49" charset="0"/>
              </a:rPr>
              <a:t>3    </a:t>
            </a:r>
            <a:r>
              <a:rPr lang="en-US" dirty="0" err="1">
                <a:latin typeface="Consolas" panose="020B0609020204030204" pitchFamily="49" charset="0"/>
              </a:rPr>
              <a:t>reacquireContainer</a:t>
            </a:r>
            <a:r>
              <a:rPr lang="en-US" dirty="0">
                <a:latin typeface="Consolas" panose="020B0609020204030204" pitchFamily="49" charset="0"/>
              </a:rPr>
              <a:t>(...);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4  } catch (IOException e)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5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deactivateContainer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(...);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6  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CB404-7C62-4DAB-873C-FF37DCB4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causes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C89B3-3A99-411E-BE88-30C10138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33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D73522-E36A-473D-A3C6-990B7ADB35BB}"/>
              </a:ext>
            </a:extLst>
          </p:cNvPr>
          <p:cNvSpPr txBox="1"/>
          <p:nvPr/>
        </p:nvSpPr>
        <p:spPr>
          <a:xfrm>
            <a:off x="1543452" y="2984851"/>
            <a:ext cx="342330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Overly-general reaction (41%)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2D88C-6C10-49B9-B25D-5D1024CDE17C}"/>
              </a:ext>
            </a:extLst>
          </p:cNvPr>
          <p:cNvSpPr txBox="1"/>
          <p:nvPr/>
        </p:nvSpPr>
        <p:spPr>
          <a:xfrm>
            <a:off x="1543453" y="3510953"/>
            <a:ext cx="34233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Incorrect reaction logic (32%)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9162D7-34DD-48A2-9C4A-A2911B879F7C}"/>
              </a:ext>
            </a:extLst>
          </p:cNvPr>
          <p:cNvSpPr txBox="1"/>
          <p:nvPr/>
        </p:nvSpPr>
        <p:spPr>
          <a:xfrm>
            <a:off x="609600" y="1417639"/>
            <a:ext cx="15329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 cause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E7C71C-2B8B-4E57-8729-5347862520B2}"/>
              </a:ext>
            </a:extLst>
          </p:cNvPr>
          <p:cNvSpPr txBox="1"/>
          <p:nvPr/>
        </p:nvSpPr>
        <p:spPr>
          <a:xfrm>
            <a:off x="1543452" y="1932646"/>
            <a:ext cx="30799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Inaccurate exception (10%)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9478E6-BDD9-4C3B-AEBB-1DF308699B7D}"/>
              </a:ext>
            </a:extLst>
          </p:cNvPr>
          <p:cNvSpPr txBox="1"/>
          <p:nvPr/>
        </p:nvSpPr>
        <p:spPr>
          <a:xfrm>
            <a:off x="1543452" y="2458749"/>
            <a:ext cx="271784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Missing reaction (17%)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9B4BACA-523E-4DAE-A619-87F0D8615A20}"/>
              </a:ext>
            </a:extLst>
          </p:cNvPr>
          <p:cNvCxnSpPr>
            <a:stCxn id="12" idx="2"/>
            <a:endCxn id="13" idx="1"/>
          </p:cNvCxnSpPr>
          <p:nvPr/>
        </p:nvCxnSpPr>
        <p:spPr bwMode="auto">
          <a:xfrm rot="16200000" flipH="1">
            <a:off x="1294585" y="1868444"/>
            <a:ext cx="330341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14F677-4ED3-4295-9EC8-51AB82F1F75A}"/>
              </a:ext>
            </a:extLst>
          </p:cNvPr>
          <p:cNvCxnSpPr>
            <a:stCxn id="12" idx="2"/>
            <a:endCxn id="14" idx="1"/>
          </p:cNvCxnSpPr>
          <p:nvPr/>
        </p:nvCxnSpPr>
        <p:spPr bwMode="auto">
          <a:xfrm rot="16200000" flipH="1">
            <a:off x="1031533" y="2131496"/>
            <a:ext cx="856444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DD70C62-0236-4330-8F48-51D556B2C806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 bwMode="auto">
          <a:xfrm rot="16200000" flipH="1">
            <a:off x="505432" y="2657598"/>
            <a:ext cx="1908648" cy="16739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9AFD537B-804E-4C56-98EA-41A333181103}"/>
              </a:ext>
            </a:extLst>
          </p:cNvPr>
          <p:cNvCxnSpPr>
            <a:cxnSpLocks/>
            <a:stCxn id="12" idx="2"/>
            <a:endCxn id="10" idx="1"/>
          </p:cNvCxnSpPr>
          <p:nvPr/>
        </p:nvCxnSpPr>
        <p:spPr bwMode="auto">
          <a:xfrm rot="16200000" flipH="1">
            <a:off x="768482" y="2394547"/>
            <a:ext cx="1382546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BA4D015-D420-4CD7-92F7-DA3E30FB9BD2}"/>
              </a:ext>
            </a:extLst>
          </p:cNvPr>
          <p:cNvSpPr txBox="1"/>
          <p:nvPr/>
        </p:nvSpPr>
        <p:spPr>
          <a:xfrm>
            <a:off x="5721307" y="3233954"/>
            <a:ext cx="2582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FileNotFoundException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file system error</a:t>
            </a:r>
            <a:r>
              <a:rPr lang="en-US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78F482-879A-4EF3-9F63-2EC5F691FA39}"/>
              </a:ext>
            </a:extLst>
          </p:cNvPr>
          <p:cNvSpPr txBox="1"/>
          <p:nvPr/>
        </p:nvSpPr>
        <p:spPr>
          <a:xfrm>
            <a:off x="8670715" y="3233954"/>
            <a:ext cx="255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InterruptedIOException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untimely interrupt</a:t>
            </a:r>
            <a:r>
              <a:rPr lang="en-US" dirty="0"/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E4DCA1-D10C-4F6C-AC65-3E486229D14D}"/>
              </a:ext>
            </a:extLst>
          </p:cNvPr>
          <p:cNvCxnSpPr>
            <a:cxnSpLocks/>
            <a:stCxn id="3" idx="0"/>
          </p:cNvCxnSpPr>
          <p:nvPr/>
        </p:nvCxnSpPr>
        <p:spPr bwMode="auto">
          <a:xfrm flipV="1">
            <a:off x="7012686" y="2301978"/>
            <a:ext cx="212556" cy="93197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2179A1-7F6B-46B3-BAD6-A019EDED7599}"/>
              </a:ext>
            </a:extLst>
          </p:cNvPr>
          <p:cNvCxnSpPr>
            <a:cxnSpLocks/>
            <a:stCxn id="34" idx="0"/>
          </p:cNvCxnSpPr>
          <p:nvPr/>
        </p:nvCxnSpPr>
        <p:spPr bwMode="auto">
          <a:xfrm flipH="1" flipV="1">
            <a:off x="9227274" y="2301978"/>
            <a:ext cx="721996" cy="93197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0C9A652-1B7F-4DF9-95D3-F343D6F82891}"/>
              </a:ext>
            </a:extLst>
          </p:cNvPr>
          <p:cNvSpPr txBox="1"/>
          <p:nvPr/>
        </p:nvSpPr>
        <p:spPr>
          <a:xfrm>
            <a:off x="1504705" y="4837069"/>
            <a:ext cx="9723120" cy="1384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i="1"/>
            </a:lvl1pPr>
          </a:lstStyle>
          <a:p>
            <a:r>
              <a:rPr lang="en-US" dirty="0"/>
              <a:t>Finding:</a:t>
            </a:r>
          </a:p>
          <a:p>
            <a:r>
              <a:rPr lang="en-US" b="0" i="0" dirty="0"/>
              <a:t>Different types of triggering conditions being handled in the same way can be an indicator for overly-general reactions.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9EE4D4E4-21BC-4F50-9F47-4ABC38FC91BB}"/>
              </a:ext>
            </a:extLst>
          </p:cNvPr>
          <p:cNvSpPr/>
          <p:nvPr/>
        </p:nvSpPr>
        <p:spPr bwMode="auto">
          <a:xfrm rot="16200000">
            <a:off x="8277632" y="1791328"/>
            <a:ext cx="443256" cy="5457131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41D54BC5-9505-4570-9390-9196E7829E8A}"/>
              </a:ext>
            </a:extLst>
          </p:cNvPr>
          <p:cNvCxnSpPr>
            <a:stCxn id="3" idx="2"/>
            <a:endCxn id="34" idx="2"/>
          </p:cNvCxnSpPr>
          <p:nvPr/>
        </p:nvCxnSpPr>
        <p:spPr bwMode="auto">
          <a:xfrm rot="16200000" flipH="1">
            <a:off x="8480978" y="2411993"/>
            <a:ext cx="12700" cy="2936584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8DAE05E-9BBD-4328-8EC1-282BE723B357}"/>
              </a:ext>
            </a:extLst>
          </p:cNvPr>
          <p:cNvSpPr txBox="1"/>
          <p:nvPr/>
        </p:nvSpPr>
        <p:spPr>
          <a:xfrm>
            <a:off x="7747382" y="4056107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Inconsistent!</a:t>
            </a:r>
          </a:p>
        </p:txBody>
      </p:sp>
    </p:spTree>
    <p:extLst>
      <p:ext uri="{BB962C8B-B14F-4D97-AF65-F5344CB8AC3E}">
        <p14:creationId xmlns:p14="http://schemas.microsoft.com/office/powerpoint/2010/main" val="332491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C8026DFC-B59E-4E49-8C52-D1FF88B5088B}"/>
              </a:ext>
            </a:extLst>
          </p:cNvPr>
          <p:cNvSpPr txBox="1"/>
          <p:nvPr/>
        </p:nvSpPr>
        <p:spPr>
          <a:xfrm>
            <a:off x="5251938" y="2356791"/>
            <a:ext cx="4114800" cy="23083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  void </a:t>
            </a:r>
            <a:r>
              <a:rPr lang="en-US" dirty="0" err="1">
                <a:latin typeface="Consolas" panose="020B0609020204030204" pitchFamily="49" charset="0"/>
              </a:rPr>
              <a:t>maybeInit</a:t>
            </a:r>
            <a:r>
              <a:rPr lang="en-US" dirty="0">
                <a:latin typeface="Consolas" panose="020B0609020204030204" pitchFamily="49" charset="0"/>
              </a:rPr>
              <a:t>() ... {</a:t>
            </a:r>
          </a:p>
          <a:p>
            <a:r>
              <a:rPr lang="en-US" dirty="0">
                <a:latin typeface="Consolas" panose="020B0609020204030204" pitchFamily="49" charset="0"/>
              </a:rPr>
              <a:t>2    try {</a:t>
            </a:r>
          </a:p>
          <a:p>
            <a:r>
              <a:rPr lang="en-US" dirty="0">
                <a:latin typeface="Consolas" panose="020B0609020204030204" pitchFamily="49" charset="0"/>
              </a:rPr>
              <a:t>3      </a:t>
            </a:r>
            <a:r>
              <a:rPr lang="en-US" dirty="0" err="1">
                <a:latin typeface="Consolas" panose="020B0609020204030204" pitchFamily="49" charset="0"/>
              </a:rPr>
              <a:t>tryBindPort</a:t>
            </a:r>
            <a:r>
              <a:rPr lang="en-US" dirty="0">
                <a:latin typeface="Consolas" panose="020B0609020204030204" pitchFamily="49" charset="0"/>
              </a:rPr>
              <a:t>(port);</a:t>
            </a:r>
          </a:p>
          <a:p>
            <a:r>
              <a:rPr lang="en-US" dirty="0">
                <a:latin typeface="Consolas" panose="020B0609020204030204" pitchFamily="49" charset="0"/>
              </a:rPr>
              <a:t>4    } catch (IOException e) {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5- 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LOG.error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(...);</a:t>
            </a:r>
            <a:endParaRPr lang="en-US" dirty="0">
              <a:solidFill>
                <a:srgbClr val="C00000"/>
              </a:solidFill>
              <a:latin typeface="+mn-lt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6+     exit(1);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7    }</a:t>
            </a:r>
          </a:p>
          <a:p>
            <a:r>
              <a:rPr lang="en-US" dirty="0">
                <a:latin typeface="Consolas" panose="020B0609020204030204" pitchFamily="49" charset="0"/>
              </a:rPr>
              <a:t>8  }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CB404-7C62-4DAB-873C-FF37DCB4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causes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C89B3-3A99-411E-BE88-30C10138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34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D73522-E36A-473D-A3C6-990B7ADB35BB}"/>
              </a:ext>
            </a:extLst>
          </p:cNvPr>
          <p:cNvSpPr txBox="1"/>
          <p:nvPr/>
        </p:nvSpPr>
        <p:spPr>
          <a:xfrm>
            <a:off x="1543452" y="2984851"/>
            <a:ext cx="342330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Overly-general reaction (41%)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2D88C-6C10-49B9-B25D-5D1024CDE17C}"/>
              </a:ext>
            </a:extLst>
          </p:cNvPr>
          <p:cNvSpPr txBox="1"/>
          <p:nvPr/>
        </p:nvSpPr>
        <p:spPr>
          <a:xfrm>
            <a:off x="1543453" y="3510953"/>
            <a:ext cx="3423307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Incorrect reaction logic (32%)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9162D7-34DD-48A2-9C4A-A2911B879F7C}"/>
              </a:ext>
            </a:extLst>
          </p:cNvPr>
          <p:cNvSpPr txBox="1"/>
          <p:nvPr/>
        </p:nvSpPr>
        <p:spPr>
          <a:xfrm>
            <a:off x="609600" y="1417639"/>
            <a:ext cx="15329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 cause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E7C71C-2B8B-4E57-8729-5347862520B2}"/>
              </a:ext>
            </a:extLst>
          </p:cNvPr>
          <p:cNvSpPr txBox="1"/>
          <p:nvPr/>
        </p:nvSpPr>
        <p:spPr>
          <a:xfrm>
            <a:off x="1543452" y="1932646"/>
            <a:ext cx="30799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Inaccurate exception (10%)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9478E6-BDD9-4C3B-AEBB-1DF308699B7D}"/>
              </a:ext>
            </a:extLst>
          </p:cNvPr>
          <p:cNvSpPr txBox="1"/>
          <p:nvPr/>
        </p:nvSpPr>
        <p:spPr>
          <a:xfrm>
            <a:off x="1543452" y="2458749"/>
            <a:ext cx="271784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Missing reaction (17%)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9B4BACA-523E-4DAE-A619-87F0D8615A20}"/>
              </a:ext>
            </a:extLst>
          </p:cNvPr>
          <p:cNvCxnSpPr>
            <a:stCxn id="12" idx="2"/>
            <a:endCxn id="13" idx="1"/>
          </p:cNvCxnSpPr>
          <p:nvPr/>
        </p:nvCxnSpPr>
        <p:spPr bwMode="auto">
          <a:xfrm rot="16200000" flipH="1">
            <a:off x="1294585" y="1868444"/>
            <a:ext cx="330341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14F677-4ED3-4295-9EC8-51AB82F1F75A}"/>
              </a:ext>
            </a:extLst>
          </p:cNvPr>
          <p:cNvCxnSpPr>
            <a:stCxn id="12" idx="2"/>
            <a:endCxn id="14" idx="1"/>
          </p:cNvCxnSpPr>
          <p:nvPr/>
        </p:nvCxnSpPr>
        <p:spPr bwMode="auto">
          <a:xfrm rot="16200000" flipH="1">
            <a:off x="1031533" y="2131496"/>
            <a:ext cx="856444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9AFD537B-804E-4C56-98EA-41A333181103}"/>
              </a:ext>
            </a:extLst>
          </p:cNvPr>
          <p:cNvCxnSpPr>
            <a:cxnSpLocks/>
            <a:stCxn id="12" idx="2"/>
            <a:endCxn id="10" idx="1"/>
          </p:cNvCxnSpPr>
          <p:nvPr/>
        </p:nvCxnSpPr>
        <p:spPr bwMode="auto">
          <a:xfrm rot="16200000" flipH="1">
            <a:off x="768482" y="2394547"/>
            <a:ext cx="1382546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DD70C62-0236-4330-8F48-51D556B2C806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 bwMode="auto">
          <a:xfrm rot="16200000" flipH="1">
            <a:off x="505432" y="2657598"/>
            <a:ext cx="1908648" cy="16739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7C4AD31-9EBF-4F57-ADBE-17C196495761}"/>
              </a:ext>
            </a:extLst>
          </p:cNvPr>
          <p:cNvSpPr txBox="1"/>
          <p:nvPr/>
        </p:nvSpPr>
        <p:spPr>
          <a:xfrm>
            <a:off x="6126930" y="1952140"/>
            <a:ext cx="2364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CASSANDRA-11540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01895D-2C28-44B1-85AD-537579135E82}"/>
              </a:ext>
            </a:extLst>
          </p:cNvPr>
          <p:cNvSpPr txBox="1"/>
          <p:nvPr/>
        </p:nvSpPr>
        <p:spPr>
          <a:xfrm>
            <a:off x="9548775" y="2672996"/>
            <a:ext cx="2534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Throws </a:t>
            </a:r>
            <a:r>
              <a:rPr lang="en-US" dirty="0" err="1"/>
              <a:t>BindException</a:t>
            </a:r>
            <a:r>
              <a:rPr lang="en-US" dirty="0"/>
              <a:t> if failed.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93A4A8F-B1A7-48E9-9826-859FF7D785F3}"/>
              </a:ext>
            </a:extLst>
          </p:cNvPr>
          <p:cNvSpPr/>
          <p:nvPr/>
        </p:nvSpPr>
        <p:spPr bwMode="auto">
          <a:xfrm>
            <a:off x="8194430" y="3094892"/>
            <a:ext cx="1738612" cy="527539"/>
          </a:xfrm>
          <a:custGeom>
            <a:avLst/>
            <a:gdLst>
              <a:gd name="connsiteX0" fmla="*/ 222739 w 1586212"/>
              <a:gd name="connsiteY0" fmla="*/ 0 h 527539"/>
              <a:gd name="connsiteX1" fmla="*/ 1359877 w 1586212"/>
              <a:gd name="connsiteY1" fmla="*/ 199293 h 527539"/>
              <a:gd name="connsiteX2" fmla="*/ 1465385 w 1586212"/>
              <a:gd name="connsiteY2" fmla="*/ 422031 h 527539"/>
              <a:gd name="connsiteX3" fmla="*/ 0 w 1586212"/>
              <a:gd name="connsiteY3" fmla="*/ 527539 h 527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6212" h="527539">
                <a:moveTo>
                  <a:pt x="222739" y="0"/>
                </a:moveTo>
                <a:cubicBezTo>
                  <a:pt x="687754" y="64477"/>
                  <a:pt x="1152769" y="128955"/>
                  <a:pt x="1359877" y="199293"/>
                </a:cubicBezTo>
                <a:cubicBezTo>
                  <a:pt x="1566985" y="269631"/>
                  <a:pt x="1692031" y="367323"/>
                  <a:pt x="1465385" y="422031"/>
                </a:cubicBezTo>
                <a:cubicBezTo>
                  <a:pt x="1238739" y="476739"/>
                  <a:pt x="619369" y="502139"/>
                  <a:pt x="0" y="527539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4335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4E9EC5-E234-41B6-BE42-1B77471190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5400" b="1" dirty="0"/>
              <a:t>Part I: Empirical study</a:t>
            </a:r>
          </a:p>
          <a:p>
            <a:r>
              <a:rPr lang="en-US" sz="4400" b="1" dirty="0">
                <a:solidFill>
                  <a:schemeClr val="tx2"/>
                </a:solidFill>
              </a:rPr>
              <a:t>Bug impacts (RQ3)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5DB5A-F355-4869-8CD5-31DD3F8C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801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C1E5E5A-BF9D-3846-B55A-ECC2748E1CC7}"/>
              </a:ext>
            </a:extLst>
          </p:cNvPr>
          <p:cNvGrpSpPr/>
          <p:nvPr/>
        </p:nvGrpSpPr>
        <p:grpSpPr>
          <a:xfrm>
            <a:off x="2451100" y="1270000"/>
            <a:ext cx="3543300" cy="3479360"/>
            <a:chOff x="2451100" y="1270000"/>
            <a:chExt cx="3543300" cy="3479360"/>
          </a:xfrm>
        </p:grpSpPr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CAE05A5E-7A74-D147-BBFE-E627BF86B194}"/>
                </a:ext>
              </a:extLst>
            </p:cNvPr>
            <p:cNvSpPr/>
            <p:nvPr/>
          </p:nvSpPr>
          <p:spPr bwMode="auto">
            <a:xfrm>
              <a:off x="2463799" y="1270000"/>
              <a:ext cx="3530601" cy="3479360"/>
            </a:xfrm>
            <a:prstGeom prst="arc">
              <a:avLst>
                <a:gd name="adj1" fmla="val 16158756"/>
                <a:gd name="adj2" fmla="val 10644219"/>
              </a:avLst>
            </a:prstGeom>
            <a:solidFill>
              <a:srgbClr val="FF0000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54011E8-2116-BB4B-8007-A2C9F8742C4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229100" y="1270000"/>
              <a:ext cx="0" cy="17272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ACD3872-AAFB-4B41-8FA1-83CB1F9FDC4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451100" y="2984500"/>
              <a:ext cx="1778000" cy="889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1EB209D-0D91-6A4F-9362-3CBFBA7A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Impacts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63FFD0-E8C7-FF42-84AF-B4F9098E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B5EEBA7-8039-4CCD-9E63-B05EAF3ECC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2379516"/>
              </p:ext>
            </p:extLst>
          </p:nvPr>
        </p:nvGraphicFramePr>
        <p:xfrm>
          <a:off x="2286000" y="847726"/>
          <a:ext cx="7620000" cy="3763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694C974-C557-4A6C-B13D-8F6270DBAD5F}"/>
              </a:ext>
            </a:extLst>
          </p:cNvPr>
          <p:cNvSpPr txBox="1"/>
          <p:nvPr/>
        </p:nvSpPr>
        <p:spPr>
          <a:xfrm>
            <a:off x="1767840" y="4950609"/>
            <a:ext cx="8656320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i="1"/>
            </a:lvl1pPr>
          </a:lstStyle>
          <a:p>
            <a:r>
              <a:rPr lang="en-US" dirty="0"/>
              <a:t>Finding:</a:t>
            </a:r>
          </a:p>
          <a:p>
            <a:r>
              <a:rPr lang="en-US" b="0" i="0" dirty="0"/>
              <a:t>Most eBugs lead to severe failures in cloud systems.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4D4AD63D-62B6-4039-B1CF-F3DD32D11F8A}"/>
              </a:ext>
            </a:extLst>
          </p:cNvPr>
          <p:cNvSpPr/>
          <p:nvPr/>
        </p:nvSpPr>
        <p:spPr bwMode="auto">
          <a:xfrm>
            <a:off x="8972550" y="1617662"/>
            <a:ext cx="330200" cy="1811337"/>
          </a:xfrm>
          <a:prstGeom prst="rightBrac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F9D440-DE5D-4442-BF26-164909A1406F}"/>
              </a:ext>
            </a:extLst>
          </p:cNvPr>
          <p:cNvSpPr txBox="1"/>
          <p:nvPr/>
        </p:nvSpPr>
        <p:spPr>
          <a:xfrm>
            <a:off x="9391382" y="2200165"/>
            <a:ext cx="172354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Severe failures</a:t>
            </a:r>
          </a:p>
          <a:p>
            <a:r>
              <a:rPr lang="en-US" dirty="0">
                <a:solidFill>
                  <a:schemeClr val="tx2"/>
                </a:solidFill>
              </a:rPr>
              <a:t>(74%)</a:t>
            </a:r>
          </a:p>
        </p:txBody>
      </p:sp>
    </p:spTree>
    <p:extLst>
      <p:ext uri="{BB962C8B-B14F-4D97-AF65-F5344CB8AC3E}">
        <p14:creationId xmlns:p14="http://schemas.microsoft.com/office/powerpoint/2010/main" val="258368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AA8E3-C052-4900-B235-A4EF783B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findings and lessons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38A38-DB73-48B1-9DC6-B23B25C15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Findings on ...</a:t>
            </a:r>
          </a:p>
          <a:p>
            <a:pPr lvl="1"/>
            <a:r>
              <a:rPr lang="en-US" dirty="0"/>
              <a:t>timing requirements on triggering conditions</a:t>
            </a:r>
          </a:p>
          <a:p>
            <a:pPr lvl="1"/>
            <a:r>
              <a:rPr lang="en-US" dirty="0"/>
              <a:t>relations between triggering conditions and exception classes</a:t>
            </a:r>
          </a:p>
          <a:p>
            <a:pPr lvl="1"/>
            <a:r>
              <a:rPr lang="en-US" dirty="0"/>
              <a:t>commonly missed exception classes</a:t>
            </a:r>
          </a:p>
          <a:p>
            <a:pPr lvl="1"/>
            <a:r>
              <a:rPr lang="en-US" dirty="0"/>
              <a:t>developer’s perception on eBugs</a:t>
            </a:r>
          </a:p>
          <a:p>
            <a:r>
              <a:rPr lang="en-US" dirty="0"/>
              <a:t>Lessons for ...</a:t>
            </a:r>
          </a:p>
          <a:p>
            <a:pPr lvl="1"/>
            <a:r>
              <a:rPr lang="en-US" dirty="0"/>
              <a:t>testing cloud systems under adversarial conditions</a:t>
            </a:r>
          </a:p>
          <a:p>
            <a:pPr lvl="1"/>
            <a:r>
              <a:rPr lang="en-US" dirty="0"/>
              <a:t>avoiding eBugs</a:t>
            </a:r>
          </a:p>
          <a:p>
            <a:pPr lvl="1"/>
            <a:r>
              <a:rPr lang="en-US" dirty="0"/>
              <a:t>detecting eBugs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F686CE-7A33-48EB-88B4-DAC30758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F11458-ED9F-483F-B0D2-EB91A225A74A}"/>
              </a:ext>
            </a:extLst>
          </p:cNvPr>
          <p:cNvSpPr txBox="1"/>
          <p:nvPr/>
        </p:nvSpPr>
        <p:spPr>
          <a:xfrm>
            <a:off x="5752335" y="5053708"/>
            <a:ext cx="5718232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3200" i="1" dirty="0"/>
              <a:t>More findings and lessons can</a:t>
            </a:r>
          </a:p>
          <a:p>
            <a:pPr algn="r"/>
            <a:r>
              <a:rPr lang="en-US" sz="3200" i="1" dirty="0"/>
              <a:t>be found in our paper!</a:t>
            </a:r>
          </a:p>
        </p:txBody>
      </p:sp>
    </p:spTree>
    <p:extLst>
      <p:ext uri="{BB962C8B-B14F-4D97-AF65-F5344CB8AC3E}">
        <p14:creationId xmlns:p14="http://schemas.microsoft.com/office/powerpoint/2010/main" val="37873045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4E9EC5-E234-41B6-BE42-1B77471190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5400" b="1" dirty="0"/>
              <a:t>Part II: Detecting eBugs</a:t>
            </a:r>
          </a:p>
          <a:p>
            <a:r>
              <a:rPr lang="en-US" sz="4400" b="1" dirty="0">
                <a:solidFill>
                  <a:schemeClr val="tx2"/>
                </a:solidFill>
              </a:rPr>
              <a:t>DIET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5DB5A-F355-4869-8CD5-31DD3F8C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20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D4700-8D10-436D-8EB4-4DC9A280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076A8-547C-4D83-8DE4-AFCFD9EFC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565399"/>
          </a:xfrm>
        </p:spPr>
        <p:txBody>
          <a:bodyPr/>
          <a:lstStyle/>
          <a:p>
            <a:r>
              <a:rPr lang="en-US" dirty="0"/>
              <a:t>Observation</a:t>
            </a:r>
          </a:p>
          <a:p>
            <a:pPr lvl="1"/>
            <a:r>
              <a:rPr lang="en-US" dirty="0"/>
              <a:t>An exception’s class and error message should convey consistent information about its triggering condition.</a:t>
            </a:r>
          </a:p>
          <a:p>
            <a:pPr lvl="1"/>
            <a:endParaRPr lang="en-US" dirty="0"/>
          </a:p>
          <a:p>
            <a:r>
              <a:rPr lang="en-US" dirty="0"/>
              <a:t>If an exception’s class and error message are inconsistent, the exception is inaccurate.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CC8B4-05E2-41A8-8DAF-56D8927F6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39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1F56FA-673D-4A30-9387-3DE9FF7FDFA2}"/>
              </a:ext>
            </a:extLst>
          </p:cNvPr>
          <p:cNvSpPr txBox="1"/>
          <p:nvPr/>
        </p:nvSpPr>
        <p:spPr>
          <a:xfrm>
            <a:off x="3197317" y="4903586"/>
            <a:ext cx="5332928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NullPointerException(“Connection error”)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AE3E7E4-6C5E-46FF-80C4-E86F00C9378B}"/>
              </a:ext>
            </a:extLst>
          </p:cNvPr>
          <p:cNvGrpSpPr/>
          <p:nvPr/>
        </p:nvGrpSpPr>
        <p:grpSpPr>
          <a:xfrm>
            <a:off x="3564914" y="5213232"/>
            <a:ext cx="2175486" cy="698092"/>
            <a:chOff x="6718970" y="4893276"/>
            <a:chExt cx="2133918" cy="69809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ED80DF5-FA0F-4A38-BA5C-E7B05A285029}"/>
                </a:ext>
              </a:extLst>
            </p:cNvPr>
            <p:cNvSpPr txBox="1"/>
            <p:nvPr/>
          </p:nvSpPr>
          <p:spPr>
            <a:xfrm>
              <a:off x="6718970" y="5222036"/>
              <a:ext cx="2133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Semantic condition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8C123B3-4A25-4867-832F-87FC6742E860}"/>
                </a:ext>
              </a:extLst>
            </p:cNvPr>
            <p:cNvCxnSpPr>
              <a:cxnSpLocks/>
              <a:stCxn id="22" idx="0"/>
            </p:cNvCxnSpPr>
            <p:nvPr/>
          </p:nvCxnSpPr>
          <p:spPr bwMode="auto">
            <a:xfrm flipV="1">
              <a:off x="7785929" y="4893276"/>
              <a:ext cx="0" cy="36576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10015A2-1336-4A5E-A69C-E6E64B9777FE}"/>
              </a:ext>
            </a:extLst>
          </p:cNvPr>
          <p:cNvGrpSpPr/>
          <p:nvPr/>
        </p:nvGrpSpPr>
        <p:grpSpPr>
          <a:xfrm>
            <a:off x="6266377" y="5200875"/>
            <a:ext cx="1613310" cy="710449"/>
            <a:chOff x="9420433" y="4880919"/>
            <a:chExt cx="1582484" cy="71044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D4ACD6-34E6-453B-9C77-6E93A44A9610}"/>
                </a:ext>
              </a:extLst>
            </p:cNvPr>
            <p:cNvSpPr txBox="1"/>
            <p:nvPr/>
          </p:nvSpPr>
          <p:spPr>
            <a:xfrm>
              <a:off x="9420433" y="5222036"/>
              <a:ext cx="1582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Network error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1D0484F-CC28-41A2-85E4-A519246A867A}"/>
                </a:ext>
              </a:extLst>
            </p:cNvPr>
            <p:cNvCxnSpPr>
              <a:cxnSpLocks/>
              <a:stCxn id="21" idx="0"/>
            </p:cNvCxnSpPr>
            <p:nvPr/>
          </p:nvCxnSpPr>
          <p:spPr bwMode="auto">
            <a:xfrm flipV="1">
              <a:off x="10211675" y="4880919"/>
              <a:ext cx="0" cy="36576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BA1DD38-7620-4891-B9D6-0838E70CAD77}"/>
              </a:ext>
            </a:extLst>
          </p:cNvPr>
          <p:cNvGrpSpPr/>
          <p:nvPr/>
        </p:nvGrpSpPr>
        <p:grpSpPr>
          <a:xfrm>
            <a:off x="4631872" y="5911324"/>
            <a:ext cx="2477345" cy="709278"/>
            <a:chOff x="4652657" y="5911324"/>
            <a:chExt cx="2420375" cy="70927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3CCAB1C-1524-4030-85AC-13B83072A5FC}"/>
                </a:ext>
              </a:extLst>
            </p:cNvPr>
            <p:cNvSpPr txBox="1"/>
            <p:nvPr/>
          </p:nvSpPr>
          <p:spPr>
            <a:xfrm>
              <a:off x="5353181" y="6251270"/>
              <a:ext cx="13974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Inaccurate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7972CDE-26C0-40FF-BD49-DC1CF53D6CDE}"/>
                </a:ext>
              </a:extLst>
            </p:cNvPr>
            <p:cNvCxnSpPr>
              <a:cxnSpLocks/>
              <a:stCxn id="22" idx="2"/>
            </p:cNvCxnSpPr>
            <p:nvPr/>
          </p:nvCxnSpPr>
          <p:spPr bwMode="auto">
            <a:xfrm>
              <a:off x="4652657" y="5911324"/>
              <a:ext cx="719449" cy="37694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1CFEB3E-673A-4301-9645-6031E5262873}"/>
                </a:ext>
              </a:extLst>
            </p:cNvPr>
            <p:cNvCxnSpPr>
              <a:cxnSpLocks/>
              <a:stCxn id="21" idx="2"/>
            </p:cNvCxnSpPr>
            <p:nvPr/>
          </p:nvCxnSpPr>
          <p:spPr bwMode="auto">
            <a:xfrm flipH="1">
              <a:off x="6521285" y="5911324"/>
              <a:ext cx="551747" cy="36458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4" name="Arrow: Down 53">
            <a:extLst>
              <a:ext uri="{FF2B5EF4-FFF2-40B4-BE49-F238E27FC236}">
                <a16:creationId xmlns:a16="http://schemas.microsoft.com/office/drawing/2014/main" id="{12C4DDC3-019D-4886-BBBC-B8DDA4AED0DC}"/>
              </a:ext>
            </a:extLst>
          </p:cNvPr>
          <p:cNvSpPr/>
          <p:nvPr/>
        </p:nvSpPr>
        <p:spPr bwMode="auto">
          <a:xfrm>
            <a:off x="5842686" y="2979008"/>
            <a:ext cx="506627" cy="63019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58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9BA5-01EA-459A-81B0-C1C49431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mechanism is commonly used in cloud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FC07B-4D60-46F5-9F15-E9D2C668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36B2583-0BEB-46BF-B543-E978508E92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2313774"/>
              </p:ext>
            </p:extLst>
          </p:nvPr>
        </p:nvGraphicFramePr>
        <p:xfrm>
          <a:off x="609601" y="2131485"/>
          <a:ext cx="7101016" cy="3861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2A77850-7866-41D9-8DB6-C75A50906EA8}"/>
              </a:ext>
            </a:extLst>
          </p:cNvPr>
          <p:cNvSpPr/>
          <p:nvPr/>
        </p:nvSpPr>
        <p:spPr bwMode="auto">
          <a:xfrm>
            <a:off x="8007180" y="2131485"/>
            <a:ext cx="2483708" cy="3861543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void f()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  throw exception;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onsolas" panose="020B0609020204030204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  ...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onsolas" panose="020B0609020204030204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  try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    ...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  } catch (...)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    ...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  } finally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    ...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}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kumimoji="0" lang="en-US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B4B707-8ADF-40E3-A0D4-7908D82A5A98}"/>
              </a:ext>
            </a:extLst>
          </p:cNvPr>
          <p:cNvSpPr txBox="1"/>
          <p:nvPr/>
        </p:nvSpPr>
        <p:spPr>
          <a:xfrm>
            <a:off x="10737554" y="3313838"/>
            <a:ext cx="1197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Exception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related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BEB3CF-E42C-4E7A-B881-DB3805BCE72A}"/>
              </a:ext>
            </a:extLst>
          </p:cNvPr>
          <p:cNvSpPr/>
          <p:nvPr/>
        </p:nvSpPr>
        <p:spPr bwMode="auto">
          <a:xfrm>
            <a:off x="8266670" y="2545491"/>
            <a:ext cx="2125362" cy="308919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82DE49-F313-4B9D-8D3E-10670B89E807}"/>
              </a:ext>
            </a:extLst>
          </p:cNvPr>
          <p:cNvSpPr/>
          <p:nvPr/>
        </p:nvSpPr>
        <p:spPr bwMode="auto">
          <a:xfrm>
            <a:off x="8266670" y="3637004"/>
            <a:ext cx="2125362" cy="1960607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3B0B540D-60D3-4B09-9C40-3BFED8A5045F}"/>
              </a:ext>
            </a:extLst>
          </p:cNvPr>
          <p:cNvCxnSpPr>
            <a:stCxn id="5" idx="0"/>
            <a:endCxn id="9" idx="3"/>
          </p:cNvCxnSpPr>
          <p:nvPr/>
        </p:nvCxnSpPr>
        <p:spPr bwMode="auto">
          <a:xfrm rot="16200000" flipV="1">
            <a:off x="10557292" y="2534692"/>
            <a:ext cx="613887" cy="944405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193E64F6-3F24-4DAB-88D0-0BC8CA14086D}"/>
              </a:ext>
            </a:extLst>
          </p:cNvPr>
          <p:cNvCxnSpPr>
            <a:stCxn id="5" idx="2"/>
            <a:endCxn id="11" idx="3"/>
          </p:cNvCxnSpPr>
          <p:nvPr/>
        </p:nvCxnSpPr>
        <p:spPr bwMode="auto">
          <a:xfrm rot="5400000">
            <a:off x="10535666" y="3816536"/>
            <a:ext cx="657139" cy="944405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647383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43C22E1-B2D1-4684-86EF-5F3A7057C95F}"/>
              </a:ext>
            </a:extLst>
          </p:cNvPr>
          <p:cNvGrpSpPr/>
          <p:nvPr/>
        </p:nvGrpSpPr>
        <p:grpSpPr>
          <a:xfrm>
            <a:off x="2402186" y="4127948"/>
            <a:ext cx="7387628" cy="1438769"/>
            <a:chOff x="2588349" y="3908157"/>
            <a:chExt cx="7387628" cy="143876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07C5833-C583-4809-9035-4F7700074081}"/>
                </a:ext>
              </a:extLst>
            </p:cNvPr>
            <p:cNvSpPr/>
            <p:nvPr/>
          </p:nvSpPr>
          <p:spPr bwMode="auto">
            <a:xfrm>
              <a:off x="2588349" y="3908157"/>
              <a:ext cx="7387628" cy="1438769"/>
            </a:xfrm>
            <a:prstGeom prst="rect">
              <a:avLst/>
            </a:prstGeom>
            <a:solidFill>
              <a:srgbClr val="FFFFCC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DIET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DBED762-11D5-4E2A-90A7-8EC54A4ACDF2}"/>
                </a:ext>
              </a:extLst>
            </p:cNvPr>
            <p:cNvSpPr/>
            <p:nvPr/>
          </p:nvSpPr>
          <p:spPr bwMode="auto">
            <a:xfrm>
              <a:off x="7173316" y="4067470"/>
              <a:ext cx="2691005" cy="914401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Detection Phase</a:t>
              </a:r>
            </a:p>
          </p:txBody>
        </p:sp>
        <p:pic>
          <p:nvPicPr>
            <p:cNvPr id="11" name="Graphic 10" descr="Bug under magnifying glass">
              <a:extLst>
                <a:ext uri="{FF2B5EF4-FFF2-40B4-BE49-F238E27FC236}">
                  <a16:creationId xmlns:a16="http://schemas.microsoft.com/office/drawing/2014/main" id="{8874B9C4-E05B-41B5-8A68-836B85C71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73316" y="4067470"/>
              <a:ext cx="914400" cy="9144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E6E5CE-BE57-4432-B96D-A480A4F249AD}"/>
                </a:ext>
              </a:extLst>
            </p:cNvPr>
            <p:cNvSpPr/>
            <p:nvPr/>
          </p:nvSpPr>
          <p:spPr bwMode="auto">
            <a:xfrm>
              <a:off x="2700354" y="4067470"/>
              <a:ext cx="2543679" cy="914401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Learning Phase</a:t>
              </a:r>
            </a:p>
          </p:txBody>
        </p:sp>
        <p:pic>
          <p:nvPicPr>
            <p:cNvPr id="17" name="Graphic 16" descr="Head with gears">
              <a:extLst>
                <a:ext uri="{FF2B5EF4-FFF2-40B4-BE49-F238E27FC236}">
                  <a16:creationId xmlns:a16="http://schemas.microsoft.com/office/drawing/2014/main" id="{5C2B10F5-55A4-45B5-B162-1F4DD888D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00354" y="4067471"/>
              <a:ext cx="914400" cy="914400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AC4C7D7-DB01-4436-91D3-A2F788899FFF}"/>
                </a:ext>
              </a:extLst>
            </p:cNvPr>
            <p:cNvCxnSpPr>
              <a:stCxn id="6" idx="3"/>
              <a:endCxn id="11" idx="1"/>
            </p:cNvCxnSpPr>
            <p:nvPr/>
          </p:nvCxnSpPr>
          <p:spPr bwMode="auto">
            <a:xfrm flipV="1">
              <a:off x="5244033" y="4524670"/>
              <a:ext cx="1929283" cy="1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2361B5-7233-44B5-A338-7955856EA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24890-9A21-48C2-A9EC-D59E04BE2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797396"/>
          </a:xfrm>
        </p:spPr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0CD2D-BD8A-4712-8845-C5F63A0B8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40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160AD6-4D72-459C-A36E-07439BDB81CC}"/>
              </a:ext>
            </a:extLst>
          </p:cNvPr>
          <p:cNvGrpSpPr/>
          <p:nvPr/>
        </p:nvGrpSpPr>
        <p:grpSpPr>
          <a:xfrm>
            <a:off x="1240592" y="2524023"/>
            <a:ext cx="4520182" cy="1164855"/>
            <a:chOff x="1240592" y="2215105"/>
            <a:chExt cx="4520182" cy="1164855"/>
          </a:xfrm>
        </p:grpSpPr>
        <p:sp>
          <p:nvSpPr>
            <p:cNvPr id="9" name="Thought Bubble: Cloud 8">
              <a:extLst>
                <a:ext uri="{FF2B5EF4-FFF2-40B4-BE49-F238E27FC236}">
                  <a16:creationId xmlns:a16="http://schemas.microsoft.com/office/drawing/2014/main" id="{3658C3E9-E06B-4E9A-BD36-D987A69E85A2}"/>
                </a:ext>
              </a:extLst>
            </p:cNvPr>
            <p:cNvSpPr/>
            <p:nvPr/>
          </p:nvSpPr>
          <p:spPr bwMode="auto">
            <a:xfrm>
              <a:off x="1240592" y="2215105"/>
              <a:ext cx="4520182" cy="1164855"/>
            </a:xfrm>
            <a:prstGeom prst="cloudCallout">
              <a:avLst>
                <a:gd name="adj1" fmla="val -9279"/>
                <a:gd name="adj2" fmla="val 93478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C0FFBF-F0CC-4A69-A543-0F595B248423}"/>
                </a:ext>
              </a:extLst>
            </p:cNvPr>
            <p:cNvSpPr/>
            <p:nvPr/>
          </p:nvSpPr>
          <p:spPr bwMode="auto">
            <a:xfrm>
              <a:off x="1682002" y="2394336"/>
              <a:ext cx="3637362" cy="79739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 dirty="0">
                  <a:effectLst>
                    <a:glow rad="76200">
                      <a:schemeClr val="bg1"/>
                    </a:glow>
                  </a:effectLst>
                  <a:cs typeface="Times New Roman" panose="02020603050405020304" pitchFamily="18" charset="0"/>
                </a:rPr>
                <a:t>Which condition type does an exception’s class or error message imply?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ED7D5D2-9DB6-46BB-A542-224F054DDAC6}"/>
              </a:ext>
            </a:extLst>
          </p:cNvPr>
          <p:cNvGrpSpPr/>
          <p:nvPr/>
        </p:nvGrpSpPr>
        <p:grpSpPr>
          <a:xfrm>
            <a:off x="6391765" y="2440044"/>
            <a:ext cx="4559643" cy="1332811"/>
            <a:chOff x="6391765" y="2131126"/>
            <a:chExt cx="4559643" cy="1332811"/>
          </a:xfrm>
        </p:grpSpPr>
        <p:sp>
          <p:nvSpPr>
            <p:cNvPr id="15" name="Thought Bubble: Cloud 14">
              <a:extLst>
                <a:ext uri="{FF2B5EF4-FFF2-40B4-BE49-F238E27FC236}">
                  <a16:creationId xmlns:a16="http://schemas.microsoft.com/office/drawing/2014/main" id="{D54AE922-88D7-4FB9-8B24-9EB1D4E5638E}"/>
                </a:ext>
              </a:extLst>
            </p:cNvPr>
            <p:cNvSpPr/>
            <p:nvPr/>
          </p:nvSpPr>
          <p:spPr bwMode="auto">
            <a:xfrm>
              <a:off x="6391765" y="2131126"/>
              <a:ext cx="4559643" cy="1332811"/>
            </a:xfrm>
            <a:prstGeom prst="cloudCallout">
              <a:avLst>
                <a:gd name="adj1" fmla="val -4943"/>
                <a:gd name="adj2" fmla="val 83280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FA2103-EB91-4FCC-AD61-9EE4C53DF0DB}"/>
                </a:ext>
              </a:extLst>
            </p:cNvPr>
            <p:cNvSpPr/>
            <p:nvPr/>
          </p:nvSpPr>
          <p:spPr bwMode="auto">
            <a:xfrm>
              <a:off x="6718814" y="2397598"/>
              <a:ext cx="3945007" cy="99651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r>
                <a:rPr lang="en-US" b="1" dirty="0">
                  <a:effectLst>
                    <a:glow rad="76200">
                      <a:schemeClr val="bg1"/>
                    </a:glow>
                  </a:effectLst>
                  <a:cs typeface="Times New Roman" panose="02020603050405020304" pitchFamily="18" charset="0"/>
                </a:rPr>
                <a:t>Do an exception’s class and error message imply the same condition type?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491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61B5-7233-44B5-A338-7955856EA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24890-9A21-48C2-A9EC-D59E04BE2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139826"/>
          </a:xfrm>
        </p:spPr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Design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In the learning phase, DIET learns two probabilities: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0CD2D-BD8A-4712-8845-C5F63A0B8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41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40D7E2B-7CBA-4FB6-B973-EAD165B7707B}"/>
              </a:ext>
            </a:extLst>
          </p:cNvPr>
          <p:cNvGrpSpPr/>
          <p:nvPr/>
        </p:nvGrpSpPr>
        <p:grpSpPr>
          <a:xfrm>
            <a:off x="25670" y="4274906"/>
            <a:ext cx="2488521" cy="1837730"/>
            <a:chOff x="25670" y="3978343"/>
            <a:chExt cx="2488521" cy="183773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1BC3D4-EFB3-4363-A3F9-97D14F303F7A}"/>
                </a:ext>
              </a:extLst>
            </p:cNvPr>
            <p:cNvGrpSpPr/>
            <p:nvPr/>
          </p:nvGrpSpPr>
          <p:grpSpPr>
            <a:xfrm>
              <a:off x="25670" y="3978343"/>
              <a:ext cx="2364156" cy="1837730"/>
              <a:chOff x="2148851" y="4273310"/>
              <a:chExt cx="2364156" cy="1837730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162508-15B8-469D-A397-3C3690A024DB}"/>
                  </a:ext>
                </a:extLst>
              </p:cNvPr>
              <p:cNvSpPr txBox="1"/>
              <p:nvPr/>
            </p:nvSpPr>
            <p:spPr>
              <a:xfrm>
                <a:off x="2148851" y="5187710"/>
                <a:ext cx="236415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 list of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(</a:t>
                </a:r>
                <a:r>
                  <a:rPr lang="en-US" i="1" dirty="0">
                    <a:solidFill>
                      <a:srgbClr val="C00000"/>
                    </a:solidFill>
                  </a:rPr>
                  <a:t>exception</a:t>
                </a:r>
                <a:r>
                  <a:rPr lang="en-US" dirty="0">
                    <a:solidFill>
                      <a:srgbClr val="C00000"/>
                    </a:solidFill>
                  </a:rPr>
                  <a:t>, </a:t>
                </a:r>
                <a:r>
                  <a:rPr lang="en-US" i="1" dirty="0">
                    <a:solidFill>
                      <a:srgbClr val="C00000"/>
                    </a:solidFill>
                  </a:rPr>
                  <a:t>condition</a:t>
                </a:r>
                <a:r>
                  <a:rPr lang="en-US" dirty="0">
                    <a:solidFill>
                      <a:srgbClr val="C00000"/>
                    </a:solidFill>
                  </a:rPr>
                  <a:t>)</a:t>
                </a:r>
              </a:p>
              <a:p>
                <a:pPr algn="ctr"/>
                <a:r>
                  <a:rPr lang="en-US" dirty="0"/>
                  <a:t>pairs</a:t>
                </a:r>
              </a:p>
            </p:txBody>
          </p:sp>
          <p:pic>
            <p:nvPicPr>
              <p:cNvPr id="14" name="Graphic 13" descr="Database">
                <a:extLst>
                  <a:ext uri="{FF2B5EF4-FFF2-40B4-BE49-F238E27FC236}">
                    <a16:creationId xmlns:a16="http://schemas.microsoft.com/office/drawing/2014/main" id="{8B963F5E-A8EA-41F6-BEA4-3B37BFCEFC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873729" y="4273310"/>
                <a:ext cx="914400" cy="914400"/>
              </a:xfrm>
              <a:prstGeom prst="rect">
                <a:avLst/>
              </a:prstGeom>
            </p:spPr>
          </p:pic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619DCCD-6B4B-444A-AE6C-1C1A7034271D}"/>
                </a:ext>
              </a:extLst>
            </p:cNvPr>
            <p:cNvCxnSpPr>
              <a:cxnSpLocks/>
              <a:stCxn id="14" idx="3"/>
            </p:cNvCxnSpPr>
            <p:nvPr/>
          </p:nvCxnSpPr>
          <p:spPr bwMode="auto">
            <a:xfrm>
              <a:off x="1664948" y="4435543"/>
              <a:ext cx="849243" cy="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53BF6DD-E52F-4DEE-A57D-B0C271BCE470}"/>
              </a:ext>
            </a:extLst>
          </p:cNvPr>
          <p:cNvGrpSpPr/>
          <p:nvPr/>
        </p:nvGrpSpPr>
        <p:grpSpPr>
          <a:xfrm>
            <a:off x="2514191" y="4287261"/>
            <a:ext cx="2543679" cy="914401"/>
            <a:chOff x="2514191" y="4287261"/>
            <a:chExt cx="2543679" cy="9144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D399658-2F22-46EB-B190-0E8918F14CD4}"/>
                </a:ext>
              </a:extLst>
            </p:cNvPr>
            <p:cNvSpPr/>
            <p:nvPr/>
          </p:nvSpPr>
          <p:spPr bwMode="auto">
            <a:xfrm>
              <a:off x="2514191" y="4287261"/>
              <a:ext cx="2543679" cy="914401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Learning Phase</a:t>
              </a:r>
            </a:p>
          </p:txBody>
        </p:sp>
        <p:pic>
          <p:nvPicPr>
            <p:cNvPr id="28" name="Graphic 27" descr="Head with gears">
              <a:extLst>
                <a:ext uri="{FF2B5EF4-FFF2-40B4-BE49-F238E27FC236}">
                  <a16:creationId xmlns:a16="http://schemas.microsoft.com/office/drawing/2014/main" id="{366C055B-900D-4459-B52C-F045A38BD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14191" y="4287262"/>
              <a:ext cx="914400" cy="914400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38507FB-62D7-48F2-8FB5-6CB387A21178}"/>
              </a:ext>
            </a:extLst>
          </p:cNvPr>
          <p:cNvGrpSpPr/>
          <p:nvPr/>
        </p:nvGrpSpPr>
        <p:grpSpPr>
          <a:xfrm>
            <a:off x="3786030" y="2922590"/>
            <a:ext cx="8245950" cy="1611977"/>
            <a:chOff x="3786030" y="2922590"/>
            <a:chExt cx="8245950" cy="161197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F133C9F-BD06-45F7-B8ED-661CBF933062}"/>
                </a:ext>
              </a:extLst>
            </p:cNvPr>
            <p:cNvSpPr/>
            <p:nvPr/>
          </p:nvSpPr>
          <p:spPr bwMode="auto">
            <a:xfrm>
              <a:off x="5403198" y="2922590"/>
              <a:ext cx="6623079" cy="1611977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class </a:t>
              </a: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  <a:sym typeface="Wingdings" panose="05000000000000000000" pitchFamily="2" charset="2"/>
                </a:rPr>
                <a:t> condition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pic>
          <p:nvPicPr>
            <p:cNvPr id="7" name="Graphic 6" descr="Table">
              <a:extLst>
                <a:ext uri="{FF2B5EF4-FFF2-40B4-BE49-F238E27FC236}">
                  <a16:creationId xmlns:a16="http://schemas.microsoft.com/office/drawing/2014/main" id="{D6F4756D-6531-40D5-893E-68FB75250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47661" y="3140188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7E8B4C-3E34-4F56-8EB2-46F5DAB013B9}"/>
                </a:ext>
              </a:extLst>
            </p:cNvPr>
            <p:cNvSpPr txBox="1"/>
            <p:nvPr/>
          </p:nvSpPr>
          <p:spPr>
            <a:xfrm>
              <a:off x="5486710" y="3455041"/>
              <a:ext cx="214161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dirty="0"/>
                <a:t>NullPointerException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8495BB3-6564-4B29-AE8D-4229805F3B1D}"/>
                </a:ext>
              </a:extLst>
            </p:cNvPr>
            <p:cNvCxnSpPr>
              <a:stCxn id="8" idx="3"/>
              <a:endCxn id="7" idx="1"/>
            </p:cNvCxnSpPr>
            <p:nvPr/>
          </p:nvCxnSpPr>
          <p:spPr bwMode="auto">
            <a:xfrm>
              <a:off x="7628322" y="3593541"/>
              <a:ext cx="31933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AC2E760-6D5D-4699-BD59-E6C25DBD800E}"/>
                </a:ext>
              </a:extLst>
            </p:cNvPr>
            <p:cNvSpPr txBox="1"/>
            <p:nvPr/>
          </p:nvSpPr>
          <p:spPr>
            <a:xfrm>
              <a:off x="9179918" y="2995434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 error: 0%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643BDCF-5B1A-4C95-838E-B23FCB355963}"/>
                </a:ext>
              </a:extLst>
            </p:cNvPr>
            <p:cNvSpPr txBox="1"/>
            <p:nvPr/>
          </p:nvSpPr>
          <p:spPr>
            <a:xfrm>
              <a:off x="9179917" y="3830011"/>
              <a:ext cx="2852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Semantic condition: 100%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9C9B4D8-07CF-4EB6-8ABB-245E2C7794FA}"/>
                </a:ext>
              </a:extLst>
            </p:cNvPr>
            <p:cNvSpPr txBox="1"/>
            <p:nvPr/>
          </p:nvSpPr>
          <p:spPr>
            <a:xfrm>
              <a:off x="9784954" y="3455041"/>
              <a:ext cx="461665" cy="28469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dirty="0"/>
                <a:t>...</a:t>
              </a:r>
            </a:p>
          </p:txBody>
        </p:sp>
        <p:cxnSp>
          <p:nvCxnSpPr>
            <p:cNvPr id="33" name="Connector: Curved 32">
              <a:extLst>
                <a:ext uri="{FF2B5EF4-FFF2-40B4-BE49-F238E27FC236}">
                  <a16:creationId xmlns:a16="http://schemas.microsoft.com/office/drawing/2014/main" id="{3D968026-0614-4122-9BAF-5D3AE5F2EA24}"/>
                </a:ext>
              </a:extLst>
            </p:cNvPr>
            <p:cNvCxnSpPr>
              <a:stCxn id="7" idx="3"/>
              <a:endCxn id="16" idx="1"/>
            </p:cNvCxnSpPr>
            <p:nvPr/>
          </p:nvCxnSpPr>
          <p:spPr bwMode="auto">
            <a:xfrm flipV="1">
              <a:off x="8862061" y="3180100"/>
              <a:ext cx="317857" cy="417288"/>
            </a:xfrm>
            <a:prstGeom prst="curvedConnector3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Connector: Curved 34">
              <a:extLst>
                <a:ext uri="{FF2B5EF4-FFF2-40B4-BE49-F238E27FC236}">
                  <a16:creationId xmlns:a16="http://schemas.microsoft.com/office/drawing/2014/main" id="{FD1D5578-1485-4BF4-9570-D35603554440}"/>
                </a:ext>
              </a:extLst>
            </p:cNvPr>
            <p:cNvCxnSpPr>
              <a:stCxn id="7" idx="3"/>
              <a:endCxn id="30" idx="1"/>
            </p:cNvCxnSpPr>
            <p:nvPr/>
          </p:nvCxnSpPr>
          <p:spPr bwMode="auto">
            <a:xfrm>
              <a:off x="8862061" y="3597388"/>
              <a:ext cx="317856" cy="417289"/>
            </a:xfrm>
            <a:prstGeom prst="curvedConnector3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Connector: Curved 68">
              <a:extLst>
                <a:ext uri="{FF2B5EF4-FFF2-40B4-BE49-F238E27FC236}">
                  <a16:creationId xmlns:a16="http://schemas.microsoft.com/office/drawing/2014/main" id="{49DCDCF9-C142-4C2D-B909-4A2AAC65E20D}"/>
                </a:ext>
              </a:extLst>
            </p:cNvPr>
            <p:cNvCxnSpPr>
              <a:cxnSpLocks/>
              <a:stCxn id="27" idx="0"/>
              <a:endCxn id="64" idx="1"/>
            </p:cNvCxnSpPr>
            <p:nvPr/>
          </p:nvCxnSpPr>
          <p:spPr bwMode="auto">
            <a:xfrm rot="5400000" flipH="1" flipV="1">
              <a:off x="4315273" y="3199337"/>
              <a:ext cx="558682" cy="1617167"/>
            </a:xfrm>
            <a:prstGeom prst="curved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DE5BEFE-146C-41C1-8B18-141BB2A1C639}"/>
              </a:ext>
            </a:extLst>
          </p:cNvPr>
          <p:cNvGrpSpPr/>
          <p:nvPr/>
        </p:nvGrpSpPr>
        <p:grpSpPr>
          <a:xfrm>
            <a:off x="3786030" y="4860261"/>
            <a:ext cx="8138650" cy="1611977"/>
            <a:chOff x="3786030" y="4860261"/>
            <a:chExt cx="8138650" cy="161197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8E95F88-3B6C-4D05-B5D4-C08EC26E2B4A}"/>
                </a:ext>
              </a:extLst>
            </p:cNvPr>
            <p:cNvSpPr/>
            <p:nvPr/>
          </p:nvSpPr>
          <p:spPr bwMode="auto">
            <a:xfrm>
              <a:off x="5403200" y="4860261"/>
              <a:ext cx="6521480" cy="1611977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message </a:t>
              </a: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  <a:sym typeface="Wingdings" panose="05000000000000000000" pitchFamily="2" charset="2"/>
                </a:rPr>
                <a:t> condition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pic>
          <p:nvPicPr>
            <p:cNvPr id="36" name="Graphic 35" descr="Table">
              <a:extLst>
                <a:ext uri="{FF2B5EF4-FFF2-40B4-BE49-F238E27FC236}">
                  <a16:creationId xmlns:a16="http://schemas.microsoft.com/office/drawing/2014/main" id="{01F9D04D-D2E8-47C4-AFA8-B53313BF6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55900" y="5144572"/>
              <a:ext cx="914400" cy="9144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497A550-888A-4003-9942-F7843DDED93A}"/>
                </a:ext>
              </a:extLst>
            </p:cNvPr>
            <p:cNvSpPr txBox="1"/>
            <p:nvPr/>
          </p:nvSpPr>
          <p:spPr>
            <a:xfrm>
              <a:off x="5403200" y="5417106"/>
              <a:ext cx="2061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“Connection error”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63BE2B8-AB71-4421-920E-F9AF0C0C4CCE}"/>
                </a:ext>
              </a:extLst>
            </p:cNvPr>
            <p:cNvCxnSpPr>
              <a:stCxn id="37" idx="3"/>
              <a:endCxn id="36" idx="1"/>
            </p:cNvCxnSpPr>
            <p:nvPr/>
          </p:nvCxnSpPr>
          <p:spPr bwMode="auto">
            <a:xfrm>
              <a:off x="7464983" y="5601772"/>
              <a:ext cx="49091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D344C00-970B-4C36-9907-8C1D8749430B}"/>
                </a:ext>
              </a:extLst>
            </p:cNvPr>
            <p:cNvSpPr txBox="1"/>
            <p:nvPr/>
          </p:nvSpPr>
          <p:spPr>
            <a:xfrm>
              <a:off x="9200857" y="4999818"/>
              <a:ext cx="2172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 error: 90%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DADF0D5-9889-4236-97E7-526BEF85F0C6}"/>
                </a:ext>
              </a:extLst>
            </p:cNvPr>
            <p:cNvSpPr txBox="1"/>
            <p:nvPr/>
          </p:nvSpPr>
          <p:spPr>
            <a:xfrm>
              <a:off x="9200856" y="5834395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Semantic condition: 10%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7B34AE9-0EF5-4F2B-B25D-DA87B26FC72D}"/>
                </a:ext>
              </a:extLst>
            </p:cNvPr>
            <p:cNvSpPr txBox="1"/>
            <p:nvPr/>
          </p:nvSpPr>
          <p:spPr>
            <a:xfrm>
              <a:off x="9793193" y="5459425"/>
              <a:ext cx="461665" cy="28469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dirty="0"/>
                <a:t>...</a:t>
              </a:r>
            </a:p>
          </p:txBody>
        </p:sp>
        <p:cxnSp>
          <p:nvCxnSpPr>
            <p:cNvPr id="42" name="Connector: Curved 41">
              <a:extLst>
                <a:ext uri="{FF2B5EF4-FFF2-40B4-BE49-F238E27FC236}">
                  <a16:creationId xmlns:a16="http://schemas.microsoft.com/office/drawing/2014/main" id="{12D59ED9-C4AD-4B2C-9810-13EA67876602}"/>
                </a:ext>
              </a:extLst>
            </p:cNvPr>
            <p:cNvCxnSpPr>
              <a:stCxn id="36" idx="3"/>
              <a:endCxn id="39" idx="1"/>
            </p:cNvCxnSpPr>
            <p:nvPr/>
          </p:nvCxnSpPr>
          <p:spPr bwMode="auto">
            <a:xfrm flipV="1">
              <a:off x="8870300" y="5184484"/>
              <a:ext cx="330557" cy="417288"/>
            </a:xfrm>
            <a:prstGeom prst="curvedConnector3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Connector: Curved 42">
              <a:extLst>
                <a:ext uri="{FF2B5EF4-FFF2-40B4-BE49-F238E27FC236}">
                  <a16:creationId xmlns:a16="http://schemas.microsoft.com/office/drawing/2014/main" id="{C92EE83A-D181-4E79-AC8A-657FE5DF1165}"/>
                </a:ext>
              </a:extLst>
            </p:cNvPr>
            <p:cNvCxnSpPr>
              <a:stCxn id="36" idx="3"/>
              <a:endCxn id="40" idx="1"/>
            </p:cNvCxnSpPr>
            <p:nvPr/>
          </p:nvCxnSpPr>
          <p:spPr bwMode="auto">
            <a:xfrm>
              <a:off x="8870300" y="5601772"/>
              <a:ext cx="330556" cy="417289"/>
            </a:xfrm>
            <a:prstGeom prst="curvedConnector3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2" name="Connector: Curved 71">
              <a:extLst>
                <a:ext uri="{FF2B5EF4-FFF2-40B4-BE49-F238E27FC236}">
                  <a16:creationId xmlns:a16="http://schemas.microsoft.com/office/drawing/2014/main" id="{1B3B24E4-D0FA-4533-93E3-D16FC0F9BDF4}"/>
                </a:ext>
              </a:extLst>
            </p:cNvPr>
            <p:cNvCxnSpPr>
              <a:cxnSpLocks/>
              <a:stCxn id="27" idx="2"/>
              <a:endCxn id="65" idx="1"/>
            </p:cNvCxnSpPr>
            <p:nvPr/>
          </p:nvCxnSpPr>
          <p:spPr bwMode="auto">
            <a:xfrm rot="16200000" flipH="1">
              <a:off x="4362321" y="4625371"/>
              <a:ext cx="464588" cy="1617169"/>
            </a:xfrm>
            <a:prstGeom prst="curved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4569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61B5-7233-44B5-A338-7955856EA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24890-9A21-48C2-A9EC-D59E04BE2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506587"/>
          </a:xfrm>
        </p:spPr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Design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In the detection phase, DIET uses the learned probabilities to detect inaccurate exceptions.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0CD2D-BD8A-4712-8845-C5F63A0B8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42</a:t>
            </a:fld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F73CF8-442C-4BE6-985C-6786BD83ED79}"/>
              </a:ext>
            </a:extLst>
          </p:cNvPr>
          <p:cNvSpPr/>
          <p:nvPr/>
        </p:nvSpPr>
        <p:spPr bwMode="auto">
          <a:xfrm>
            <a:off x="2327051" y="3058148"/>
            <a:ext cx="8040268" cy="309551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Detection Phase</a:t>
            </a:r>
          </a:p>
        </p:txBody>
      </p:sp>
      <p:pic>
        <p:nvPicPr>
          <p:cNvPr id="21" name="Graphic 20" descr="Bug under magnifying glass">
            <a:extLst>
              <a:ext uri="{FF2B5EF4-FFF2-40B4-BE49-F238E27FC236}">
                <a16:creationId xmlns:a16="http://schemas.microsoft.com/office/drawing/2014/main" id="{9277BD02-2431-4C08-889F-6F455E1C0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5200" y="3050065"/>
            <a:ext cx="457200" cy="4572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D329DF5-7A96-456A-972A-FE4A92FA0A77}"/>
              </a:ext>
            </a:extLst>
          </p:cNvPr>
          <p:cNvGrpSpPr/>
          <p:nvPr/>
        </p:nvGrpSpPr>
        <p:grpSpPr>
          <a:xfrm>
            <a:off x="227424" y="4469250"/>
            <a:ext cx="1741321" cy="646331"/>
            <a:chOff x="1656079" y="5463271"/>
            <a:chExt cx="1741321" cy="646331"/>
          </a:xfrm>
        </p:grpSpPr>
        <p:pic>
          <p:nvPicPr>
            <p:cNvPr id="24" name="Graphic 23" descr="Web design">
              <a:extLst>
                <a:ext uri="{FF2B5EF4-FFF2-40B4-BE49-F238E27FC236}">
                  <a16:creationId xmlns:a16="http://schemas.microsoft.com/office/drawing/2014/main" id="{FCA964C5-FB40-4F71-BE14-82960148E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40200" y="5577109"/>
              <a:ext cx="457200" cy="4572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2DC316-2A7F-40DF-83D6-2FA6C833D300}"/>
                </a:ext>
              </a:extLst>
            </p:cNvPr>
            <p:cNvSpPr txBox="1"/>
            <p:nvPr/>
          </p:nvSpPr>
          <p:spPr>
            <a:xfrm>
              <a:off x="1656079" y="5463271"/>
              <a:ext cx="12841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A program</a:t>
              </a:r>
            </a:p>
            <a:p>
              <a:pPr algn="r"/>
              <a:r>
                <a:rPr lang="en-US" dirty="0"/>
                <a:t>to analyze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A9136E-1136-4441-959D-EF20A2A5AF69}"/>
              </a:ext>
            </a:extLst>
          </p:cNvPr>
          <p:cNvCxnSpPr>
            <a:cxnSpLocks/>
            <a:stCxn id="24" idx="3"/>
            <a:endCxn id="15" idx="1"/>
          </p:cNvCxnSpPr>
          <p:nvPr/>
        </p:nvCxnSpPr>
        <p:spPr bwMode="auto">
          <a:xfrm>
            <a:off x="1968745" y="4811688"/>
            <a:ext cx="531871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D2F076F-5795-43B8-A703-579BBBEC47B3}"/>
              </a:ext>
            </a:extLst>
          </p:cNvPr>
          <p:cNvSpPr txBox="1"/>
          <p:nvPr/>
        </p:nvSpPr>
        <p:spPr>
          <a:xfrm>
            <a:off x="2500616" y="4657799"/>
            <a:ext cx="1126912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2000" dirty="0"/>
              <a:t>Exception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264EE23-9514-4EE3-BD39-02B39AC6151F}"/>
              </a:ext>
            </a:extLst>
          </p:cNvPr>
          <p:cNvGrpSpPr/>
          <p:nvPr/>
        </p:nvGrpSpPr>
        <p:grpSpPr>
          <a:xfrm>
            <a:off x="3064072" y="4210489"/>
            <a:ext cx="1313012" cy="1203947"/>
            <a:chOff x="3064072" y="4210489"/>
            <a:chExt cx="1313012" cy="1203947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59197B0-E03B-4004-8386-A27619286EB3}"/>
                </a:ext>
              </a:extLst>
            </p:cNvPr>
            <p:cNvGrpSpPr/>
            <p:nvPr/>
          </p:nvGrpSpPr>
          <p:grpSpPr>
            <a:xfrm>
              <a:off x="3064072" y="4210489"/>
              <a:ext cx="1091269" cy="447311"/>
              <a:chOff x="3064072" y="4210489"/>
              <a:chExt cx="1091269" cy="447311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6CF670A-BD7F-41BF-AC77-03DDCB499111}"/>
                  </a:ext>
                </a:extLst>
              </p:cNvPr>
              <p:cNvSpPr txBox="1"/>
              <p:nvPr/>
            </p:nvSpPr>
            <p:spPr>
              <a:xfrm>
                <a:off x="3398021" y="4210489"/>
                <a:ext cx="7573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2000" dirty="0"/>
                  <a:t>Class</a:t>
                </a:r>
              </a:p>
            </p:txBody>
          </p:sp>
          <p:cxnSp>
            <p:nvCxnSpPr>
              <p:cNvPr id="37" name="Connector: Elbow 36">
                <a:extLst>
                  <a:ext uri="{FF2B5EF4-FFF2-40B4-BE49-F238E27FC236}">
                    <a16:creationId xmlns:a16="http://schemas.microsoft.com/office/drawing/2014/main" id="{3986EBEF-89FC-49D1-B681-9374BCD77993}"/>
                  </a:ext>
                </a:extLst>
              </p:cNvPr>
              <p:cNvCxnSpPr>
                <a:cxnSpLocks/>
                <a:stCxn id="15" idx="0"/>
                <a:endCxn id="34" idx="1"/>
              </p:cNvCxnSpPr>
              <p:nvPr/>
            </p:nvCxnSpPr>
            <p:spPr bwMode="auto">
              <a:xfrm rot="5400000" flipH="1" flipV="1">
                <a:off x="3084336" y="4344115"/>
                <a:ext cx="293421" cy="333949"/>
              </a:xfrm>
              <a:prstGeom prst="bentConnector2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0A25F5A-59C5-4B95-94FC-8794A7BFA309}"/>
                </a:ext>
              </a:extLst>
            </p:cNvPr>
            <p:cNvGrpSpPr/>
            <p:nvPr/>
          </p:nvGrpSpPr>
          <p:grpSpPr>
            <a:xfrm>
              <a:off x="3064072" y="4965576"/>
              <a:ext cx="1313012" cy="448860"/>
              <a:chOff x="3064072" y="4965576"/>
              <a:chExt cx="1313012" cy="448860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7DFDD59-C671-43BC-96A0-DE781A0A6E74}"/>
                  </a:ext>
                </a:extLst>
              </p:cNvPr>
              <p:cNvSpPr txBox="1"/>
              <p:nvPr/>
            </p:nvSpPr>
            <p:spPr>
              <a:xfrm>
                <a:off x="3176278" y="5106659"/>
                <a:ext cx="120080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2000" dirty="0"/>
                  <a:t>Message</a:t>
                </a:r>
              </a:p>
            </p:txBody>
          </p: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F1B186C-D303-4F8D-A58F-1FA36FD35B50}"/>
                  </a:ext>
                </a:extLst>
              </p:cNvPr>
              <p:cNvCxnSpPr>
                <a:cxnSpLocks/>
                <a:stCxn id="15" idx="2"/>
                <a:endCxn id="35" idx="1"/>
              </p:cNvCxnSpPr>
              <p:nvPr/>
            </p:nvCxnSpPr>
            <p:spPr bwMode="auto">
              <a:xfrm rot="16200000" flipH="1">
                <a:off x="2972689" y="5056959"/>
                <a:ext cx="294972" cy="112206"/>
              </a:xfrm>
              <a:prstGeom prst="bentConnector2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3B83BA8-09D4-9948-97D6-635FF88D3335}"/>
              </a:ext>
            </a:extLst>
          </p:cNvPr>
          <p:cNvGrpSpPr/>
          <p:nvPr/>
        </p:nvGrpSpPr>
        <p:grpSpPr>
          <a:xfrm>
            <a:off x="7323924" y="3653410"/>
            <a:ext cx="2289637" cy="1377062"/>
            <a:chOff x="7323924" y="3653410"/>
            <a:chExt cx="2289637" cy="1377062"/>
          </a:xfrm>
        </p:grpSpPr>
        <p:pic>
          <p:nvPicPr>
            <p:cNvPr id="81" name="Graphic 80" descr="Bar chart">
              <a:extLst>
                <a:ext uri="{FF2B5EF4-FFF2-40B4-BE49-F238E27FC236}">
                  <a16:creationId xmlns:a16="http://schemas.microsoft.com/office/drawing/2014/main" id="{51C51D6A-E882-4A6E-A8BD-6613C8268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452898" y="4570730"/>
              <a:ext cx="457200" cy="457200"/>
            </a:xfrm>
            <a:prstGeom prst="rect">
              <a:avLst/>
            </a:prstGeom>
          </p:spPr>
        </p:pic>
        <p:sp>
          <p:nvSpPr>
            <p:cNvPr id="82" name="Flowchart: Summing Junction 81">
              <a:extLst>
                <a:ext uri="{FF2B5EF4-FFF2-40B4-BE49-F238E27FC236}">
                  <a16:creationId xmlns:a16="http://schemas.microsoft.com/office/drawing/2014/main" id="{28F904E1-6AC6-479A-8187-B217848EE375}"/>
                </a:ext>
              </a:extLst>
            </p:cNvPr>
            <p:cNvSpPr/>
            <p:nvPr/>
          </p:nvSpPr>
          <p:spPr bwMode="auto">
            <a:xfrm>
              <a:off x="7323924" y="4573272"/>
              <a:ext cx="457200" cy="457200"/>
            </a:xfrm>
            <a:prstGeom prst="flowChartSummingJunct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08BC6CE-FB34-43AD-A6E5-BF52BE87BF37}"/>
                </a:ext>
              </a:extLst>
            </p:cNvPr>
            <p:cNvCxnSpPr>
              <a:stCxn id="82" idx="6"/>
              <a:endCxn id="81" idx="1"/>
            </p:cNvCxnSpPr>
            <p:nvPr/>
          </p:nvCxnSpPr>
          <p:spPr bwMode="auto">
            <a:xfrm flipV="1">
              <a:off x="7781124" y="4799330"/>
              <a:ext cx="671774" cy="254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E5D8F5C-DAD0-4BC1-9900-1E1A9C2CB043}"/>
                </a:ext>
              </a:extLst>
            </p:cNvPr>
            <p:cNvSpPr txBox="1"/>
            <p:nvPr/>
          </p:nvSpPr>
          <p:spPr>
            <a:xfrm>
              <a:off x="7805115" y="3653410"/>
              <a:ext cx="1808446" cy="92333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2000" dirty="0"/>
                <a:t>Likelihood that they imply the same type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4AF00D7-BBD5-487A-A34C-775E3AA7E4CB}"/>
              </a:ext>
            </a:extLst>
          </p:cNvPr>
          <p:cNvGrpSpPr/>
          <p:nvPr/>
        </p:nvGrpSpPr>
        <p:grpSpPr>
          <a:xfrm>
            <a:off x="8910098" y="3895243"/>
            <a:ext cx="2980839" cy="1452821"/>
            <a:chOff x="8910098" y="3895243"/>
            <a:chExt cx="2980839" cy="1452821"/>
          </a:xfrm>
        </p:grpSpPr>
        <p:pic>
          <p:nvPicPr>
            <p:cNvPr id="27" name="Graphic 26" descr="Ladybug">
              <a:extLst>
                <a:ext uri="{FF2B5EF4-FFF2-40B4-BE49-F238E27FC236}">
                  <a16:creationId xmlns:a16="http://schemas.microsoft.com/office/drawing/2014/main" id="{02C41CD2-3D77-49F9-B572-B6AF89260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949314" y="4583087"/>
              <a:ext cx="457200" cy="4572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6B89A4F-F70F-4FE2-98BA-E022B206286F}"/>
                </a:ext>
              </a:extLst>
            </p:cNvPr>
            <p:cNvSpPr txBox="1"/>
            <p:nvPr/>
          </p:nvSpPr>
          <p:spPr>
            <a:xfrm>
              <a:off x="10479973" y="3895243"/>
              <a:ext cx="1410964" cy="7078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dirty="0"/>
                <a:t>Inaccurate</a:t>
              </a:r>
            </a:p>
            <a:p>
              <a:pPr algn="ctr"/>
              <a:r>
                <a:rPr lang="en-US" sz="2000" dirty="0"/>
                <a:t>exception</a:t>
              </a:r>
            </a:p>
          </p:txBody>
        </p:sp>
        <p:pic>
          <p:nvPicPr>
            <p:cNvPr id="92" name="Graphic 91" descr="Help">
              <a:extLst>
                <a:ext uri="{FF2B5EF4-FFF2-40B4-BE49-F238E27FC236}">
                  <a16:creationId xmlns:a16="http://schemas.microsoft.com/office/drawing/2014/main" id="{B005603A-82E3-44FB-96EA-0B1F34A51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506607" y="4575937"/>
              <a:ext cx="457200" cy="457200"/>
            </a:xfrm>
            <a:prstGeom prst="rect">
              <a:avLst/>
            </a:prstGeom>
          </p:spPr>
        </p:pic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46BE189-017E-4105-AE58-83711F485F99}"/>
                </a:ext>
              </a:extLst>
            </p:cNvPr>
            <p:cNvCxnSpPr>
              <a:stCxn id="81" idx="3"/>
              <a:endCxn id="92" idx="1"/>
            </p:cNvCxnSpPr>
            <p:nvPr/>
          </p:nvCxnSpPr>
          <p:spPr bwMode="auto">
            <a:xfrm>
              <a:off x="8910098" y="4799330"/>
              <a:ext cx="596509" cy="520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158A9EE3-C73C-444E-A3FE-519685FBBB3F}"/>
                </a:ext>
              </a:extLst>
            </p:cNvPr>
            <p:cNvCxnSpPr>
              <a:stCxn id="92" idx="3"/>
              <a:endCxn id="27" idx="1"/>
            </p:cNvCxnSpPr>
            <p:nvPr/>
          </p:nvCxnSpPr>
          <p:spPr bwMode="auto">
            <a:xfrm>
              <a:off x="9963807" y="4804537"/>
              <a:ext cx="985507" cy="71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324B438-1D4D-48BA-ADC9-C4258EDDD4EC}"/>
                </a:ext>
              </a:extLst>
            </p:cNvPr>
            <p:cNvSpPr txBox="1"/>
            <p:nvPr/>
          </p:nvSpPr>
          <p:spPr>
            <a:xfrm>
              <a:off x="9103991" y="5040287"/>
              <a:ext cx="1218008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2000" dirty="0"/>
                <a:t>Too small?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AEC3662-445F-E54D-87F9-381FF4626697}"/>
              </a:ext>
            </a:extLst>
          </p:cNvPr>
          <p:cNvGrpSpPr/>
          <p:nvPr/>
        </p:nvGrpSpPr>
        <p:grpSpPr>
          <a:xfrm>
            <a:off x="4155341" y="3695587"/>
            <a:ext cx="3397183" cy="1030770"/>
            <a:chOff x="4155341" y="3695587"/>
            <a:chExt cx="3397183" cy="1030770"/>
          </a:xfrm>
        </p:grpSpPr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AB076B46-15CD-4955-9105-186575AAF759}"/>
                </a:ext>
              </a:extLst>
            </p:cNvPr>
            <p:cNvCxnSpPr>
              <a:cxnSpLocks/>
              <a:stCxn id="64" idx="3"/>
              <a:endCxn id="82" idx="0"/>
            </p:cNvCxnSpPr>
            <p:nvPr/>
          </p:nvCxnSpPr>
          <p:spPr bwMode="auto">
            <a:xfrm>
              <a:off x="5228627" y="4360597"/>
              <a:ext cx="2323897" cy="212675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pic>
          <p:nvPicPr>
            <p:cNvPr id="64" name="Graphic 63" descr="Table">
              <a:extLst>
                <a:ext uri="{FF2B5EF4-FFF2-40B4-BE49-F238E27FC236}">
                  <a16:creationId xmlns:a16="http://schemas.microsoft.com/office/drawing/2014/main" id="{B09E788A-19EE-F442-9392-6F443BD57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497107" y="3994837"/>
              <a:ext cx="731520" cy="731520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EAD61F1-98C1-1D41-968A-CB39D4E55C62}"/>
                </a:ext>
              </a:extLst>
            </p:cNvPr>
            <p:cNvSpPr txBox="1"/>
            <p:nvPr/>
          </p:nvSpPr>
          <p:spPr>
            <a:xfrm>
              <a:off x="5051810" y="3695587"/>
              <a:ext cx="2379848" cy="6155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2000" dirty="0"/>
                <a:t>Probability of each condition type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022A9FB-9AC7-EA4A-9E3D-6ECC27AA1259}"/>
                </a:ext>
              </a:extLst>
            </p:cNvPr>
            <p:cNvCxnSpPr>
              <a:cxnSpLocks/>
              <a:stCxn id="34" idx="3"/>
              <a:endCxn id="64" idx="1"/>
            </p:cNvCxnSpPr>
            <p:nvPr/>
          </p:nvCxnSpPr>
          <p:spPr bwMode="auto">
            <a:xfrm flipV="1">
              <a:off x="4155341" y="4360597"/>
              <a:ext cx="341766" cy="378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AC00871-04A5-6C49-B43C-9AD2B01BE120}"/>
              </a:ext>
            </a:extLst>
          </p:cNvPr>
          <p:cNvGrpSpPr/>
          <p:nvPr/>
        </p:nvGrpSpPr>
        <p:grpSpPr>
          <a:xfrm>
            <a:off x="4377084" y="4899938"/>
            <a:ext cx="3376119" cy="1084283"/>
            <a:chOff x="4377084" y="4899938"/>
            <a:chExt cx="3376119" cy="1084283"/>
          </a:xfrm>
        </p:grpSpPr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63366F6E-D992-42A0-A0CB-8DFDE8E7E424}"/>
                </a:ext>
              </a:extLst>
            </p:cNvPr>
            <p:cNvCxnSpPr>
              <a:cxnSpLocks/>
              <a:stCxn id="67" idx="3"/>
              <a:endCxn id="82" idx="4"/>
            </p:cNvCxnSpPr>
            <p:nvPr/>
          </p:nvCxnSpPr>
          <p:spPr bwMode="auto">
            <a:xfrm flipV="1">
              <a:off x="5426578" y="5030472"/>
              <a:ext cx="2125946" cy="235226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26E449F-CE42-469F-9B58-4DC9199782AE}"/>
                </a:ext>
              </a:extLst>
            </p:cNvPr>
            <p:cNvCxnSpPr>
              <a:cxnSpLocks/>
              <a:stCxn id="35" idx="3"/>
              <a:endCxn id="67" idx="1"/>
            </p:cNvCxnSpPr>
            <p:nvPr/>
          </p:nvCxnSpPr>
          <p:spPr bwMode="auto">
            <a:xfrm>
              <a:off x="4377084" y="5260548"/>
              <a:ext cx="317974" cy="51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313196C-AB24-4B54-A1BB-229E242C7F19}"/>
                </a:ext>
              </a:extLst>
            </p:cNvPr>
            <p:cNvSpPr txBox="1"/>
            <p:nvPr/>
          </p:nvSpPr>
          <p:spPr>
            <a:xfrm>
              <a:off x="5373355" y="5368668"/>
              <a:ext cx="2379848" cy="6155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2000" dirty="0"/>
                <a:t>Probability of each condition type</a:t>
              </a:r>
            </a:p>
          </p:txBody>
        </p:sp>
        <p:pic>
          <p:nvPicPr>
            <p:cNvPr id="67" name="Graphic 66" descr="Table">
              <a:extLst>
                <a:ext uri="{FF2B5EF4-FFF2-40B4-BE49-F238E27FC236}">
                  <a16:creationId xmlns:a16="http://schemas.microsoft.com/office/drawing/2014/main" id="{14CEEA86-6A84-A240-BAA1-73C6D3A21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695058" y="4899938"/>
              <a:ext cx="731520" cy="7315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971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61B5-7233-44B5-A338-7955856EA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24890-9A21-48C2-A9EC-D59E04BE2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52919"/>
          </a:xfrm>
        </p:spPr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Design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In the detection phase, DIET uses the learned probabilities to detect inaccurate exceptions.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0CD2D-BD8A-4712-8845-C5F63A0B8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43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86FFE5-F725-47E6-96BF-BFCACE864B16}"/>
              </a:ext>
            </a:extLst>
          </p:cNvPr>
          <p:cNvSpPr txBox="1"/>
          <p:nvPr/>
        </p:nvSpPr>
        <p:spPr>
          <a:xfrm>
            <a:off x="439964" y="4565708"/>
            <a:ext cx="3126177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Class: NullPointerException</a:t>
            </a:r>
          </a:p>
          <a:p>
            <a:r>
              <a:rPr lang="en-US" dirty="0"/>
              <a:t>Message: “Connection error”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418E8C7-C0DB-4E92-90DB-57C13EF960DE}"/>
              </a:ext>
            </a:extLst>
          </p:cNvPr>
          <p:cNvGrpSpPr/>
          <p:nvPr/>
        </p:nvGrpSpPr>
        <p:grpSpPr>
          <a:xfrm>
            <a:off x="5590569" y="4167994"/>
            <a:ext cx="2749471" cy="1580259"/>
            <a:chOff x="6416480" y="4167994"/>
            <a:chExt cx="2749471" cy="158025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A0A6F9-A95A-4509-8503-362C43849F67}"/>
                </a:ext>
              </a:extLst>
            </p:cNvPr>
            <p:cNvSpPr txBox="1"/>
            <p:nvPr/>
          </p:nvSpPr>
          <p:spPr>
            <a:xfrm>
              <a:off x="6544721" y="4611467"/>
              <a:ext cx="26212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10% chance of implying</a:t>
              </a:r>
            </a:p>
            <a:p>
              <a:r>
                <a:rPr lang="en-US" dirty="0"/>
                <a:t>the same condition type</a:t>
              </a:r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AA5AAB44-AFB4-4EFC-841A-10FA4BF41F52}"/>
                </a:ext>
              </a:extLst>
            </p:cNvPr>
            <p:cNvCxnSpPr>
              <a:stCxn id="6" idx="3"/>
              <a:endCxn id="7" idx="0"/>
            </p:cNvCxnSpPr>
            <p:nvPr/>
          </p:nvCxnSpPr>
          <p:spPr bwMode="auto">
            <a:xfrm>
              <a:off x="6544721" y="4167994"/>
              <a:ext cx="1310615" cy="443473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6DF26C81-A2F6-4B3C-A943-BA8270268206}"/>
                </a:ext>
              </a:extLst>
            </p:cNvPr>
            <p:cNvCxnSpPr>
              <a:stCxn id="20" idx="3"/>
              <a:endCxn id="7" idx="2"/>
            </p:cNvCxnSpPr>
            <p:nvPr/>
          </p:nvCxnSpPr>
          <p:spPr bwMode="auto">
            <a:xfrm flipV="1">
              <a:off x="6416480" y="5257798"/>
              <a:ext cx="1438856" cy="490455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5DDBC88-20B5-4D2C-8C9E-617CCC7D39CB}"/>
              </a:ext>
            </a:extLst>
          </p:cNvPr>
          <p:cNvGrpSpPr/>
          <p:nvPr/>
        </p:nvGrpSpPr>
        <p:grpSpPr>
          <a:xfrm>
            <a:off x="1909268" y="3795302"/>
            <a:ext cx="4635453" cy="770407"/>
            <a:chOff x="1909268" y="3795302"/>
            <a:chExt cx="4635453" cy="77040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F478607-617A-4D46-9149-A2B8BE6FD5AF}"/>
                </a:ext>
              </a:extLst>
            </p:cNvPr>
            <p:cNvSpPr txBox="1"/>
            <p:nvPr/>
          </p:nvSpPr>
          <p:spPr>
            <a:xfrm>
              <a:off x="3795250" y="3983328"/>
              <a:ext cx="2749471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100% semantic condition</a:t>
              </a:r>
            </a:p>
          </p:txBody>
        </p: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8B950C94-414B-4F02-9EEF-D6797528CB49}"/>
                </a:ext>
              </a:extLst>
            </p:cNvPr>
            <p:cNvCxnSpPr>
              <a:cxnSpLocks/>
              <a:stCxn id="5" idx="0"/>
              <a:endCxn id="6" idx="1"/>
            </p:cNvCxnSpPr>
            <p:nvPr/>
          </p:nvCxnSpPr>
          <p:spPr bwMode="auto">
            <a:xfrm rot="5400000" flipH="1" flipV="1">
              <a:off x="2700294" y="3470753"/>
              <a:ext cx="397714" cy="1792197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23EAA6-70E3-49BE-9287-A19C05BF1494}"/>
                </a:ext>
              </a:extLst>
            </p:cNvPr>
            <p:cNvSpPr txBox="1"/>
            <p:nvPr/>
          </p:nvSpPr>
          <p:spPr>
            <a:xfrm>
              <a:off x="1909268" y="3795302"/>
              <a:ext cx="1859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class</a:t>
              </a:r>
              <a:r>
                <a:rPr lang="en-US" dirty="0" err="1">
                  <a:sym typeface="Wingdings" panose="05000000000000000000" pitchFamily="2" charset="2"/>
                </a:rPr>
                <a:t>condition</a:t>
              </a:r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96E0FB2-6BE8-44B1-B80F-53E608AE04D9}"/>
              </a:ext>
            </a:extLst>
          </p:cNvPr>
          <p:cNvGrpSpPr/>
          <p:nvPr/>
        </p:nvGrpSpPr>
        <p:grpSpPr>
          <a:xfrm>
            <a:off x="1513583" y="5212039"/>
            <a:ext cx="4902897" cy="905545"/>
            <a:chOff x="1513583" y="5212039"/>
            <a:chExt cx="4902897" cy="9055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3BB333-D340-4305-B096-B350AA660DB7}"/>
                </a:ext>
              </a:extLst>
            </p:cNvPr>
            <p:cNvSpPr txBox="1"/>
            <p:nvPr/>
          </p:nvSpPr>
          <p:spPr>
            <a:xfrm>
              <a:off x="3795250" y="5425087"/>
              <a:ext cx="26212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90% network error</a:t>
              </a:r>
            </a:p>
            <a:p>
              <a:r>
                <a:rPr lang="en-US" dirty="0"/>
                <a:t>10% semantic condition</a:t>
              </a:r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0A79D415-DCC2-4242-802E-D6BD9A86C75A}"/>
                </a:ext>
              </a:extLst>
            </p:cNvPr>
            <p:cNvCxnSpPr>
              <a:stCxn id="5" idx="2"/>
              <a:endCxn id="20" idx="1"/>
            </p:cNvCxnSpPr>
            <p:nvPr/>
          </p:nvCxnSpPr>
          <p:spPr bwMode="auto">
            <a:xfrm rot="16200000" flipH="1">
              <a:off x="2631044" y="4584047"/>
              <a:ext cx="536214" cy="1792197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843B4C7-C925-4A67-9283-D5002B0739AD}"/>
                </a:ext>
              </a:extLst>
            </p:cNvPr>
            <p:cNvSpPr txBox="1"/>
            <p:nvPr/>
          </p:nvSpPr>
          <p:spPr>
            <a:xfrm>
              <a:off x="1513583" y="5748252"/>
              <a:ext cx="22701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message</a:t>
              </a:r>
              <a:r>
                <a:rPr lang="en-US" dirty="0" err="1">
                  <a:sym typeface="Wingdings" panose="05000000000000000000" pitchFamily="2" charset="2"/>
                </a:rPr>
                <a:t>condition</a:t>
              </a:r>
              <a:endParaRPr lang="en-US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B4D23B9-2AC3-45F8-9DFD-B11A1FE294B0}"/>
              </a:ext>
            </a:extLst>
          </p:cNvPr>
          <p:cNvGrpSpPr/>
          <p:nvPr/>
        </p:nvGrpSpPr>
        <p:grpSpPr>
          <a:xfrm>
            <a:off x="8340040" y="3684935"/>
            <a:ext cx="3540113" cy="1566612"/>
            <a:chOff x="8340040" y="3684935"/>
            <a:chExt cx="3540113" cy="156661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FBB19AB-0CC4-474A-A77F-D85F795255C1}"/>
                </a:ext>
              </a:extLst>
            </p:cNvPr>
            <p:cNvGrpSpPr/>
            <p:nvPr/>
          </p:nvGrpSpPr>
          <p:grpSpPr>
            <a:xfrm>
              <a:off x="8340040" y="4605216"/>
              <a:ext cx="3540113" cy="646331"/>
              <a:chOff x="7907419" y="4605216"/>
              <a:chExt cx="3540113" cy="646331"/>
            </a:xfrm>
          </p:grpSpPr>
          <p:pic>
            <p:nvPicPr>
              <p:cNvPr id="30" name="Graphic 29" descr="Ladybug">
                <a:extLst>
                  <a:ext uri="{FF2B5EF4-FFF2-40B4-BE49-F238E27FC236}">
                    <a16:creationId xmlns:a16="http://schemas.microsoft.com/office/drawing/2014/main" id="{0A5B750B-BA43-4918-BB64-F1BF0BD5A9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519920" y="4611467"/>
                <a:ext cx="640080" cy="640080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83A1B30-21A5-46BD-A6F9-BD3B4CDF47DE}"/>
                  </a:ext>
                </a:extLst>
              </p:cNvPr>
              <p:cNvSpPr txBox="1"/>
              <p:nvPr/>
            </p:nvSpPr>
            <p:spPr>
              <a:xfrm>
                <a:off x="10160000" y="4605216"/>
                <a:ext cx="1287532" cy="64633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Inaccurate</a:t>
                </a:r>
              </a:p>
              <a:p>
                <a:pPr algn="ctr"/>
                <a:r>
                  <a:rPr lang="en-US" dirty="0"/>
                  <a:t>exception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9B9B43EF-9E0C-4D14-8F52-4AAA91517E89}"/>
                  </a:ext>
                </a:extLst>
              </p:cNvPr>
              <p:cNvCxnSpPr>
                <a:cxnSpLocks/>
                <a:stCxn id="7" idx="3"/>
                <a:endCxn id="30" idx="1"/>
              </p:cNvCxnSpPr>
              <p:nvPr/>
            </p:nvCxnSpPr>
            <p:spPr bwMode="auto">
              <a:xfrm flipV="1">
                <a:off x="7907419" y="4931507"/>
                <a:ext cx="1612501" cy="3126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8312335-6E7C-41C8-9B23-0EFC8044EA59}"/>
                </a:ext>
              </a:extLst>
            </p:cNvPr>
            <p:cNvSpPr txBox="1"/>
            <p:nvPr/>
          </p:nvSpPr>
          <p:spPr>
            <a:xfrm>
              <a:off x="8340040" y="3684935"/>
              <a:ext cx="163789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Lower than the configured threshold, e.g., 20%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940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61B5-7233-44B5-A338-7955856EA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24890-9A21-48C2-A9EC-D59E04BE2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Evaluation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We train DIET using the 210 studied eBugs.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Then, we apply it to the latest versions of the studied systems.</a:t>
            </a:r>
          </a:p>
          <a:p>
            <a:pPr lvl="2"/>
            <a:r>
              <a:rPr lang="en-US" dirty="0">
                <a:cs typeface="Times New Roman" panose="02020603050405020304" pitchFamily="18" charset="0"/>
              </a:rPr>
              <a:t>Cassandra-3.11</a:t>
            </a:r>
          </a:p>
          <a:p>
            <a:pPr lvl="2"/>
            <a:r>
              <a:rPr lang="en-US" dirty="0">
                <a:cs typeface="Times New Roman" panose="02020603050405020304" pitchFamily="18" charset="0"/>
              </a:rPr>
              <a:t>Hadoop-3.1.2</a:t>
            </a:r>
          </a:p>
          <a:p>
            <a:pPr lvl="2"/>
            <a:r>
              <a:rPr lang="en-US" dirty="0">
                <a:cs typeface="Times New Roman" panose="02020603050405020304" pitchFamily="18" charset="0"/>
              </a:rPr>
              <a:t>HBase-2.1.4</a:t>
            </a:r>
          </a:p>
          <a:p>
            <a:pPr lvl="2"/>
            <a:r>
              <a:rPr lang="en-US" dirty="0">
                <a:cs typeface="Times New Roman" panose="02020603050405020304" pitchFamily="18" charset="0"/>
              </a:rPr>
              <a:t>ZooKeeper-2.4.14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AB59E9-8F63-4332-9BE1-482D4814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20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61B5-7233-44B5-A338-7955856EA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24890-9A21-48C2-A9EC-D59E04BE2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695114"/>
          </a:xfrm>
        </p:spPr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DIET finds 31 inaccurate exceptions.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2 new eBugs.</a:t>
            </a:r>
          </a:p>
          <a:p>
            <a:pPr lvl="2"/>
            <a:r>
              <a:rPr lang="en-US" dirty="0">
                <a:cs typeface="Times New Roman" panose="02020603050405020304" pitchFamily="18" charset="0"/>
              </a:rPr>
              <a:t>Both are confirmed, and one is fixed.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AB59E9-8F63-4332-9BE1-482D4814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45</a:t>
            </a:fld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9CAC991-69CD-4928-AAB7-158F757FD30A}"/>
              </a:ext>
            </a:extLst>
          </p:cNvPr>
          <p:cNvSpPr/>
          <p:nvPr/>
        </p:nvSpPr>
        <p:spPr bwMode="auto">
          <a:xfrm>
            <a:off x="3935193" y="4701670"/>
            <a:ext cx="7678992" cy="693133"/>
          </a:xfrm>
          <a:prstGeom prst="wedgeRectCallout">
            <a:avLst>
              <a:gd name="adj1" fmla="val -36710"/>
              <a:gd name="adj2" fmla="val -94955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- throw new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DiskErrorException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(“Wrong config”);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55FE0E-43AC-470C-A6BD-92794B861398}"/>
              </a:ext>
            </a:extLst>
          </p:cNvPr>
          <p:cNvSpPr/>
          <p:nvPr/>
        </p:nvSpPr>
        <p:spPr bwMode="auto">
          <a:xfrm>
            <a:off x="4281779" y="3547545"/>
            <a:ext cx="1268361" cy="38345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DataNode</a:t>
            </a:r>
          </a:p>
        </p:txBody>
      </p:sp>
      <p:pic>
        <p:nvPicPr>
          <p:cNvPr id="9" name="Graphic 8" descr="Document">
            <a:extLst>
              <a:ext uri="{FF2B5EF4-FFF2-40B4-BE49-F238E27FC236}">
                <a16:creationId xmlns:a16="http://schemas.microsoft.com/office/drawing/2014/main" id="{B8383E04-1183-4837-9581-8254BBDB4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02192" y="4061908"/>
            <a:ext cx="457200" cy="4572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B6E609-323A-4A00-A209-D66AF9C496B5}"/>
              </a:ext>
            </a:extLst>
          </p:cNvPr>
          <p:cNvCxnSpPr>
            <a:cxnSpLocks/>
            <a:stCxn id="8" idx="2"/>
          </p:cNvCxnSpPr>
          <p:nvPr/>
        </p:nvCxnSpPr>
        <p:spPr bwMode="auto">
          <a:xfrm>
            <a:off x="4915960" y="3931003"/>
            <a:ext cx="0" cy="70879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2343AF-B4DA-4935-BE9B-5A8D1CF2AF90}"/>
              </a:ext>
            </a:extLst>
          </p:cNvPr>
          <p:cNvCxnSpPr>
            <a:cxnSpLocks/>
            <a:stCxn id="9" idx="1"/>
          </p:cNvCxnSpPr>
          <p:nvPr/>
        </p:nvCxnSpPr>
        <p:spPr bwMode="auto">
          <a:xfrm flipH="1">
            <a:off x="4915960" y="4290508"/>
            <a:ext cx="168623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B0239F8-C5B3-4776-A35B-68F0E92E3742}"/>
              </a:ext>
            </a:extLst>
          </p:cNvPr>
          <p:cNvSpPr txBox="1"/>
          <p:nvPr/>
        </p:nvSpPr>
        <p:spPr>
          <a:xfrm>
            <a:off x="5131839" y="3942416"/>
            <a:ext cx="132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config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51702D-6813-4ECA-825B-C04602E40858}"/>
              </a:ext>
            </a:extLst>
          </p:cNvPr>
          <p:cNvSpPr txBox="1"/>
          <p:nvPr/>
        </p:nvSpPr>
        <p:spPr>
          <a:xfrm>
            <a:off x="1653800" y="3904789"/>
            <a:ext cx="2300969" cy="646331"/>
          </a:xfrm>
          <a:prstGeom prst="wedgeRectCallout">
            <a:avLst>
              <a:gd name="adj1" fmla="val 64082"/>
              <a:gd name="adj2" fmla="val 1693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Retries to tolerate transient disk errors. 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BEF5DEF5-DBAE-4C84-B327-77C2EBD727A0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4656663" y="4304489"/>
            <a:ext cx="492586" cy="675"/>
          </a:xfrm>
          <a:prstGeom prst="curvedConnector5">
            <a:avLst>
              <a:gd name="adj1" fmla="val -15953"/>
              <a:gd name="adj2" fmla="val -86056593"/>
              <a:gd name="adj3" fmla="val 112085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DCA1A210-2C32-4265-B3E2-EA505668F140}"/>
              </a:ext>
            </a:extLst>
          </p:cNvPr>
          <p:cNvSpPr/>
          <p:nvPr/>
        </p:nvSpPr>
        <p:spPr bwMode="auto">
          <a:xfrm>
            <a:off x="3935193" y="4701670"/>
            <a:ext cx="7678992" cy="693133"/>
          </a:xfrm>
          <a:prstGeom prst="wedgeRectCallout">
            <a:avLst>
              <a:gd name="adj1" fmla="val -36710"/>
              <a:gd name="adj2" fmla="val -94955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- throw new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DiskErrorException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(“Wrong config”);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+ throw new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HadoopIllegalArgumentException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(“Wrong config”);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41C13F-9FD5-41A9-A77C-9BA98C2B0621}"/>
              </a:ext>
            </a:extLst>
          </p:cNvPr>
          <p:cNvSpPr txBox="1"/>
          <p:nvPr/>
        </p:nvSpPr>
        <p:spPr>
          <a:xfrm>
            <a:off x="6980776" y="4103739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Invalid configuration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B9097C-F3A4-CC4D-AFA6-CAE88EEB7E70}"/>
              </a:ext>
            </a:extLst>
          </p:cNvPr>
          <p:cNvSpPr txBox="1"/>
          <p:nvPr/>
        </p:nvSpPr>
        <p:spPr>
          <a:xfrm>
            <a:off x="5330406" y="5540018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HDFS-14469</a:t>
            </a:r>
          </a:p>
        </p:txBody>
      </p:sp>
    </p:spTree>
    <p:extLst>
      <p:ext uri="{BB962C8B-B14F-4D97-AF65-F5344CB8AC3E}">
        <p14:creationId xmlns:p14="http://schemas.microsoft.com/office/powerpoint/2010/main" val="320620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61B5-7233-44B5-A338-7955856EA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24890-9A21-48C2-A9EC-D59E04BE2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119182"/>
          </a:xfrm>
        </p:spPr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DIET finds 31 inaccurate exceptions.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2 new eBugs.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29 new bad practices.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AB59E9-8F63-4332-9BE1-482D4814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46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5F5508-D33F-4ACF-A4A4-C5A90E13DCD7}"/>
              </a:ext>
            </a:extLst>
          </p:cNvPr>
          <p:cNvSpPr/>
          <p:nvPr/>
        </p:nvSpPr>
        <p:spPr bwMode="auto">
          <a:xfrm>
            <a:off x="609598" y="3713205"/>
            <a:ext cx="10972802" cy="17855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1  void </a:t>
            </a:r>
            <a:r>
              <a:rPr lang="en-US" dirty="0" err="1">
                <a:latin typeface="Consolas" panose="020B0609020204030204" pitchFamily="49" charset="0"/>
              </a:rPr>
              <a:t>receiveBlock</a:t>
            </a:r>
            <a:r>
              <a:rPr lang="en-US" dirty="0">
                <a:latin typeface="Consolas" panose="020B0609020204030204" pitchFamily="49" charset="0"/>
              </a:rPr>
              <a:t>(...) throws IOException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2    </a:t>
            </a:r>
            <a:r>
              <a:rPr lang="en-US" dirty="0" err="1">
                <a:latin typeface="Consolas" panose="020B0609020204030204" pitchFamily="49" charset="0"/>
              </a:rPr>
              <a:t>receivePacket</a:t>
            </a:r>
            <a:r>
              <a:rPr lang="en-US" dirty="0">
                <a:latin typeface="Consolas" panose="020B0609020204030204" pitchFamily="49" charset="0"/>
              </a:rPr>
              <a:t>();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3    if (interrupted())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4-     throw new IOException(“Interrupted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receiveBlock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”);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onsolas" panose="020B0609020204030204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6  }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E46470-7D34-954A-9448-25DEEC27B513}"/>
              </a:ext>
            </a:extLst>
          </p:cNvPr>
          <p:cNvSpPr txBox="1"/>
          <p:nvPr/>
        </p:nvSpPr>
        <p:spPr>
          <a:xfrm>
            <a:off x="5330405" y="5645618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HDFS-14473</a:t>
            </a:r>
          </a:p>
        </p:txBody>
      </p:sp>
    </p:spTree>
    <p:extLst>
      <p:ext uri="{BB962C8B-B14F-4D97-AF65-F5344CB8AC3E}">
        <p14:creationId xmlns:p14="http://schemas.microsoft.com/office/powerpoint/2010/main" val="304153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61B5-7233-44B5-A338-7955856EA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24890-9A21-48C2-A9EC-D59E04BE2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119182"/>
          </a:xfrm>
        </p:spPr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DIET finds 31 inaccurate exceptions.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2 new eBugs.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29 new bad practices.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AB59E9-8F63-4332-9BE1-482D4814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47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5F5508-D33F-4ACF-A4A4-C5A90E13DCD7}"/>
              </a:ext>
            </a:extLst>
          </p:cNvPr>
          <p:cNvSpPr/>
          <p:nvPr/>
        </p:nvSpPr>
        <p:spPr bwMode="auto">
          <a:xfrm>
            <a:off x="609598" y="3713205"/>
            <a:ext cx="10972802" cy="17855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1  void </a:t>
            </a:r>
            <a:r>
              <a:rPr lang="en-US" dirty="0" err="1">
                <a:latin typeface="Consolas" panose="020B0609020204030204" pitchFamily="49" charset="0"/>
              </a:rPr>
              <a:t>receiveBlock</a:t>
            </a:r>
            <a:r>
              <a:rPr lang="en-US" dirty="0">
                <a:latin typeface="Consolas" panose="020B0609020204030204" pitchFamily="49" charset="0"/>
              </a:rPr>
              <a:t>(...) throws IOException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2    </a:t>
            </a:r>
            <a:r>
              <a:rPr lang="en-US" dirty="0" err="1">
                <a:latin typeface="Consolas" panose="020B0609020204030204" pitchFamily="49" charset="0"/>
              </a:rPr>
              <a:t>receivePacket</a:t>
            </a:r>
            <a:r>
              <a:rPr lang="en-US" dirty="0"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throws an IOException if the sender disconnects prematurely.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3    if (interrupted())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4-     throw new IOException(“Interrupted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receiveBlock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”);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onsolas" panose="020B0609020204030204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6  }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9A17B-F82C-644C-8AD9-DE652E2F46E4}"/>
              </a:ext>
            </a:extLst>
          </p:cNvPr>
          <p:cNvSpPr txBox="1"/>
          <p:nvPr/>
        </p:nvSpPr>
        <p:spPr>
          <a:xfrm>
            <a:off x="5330405" y="5645618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HDFS-14473</a:t>
            </a:r>
          </a:p>
        </p:txBody>
      </p:sp>
    </p:spTree>
    <p:extLst>
      <p:ext uri="{BB962C8B-B14F-4D97-AF65-F5344CB8AC3E}">
        <p14:creationId xmlns:p14="http://schemas.microsoft.com/office/powerpoint/2010/main" val="1495086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61B5-7233-44B5-A338-7955856EA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24890-9A21-48C2-A9EC-D59E04BE2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119182"/>
          </a:xfrm>
        </p:spPr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DIET finds 31 inaccurate exceptions.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2 new eBugs.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29 new bad practices.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AB59E9-8F63-4332-9BE1-482D4814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48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5F5508-D33F-4ACF-A4A4-C5A90E13DCD7}"/>
              </a:ext>
            </a:extLst>
          </p:cNvPr>
          <p:cNvSpPr/>
          <p:nvPr/>
        </p:nvSpPr>
        <p:spPr bwMode="auto">
          <a:xfrm>
            <a:off x="609598" y="3713205"/>
            <a:ext cx="10972802" cy="17855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1  void </a:t>
            </a:r>
            <a:r>
              <a:rPr lang="en-US" dirty="0" err="1">
                <a:latin typeface="Consolas" panose="020B0609020204030204" pitchFamily="49" charset="0"/>
              </a:rPr>
              <a:t>receiveBlock</a:t>
            </a:r>
            <a:r>
              <a:rPr lang="en-US" dirty="0">
                <a:latin typeface="Consolas" panose="020B0609020204030204" pitchFamily="49" charset="0"/>
              </a:rPr>
              <a:t>(...) throws IOException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2    </a:t>
            </a:r>
            <a:r>
              <a:rPr lang="en-US" dirty="0" err="1">
                <a:latin typeface="Consolas" panose="020B0609020204030204" pitchFamily="49" charset="0"/>
              </a:rPr>
              <a:t>receivePacket</a:t>
            </a:r>
            <a:r>
              <a:rPr lang="en-US" dirty="0"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throws an IOException if the sender disconnects prematurely.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3    if (interrupted())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4-     throw new IOException(“Interrupted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receiveBlock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”);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onsolas" panose="020B0609020204030204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6  }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FCC479-6286-264A-B55E-27ADD1E8D579}"/>
              </a:ext>
            </a:extLst>
          </p:cNvPr>
          <p:cNvGrpSpPr/>
          <p:nvPr/>
        </p:nvGrpSpPr>
        <p:grpSpPr>
          <a:xfrm>
            <a:off x="8481391" y="3463715"/>
            <a:ext cx="2469851" cy="591450"/>
            <a:chOff x="8481391" y="3463715"/>
            <a:chExt cx="2469851" cy="591450"/>
          </a:xfrm>
          <a:effectLst>
            <a:glow rad="63500">
              <a:schemeClr val="bg1"/>
            </a:glow>
          </a:effectLst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E53A57-78B7-D74D-A0B5-124BBC670F3F}"/>
                </a:ext>
              </a:extLst>
            </p:cNvPr>
            <p:cNvSpPr txBox="1"/>
            <p:nvPr/>
          </p:nvSpPr>
          <p:spPr>
            <a:xfrm>
              <a:off x="9368758" y="3463715"/>
              <a:ext cx="1582484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Network error</a:t>
              </a: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35270051-DEDD-C346-BDE6-80D4E78A523E}"/>
                </a:ext>
              </a:extLst>
            </p:cNvPr>
            <p:cNvSpPr/>
            <p:nvPr/>
          </p:nvSpPr>
          <p:spPr bwMode="auto">
            <a:xfrm>
              <a:off x="8481391" y="3644348"/>
              <a:ext cx="874644" cy="410817"/>
            </a:xfrm>
            <a:custGeom>
              <a:avLst/>
              <a:gdLst>
                <a:gd name="connsiteX0" fmla="*/ 874644 w 874644"/>
                <a:gd name="connsiteY0" fmla="*/ 0 h 410817"/>
                <a:gd name="connsiteX1" fmla="*/ 145774 w 874644"/>
                <a:gd name="connsiteY1" fmla="*/ 119269 h 410817"/>
                <a:gd name="connsiteX2" fmla="*/ 0 w 874644"/>
                <a:gd name="connsiteY2" fmla="*/ 410817 h 41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4644" h="410817">
                  <a:moveTo>
                    <a:pt x="874644" y="0"/>
                  </a:moveTo>
                  <a:cubicBezTo>
                    <a:pt x="583096" y="25400"/>
                    <a:pt x="291548" y="50800"/>
                    <a:pt x="145774" y="119269"/>
                  </a:cubicBezTo>
                  <a:cubicBezTo>
                    <a:pt x="0" y="187738"/>
                    <a:pt x="0" y="299277"/>
                    <a:pt x="0" y="410817"/>
                  </a:cubicBezTo>
                </a:path>
              </a:pathLst>
            </a:custGeom>
            <a:noFill/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60F82AA-0E71-0E42-A3BB-D93D64A450EB}"/>
              </a:ext>
            </a:extLst>
          </p:cNvPr>
          <p:cNvGrpSpPr/>
          <p:nvPr/>
        </p:nvGrpSpPr>
        <p:grpSpPr>
          <a:xfrm>
            <a:off x="7911548" y="4464265"/>
            <a:ext cx="3244882" cy="369332"/>
            <a:chOff x="7911548" y="4464265"/>
            <a:chExt cx="3244882" cy="369332"/>
          </a:xfrm>
          <a:effectLst>
            <a:glow rad="63500">
              <a:schemeClr val="bg1"/>
            </a:glow>
          </a:effectLst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90799C-3DAA-0B47-A3CC-DAD7771CBD6C}"/>
                </a:ext>
              </a:extLst>
            </p:cNvPr>
            <p:cNvSpPr txBox="1"/>
            <p:nvPr/>
          </p:nvSpPr>
          <p:spPr>
            <a:xfrm>
              <a:off x="9163577" y="4464265"/>
              <a:ext cx="1992853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Untimely interrupt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18E8E75-D295-7D41-B431-AC28D5F4F1DB}"/>
                </a:ext>
              </a:extLst>
            </p:cNvPr>
            <p:cNvCxnSpPr>
              <a:stCxn id="9" idx="1"/>
            </p:cNvCxnSpPr>
            <p:nvPr/>
          </p:nvCxnSpPr>
          <p:spPr bwMode="auto">
            <a:xfrm flipH="1">
              <a:off x="7911548" y="4648931"/>
              <a:ext cx="1252029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C8191FF-36FE-A245-82A0-4A02BC58735C}"/>
              </a:ext>
            </a:extLst>
          </p:cNvPr>
          <p:cNvSpPr txBox="1"/>
          <p:nvPr/>
        </p:nvSpPr>
        <p:spPr>
          <a:xfrm>
            <a:off x="5330405" y="5645618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HDFS-14473</a:t>
            </a:r>
          </a:p>
        </p:txBody>
      </p:sp>
    </p:spTree>
    <p:extLst>
      <p:ext uri="{BB962C8B-B14F-4D97-AF65-F5344CB8AC3E}">
        <p14:creationId xmlns:p14="http://schemas.microsoft.com/office/powerpoint/2010/main" val="25916473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61B5-7233-44B5-A338-7955856EA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24890-9A21-48C2-A9EC-D59E04BE2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119182"/>
          </a:xfrm>
        </p:spPr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DIET finds 31 inaccurate exceptions.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2 new eBugs.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29 new bad practices.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AB59E9-8F63-4332-9BE1-482D4814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49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5F5508-D33F-4ACF-A4A4-C5A90E13DCD7}"/>
              </a:ext>
            </a:extLst>
          </p:cNvPr>
          <p:cNvSpPr/>
          <p:nvPr/>
        </p:nvSpPr>
        <p:spPr bwMode="auto">
          <a:xfrm>
            <a:off x="609598" y="3713205"/>
            <a:ext cx="10972802" cy="17855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1  void </a:t>
            </a:r>
            <a:r>
              <a:rPr lang="en-US" dirty="0" err="1">
                <a:latin typeface="Consolas" panose="020B0609020204030204" pitchFamily="49" charset="0"/>
              </a:rPr>
              <a:t>receiveBlock</a:t>
            </a:r>
            <a:r>
              <a:rPr lang="en-US" dirty="0">
                <a:latin typeface="Consolas" panose="020B0609020204030204" pitchFamily="49" charset="0"/>
              </a:rPr>
              <a:t>(...) throws IOException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2    </a:t>
            </a:r>
            <a:r>
              <a:rPr lang="en-US" dirty="0" err="1">
                <a:latin typeface="Consolas" panose="020B0609020204030204" pitchFamily="49" charset="0"/>
              </a:rPr>
              <a:t>receivePacket</a:t>
            </a:r>
            <a:r>
              <a:rPr lang="en-US" dirty="0"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throws an IOException if the sender disconnects prematurely.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3    if (interrupted())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4-     throw new IOException(“Interrupted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receiveBlock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”);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5+     throw new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InterruptedIOException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(“Interrupted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receiveBlock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”);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6  }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56B552-5FD1-AE40-9B24-B24CAECACE96}"/>
              </a:ext>
            </a:extLst>
          </p:cNvPr>
          <p:cNvSpPr txBox="1"/>
          <p:nvPr/>
        </p:nvSpPr>
        <p:spPr>
          <a:xfrm>
            <a:off x="5330405" y="5645618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HDFS-14473</a:t>
            </a:r>
          </a:p>
        </p:txBody>
      </p:sp>
    </p:spTree>
    <p:extLst>
      <p:ext uri="{BB962C8B-B14F-4D97-AF65-F5344CB8AC3E}">
        <p14:creationId xmlns:p14="http://schemas.microsoft.com/office/powerpoint/2010/main" val="220364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C6ABA-153F-4470-97DA-6DE0EA075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EBugs – Bugs in using exception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C8B8-3196-4C93-9F38-9D6B1EA5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222727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dirty="0">
                <a:solidFill>
                  <a:srgbClr val="C00000"/>
                </a:solidFill>
              </a:rPr>
              <a:t>eBug</a:t>
            </a:r>
            <a:r>
              <a:rPr lang="en-US" dirty="0"/>
              <a:t> can occur in creating, throwing, catching, or handling an exception.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37A8E-83FA-4B66-AC98-F0F88AA3C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5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08849F-4EDC-A347-A6A4-E4EC20DE01D3}"/>
              </a:ext>
            </a:extLst>
          </p:cNvPr>
          <p:cNvSpPr/>
          <p:nvPr/>
        </p:nvSpPr>
        <p:spPr bwMode="auto">
          <a:xfrm>
            <a:off x="3803821" y="2706132"/>
            <a:ext cx="4584357" cy="265391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try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namenode.registerDatanode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+ } catch 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RemoteException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e)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+   /* code to retry */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}</a:t>
            </a:r>
            <a:r>
              <a:rPr kumimoji="0" 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catch (Throwable t)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Only intended for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// severe errors.</a:t>
            </a:r>
            <a:endParaRPr kumimoji="0" lang="en-US" b="0" i="0" u="none" strike="noStrike" cap="none" normalizeH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System.exit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(-1);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EEE7E1-AFD1-B347-A214-E8E3764E2477}"/>
              </a:ext>
            </a:extLst>
          </p:cNvPr>
          <p:cNvSpPr txBox="1"/>
          <p:nvPr/>
        </p:nvSpPr>
        <p:spPr>
          <a:xfrm>
            <a:off x="3645877" y="5359077"/>
            <a:ext cx="490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DataNode eBug in </a:t>
            </a:r>
            <a:r>
              <a:rPr lang="en-US" dirty="0">
                <a:solidFill>
                  <a:schemeClr val="tx2"/>
                </a:solidFill>
              </a:rPr>
              <a:t>handling</a:t>
            </a:r>
            <a:r>
              <a:rPr lang="en-US" dirty="0"/>
              <a:t> an exception.</a:t>
            </a:r>
          </a:p>
        </p:txBody>
      </p:sp>
      <p:sp>
        <p:nvSpPr>
          <p:cNvPr id="12" name="Freeform: Shape 23">
            <a:extLst>
              <a:ext uri="{FF2B5EF4-FFF2-40B4-BE49-F238E27FC236}">
                <a16:creationId xmlns:a16="http://schemas.microsoft.com/office/drawing/2014/main" id="{AC9CDD7A-84B1-3C4B-AA65-EB93F44241A8}"/>
              </a:ext>
            </a:extLst>
          </p:cNvPr>
          <p:cNvSpPr/>
          <p:nvPr/>
        </p:nvSpPr>
        <p:spPr bwMode="auto">
          <a:xfrm>
            <a:off x="6512011" y="3212757"/>
            <a:ext cx="2628614" cy="1631092"/>
          </a:xfrm>
          <a:custGeom>
            <a:avLst/>
            <a:gdLst>
              <a:gd name="connsiteX0" fmla="*/ 1408670 w 2628614"/>
              <a:gd name="connsiteY0" fmla="*/ 0 h 1631092"/>
              <a:gd name="connsiteX1" fmla="*/ 2582562 w 2628614"/>
              <a:gd name="connsiteY1" fmla="*/ 1149178 h 1631092"/>
              <a:gd name="connsiteX2" fmla="*/ 0 w 2628614"/>
              <a:gd name="connsiteY2" fmla="*/ 1631092 h 163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8614" h="1631092">
                <a:moveTo>
                  <a:pt x="1408670" y="0"/>
                </a:moveTo>
                <a:cubicBezTo>
                  <a:pt x="2113005" y="438664"/>
                  <a:pt x="2817340" y="877329"/>
                  <a:pt x="2582562" y="1149178"/>
                </a:cubicBezTo>
                <a:cubicBezTo>
                  <a:pt x="2347784" y="1421027"/>
                  <a:pt x="1173892" y="1526059"/>
                  <a:pt x="0" y="1631092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6BAA87-B2C0-E04D-9150-0C6356EF2659}"/>
              </a:ext>
            </a:extLst>
          </p:cNvPr>
          <p:cNvSpPr txBox="1"/>
          <p:nvPr/>
        </p:nvSpPr>
        <p:spPr>
          <a:xfrm>
            <a:off x="8546122" y="3199657"/>
            <a:ext cx="2985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RemoteException</a:t>
            </a:r>
            <a:r>
              <a:rPr lang="en-US" dirty="0"/>
              <a:t> is thrown due to NameNode restart.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81CE3491-D9E4-410E-B865-F88A71BA91FA}"/>
              </a:ext>
            </a:extLst>
          </p:cNvPr>
          <p:cNvSpPr txBox="1"/>
          <p:nvPr/>
        </p:nvSpPr>
        <p:spPr>
          <a:xfrm>
            <a:off x="1019583" y="4530843"/>
            <a:ext cx="2646943" cy="6463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Brings down every</a:t>
            </a:r>
          </a:p>
          <a:p>
            <a:pPr algn="r"/>
            <a:r>
              <a:rPr lang="en-US" dirty="0">
                <a:solidFill>
                  <a:srgbClr val="C00000"/>
                </a:solidFill>
              </a:rPr>
              <a:t>DataNode in the cluster.</a:t>
            </a:r>
          </a:p>
        </p:txBody>
      </p:sp>
      <p:cxnSp>
        <p:nvCxnSpPr>
          <p:cNvPr id="14" name="Straight Arrow Connector 30">
            <a:extLst>
              <a:ext uri="{FF2B5EF4-FFF2-40B4-BE49-F238E27FC236}">
                <a16:creationId xmlns:a16="http://schemas.microsoft.com/office/drawing/2014/main" id="{0853188B-E22D-4FFE-8BAC-987DBE7B355D}"/>
              </a:ext>
            </a:extLst>
          </p:cNvPr>
          <p:cNvCxnSpPr>
            <a:stCxn id="11" idx="3"/>
          </p:cNvCxnSpPr>
          <p:nvPr/>
        </p:nvCxnSpPr>
        <p:spPr bwMode="auto">
          <a:xfrm>
            <a:off x="3666526" y="4854009"/>
            <a:ext cx="69540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5031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61B5-7233-44B5-A338-7955856EA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24890-9A21-48C2-A9EC-D59E04BE2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786448"/>
          </a:xfrm>
        </p:spPr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DIET finds 31 inaccurate exceptions.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2 new eBugs.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29 new bad practices.</a:t>
            </a:r>
          </a:p>
          <a:p>
            <a:pPr lvl="2"/>
            <a:r>
              <a:rPr lang="en-US" dirty="0">
                <a:cs typeface="Times New Roman" panose="02020603050405020304" pitchFamily="18" charset="0"/>
              </a:rPr>
              <a:t>21 are confirmed.</a:t>
            </a:r>
          </a:p>
          <a:p>
            <a:pPr lvl="3"/>
            <a:r>
              <a:rPr lang="en-US" dirty="0">
                <a:cs typeface="Times New Roman" panose="02020603050405020304" pitchFamily="18" charset="0"/>
              </a:rPr>
              <a:t>9 in Hadoop are fixed.</a:t>
            </a:r>
          </a:p>
          <a:p>
            <a:pPr lvl="3"/>
            <a:r>
              <a:rPr lang="en-US" dirty="0">
                <a:cs typeface="Times New Roman" panose="02020603050405020304" pitchFamily="18" charset="0"/>
              </a:rPr>
              <a:t>6 in Cassandra will be fixed in the next major update.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AB59E9-8F63-4332-9BE1-482D4814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520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451BE-DAD0-4122-BD7B-69112F0E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3396F-3543-4AFC-B4ED-7EDDBF54F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Most eBugs lead to severe failures in </a:t>
            </a:r>
            <a:r>
              <a:rPr lang="en-US" sz="2800"/>
              <a:t>cloud systems.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The triggering conditions are helpful for exposing and detecting eBugs.</a:t>
            </a:r>
          </a:p>
          <a:p>
            <a:endParaRPr lang="en-US" sz="2800" dirty="0"/>
          </a:p>
          <a:p>
            <a:r>
              <a:rPr lang="en-US" sz="2800" dirty="0"/>
              <a:t>DIET: A static analysis tool</a:t>
            </a:r>
          </a:p>
          <a:p>
            <a:pPr lvl="1"/>
            <a:r>
              <a:rPr lang="en-US" sz="2400" dirty="0"/>
              <a:t>Detected 2 confirmed new eBugs and 21 confirmed new bad practices.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https://hanseychen.github.io/eBugs/</a:t>
            </a:r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58BF0-2652-4735-A55C-A7B27A483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762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2A4EA-D602-4111-9D21-1FF07D0B0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B0CDFB-4B11-4A0E-AB21-7D712331C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6000" dirty="0"/>
              <a:t>Thank you!</a:t>
            </a:r>
          </a:p>
          <a:p>
            <a:pPr marL="0" indent="0" algn="ctr">
              <a:buNone/>
            </a:pPr>
            <a:r>
              <a:rPr lang="en-US" sz="6000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76249-3D0E-42CE-BFDF-0C98E0D9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73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7C57A-5B17-1440-AEE5-8A09742B3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3E6A2-AD23-AA4D-8CA4-2083D76C1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I: Empirical study on eBugs</a:t>
            </a:r>
          </a:p>
          <a:p>
            <a:pPr lvl="1"/>
            <a:r>
              <a:rPr lang="en-US" dirty="0"/>
              <a:t>Unveil many interesting findings that can help combat eBugs.</a:t>
            </a:r>
          </a:p>
          <a:p>
            <a:pPr lvl="1"/>
            <a:endParaRPr lang="en-US" dirty="0"/>
          </a:p>
          <a:p>
            <a:r>
              <a:rPr lang="en-US" dirty="0"/>
              <a:t>Part II: Detecting new eBugs</a:t>
            </a:r>
          </a:p>
          <a:p>
            <a:pPr lvl="1"/>
            <a:r>
              <a:rPr lang="en-US" dirty="0"/>
              <a:t>Detect new eBugs and bad practices in popular cloud systems.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725B7-EF8A-1F46-A85A-67B9D627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79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4E9EC5-E234-41B6-BE42-1B77471190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5400" b="1" dirty="0"/>
              <a:t>Part I: Empirical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5DB5A-F355-4869-8CD5-31DD3F8C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62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43FFE-1362-9A46-A2CF-0CF5FF78F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I: Empirical study on eBugs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4880E-74E8-A545-842B-638AA8967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  <a:p>
            <a:endParaRPr lang="en-US" dirty="0"/>
          </a:p>
          <a:p>
            <a:r>
              <a:rPr lang="en-US" dirty="0"/>
              <a:t>Research questions</a:t>
            </a:r>
          </a:p>
          <a:p>
            <a:pPr lvl="1"/>
            <a:r>
              <a:rPr lang="en-US" dirty="0"/>
              <a:t>RQ1: How are eBugs triggered?</a:t>
            </a:r>
          </a:p>
          <a:p>
            <a:pPr lvl="1"/>
            <a:r>
              <a:rPr lang="en-US" dirty="0"/>
              <a:t>RQ2: What are the root causes of eBugs?</a:t>
            </a:r>
          </a:p>
          <a:p>
            <a:pPr lvl="1"/>
            <a:r>
              <a:rPr lang="en-US" dirty="0"/>
              <a:t>RQ3: What are the impacts of eBugs?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BE93B-8041-2E47-AEB0-30DBAA33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76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4E9EC5-E234-41B6-BE42-1B77471190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5400" b="1" dirty="0"/>
              <a:t>Part I: Empirical study</a:t>
            </a:r>
          </a:p>
          <a:p>
            <a:r>
              <a:rPr lang="en-US" sz="4400" b="1" dirty="0">
                <a:solidFill>
                  <a:schemeClr val="tx2"/>
                </a:solidFill>
              </a:rPr>
              <a:t>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5DB5A-F355-4869-8CD5-31DD3F8C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48141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Academic Conference Presentation Template</Template>
  <TotalTime>6928</TotalTime>
  <Words>2412</Words>
  <Application>Microsoft Macintosh PowerPoint</Application>
  <PresentationFormat>Widescreen</PresentationFormat>
  <Paragraphs>740</Paragraphs>
  <Slides>52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Consolas</vt:lpstr>
      <vt:lpstr>Garamond</vt:lpstr>
      <vt:lpstr>Wingdings</vt:lpstr>
      <vt:lpstr>Edge</vt:lpstr>
      <vt:lpstr>Understanding Exception-Related Bugs in Large-Scale Cloud Systems</vt:lpstr>
      <vt:lpstr>Cloud systems are everywhere</vt:lpstr>
      <vt:lpstr>Various errors can occur at runtime</vt:lpstr>
      <vt:lpstr>Exception mechanism is commonly used in cloud systems</vt:lpstr>
      <vt:lpstr>EBugs – Bugs in using exception mechanism</vt:lpstr>
      <vt:lpstr>Our work</vt:lpstr>
      <vt:lpstr>PowerPoint Presentation</vt:lpstr>
      <vt:lpstr>Part I: Empirical study on eBugs</vt:lpstr>
      <vt:lpstr>PowerPoint Presentation</vt:lpstr>
      <vt:lpstr>Methodology</vt:lpstr>
      <vt:lpstr>Methodology</vt:lpstr>
      <vt:lpstr>Methodology</vt:lpstr>
      <vt:lpstr>Methodology</vt:lpstr>
      <vt:lpstr>PowerPoint Presentation</vt:lpstr>
      <vt:lpstr>Triggering conditions</vt:lpstr>
      <vt:lpstr>Triggering conditions</vt:lpstr>
      <vt:lpstr>Triggering conditions</vt:lpstr>
      <vt:lpstr>Triggering conditions</vt:lpstr>
      <vt:lpstr>Triggering conditions</vt:lpstr>
      <vt:lpstr>Triggering conditions</vt:lpstr>
      <vt:lpstr>PowerPoint Presentation</vt:lpstr>
      <vt:lpstr>Root causes</vt:lpstr>
      <vt:lpstr>Root causes</vt:lpstr>
      <vt:lpstr>Root causes</vt:lpstr>
      <vt:lpstr>Root causes</vt:lpstr>
      <vt:lpstr>Root causes</vt:lpstr>
      <vt:lpstr>Root causes</vt:lpstr>
      <vt:lpstr>Root causes</vt:lpstr>
      <vt:lpstr>Root causes</vt:lpstr>
      <vt:lpstr>Root causes</vt:lpstr>
      <vt:lpstr>Root causes</vt:lpstr>
      <vt:lpstr>Root causes</vt:lpstr>
      <vt:lpstr>Root causes</vt:lpstr>
      <vt:lpstr>Root causes</vt:lpstr>
      <vt:lpstr>PowerPoint Presentation</vt:lpstr>
      <vt:lpstr>Bug Impacts</vt:lpstr>
      <vt:lpstr>More findings and lessons</vt:lpstr>
      <vt:lpstr>PowerPoint Presentation</vt:lpstr>
      <vt:lpstr>DIET</vt:lpstr>
      <vt:lpstr>DIET</vt:lpstr>
      <vt:lpstr>DIET</vt:lpstr>
      <vt:lpstr>DIET</vt:lpstr>
      <vt:lpstr>DIET</vt:lpstr>
      <vt:lpstr>DIET</vt:lpstr>
      <vt:lpstr>DIET</vt:lpstr>
      <vt:lpstr>DIET</vt:lpstr>
      <vt:lpstr>DIET</vt:lpstr>
      <vt:lpstr>DIET</vt:lpstr>
      <vt:lpstr>DIET</vt:lpstr>
      <vt:lpstr>DIET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Exception-Related Bugs in Large-Scale Cloud Systems</dc:title>
  <dc:creator>Haicheng Chen</dc:creator>
  <cp:lastModifiedBy>Haicheng Chen</cp:lastModifiedBy>
  <cp:revision>1198</cp:revision>
  <dcterms:created xsi:type="dcterms:W3CDTF">2019-09-29T19:03:35Z</dcterms:created>
  <dcterms:modified xsi:type="dcterms:W3CDTF">2019-11-13T21:18:53Z</dcterms:modified>
</cp:coreProperties>
</file>