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6" r:id="rId1"/>
    <p:sldMasterId id="2147483737" r:id="rId2"/>
  </p:sldMasterIdLst>
  <p:notesMasterIdLst>
    <p:notesMasterId r:id="rId45"/>
  </p:notesMasterIdLst>
  <p:handoutMasterIdLst>
    <p:handoutMasterId r:id="rId46"/>
  </p:handoutMasterIdLst>
  <p:sldIdLst>
    <p:sldId id="591" r:id="rId3"/>
    <p:sldId id="485" r:id="rId4"/>
    <p:sldId id="542" r:id="rId5"/>
    <p:sldId id="486" r:id="rId6"/>
    <p:sldId id="543" r:id="rId7"/>
    <p:sldId id="544" r:id="rId8"/>
    <p:sldId id="545" r:id="rId9"/>
    <p:sldId id="494" r:id="rId10"/>
    <p:sldId id="493" r:id="rId11"/>
    <p:sldId id="495" r:id="rId12"/>
    <p:sldId id="521" r:id="rId13"/>
    <p:sldId id="522" r:id="rId14"/>
    <p:sldId id="524" r:id="rId15"/>
    <p:sldId id="527" r:id="rId16"/>
    <p:sldId id="550" r:id="rId17"/>
    <p:sldId id="528" r:id="rId18"/>
    <p:sldId id="551" r:id="rId19"/>
    <p:sldId id="525" r:id="rId20"/>
    <p:sldId id="572" r:id="rId21"/>
    <p:sldId id="552" r:id="rId22"/>
    <p:sldId id="588" r:id="rId23"/>
    <p:sldId id="589" r:id="rId24"/>
    <p:sldId id="590" r:id="rId25"/>
    <p:sldId id="496" r:id="rId26"/>
    <p:sldId id="573" r:id="rId27"/>
    <p:sldId id="497" r:id="rId28"/>
    <p:sldId id="585" r:id="rId29"/>
    <p:sldId id="499" r:id="rId30"/>
    <p:sldId id="555" r:id="rId31"/>
    <p:sldId id="501" r:id="rId32"/>
    <p:sldId id="557" r:id="rId33"/>
    <p:sldId id="584" r:id="rId34"/>
    <p:sldId id="558" r:id="rId35"/>
    <p:sldId id="580" r:id="rId36"/>
    <p:sldId id="559" r:id="rId37"/>
    <p:sldId id="529" r:id="rId38"/>
    <p:sldId id="530" r:id="rId39"/>
    <p:sldId id="548" r:id="rId40"/>
    <p:sldId id="539" r:id="rId41"/>
    <p:sldId id="586" r:id="rId42"/>
    <p:sldId id="587" r:id="rId43"/>
    <p:sldId id="541" r:id="rId44"/>
  </p:sldIdLst>
  <p:sldSz cx="9906000" cy="6858000" type="A4"/>
  <p:notesSz cx="9775825" cy="6669088"/>
  <p:kinsoku lang="ja-JP" invalStChars="、。，．・：；？！゛゜ヽヾゝゞ々ー’”）〕］｝〉》」』】°‰′″℃￠％ぁぃぅぇぉっゃゅょゎァィゥェォッャュョヮヵヶ!%),.:;?]}｡｣､･ｧｨｩｪｫｬｭｮｯｰﾞﾟ" invalEndChars="‘“（〔［｛〈《「『【￥＄$([\{｢￡"/>
  <p:defaultTextStyle>
    <a:defPPr>
      <a:defRPr lang="en-GB"/>
    </a:defPPr>
    <a:lvl1pPr algn="l" rtl="0" fontAlgn="base">
      <a:spcBef>
        <a:spcPct val="0"/>
      </a:spcBef>
      <a:spcAft>
        <a:spcPct val="0"/>
      </a:spcAft>
      <a:defRPr sz="2400" kern="1200">
        <a:solidFill>
          <a:schemeClr val="tx1"/>
        </a:solidFill>
        <a:latin typeface="Calibri" pitchFamily="34" charset="0"/>
        <a:ea typeface="+mn-ea"/>
        <a:cs typeface="Arial" charset="0"/>
      </a:defRPr>
    </a:lvl1pPr>
    <a:lvl2pPr marL="457200" algn="l" rtl="0" fontAlgn="base">
      <a:spcBef>
        <a:spcPct val="0"/>
      </a:spcBef>
      <a:spcAft>
        <a:spcPct val="0"/>
      </a:spcAft>
      <a:defRPr sz="2400" kern="1200">
        <a:solidFill>
          <a:schemeClr val="tx1"/>
        </a:solidFill>
        <a:latin typeface="Calibri" pitchFamily="34" charset="0"/>
        <a:ea typeface="+mn-ea"/>
        <a:cs typeface="Arial" charset="0"/>
      </a:defRPr>
    </a:lvl2pPr>
    <a:lvl3pPr marL="914400" algn="l" rtl="0" fontAlgn="base">
      <a:spcBef>
        <a:spcPct val="0"/>
      </a:spcBef>
      <a:spcAft>
        <a:spcPct val="0"/>
      </a:spcAft>
      <a:defRPr sz="2400" kern="1200">
        <a:solidFill>
          <a:schemeClr val="tx1"/>
        </a:solidFill>
        <a:latin typeface="Calibri" pitchFamily="34" charset="0"/>
        <a:ea typeface="+mn-ea"/>
        <a:cs typeface="Arial" charset="0"/>
      </a:defRPr>
    </a:lvl3pPr>
    <a:lvl4pPr marL="1371600" algn="l" rtl="0" fontAlgn="base">
      <a:spcBef>
        <a:spcPct val="0"/>
      </a:spcBef>
      <a:spcAft>
        <a:spcPct val="0"/>
      </a:spcAft>
      <a:defRPr sz="2400" kern="1200">
        <a:solidFill>
          <a:schemeClr val="tx1"/>
        </a:solidFill>
        <a:latin typeface="Calibri" pitchFamily="34" charset="0"/>
        <a:ea typeface="+mn-ea"/>
        <a:cs typeface="Arial" charset="0"/>
      </a:defRPr>
    </a:lvl4pPr>
    <a:lvl5pPr marL="1828800" algn="l" rtl="0" fontAlgn="base">
      <a:spcBef>
        <a:spcPct val="0"/>
      </a:spcBef>
      <a:spcAft>
        <a:spcPct val="0"/>
      </a:spcAft>
      <a:defRPr sz="2400" kern="1200">
        <a:solidFill>
          <a:schemeClr val="tx1"/>
        </a:solidFill>
        <a:latin typeface="Calibri" pitchFamily="34" charset="0"/>
        <a:ea typeface="+mn-ea"/>
        <a:cs typeface="Arial" charset="0"/>
      </a:defRPr>
    </a:lvl5pPr>
    <a:lvl6pPr marL="2286000" algn="l" defTabSz="914400" rtl="0" eaLnBrk="1" latinLnBrk="0" hangingPunct="1">
      <a:defRPr sz="2400" kern="1200">
        <a:solidFill>
          <a:schemeClr val="tx1"/>
        </a:solidFill>
        <a:latin typeface="Calibri" pitchFamily="34" charset="0"/>
        <a:ea typeface="+mn-ea"/>
        <a:cs typeface="Arial" charset="0"/>
      </a:defRPr>
    </a:lvl6pPr>
    <a:lvl7pPr marL="2743200" algn="l" defTabSz="914400" rtl="0" eaLnBrk="1" latinLnBrk="0" hangingPunct="1">
      <a:defRPr sz="2400" kern="1200">
        <a:solidFill>
          <a:schemeClr val="tx1"/>
        </a:solidFill>
        <a:latin typeface="Calibri" pitchFamily="34" charset="0"/>
        <a:ea typeface="+mn-ea"/>
        <a:cs typeface="Arial" charset="0"/>
      </a:defRPr>
    </a:lvl7pPr>
    <a:lvl8pPr marL="3200400" algn="l" defTabSz="914400" rtl="0" eaLnBrk="1" latinLnBrk="0" hangingPunct="1">
      <a:defRPr sz="2400" kern="1200">
        <a:solidFill>
          <a:schemeClr val="tx1"/>
        </a:solidFill>
        <a:latin typeface="Calibri" pitchFamily="34" charset="0"/>
        <a:ea typeface="+mn-ea"/>
        <a:cs typeface="Arial" charset="0"/>
      </a:defRPr>
    </a:lvl8pPr>
    <a:lvl9pPr marL="3657600" algn="l" defTabSz="914400" rtl="0" eaLnBrk="1" latinLnBrk="0" hangingPunct="1">
      <a:defRPr sz="24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12AE"/>
    <a:srgbClr val="826900"/>
    <a:srgbClr val="F0C200"/>
    <a:srgbClr val="FFFFCC"/>
    <a:srgbClr val="FFEEA7"/>
    <a:srgbClr val="FFCC00"/>
    <a:srgbClr val="FF0066"/>
    <a:srgbClr val="CC33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610" autoAdjust="0"/>
  </p:normalViewPr>
  <p:slideViewPr>
    <p:cSldViewPr>
      <p:cViewPr varScale="1">
        <p:scale>
          <a:sx n="79" d="100"/>
          <a:sy n="79" d="100"/>
        </p:scale>
        <p:origin x="82" y="931"/>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6119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idx="2"/>
          </p:nvPr>
        </p:nvSpPr>
        <p:spPr bwMode="auto">
          <a:xfrm>
            <a:off x="3089275" y="504825"/>
            <a:ext cx="3600450" cy="249237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1301750" y="3186113"/>
            <a:ext cx="7172325" cy="296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376" tIns="43904" rIns="89376" bIns="43904"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13645214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6" name="Titel 1"/>
          <p:cNvSpPr>
            <a:spLocks noGrp="1"/>
          </p:cNvSpPr>
          <p:nvPr>
            <p:ph type="ctrTitle"/>
          </p:nvPr>
        </p:nvSpPr>
        <p:spPr>
          <a:xfrm>
            <a:off x="990599" y="2451218"/>
            <a:ext cx="8019644" cy="1625855"/>
          </a:xfrm>
          <a:prstGeom prst="rect">
            <a:avLst/>
          </a:prstGeom>
        </p:spPr>
        <p:txBody>
          <a:bodyPr lIns="95788" tIns="47894" rIns="95788" bIns="47894"/>
          <a:lstStyle>
            <a:lvl1pPr>
              <a:defRPr sz="3700" b="1" i="0" cap="none">
                <a:solidFill>
                  <a:schemeClr val="bg1"/>
                </a:solidFill>
                <a:latin typeface="Segoe UI"/>
              </a:defRPr>
            </a:lvl1pPr>
          </a:lstStyle>
          <a:p>
            <a:r>
              <a:rPr lang="nl-NL" dirty="0"/>
              <a:t>Klik om de stijl te bewerken</a:t>
            </a:r>
          </a:p>
        </p:txBody>
      </p:sp>
      <p:sp>
        <p:nvSpPr>
          <p:cNvPr id="7" name="Subtitel 2"/>
          <p:cNvSpPr>
            <a:spLocks noGrp="1"/>
          </p:cNvSpPr>
          <p:nvPr>
            <p:ph type="subTitle" idx="1"/>
          </p:nvPr>
        </p:nvSpPr>
        <p:spPr>
          <a:xfrm>
            <a:off x="990601" y="4077073"/>
            <a:ext cx="8019645" cy="909089"/>
          </a:xfrm>
          <a:prstGeom prst="rect">
            <a:avLst/>
          </a:prstGeom>
        </p:spPr>
        <p:txBody>
          <a:bodyPr lIns="95788" tIns="47894" rIns="95788" bIns="47894"/>
          <a:lstStyle>
            <a:lvl1pPr marL="0" indent="0" algn="l">
              <a:buNone/>
              <a:defRPr sz="2100" b="0" i="0" baseline="0">
                <a:solidFill>
                  <a:schemeClr val="bg1"/>
                </a:solidFill>
                <a:latin typeface="Segoe UI"/>
                <a:cs typeface="Segoe UI"/>
              </a:defRPr>
            </a:lvl1pPr>
            <a:lvl2pPr marL="478940" indent="0" algn="ctr">
              <a:buNone/>
              <a:defRPr>
                <a:solidFill>
                  <a:schemeClr val="tx1">
                    <a:tint val="75000"/>
                  </a:schemeClr>
                </a:solidFill>
              </a:defRPr>
            </a:lvl2pPr>
            <a:lvl3pPr marL="957879" indent="0" algn="ctr">
              <a:buNone/>
              <a:defRPr>
                <a:solidFill>
                  <a:schemeClr val="tx1">
                    <a:tint val="75000"/>
                  </a:schemeClr>
                </a:solidFill>
              </a:defRPr>
            </a:lvl3pPr>
            <a:lvl4pPr marL="1436820" indent="0" algn="ctr">
              <a:buNone/>
              <a:defRPr>
                <a:solidFill>
                  <a:schemeClr val="tx1">
                    <a:tint val="75000"/>
                  </a:schemeClr>
                </a:solidFill>
              </a:defRPr>
            </a:lvl4pPr>
            <a:lvl5pPr marL="1915758" indent="0" algn="ctr">
              <a:buNone/>
              <a:defRPr>
                <a:solidFill>
                  <a:schemeClr val="tx1">
                    <a:tint val="75000"/>
                  </a:schemeClr>
                </a:solidFill>
              </a:defRPr>
            </a:lvl5pPr>
            <a:lvl6pPr marL="2394697" indent="0" algn="ctr">
              <a:buNone/>
              <a:defRPr>
                <a:solidFill>
                  <a:schemeClr val="tx1">
                    <a:tint val="75000"/>
                  </a:schemeClr>
                </a:solidFill>
              </a:defRPr>
            </a:lvl6pPr>
            <a:lvl7pPr marL="2873637" indent="0" algn="ctr">
              <a:buNone/>
              <a:defRPr>
                <a:solidFill>
                  <a:schemeClr val="tx1">
                    <a:tint val="75000"/>
                  </a:schemeClr>
                </a:solidFill>
              </a:defRPr>
            </a:lvl7pPr>
            <a:lvl8pPr marL="3352578" indent="0" algn="ctr">
              <a:buNone/>
              <a:defRPr>
                <a:solidFill>
                  <a:schemeClr val="tx1">
                    <a:tint val="75000"/>
                  </a:schemeClr>
                </a:solidFill>
              </a:defRPr>
            </a:lvl8pPr>
            <a:lvl9pPr marL="3831517" indent="0" algn="ctr">
              <a:buNone/>
              <a:defRPr>
                <a:solidFill>
                  <a:schemeClr val="tx1">
                    <a:tint val="75000"/>
                  </a:schemeClr>
                </a:solidFill>
              </a:defRPr>
            </a:lvl9pPr>
          </a:lstStyle>
          <a:p>
            <a:r>
              <a:rPr lang="nl-NL" dirty="0"/>
              <a:t>Klik om de ondertitelstijl van het model te bewerken</a:t>
            </a:r>
          </a:p>
        </p:txBody>
      </p:sp>
      <p:sp>
        <p:nvSpPr>
          <p:cNvPr id="4" name="Tijdelijke aanduiding voor voettekst 4"/>
          <p:cNvSpPr>
            <a:spLocks noGrp="1"/>
          </p:cNvSpPr>
          <p:nvPr>
            <p:ph type="ftr" sz="quarter" idx="10"/>
          </p:nvPr>
        </p:nvSpPr>
        <p:spPr>
          <a:xfrm>
            <a:off x="990602" y="6356352"/>
            <a:ext cx="3136900" cy="365125"/>
          </a:xfrm>
          <a:prstGeom prst="rect">
            <a:avLst/>
          </a:prstGeom>
        </p:spPr>
        <p:txBody>
          <a:bodyPr lIns="95788" tIns="47894" rIns="95788" bIns="47894"/>
          <a:lstStyle>
            <a:lvl1pPr fontAlgn="auto">
              <a:spcBef>
                <a:spcPts val="0"/>
              </a:spcBef>
              <a:spcAft>
                <a:spcPts val="0"/>
              </a:spcAft>
              <a:defRPr sz="1500">
                <a:latin typeface="Segoe UI"/>
                <a:ea typeface="+mn-ea"/>
                <a:cs typeface="Segoe UI"/>
              </a:defRPr>
            </a:lvl1pPr>
          </a:lstStyle>
          <a:p>
            <a:pPr>
              <a:defRPr/>
            </a:pPr>
            <a:endParaRPr lang="nl-NL"/>
          </a:p>
        </p:txBody>
      </p:sp>
    </p:spTree>
    <p:extLst>
      <p:ext uri="{BB962C8B-B14F-4D97-AF65-F5344CB8AC3E}">
        <p14:creationId xmlns:p14="http://schemas.microsoft.com/office/powerpoint/2010/main" val="7478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836613"/>
            <a:ext cx="8915400" cy="581025"/>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28775"/>
            <a:ext cx="8915400" cy="2371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4152900"/>
            <a:ext cx="8915400" cy="2371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461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28497" y="1124744"/>
            <a:ext cx="9049006" cy="468052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300"/>
              </a:spcBef>
              <a:buFont typeface="Courier New" pitchFamily="49" charset="0"/>
              <a:buChar char="o"/>
              <a:defRPr sz="2000">
                <a:latin typeface="Segoe UI"/>
              </a:defRPr>
            </a:lvl2pPr>
            <a:lvl3pPr>
              <a:lnSpc>
                <a:spcPct val="100000"/>
              </a:lnSpc>
              <a:spcBef>
                <a:spcPts val="300"/>
              </a:spcBef>
              <a:defRPr sz="1800">
                <a:latin typeface="Segoe UI"/>
              </a:defRPr>
            </a:lvl3pPr>
            <a:lvl4pPr>
              <a:lnSpc>
                <a:spcPct val="100000"/>
              </a:lnSpc>
              <a:spcBef>
                <a:spcPts val="300"/>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5"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204871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el onder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3" name="Tijdelijke aanduiding voor inhoud 2"/>
          <p:cNvSpPr>
            <a:spLocks noGrp="1"/>
          </p:cNvSpPr>
          <p:nvPr>
            <p:ph idx="1"/>
          </p:nvPr>
        </p:nvSpPr>
        <p:spPr>
          <a:xfrm>
            <a:off x="428497" y="1628800"/>
            <a:ext cx="9049006" cy="4248472"/>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6" name="Content Placeholder 5"/>
          <p:cNvSpPr>
            <a:spLocks noGrp="1"/>
          </p:cNvSpPr>
          <p:nvPr>
            <p:ph sz="quarter" idx="11"/>
          </p:nvPr>
        </p:nvSpPr>
        <p:spPr>
          <a:xfrm>
            <a:off x="415925" y="980728"/>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3740280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bject and footnote">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3" name="Tijdelijke aanduiding voor inhoud 2"/>
          <p:cNvSpPr>
            <a:spLocks noGrp="1"/>
          </p:cNvSpPr>
          <p:nvPr>
            <p:ph idx="1"/>
          </p:nvPr>
        </p:nvSpPr>
        <p:spPr>
          <a:xfrm>
            <a:off x="428497" y="1124744"/>
            <a:ext cx="9049006" cy="4032448"/>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6" name="Content Placeholder 5"/>
          <p:cNvSpPr>
            <a:spLocks noGrp="1"/>
          </p:cNvSpPr>
          <p:nvPr>
            <p:ph sz="quarter" idx="11"/>
          </p:nvPr>
        </p:nvSpPr>
        <p:spPr>
          <a:xfrm>
            <a:off x="415925" y="5301208"/>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324890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object and footnote">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3" name="Tijdelijke aanduiding voor inhoud 2"/>
          <p:cNvSpPr>
            <a:spLocks noGrp="1"/>
          </p:cNvSpPr>
          <p:nvPr>
            <p:ph idx="1"/>
          </p:nvPr>
        </p:nvSpPr>
        <p:spPr>
          <a:xfrm>
            <a:off x="428497" y="1772816"/>
            <a:ext cx="9049006" cy="3528392"/>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6" name="Content Placeholder 5"/>
          <p:cNvSpPr>
            <a:spLocks noGrp="1"/>
          </p:cNvSpPr>
          <p:nvPr>
            <p:ph sz="quarter" idx="11"/>
          </p:nvPr>
        </p:nvSpPr>
        <p:spPr>
          <a:xfrm>
            <a:off x="415925" y="1124744"/>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Content Placeholder 5"/>
          <p:cNvSpPr>
            <a:spLocks noGrp="1"/>
          </p:cNvSpPr>
          <p:nvPr>
            <p:ph sz="quarter" idx="12"/>
          </p:nvPr>
        </p:nvSpPr>
        <p:spPr>
          <a:xfrm>
            <a:off x="416496" y="5445224"/>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3784397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R outpu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16496" y="1124744"/>
            <a:ext cx="9217024" cy="4680520"/>
          </a:xfrm>
          <a:prstGeom prst="rect">
            <a:avLst/>
          </a:prstGeom>
        </p:spPr>
        <p:txBody>
          <a:bodyPr lIns="95788" tIns="47894" rIns="95788" bIns="47894"/>
          <a:lstStyle>
            <a:lvl1pPr marL="0" indent="0">
              <a:lnSpc>
                <a:spcPct val="10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6"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737728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 output under tex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16496" y="3573016"/>
            <a:ext cx="9073008" cy="2232248"/>
          </a:xfrm>
          <a:prstGeom prst="rect">
            <a:avLst/>
          </a:prstGeom>
        </p:spPr>
        <p:txBody>
          <a:bodyPr lIns="95788" tIns="47894" rIns="95788" bIns="47894"/>
          <a:lstStyle>
            <a:lvl1pPr marL="0" indent="0">
              <a:lnSpc>
                <a:spcPct val="10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5" name="Tijdelijke aanduiding voor inhoud 2"/>
          <p:cNvSpPr>
            <a:spLocks noGrp="1"/>
          </p:cNvSpPr>
          <p:nvPr>
            <p:ph idx="11" hasCustomPrompt="1"/>
          </p:nvPr>
        </p:nvSpPr>
        <p:spPr>
          <a:xfrm>
            <a:off x="416496" y="1052736"/>
            <a:ext cx="9049006" cy="237626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867827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R output above tex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16496" y="1124744"/>
            <a:ext cx="9073008" cy="2232248"/>
          </a:xfrm>
          <a:prstGeom prst="rect">
            <a:avLst/>
          </a:prstGeom>
        </p:spPr>
        <p:txBody>
          <a:bodyPr lIns="95788" tIns="47894" rIns="95788" bIns="47894"/>
          <a:lstStyle>
            <a:lvl1pPr marL="0" indent="0">
              <a:lnSpc>
                <a:spcPct val="10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5" name="Tijdelijke aanduiding voor inhoud 2"/>
          <p:cNvSpPr>
            <a:spLocks noGrp="1"/>
          </p:cNvSpPr>
          <p:nvPr>
            <p:ph idx="11" hasCustomPrompt="1"/>
          </p:nvPr>
        </p:nvSpPr>
        <p:spPr>
          <a:xfrm>
            <a:off x="416496" y="3573016"/>
            <a:ext cx="9049006" cy="237626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533588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eader, R output above tex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16496" y="1700808"/>
            <a:ext cx="9073008" cy="1584176"/>
          </a:xfrm>
          <a:prstGeom prst="rect">
            <a:avLst/>
          </a:prstGeom>
        </p:spPr>
        <p:txBody>
          <a:bodyPr lIns="95788" tIns="47894" rIns="95788" bIns="47894"/>
          <a:lstStyle>
            <a:lvl1pPr marL="0" indent="0">
              <a:lnSpc>
                <a:spcPct val="10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5" name="Tijdelijke aanduiding voor inhoud 2"/>
          <p:cNvSpPr>
            <a:spLocks noGrp="1"/>
          </p:cNvSpPr>
          <p:nvPr>
            <p:ph idx="11" hasCustomPrompt="1"/>
          </p:nvPr>
        </p:nvSpPr>
        <p:spPr>
          <a:xfrm>
            <a:off x="416496" y="3356992"/>
            <a:ext cx="9049006" cy="2592288"/>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6" name="Content Placeholder 5"/>
          <p:cNvSpPr>
            <a:spLocks noGrp="1"/>
          </p:cNvSpPr>
          <p:nvPr>
            <p:ph sz="quarter" idx="12"/>
          </p:nvPr>
        </p:nvSpPr>
        <p:spPr>
          <a:xfrm>
            <a:off x="415925" y="1125339"/>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Tree>
    <p:extLst>
      <p:ext uri="{BB962C8B-B14F-4D97-AF65-F5344CB8AC3E}">
        <p14:creationId xmlns:p14="http://schemas.microsoft.com/office/powerpoint/2010/main" val="3018894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R output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28497" y="1772816"/>
            <a:ext cx="9049006" cy="4032448"/>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5" name="Content Placeholder 5"/>
          <p:cNvSpPr>
            <a:spLocks noGrp="1"/>
          </p:cNvSpPr>
          <p:nvPr>
            <p:ph sz="quarter" idx="11"/>
          </p:nvPr>
        </p:nvSpPr>
        <p:spPr>
          <a:xfrm>
            <a:off x="415925" y="1124744"/>
            <a:ext cx="9074150" cy="503461"/>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250830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3760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 output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28497" y="1556792"/>
            <a:ext cx="9049006" cy="4248472"/>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5" name="Content Placeholder 5"/>
          <p:cNvSpPr>
            <a:spLocks noGrp="1"/>
          </p:cNvSpPr>
          <p:nvPr>
            <p:ph sz="quarter" idx="11"/>
          </p:nvPr>
        </p:nvSpPr>
        <p:spPr>
          <a:xfrm>
            <a:off x="415925" y="980728"/>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143483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R output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28497" y="1556792"/>
            <a:ext cx="9049006" cy="4248472"/>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5" name="Content Placeholder 5"/>
          <p:cNvSpPr>
            <a:spLocks noGrp="1"/>
          </p:cNvSpPr>
          <p:nvPr>
            <p:ph sz="quarter" idx="11"/>
          </p:nvPr>
        </p:nvSpPr>
        <p:spPr>
          <a:xfrm>
            <a:off x="415925" y="980728"/>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25423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 output with foot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28497" y="980728"/>
            <a:ext cx="9049006" cy="4320480"/>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6" name="Content Placeholder 5"/>
          <p:cNvSpPr>
            <a:spLocks noGrp="1"/>
          </p:cNvSpPr>
          <p:nvPr>
            <p:ph sz="quarter" idx="12"/>
          </p:nvPr>
        </p:nvSpPr>
        <p:spPr>
          <a:xfrm>
            <a:off x="416496" y="5445224"/>
            <a:ext cx="9074150" cy="504056"/>
          </a:xfrm>
          <a:prstGeom prst="rect">
            <a:avLst/>
          </a:prstGeom>
        </p:spPr>
        <p:txBody>
          <a:bodyPr/>
          <a:lstStyle>
            <a:lvl1pPr marL="0" indent="0">
              <a:spcBef>
                <a:spcPts val="0"/>
              </a:spcBef>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8"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0234151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 output with header and footer2">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28497" y="1556792"/>
            <a:ext cx="9049006" cy="4176464"/>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5" name="Content Placeholder 5"/>
          <p:cNvSpPr>
            <a:spLocks noGrp="1"/>
          </p:cNvSpPr>
          <p:nvPr>
            <p:ph sz="quarter" idx="11"/>
          </p:nvPr>
        </p:nvSpPr>
        <p:spPr>
          <a:xfrm>
            <a:off x="415925" y="1052736"/>
            <a:ext cx="9074150" cy="360040"/>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6" name="Content Placeholder 5"/>
          <p:cNvSpPr>
            <a:spLocks noGrp="1"/>
          </p:cNvSpPr>
          <p:nvPr>
            <p:ph sz="quarter" idx="12"/>
          </p:nvPr>
        </p:nvSpPr>
        <p:spPr>
          <a:xfrm>
            <a:off x="416496" y="5877271"/>
            <a:ext cx="8208912" cy="864097"/>
          </a:xfrm>
          <a:prstGeom prst="rect">
            <a:avLst/>
          </a:prstGeom>
        </p:spPr>
        <p:txBody>
          <a:bodyPr/>
          <a:lstStyle>
            <a:lvl1pPr marL="0" indent="0">
              <a:spcBef>
                <a:spcPts val="0"/>
              </a:spcBef>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8" name="Slide Number Placeholder 1"/>
          <p:cNvSpPr>
            <a:spLocks noGrp="1"/>
          </p:cNvSpPr>
          <p:nvPr>
            <p:ph type="sldNum" sz="quarter" idx="4"/>
          </p:nvPr>
        </p:nvSpPr>
        <p:spPr>
          <a:xfrm>
            <a:off x="9201472" y="6448251"/>
            <a:ext cx="648072"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909108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objects horiz">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3" name="Tijdelijke aanduiding voor inhoud 2"/>
          <p:cNvSpPr>
            <a:spLocks noGrp="1"/>
          </p:cNvSpPr>
          <p:nvPr>
            <p:ph idx="1" hasCustomPrompt="1"/>
          </p:nvPr>
        </p:nvSpPr>
        <p:spPr>
          <a:xfrm>
            <a:off x="428497" y="3573016"/>
            <a:ext cx="9049006" cy="237626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5" name="Tijdelijke aanduiding voor inhoud 2"/>
          <p:cNvSpPr>
            <a:spLocks noGrp="1"/>
          </p:cNvSpPr>
          <p:nvPr>
            <p:ph idx="11" hasCustomPrompt="1"/>
          </p:nvPr>
        </p:nvSpPr>
        <p:spPr>
          <a:xfrm>
            <a:off x="416496" y="1052736"/>
            <a:ext cx="9049006" cy="237626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6034450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objects horiz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5" name="Tijdelijke aanduiding voor inhoud 2"/>
          <p:cNvSpPr>
            <a:spLocks noGrp="1"/>
          </p:cNvSpPr>
          <p:nvPr>
            <p:ph idx="11" hasCustomPrompt="1"/>
          </p:nvPr>
        </p:nvSpPr>
        <p:spPr>
          <a:xfrm>
            <a:off x="416496" y="1556792"/>
            <a:ext cx="9049006" cy="216024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980728"/>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Tijdelijke aanduiding voor inhoud 2"/>
          <p:cNvSpPr>
            <a:spLocks noGrp="1"/>
          </p:cNvSpPr>
          <p:nvPr>
            <p:ph idx="13" hasCustomPrompt="1"/>
          </p:nvPr>
        </p:nvSpPr>
        <p:spPr>
          <a:xfrm>
            <a:off x="416496" y="3861048"/>
            <a:ext cx="9049006" cy="201622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Tree>
    <p:extLst>
      <p:ext uri="{BB962C8B-B14F-4D97-AF65-F5344CB8AC3E}">
        <p14:creationId xmlns:p14="http://schemas.microsoft.com/office/powerpoint/2010/main" val="35245488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2 objects horiz with foot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5" name="Tijdelijke aanduiding voor inhoud 2"/>
          <p:cNvSpPr>
            <a:spLocks noGrp="1"/>
          </p:cNvSpPr>
          <p:nvPr>
            <p:ph idx="11" hasCustomPrompt="1"/>
          </p:nvPr>
        </p:nvSpPr>
        <p:spPr>
          <a:xfrm>
            <a:off x="416496" y="980728"/>
            <a:ext cx="9049006" cy="216024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5445224"/>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Tijdelijke aanduiding voor inhoud 2"/>
          <p:cNvSpPr>
            <a:spLocks noGrp="1"/>
          </p:cNvSpPr>
          <p:nvPr>
            <p:ph idx="13" hasCustomPrompt="1"/>
          </p:nvPr>
        </p:nvSpPr>
        <p:spPr>
          <a:xfrm>
            <a:off x="416496" y="3284984"/>
            <a:ext cx="9049006" cy="201622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Tree>
    <p:extLst>
      <p:ext uri="{BB962C8B-B14F-4D97-AF65-F5344CB8AC3E}">
        <p14:creationId xmlns:p14="http://schemas.microsoft.com/office/powerpoint/2010/main" val="15170434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2 objects horiz with header and foot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5" name="Tijdelijke aanduiding voor inhoud 2"/>
          <p:cNvSpPr>
            <a:spLocks noGrp="1"/>
          </p:cNvSpPr>
          <p:nvPr>
            <p:ph idx="11" hasCustomPrompt="1"/>
          </p:nvPr>
        </p:nvSpPr>
        <p:spPr>
          <a:xfrm>
            <a:off x="416496" y="1412776"/>
            <a:ext cx="9049006" cy="1944216"/>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5445224"/>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Tijdelijke aanduiding voor inhoud 2"/>
          <p:cNvSpPr>
            <a:spLocks noGrp="1"/>
          </p:cNvSpPr>
          <p:nvPr>
            <p:ph idx="13" hasCustomPrompt="1"/>
          </p:nvPr>
        </p:nvSpPr>
        <p:spPr>
          <a:xfrm>
            <a:off x="416496" y="3429000"/>
            <a:ext cx="9049006" cy="1944216"/>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10" name="Content Placeholder 5"/>
          <p:cNvSpPr>
            <a:spLocks noGrp="1"/>
          </p:cNvSpPr>
          <p:nvPr>
            <p:ph sz="quarter" idx="14"/>
          </p:nvPr>
        </p:nvSpPr>
        <p:spPr>
          <a:xfrm>
            <a:off x="416496" y="908720"/>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Tree>
    <p:extLst>
      <p:ext uri="{BB962C8B-B14F-4D97-AF65-F5344CB8AC3E}">
        <p14:creationId xmlns:p14="http://schemas.microsoft.com/office/powerpoint/2010/main" val="6361936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objects horiz both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5" name="Tijdelijke aanduiding voor inhoud 2"/>
          <p:cNvSpPr>
            <a:spLocks noGrp="1"/>
          </p:cNvSpPr>
          <p:nvPr>
            <p:ph idx="11" hasCustomPrompt="1"/>
          </p:nvPr>
        </p:nvSpPr>
        <p:spPr>
          <a:xfrm>
            <a:off x="416496" y="1556792"/>
            <a:ext cx="9049006" cy="201622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1052736"/>
            <a:ext cx="9074150" cy="360040"/>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Tijdelijke aanduiding voor inhoud 2"/>
          <p:cNvSpPr>
            <a:spLocks noGrp="1"/>
          </p:cNvSpPr>
          <p:nvPr>
            <p:ph idx="13" hasCustomPrompt="1"/>
          </p:nvPr>
        </p:nvSpPr>
        <p:spPr>
          <a:xfrm>
            <a:off x="416496" y="4221088"/>
            <a:ext cx="9049006" cy="180020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10" name="Content Placeholder 5"/>
          <p:cNvSpPr>
            <a:spLocks noGrp="1"/>
          </p:cNvSpPr>
          <p:nvPr>
            <p:ph sz="quarter" idx="14"/>
          </p:nvPr>
        </p:nvSpPr>
        <p:spPr>
          <a:xfrm>
            <a:off x="416496" y="3717032"/>
            <a:ext cx="9074150" cy="360040"/>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Tree>
    <p:extLst>
      <p:ext uri="{BB962C8B-B14F-4D97-AF65-F5344CB8AC3E}">
        <p14:creationId xmlns:p14="http://schemas.microsoft.com/office/powerpoint/2010/main" val="42731674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3 objects horiz">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5" name="Tijdelijke aanduiding voor inhoud 2"/>
          <p:cNvSpPr>
            <a:spLocks noGrp="1"/>
          </p:cNvSpPr>
          <p:nvPr>
            <p:ph idx="11" hasCustomPrompt="1"/>
          </p:nvPr>
        </p:nvSpPr>
        <p:spPr>
          <a:xfrm>
            <a:off x="416496" y="980728"/>
            <a:ext cx="9049006" cy="1728192"/>
          </a:xfrm>
          <a:prstGeom prst="rect">
            <a:avLst/>
          </a:prstGeom>
        </p:spPr>
        <p:txBody>
          <a:bodyPr lIns="95788" tIns="47894" rIns="95788" bIns="47894"/>
          <a:lstStyle>
            <a:lvl1pPr marL="359204" indent="-359204">
              <a:lnSpc>
                <a:spcPct val="114000"/>
              </a:lnSpc>
              <a:spcBef>
                <a:spcPts val="0"/>
              </a:spcBef>
              <a:defRPr sz="2200">
                <a:latin typeface="Segoe UI"/>
              </a:defRPr>
            </a:lvl1pPr>
            <a:lvl2pPr marL="838145" indent="-359204">
              <a:lnSpc>
                <a:spcPct val="100000"/>
              </a:lnSpc>
              <a:spcBef>
                <a:spcPts val="300"/>
              </a:spcBef>
              <a:buFont typeface="Courier New" pitchFamily="49" charset="0"/>
              <a:buChar char="o"/>
              <a:defRPr sz="2000">
                <a:latin typeface="Segoe UI"/>
              </a:defRPr>
            </a:lvl2pPr>
            <a:lvl3pPr>
              <a:lnSpc>
                <a:spcPct val="100000"/>
              </a:lnSpc>
              <a:spcBef>
                <a:spcPts val="300"/>
              </a:spcBef>
              <a:defRPr sz="1800">
                <a:latin typeface="Segoe UI"/>
              </a:defRPr>
            </a:lvl3pPr>
            <a:lvl4pPr>
              <a:lnSpc>
                <a:spcPct val="100000"/>
              </a:lnSpc>
              <a:spcBef>
                <a:spcPts val="300"/>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8841432" y="6448251"/>
            <a:ext cx="1008112"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13" name="Tijdelijke aanduiding voor inhoud 2"/>
          <p:cNvSpPr>
            <a:spLocks noGrp="1"/>
          </p:cNvSpPr>
          <p:nvPr>
            <p:ph idx="12" hasCustomPrompt="1"/>
          </p:nvPr>
        </p:nvSpPr>
        <p:spPr>
          <a:xfrm>
            <a:off x="416496" y="2852936"/>
            <a:ext cx="9049006" cy="1728192"/>
          </a:xfrm>
          <a:prstGeom prst="rect">
            <a:avLst/>
          </a:prstGeom>
        </p:spPr>
        <p:txBody>
          <a:bodyPr lIns="95788" tIns="47894" rIns="95788" bIns="47894"/>
          <a:lstStyle>
            <a:lvl1pPr marL="359204" indent="-359204">
              <a:lnSpc>
                <a:spcPct val="114000"/>
              </a:lnSpc>
              <a:spcBef>
                <a:spcPts val="0"/>
              </a:spcBef>
              <a:defRPr sz="2200">
                <a:latin typeface="Segoe UI"/>
              </a:defRPr>
            </a:lvl1pPr>
            <a:lvl2pPr marL="838145" indent="-359204">
              <a:lnSpc>
                <a:spcPct val="100000"/>
              </a:lnSpc>
              <a:spcBef>
                <a:spcPts val="300"/>
              </a:spcBef>
              <a:buFont typeface="Courier New" pitchFamily="49" charset="0"/>
              <a:buChar char="o"/>
              <a:defRPr sz="2000">
                <a:latin typeface="Segoe UI"/>
              </a:defRPr>
            </a:lvl2pPr>
            <a:lvl3pPr>
              <a:lnSpc>
                <a:spcPct val="100000"/>
              </a:lnSpc>
              <a:spcBef>
                <a:spcPts val="300"/>
              </a:spcBef>
              <a:defRPr sz="1800">
                <a:latin typeface="Segoe UI"/>
              </a:defRPr>
            </a:lvl3pPr>
            <a:lvl4pPr>
              <a:lnSpc>
                <a:spcPct val="100000"/>
              </a:lnSpc>
              <a:spcBef>
                <a:spcPts val="300"/>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14" name="Tijdelijke aanduiding voor inhoud 2"/>
          <p:cNvSpPr>
            <a:spLocks noGrp="1"/>
          </p:cNvSpPr>
          <p:nvPr>
            <p:ph idx="13" hasCustomPrompt="1"/>
          </p:nvPr>
        </p:nvSpPr>
        <p:spPr>
          <a:xfrm>
            <a:off x="416496" y="4725144"/>
            <a:ext cx="8352928" cy="1728192"/>
          </a:xfrm>
          <a:prstGeom prst="rect">
            <a:avLst/>
          </a:prstGeom>
        </p:spPr>
        <p:txBody>
          <a:bodyPr lIns="95788" tIns="47894" rIns="95788" bIns="47894"/>
          <a:lstStyle>
            <a:lvl1pPr marL="359204" indent="-359204">
              <a:lnSpc>
                <a:spcPct val="114000"/>
              </a:lnSpc>
              <a:spcBef>
                <a:spcPts val="0"/>
              </a:spcBef>
              <a:defRPr sz="2200">
                <a:latin typeface="Segoe UI"/>
              </a:defRPr>
            </a:lvl1pPr>
            <a:lvl2pPr marL="838145" indent="-359204">
              <a:lnSpc>
                <a:spcPct val="100000"/>
              </a:lnSpc>
              <a:spcBef>
                <a:spcPts val="300"/>
              </a:spcBef>
              <a:buFont typeface="Courier New" pitchFamily="49" charset="0"/>
              <a:buChar char="o"/>
              <a:defRPr sz="2000">
                <a:latin typeface="Segoe UI"/>
              </a:defRPr>
            </a:lvl2pPr>
            <a:lvl3pPr>
              <a:lnSpc>
                <a:spcPct val="100000"/>
              </a:lnSpc>
              <a:spcBef>
                <a:spcPts val="300"/>
              </a:spcBef>
              <a:defRPr sz="1800">
                <a:latin typeface="Segoe UI"/>
              </a:defRPr>
            </a:lvl3pPr>
            <a:lvl4pPr>
              <a:lnSpc>
                <a:spcPct val="100000"/>
              </a:lnSpc>
              <a:spcBef>
                <a:spcPts val="300"/>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Tree>
    <p:extLst>
      <p:ext uri="{BB962C8B-B14F-4D97-AF65-F5344CB8AC3E}">
        <p14:creationId xmlns:p14="http://schemas.microsoft.com/office/powerpoint/2010/main" val="186716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817022"/>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3" name="Tijdelijke aanduiding voor inhoud 2"/>
          <p:cNvSpPr>
            <a:spLocks noGrp="1"/>
          </p:cNvSpPr>
          <p:nvPr>
            <p:ph idx="1"/>
          </p:nvPr>
        </p:nvSpPr>
        <p:spPr>
          <a:xfrm>
            <a:off x="428497" y="1291082"/>
            <a:ext cx="9049006" cy="4236396"/>
          </a:xfrm>
          <a:prstGeom prst="rect">
            <a:avLst/>
          </a:prstGeom>
        </p:spPr>
        <p:txBody>
          <a:bodyPr lIns="95788" tIns="47894" rIns="95788" bIns="47894"/>
          <a:lstStyle>
            <a:lvl1pPr>
              <a:lnSpc>
                <a:spcPct val="150000"/>
              </a:lnSpc>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voettekst 4"/>
          <p:cNvSpPr>
            <a:spLocks noGrp="1"/>
          </p:cNvSpPr>
          <p:nvPr>
            <p:ph type="ftr" sz="quarter" idx="10"/>
          </p:nvPr>
        </p:nvSpPr>
        <p:spPr>
          <a:xfrm>
            <a:off x="506509" y="6173790"/>
            <a:ext cx="936104" cy="365125"/>
          </a:xfrm>
          <a:prstGeom prst="rect">
            <a:avLst/>
          </a:prstGeom>
        </p:spPr>
        <p:txBody>
          <a:bodyPr lIns="95788" tIns="47894" rIns="95788" bIns="47894"/>
          <a:lstStyle>
            <a:lvl1pPr fontAlgn="auto">
              <a:spcBef>
                <a:spcPts val="0"/>
              </a:spcBef>
              <a:spcAft>
                <a:spcPts val="0"/>
              </a:spcAft>
              <a:defRPr>
                <a:latin typeface="Segoe UI"/>
                <a:ea typeface="+mn-ea"/>
                <a:cs typeface="+mn-cs"/>
              </a:defRPr>
            </a:lvl1pPr>
          </a:lstStyle>
          <a:p>
            <a:pPr>
              <a:defRPr/>
            </a:pPr>
            <a:endParaRPr lang="nl-NL" dirty="0"/>
          </a:p>
        </p:txBody>
      </p:sp>
    </p:spTree>
    <p:extLst>
      <p:ext uri="{BB962C8B-B14F-4D97-AF65-F5344CB8AC3E}">
        <p14:creationId xmlns:p14="http://schemas.microsoft.com/office/powerpoint/2010/main" val="14481303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objects horiz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5" name="Tijdelijke aanduiding voor inhoud 2"/>
          <p:cNvSpPr>
            <a:spLocks noGrp="1"/>
          </p:cNvSpPr>
          <p:nvPr>
            <p:ph idx="11" hasCustomPrompt="1"/>
          </p:nvPr>
        </p:nvSpPr>
        <p:spPr>
          <a:xfrm>
            <a:off x="416496" y="1484784"/>
            <a:ext cx="9049006" cy="180020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8841432" y="6448251"/>
            <a:ext cx="1008112"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980728"/>
            <a:ext cx="9074150" cy="360040"/>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Tijdelijke aanduiding voor inhoud 2"/>
          <p:cNvSpPr>
            <a:spLocks noGrp="1"/>
          </p:cNvSpPr>
          <p:nvPr>
            <p:ph idx="13" hasCustomPrompt="1"/>
          </p:nvPr>
        </p:nvSpPr>
        <p:spPr>
          <a:xfrm>
            <a:off x="416496" y="3429000"/>
            <a:ext cx="9049006" cy="165618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10" name="Tijdelijke aanduiding voor inhoud 2"/>
          <p:cNvSpPr>
            <a:spLocks noGrp="1"/>
          </p:cNvSpPr>
          <p:nvPr>
            <p:ph idx="14" hasCustomPrompt="1"/>
          </p:nvPr>
        </p:nvSpPr>
        <p:spPr>
          <a:xfrm>
            <a:off x="416496" y="5157192"/>
            <a:ext cx="8280920" cy="1656184"/>
          </a:xfrm>
          <a:prstGeom prst="rect">
            <a:avLst/>
          </a:prstGeom>
        </p:spPr>
        <p:txBody>
          <a:bodyPr lIns="95788" tIns="47894" rIns="95788" bIns="47894"/>
          <a:lstStyle>
            <a:lvl1pPr marL="0" indent="0">
              <a:lnSpc>
                <a:spcPct val="100000"/>
              </a:lnSpc>
              <a:spcBef>
                <a:spcPts val="0"/>
              </a:spcBef>
              <a:buNone/>
              <a:defRPr sz="20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Tree>
    <p:extLst>
      <p:ext uri="{BB962C8B-B14F-4D97-AF65-F5344CB8AC3E}">
        <p14:creationId xmlns:p14="http://schemas.microsoft.com/office/powerpoint/2010/main" val="4977163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8" name="Tijdelijke aanduiding voor inhoud 3"/>
          <p:cNvSpPr>
            <a:spLocks noGrp="1"/>
          </p:cNvSpPr>
          <p:nvPr>
            <p:ph sz="half" idx="13"/>
          </p:nvPr>
        </p:nvSpPr>
        <p:spPr>
          <a:xfrm>
            <a:off x="416496" y="1124744"/>
            <a:ext cx="4340405" cy="4680520"/>
          </a:xfrm>
          <a:prstGeom prst="rect">
            <a:avLst/>
          </a:prstGeom>
        </p:spPr>
        <p:txBody>
          <a:bodyPr lIns="95788" tIns="47894" rIns="95788" bIns="47894"/>
          <a:lstStyle>
            <a:lvl1pPr>
              <a:lnSpc>
                <a:spcPct val="150000"/>
              </a:lnSpc>
              <a:defRPr sz="2300">
                <a:latin typeface="Segoe UI"/>
              </a:defRPr>
            </a:lvl1pPr>
            <a:lvl2pPr>
              <a:lnSpc>
                <a:spcPct val="100000"/>
              </a:lnSpc>
              <a:defRPr sz="2100">
                <a:latin typeface="Segoe UI"/>
              </a:defRPr>
            </a:lvl2pPr>
            <a:lvl3pPr>
              <a:lnSpc>
                <a:spcPct val="100000"/>
              </a:lnSpc>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inhoud 3"/>
          <p:cNvSpPr>
            <a:spLocks noGrp="1"/>
          </p:cNvSpPr>
          <p:nvPr>
            <p:ph sz="half" idx="14"/>
          </p:nvPr>
        </p:nvSpPr>
        <p:spPr>
          <a:xfrm>
            <a:off x="5003966" y="1124744"/>
            <a:ext cx="4473537" cy="4680520"/>
          </a:xfrm>
          <a:prstGeom prst="rect">
            <a:avLst/>
          </a:prstGeom>
        </p:spPr>
        <p:txBody>
          <a:bodyPr lIns="95788" tIns="47894" rIns="95788" bIns="47894"/>
          <a:lstStyle>
            <a:lvl1pPr>
              <a:lnSpc>
                <a:spcPct val="150000"/>
              </a:lnSpc>
              <a:defRPr sz="2300">
                <a:latin typeface="Segoe UI"/>
              </a:defRPr>
            </a:lvl1pPr>
            <a:lvl2pPr>
              <a:lnSpc>
                <a:spcPct val="100000"/>
              </a:lnSpc>
              <a:defRPr sz="2100">
                <a:latin typeface="Segoe UI"/>
              </a:defRPr>
            </a:lvl2pPr>
            <a:lvl3pPr>
              <a:lnSpc>
                <a:spcPct val="100000"/>
              </a:lnSpc>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p:txBody>
      </p:sp>
      <p:sp>
        <p:nvSpPr>
          <p:cNvPr id="1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6"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3475670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428498" y="1052736"/>
            <a:ext cx="4346868" cy="639762"/>
          </a:xfrm>
          <a:prstGeom prst="rect">
            <a:avLst/>
          </a:prstGeom>
        </p:spPr>
        <p:txBody>
          <a:bodyPr lIns="95788" tIns="47894" rIns="95788" bIns="47894" anchor="b"/>
          <a:lstStyle>
            <a:lvl1pPr marL="0" indent="0">
              <a:buNone/>
              <a:defRPr sz="2200" b="0" i="0">
                <a:latin typeface="Segoe UI"/>
              </a:defRPr>
            </a:lvl1pPr>
            <a:lvl2pPr marL="478940" indent="0">
              <a:buNone/>
              <a:defRPr sz="2100" b="1"/>
            </a:lvl2pPr>
            <a:lvl3pPr marL="957879" indent="0">
              <a:buNone/>
              <a:defRPr sz="1800" b="1"/>
            </a:lvl3pPr>
            <a:lvl4pPr marL="1436820" indent="0">
              <a:buNone/>
              <a:defRPr sz="1700" b="1"/>
            </a:lvl4pPr>
            <a:lvl5pPr marL="1915758" indent="0">
              <a:buNone/>
              <a:defRPr sz="1700" b="1"/>
            </a:lvl5pPr>
            <a:lvl6pPr marL="2394697" indent="0">
              <a:buNone/>
              <a:defRPr sz="1700" b="1"/>
            </a:lvl6pPr>
            <a:lvl7pPr marL="2873637" indent="0">
              <a:buNone/>
              <a:defRPr sz="1700" b="1"/>
            </a:lvl7pPr>
            <a:lvl8pPr marL="3352578" indent="0">
              <a:buNone/>
              <a:defRPr sz="1700" b="1"/>
            </a:lvl8pPr>
            <a:lvl9pPr marL="3831517" indent="0">
              <a:buNone/>
              <a:defRPr sz="1700" b="1"/>
            </a:lvl9pPr>
          </a:lstStyle>
          <a:p>
            <a:pPr lvl="0"/>
            <a:r>
              <a:rPr lang="nl-NL" dirty="0"/>
              <a:t>Klik om de modelstijlen te bewerken</a:t>
            </a:r>
          </a:p>
        </p:txBody>
      </p:sp>
      <p:sp>
        <p:nvSpPr>
          <p:cNvPr id="4" name="Tijdelijke aanduiding voor inhoud 3"/>
          <p:cNvSpPr>
            <a:spLocks noGrp="1"/>
          </p:cNvSpPr>
          <p:nvPr>
            <p:ph sz="half" idx="2"/>
          </p:nvPr>
        </p:nvSpPr>
        <p:spPr>
          <a:xfrm>
            <a:off x="428498" y="1844824"/>
            <a:ext cx="4346868" cy="3960440"/>
          </a:xfrm>
          <a:prstGeom prst="rect">
            <a:avLst/>
          </a:prstGeom>
        </p:spPr>
        <p:txBody>
          <a:bodyPr lIns="95788" tIns="47894" rIns="95788" bIns="47894"/>
          <a:lstStyle>
            <a:lvl1pPr>
              <a:lnSpc>
                <a:spcPct val="150000"/>
              </a:lnSpc>
              <a:defRPr sz="2000">
                <a:latin typeface="Segoe UI"/>
              </a:defRPr>
            </a:lvl1pPr>
            <a:lvl2pPr>
              <a:defRPr sz="1800">
                <a:latin typeface="Segoe UI"/>
              </a:defRPr>
            </a:lvl2pPr>
            <a:lvl3pPr>
              <a:defRPr sz="1800">
                <a:latin typeface="Segoe UI"/>
              </a:defRPr>
            </a:lvl3pPr>
            <a:lvl4pPr>
              <a:defRPr sz="1700">
                <a:latin typeface="Segoe UI"/>
              </a:defRPr>
            </a:lvl4pPr>
            <a:lvl5pPr>
              <a:defRPr sz="1700">
                <a:latin typeface="Segoe UI"/>
              </a:defRPr>
            </a:lvl5pPr>
            <a:lvl6pPr>
              <a:defRPr sz="1700"/>
            </a:lvl6pPr>
            <a:lvl7pPr>
              <a:defRPr sz="1700"/>
            </a:lvl7pPr>
            <a:lvl8pPr>
              <a:defRPr sz="1700"/>
            </a:lvl8pPr>
            <a:lvl9pPr>
              <a:defRPr sz="1700"/>
            </a:lvl9p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tekst 2"/>
          <p:cNvSpPr>
            <a:spLocks noGrp="1"/>
          </p:cNvSpPr>
          <p:nvPr>
            <p:ph type="body" idx="13"/>
          </p:nvPr>
        </p:nvSpPr>
        <p:spPr>
          <a:xfrm>
            <a:off x="5004865" y="1052736"/>
            <a:ext cx="4472638" cy="639762"/>
          </a:xfrm>
          <a:prstGeom prst="rect">
            <a:avLst/>
          </a:prstGeom>
        </p:spPr>
        <p:txBody>
          <a:bodyPr lIns="95788" tIns="47894" rIns="95788" bIns="47894" anchor="b"/>
          <a:lstStyle>
            <a:lvl1pPr marL="0" indent="0">
              <a:buNone/>
              <a:defRPr sz="2200" b="0" i="0">
                <a:latin typeface="Segoe UI"/>
              </a:defRPr>
            </a:lvl1pPr>
            <a:lvl2pPr marL="478940" indent="0">
              <a:buNone/>
              <a:defRPr sz="2100" b="1"/>
            </a:lvl2pPr>
            <a:lvl3pPr marL="957879" indent="0">
              <a:buNone/>
              <a:defRPr sz="1800" b="1"/>
            </a:lvl3pPr>
            <a:lvl4pPr marL="1436820" indent="0">
              <a:buNone/>
              <a:defRPr sz="1700" b="1"/>
            </a:lvl4pPr>
            <a:lvl5pPr marL="1915758" indent="0">
              <a:buNone/>
              <a:defRPr sz="1700" b="1"/>
            </a:lvl5pPr>
            <a:lvl6pPr marL="2394697" indent="0">
              <a:buNone/>
              <a:defRPr sz="1700" b="1"/>
            </a:lvl6pPr>
            <a:lvl7pPr marL="2873637" indent="0">
              <a:buNone/>
              <a:defRPr sz="1700" b="1"/>
            </a:lvl7pPr>
            <a:lvl8pPr marL="3352578" indent="0">
              <a:buNone/>
              <a:defRPr sz="1700" b="1"/>
            </a:lvl8pPr>
            <a:lvl9pPr marL="3831517" indent="0">
              <a:buNone/>
              <a:defRPr sz="1700" b="1"/>
            </a:lvl9pPr>
          </a:lstStyle>
          <a:p>
            <a:pPr lvl="0"/>
            <a:r>
              <a:rPr lang="nl-NL" dirty="0"/>
              <a:t>Klik om de modelstijlen te bewerken</a:t>
            </a:r>
          </a:p>
        </p:txBody>
      </p:sp>
      <p:sp>
        <p:nvSpPr>
          <p:cNvPr id="8"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13" name="Tijdelijke aanduiding voor inhoud 3"/>
          <p:cNvSpPr>
            <a:spLocks noGrp="1"/>
          </p:cNvSpPr>
          <p:nvPr>
            <p:ph sz="half" idx="14"/>
          </p:nvPr>
        </p:nvSpPr>
        <p:spPr>
          <a:xfrm>
            <a:off x="4998620" y="1844824"/>
            <a:ext cx="4490884" cy="3960440"/>
          </a:xfrm>
          <a:prstGeom prst="rect">
            <a:avLst/>
          </a:prstGeom>
        </p:spPr>
        <p:txBody>
          <a:bodyPr lIns="95788" tIns="47894" rIns="95788" bIns="47894"/>
          <a:lstStyle>
            <a:lvl1pPr>
              <a:lnSpc>
                <a:spcPct val="150000"/>
              </a:lnSpc>
              <a:defRPr sz="2000">
                <a:latin typeface="Segoe UI"/>
              </a:defRPr>
            </a:lvl1pPr>
            <a:lvl2pPr>
              <a:defRPr sz="1800">
                <a:latin typeface="Segoe UI"/>
              </a:defRPr>
            </a:lvl2pPr>
            <a:lvl3pPr>
              <a:defRPr sz="1800">
                <a:latin typeface="Segoe UI"/>
              </a:defRPr>
            </a:lvl3pPr>
            <a:lvl4pPr>
              <a:defRPr sz="1700">
                <a:latin typeface="Segoe UI"/>
              </a:defRPr>
            </a:lvl4pPr>
            <a:lvl5pPr>
              <a:defRPr sz="1700">
                <a:latin typeface="Segoe UI"/>
              </a:defRPr>
            </a:lvl5pPr>
            <a:lvl6pPr>
              <a:defRPr sz="1700"/>
            </a:lvl6pPr>
            <a:lvl7pPr>
              <a:defRPr sz="1700"/>
            </a:lvl7pPr>
            <a:lvl8pPr>
              <a:defRPr sz="1700"/>
            </a:lvl8pPr>
            <a:lvl9pPr>
              <a:defRPr sz="1700"/>
            </a:lvl9pPr>
          </a:lstStyle>
          <a:p>
            <a:pPr lvl="0"/>
            <a:r>
              <a:rPr lang="nl-NL" dirty="0"/>
              <a:t>Klik om de modelstijlen te bewerken</a:t>
            </a:r>
          </a:p>
          <a:p>
            <a:pPr lvl="1"/>
            <a:r>
              <a:rPr lang="nl-NL" dirty="0"/>
              <a:t>Tweede niveau</a:t>
            </a:r>
          </a:p>
          <a:p>
            <a:pPr lvl="2"/>
            <a:r>
              <a:rPr lang="nl-NL" dirty="0"/>
              <a:t>Derde niveau</a:t>
            </a:r>
          </a:p>
        </p:txBody>
      </p:sp>
      <p:sp>
        <p:nvSpPr>
          <p:cNvPr id="9"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0087238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ergelijking with single header">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428498" y="1052736"/>
            <a:ext cx="9061006" cy="432048"/>
          </a:xfrm>
          <a:prstGeom prst="rect">
            <a:avLst/>
          </a:prstGeom>
        </p:spPr>
        <p:txBody>
          <a:bodyPr lIns="95788" tIns="47894" rIns="95788" bIns="47894" anchor="b"/>
          <a:lstStyle>
            <a:lvl1pPr marL="0" indent="0">
              <a:buNone/>
              <a:defRPr sz="2200" b="0" i="0">
                <a:latin typeface="Segoe UI"/>
              </a:defRPr>
            </a:lvl1pPr>
            <a:lvl2pPr marL="478940" indent="0">
              <a:buNone/>
              <a:defRPr sz="2100" b="1"/>
            </a:lvl2pPr>
            <a:lvl3pPr marL="957879" indent="0">
              <a:buNone/>
              <a:defRPr sz="1800" b="1"/>
            </a:lvl3pPr>
            <a:lvl4pPr marL="1436820" indent="0">
              <a:buNone/>
              <a:defRPr sz="1700" b="1"/>
            </a:lvl4pPr>
            <a:lvl5pPr marL="1915758" indent="0">
              <a:buNone/>
              <a:defRPr sz="1700" b="1"/>
            </a:lvl5pPr>
            <a:lvl6pPr marL="2394697" indent="0">
              <a:buNone/>
              <a:defRPr sz="1700" b="1"/>
            </a:lvl6pPr>
            <a:lvl7pPr marL="2873637" indent="0">
              <a:buNone/>
              <a:defRPr sz="1700" b="1"/>
            </a:lvl7pPr>
            <a:lvl8pPr marL="3352578" indent="0">
              <a:buNone/>
              <a:defRPr sz="1700" b="1"/>
            </a:lvl8pPr>
            <a:lvl9pPr marL="3831517" indent="0">
              <a:buNone/>
              <a:defRPr sz="1700" b="1"/>
            </a:lvl9pPr>
          </a:lstStyle>
          <a:p>
            <a:pPr lvl="0"/>
            <a:r>
              <a:rPr lang="nl-NL" dirty="0"/>
              <a:t>Klik om de modelstijlen te bewerken</a:t>
            </a:r>
          </a:p>
        </p:txBody>
      </p:sp>
      <p:sp>
        <p:nvSpPr>
          <p:cNvPr id="4" name="Tijdelijke aanduiding voor inhoud 3"/>
          <p:cNvSpPr>
            <a:spLocks noGrp="1"/>
          </p:cNvSpPr>
          <p:nvPr>
            <p:ph sz="half" idx="2"/>
          </p:nvPr>
        </p:nvSpPr>
        <p:spPr>
          <a:xfrm>
            <a:off x="428498" y="1700808"/>
            <a:ext cx="4346868" cy="4176464"/>
          </a:xfrm>
          <a:prstGeom prst="rect">
            <a:avLst/>
          </a:prstGeom>
        </p:spPr>
        <p:txBody>
          <a:bodyPr lIns="95788" tIns="47894" rIns="95788" bIns="47894"/>
          <a:lstStyle>
            <a:lvl1pPr>
              <a:lnSpc>
                <a:spcPct val="150000"/>
              </a:lnSpc>
              <a:defRPr sz="2000">
                <a:latin typeface="Segoe UI"/>
              </a:defRPr>
            </a:lvl1pPr>
            <a:lvl2pPr>
              <a:defRPr sz="1800">
                <a:latin typeface="Segoe UI"/>
              </a:defRPr>
            </a:lvl2pPr>
            <a:lvl3pPr>
              <a:defRPr sz="1800">
                <a:latin typeface="Segoe UI"/>
              </a:defRPr>
            </a:lvl3pPr>
            <a:lvl4pPr>
              <a:defRPr sz="1700">
                <a:latin typeface="Segoe UI"/>
              </a:defRPr>
            </a:lvl4pPr>
            <a:lvl5pPr>
              <a:defRPr sz="1700">
                <a:latin typeface="Segoe UI"/>
              </a:defRPr>
            </a:lvl5pPr>
            <a:lvl6pPr>
              <a:defRPr sz="1700"/>
            </a:lvl6pPr>
            <a:lvl7pPr>
              <a:defRPr sz="1700"/>
            </a:lvl7pPr>
            <a:lvl8pPr>
              <a:defRPr sz="1700"/>
            </a:lvl8pPr>
            <a:lvl9pPr>
              <a:defRPr sz="1700"/>
            </a:lvl9pPr>
          </a:lstStyle>
          <a:p>
            <a:pPr lvl="0"/>
            <a:r>
              <a:rPr lang="nl-NL" dirty="0"/>
              <a:t>Klik om de modelstijlen te bewerken</a:t>
            </a:r>
          </a:p>
          <a:p>
            <a:pPr lvl="1"/>
            <a:r>
              <a:rPr lang="nl-NL" dirty="0"/>
              <a:t>Tweede niveau</a:t>
            </a:r>
          </a:p>
          <a:p>
            <a:pPr lvl="2"/>
            <a:r>
              <a:rPr lang="nl-NL" dirty="0"/>
              <a:t>Derde niveau</a:t>
            </a:r>
          </a:p>
        </p:txBody>
      </p:sp>
      <p:sp>
        <p:nvSpPr>
          <p:cNvPr id="8"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13" name="Tijdelijke aanduiding voor inhoud 3"/>
          <p:cNvSpPr>
            <a:spLocks noGrp="1"/>
          </p:cNvSpPr>
          <p:nvPr>
            <p:ph sz="half" idx="14"/>
          </p:nvPr>
        </p:nvSpPr>
        <p:spPr>
          <a:xfrm>
            <a:off x="4998620" y="1700808"/>
            <a:ext cx="4490884" cy="4176464"/>
          </a:xfrm>
          <a:prstGeom prst="rect">
            <a:avLst/>
          </a:prstGeom>
        </p:spPr>
        <p:txBody>
          <a:bodyPr lIns="95788" tIns="47894" rIns="95788" bIns="47894"/>
          <a:lstStyle>
            <a:lvl1pPr>
              <a:lnSpc>
                <a:spcPct val="150000"/>
              </a:lnSpc>
              <a:defRPr sz="2000">
                <a:latin typeface="Segoe UI"/>
              </a:defRPr>
            </a:lvl1pPr>
            <a:lvl2pPr>
              <a:defRPr sz="1800">
                <a:latin typeface="Segoe UI"/>
              </a:defRPr>
            </a:lvl2pPr>
            <a:lvl3pPr>
              <a:defRPr sz="1800">
                <a:latin typeface="Segoe UI"/>
              </a:defRPr>
            </a:lvl3pPr>
            <a:lvl4pPr>
              <a:defRPr sz="1700">
                <a:latin typeface="Segoe UI"/>
              </a:defRPr>
            </a:lvl4pPr>
            <a:lvl5pPr>
              <a:defRPr sz="1700">
                <a:latin typeface="Segoe UI"/>
              </a:defRPr>
            </a:lvl5pPr>
            <a:lvl6pPr>
              <a:defRPr sz="1700"/>
            </a:lvl6pPr>
            <a:lvl7pPr>
              <a:defRPr sz="1700"/>
            </a:lvl7pPr>
            <a:lvl8pPr>
              <a:defRPr sz="1700"/>
            </a:lvl8pPr>
            <a:lvl9pPr>
              <a:defRPr sz="1700"/>
            </a:lvl9pPr>
          </a:lstStyle>
          <a:p>
            <a:pPr lvl="0"/>
            <a:r>
              <a:rPr lang="nl-NL" dirty="0"/>
              <a:t>Klik om de modelstijlen te bewerken</a:t>
            </a:r>
          </a:p>
          <a:p>
            <a:pPr lvl="1"/>
            <a:r>
              <a:rPr lang="nl-NL" dirty="0"/>
              <a:t>Tweede niveau</a:t>
            </a:r>
          </a:p>
          <a:p>
            <a:pPr lvl="2"/>
            <a:r>
              <a:rPr lang="nl-NL" dirty="0"/>
              <a:t>Derde niveau</a:t>
            </a:r>
          </a:p>
        </p:txBody>
      </p:sp>
      <p:sp>
        <p:nvSpPr>
          <p:cNvPr id="9"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5831222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wee objecten">
    <p:spTree>
      <p:nvGrpSpPr>
        <p:cNvPr id="1" name=""/>
        <p:cNvGrpSpPr/>
        <p:nvPr/>
      </p:nvGrpSpPr>
      <p:grpSpPr>
        <a:xfrm>
          <a:off x="0" y="0"/>
          <a:ext cx="0" cy="0"/>
          <a:chOff x="0" y="0"/>
          <a:chExt cx="0" cy="0"/>
        </a:xfrm>
      </p:grpSpPr>
      <p:sp>
        <p:nvSpPr>
          <p:cNvPr id="12" name="Tijdelijke aanduiding voor inhoud 3"/>
          <p:cNvSpPr>
            <a:spLocks noGrp="1"/>
          </p:cNvSpPr>
          <p:nvPr>
            <p:ph sz="half" idx="17"/>
          </p:nvPr>
        </p:nvSpPr>
        <p:spPr>
          <a:xfrm>
            <a:off x="5017601" y="3501008"/>
            <a:ext cx="4459903"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p:txBody>
      </p:sp>
      <p:sp>
        <p:nvSpPr>
          <p:cNvPr id="13" name="Tijdelijke aanduiding voor afbeelding 3"/>
          <p:cNvSpPr>
            <a:spLocks noGrp="1"/>
          </p:cNvSpPr>
          <p:nvPr>
            <p:ph type="pic" sz="quarter" idx="19"/>
          </p:nvPr>
        </p:nvSpPr>
        <p:spPr>
          <a:xfrm>
            <a:off x="506508" y="3501008"/>
            <a:ext cx="4374484" cy="2376264"/>
          </a:xfrm>
          <a:prstGeom prst="rect">
            <a:avLst/>
          </a:prstGeom>
        </p:spPr>
        <p:txBody>
          <a:bodyPr vert="horz" lIns="95788" tIns="47894" rIns="95788" bIns="47894"/>
          <a:lstStyle>
            <a:lvl1pPr marL="0" indent="0">
              <a:buNone/>
              <a:defRPr sz="2100">
                <a:latin typeface="Segoe UI"/>
              </a:defRPr>
            </a:lvl1pPr>
          </a:lstStyle>
          <a:p>
            <a:pPr lvl="0"/>
            <a:r>
              <a:rPr lang="nl-NL" noProof="0" dirty="0"/>
              <a:t>Klik op het pictogram als u een afbeelding wilt toevoegen</a:t>
            </a:r>
          </a:p>
        </p:txBody>
      </p:sp>
      <p:sp>
        <p:nvSpPr>
          <p:cNvPr id="14" name="Tijdelijke aanduiding voor afbeelding 3"/>
          <p:cNvSpPr>
            <a:spLocks noGrp="1"/>
          </p:cNvSpPr>
          <p:nvPr>
            <p:ph type="pic" sz="quarter" idx="20"/>
          </p:nvPr>
        </p:nvSpPr>
        <p:spPr>
          <a:xfrm>
            <a:off x="416496" y="1052736"/>
            <a:ext cx="4464496" cy="2304256"/>
          </a:xfrm>
          <a:prstGeom prst="rect">
            <a:avLst/>
          </a:prstGeom>
        </p:spPr>
        <p:txBody>
          <a:bodyPr vert="horz" lIns="95788" tIns="47894" rIns="95788" bIns="47894"/>
          <a:lstStyle>
            <a:lvl1pPr marL="0" indent="0">
              <a:buNone/>
              <a:defRPr sz="2100">
                <a:latin typeface="Segoe UI"/>
              </a:defRPr>
            </a:lvl1pPr>
          </a:lstStyle>
          <a:p>
            <a:pPr lvl="0"/>
            <a:r>
              <a:rPr lang="nl-NL" noProof="0" dirty="0"/>
              <a:t>Klik op het pictogram als u een afbeelding wilt toevoegen</a:t>
            </a:r>
          </a:p>
        </p:txBody>
      </p:sp>
      <p:sp>
        <p:nvSpPr>
          <p:cNvPr id="15"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17" name="Tijdelijke aanduiding voor inhoud 3"/>
          <p:cNvSpPr>
            <a:spLocks noGrp="1"/>
          </p:cNvSpPr>
          <p:nvPr>
            <p:ph sz="half" idx="21"/>
          </p:nvPr>
        </p:nvSpPr>
        <p:spPr>
          <a:xfrm>
            <a:off x="5025008" y="1052736"/>
            <a:ext cx="4459903" cy="2304256"/>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p:txBody>
      </p:sp>
      <p:sp>
        <p:nvSpPr>
          <p:cNvPr id="8"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42377500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wee objecten">
    <p:spTree>
      <p:nvGrpSpPr>
        <p:cNvPr id="1" name=""/>
        <p:cNvGrpSpPr/>
        <p:nvPr/>
      </p:nvGrpSpPr>
      <p:grpSpPr>
        <a:xfrm>
          <a:off x="0" y="0"/>
          <a:ext cx="0" cy="0"/>
          <a:chOff x="0" y="0"/>
          <a:chExt cx="0" cy="0"/>
        </a:xfrm>
      </p:grpSpPr>
      <p:sp>
        <p:nvSpPr>
          <p:cNvPr id="13" name="Tijdelijke aanduiding voor afbeelding 3"/>
          <p:cNvSpPr>
            <a:spLocks noGrp="1"/>
          </p:cNvSpPr>
          <p:nvPr>
            <p:ph type="pic" sz="quarter" idx="19"/>
          </p:nvPr>
        </p:nvSpPr>
        <p:spPr>
          <a:xfrm>
            <a:off x="5018917" y="1124744"/>
            <a:ext cx="4458586" cy="2304256"/>
          </a:xfrm>
          <a:prstGeom prst="rect">
            <a:avLst/>
          </a:prstGeom>
        </p:spPr>
        <p:txBody>
          <a:bodyPr vert="horz" lIns="95788" tIns="47894" rIns="95788" bIns="47894"/>
          <a:lstStyle>
            <a:lvl1pPr marL="0" indent="0">
              <a:buNone/>
              <a:defRPr sz="2100">
                <a:latin typeface="Segoe UI"/>
              </a:defRPr>
            </a:lvl1pPr>
          </a:lstStyle>
          <a:p>
            <a:pPr lvl="0"/>
            <a:r>
              <a:rPr lang="nl-NL" noProof="0" dirty="0"/>
              <a:t>Klik op het pictogram als u een afbeelding wilt toevoegen</a:t>
            </a:r>
          </a:p>
        </p:txBody>
      </p:sp>
      <p:sp>
        <p:nvSpPr>
          <p:cNvPr id="14" name="Tijdelijke aanduiding voor afbeelding 3"/>
          <p:cNvSpPr>
            <a:spLocks noGrp="1"/>
          </p:cNvSpPr>
          <p:nvPr>
            <p:ph type="pic" sz="quarter" idx="20"/>
          </p:nvPr>
        </p:nvSpPr>
        <p:spPr>
          <a:xfrm>
            <a:off x="416496" y="1124744"/>
            <a:ext cx="4464496" cy="2304256"/>
          </a:xfrm>
          <a:prstGeom prst="rect">
            <a:avLst/>
          </a:prstGeom>
        </p:spPr>
        <p:txBody>
          <a:bodyPr vert="horz" lIns="95788" tIns="47894" rIns="95788" bIns="47894"/>
          <a:lstStyle>
            <a:lvl1pPr marL="0" indent="0">
              <a:buNone/>
              <a:defRPr sz="2100">
                <a:latin typeface="Segoe UI"/>
              </a:defRPr>
            </a:lvl1pPr>
          </a:lstStyle>
          <a:p>
            <a:pPr lvl="0"/>
            <a:r>
              <a:rPr lang="nl-NL" noProof="0" dirty="0"/>
              <a:t>Klik op het pictogram als u een afbeelding wilt toevoegen</a:t>
            </a:r>
          </a:p>
        </p:txBody>
      </p:sp>
      <p:sp>
        <p:nvSpPr>
          <p:cNvPr id="15" name="Tijdelijke aanduiding voor inhoud 3"/>
          <p:cNvSpPr>
            <a:spLocks noGrp="1"/>
          </p:cNvSpPr>
          <p:nvPr>
            <p:ph sz="half" idx="21"/>
          </p:nvPr>
        </p:nvSpPr>
        <p:spPr>
          <a:xfrm>
            <a:off x="416497" y="3573016"/>
            <a:ext cx="4464496"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p:txBody>
      </p:sp>
      <p:sp>
        <p:nvSpPr>
          <p:cNvPr id="16" name="Tijdelijke aanduiding voor inhoud 3"/>
          <p:cNvSpPr>
            <a:spLocks noGrp="1"/>
          </p:cNvSpPr>
          <p:nvPr>
            <p:ph sz="half" idx="22"/>
          </p:nvPr>
        </p:nvSpPr>
        <p:spPr>
          <a:xfrm>
            <a:off x="5025008" y="3573016"/>
            <a:ext cx="4459903"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p:txBody>
      </p:sp>
      <p:sp>
        <p:nvSpPr>
          <p:cNvPr id="17"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8"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39350283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 above 2">
    <p:spTree>
      <p:nvGrpSpPr>
        <p:cNvPr id="1" name=""/>
        <p:cNvGrpSpPr/>
        <p:nvPr/>
      </p:nvGrpSpPr>
      <p:grpSpPr>
        <a:xfrm>
          <a:off x="0" y="0"/>
          <a:ext cx="0" cy="0"/>
          <a:chOff x="0" y="0"/>
          <a:chExt cx="0" cy="0"/>
        </a:xfrm>
      </p:grpSpPr>
      <p:sp>
        <p:nvSpPr>
          <p:cNvPr id="15" name="Tijdelijke aanduiding voor inhoud 3"/>
          <p:cNvSpPr>
            <a:spLocks noGrp="1"/>
          </p:cNvSpPr>
          <p:nvPr>
            <p:ph sz="half" idx="21"/>
          </p:nvPr>
        </p:nvSpPr>
        <p:spPr>
          <a:xfrm>
            <a:off x="416497" y="3573016"/>
            <a:ext cx="4464496"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p:txBody>
      </p:sp>
      <p:sp>
        <p:nvSpPr>
          <p:cNvPr id="16" name="Tijdelijke aanduiding voor inhoud 3"/>
          <p:cNvSpPr>
            <a:spLocks noGrp="1"/>
          </p:cNvSpPr>
          <p:nvPr>
            <p:ph sz="half" idx="22"/>
          </p:nvPr>
        </p:nvSpPr>
        <p:spPr>
          <a:xfrm>
            <a:off x="5025008" y="3573016"/>
            <a:ext cx="4459903"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p:txBody>
      </p:sp>
      <p:sp>
        <p:nvSpPr>
          <p:cNvPr id="17"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8" name="Tijdelijke aanduiding voor inhoud 3"/>
          <p:cNvSpPr>
            <a:spLocks noGrp="1"/>
          </p:cNvSpPr>
          <p:nvPr>
            <p:ph sz="half" idx="23"/>
          </p:nvPr>
        </p:nvSpPr>
        <p:spPr>
          <a:xfrm>
            <a:off x="416496" y="1124744"/>
            <a:ext cx="9073008"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4807190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4" name="Tijdelijke aanduiding voor afbeelding 3"/>
          <p:cNvSpPr>
            <a:spLocks noGrp="1"/>
          </p:cNvSpPr>
          <p:nvPr>
            <p:ph type="pic" sz="quarter" idx="10"/>
          </p:nvPr>
        </p:nvSpPr>
        <p:spPr>
          <a:xfrm>
            <a:off x="0" y="0"/>
            <a:ext cx="9906000" cy="6858000"/>
          </a:xfrm>
          <a:prstGeom prst="rect">
            <a:avLst/>
          </a:prstGeom>
        </p:spPr>
        <p:txBody>
          <a:bodyPr vert="horz" lIns="95788" tIns="47894" rIns="95788" bIns="47894"/>
          <a:lstStyle>
            <a:lvl1pPr>
              <a:defRPr sz="2500">
                <a:latin typeface="Segoe UI"/>
              </a:defRPr>
            </a:lvl1pPr>
          </a:lstStyle>
          <a:p>
            <a:pPr lvl="0"/>
            <a:r>
              <a:rPr lang="nl-NL" noProof="0"/>
              <a:t>Klik op het pictogram als u een afbeelding wilt toevoegen</a:t>
            </a:r>
            <a:endParaRPr lang="nl-NL" noProof="0" dirty="0"/>
          </a:p>
        </p:txBody>
      </p:sp>
      <p:sp>
        <p:nvSpPr>
          <p:cNvPr id="6"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755740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4"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9863512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empty">
    <p:spTree>
      <p:nvGrpSpPr>
        <p:cNvPr id="1" name=""/>
        <p:cNvGrpSpPr/>
        <p:nvPr/>
      </p:nvGrpSpPr>
      <p:grpSpPr>
        <a:xfrm>
          <a:off x="0" y="0"/>
          <a:ext cx="0" cy="0"/>
          <a:chOff x="0" y="0"/>
          <a:chExt cx="0" cy="0"/>
        </a:xfrm>
      </p:grpSpPr>
      <p:sp>
        <p:nvSpPr>
          <p:cNvPr id="4"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3"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Tree>
    <p:extLst>
      <p:ext uri="{BB962C8B-B14F-4D97-AF65-F5344CB8AC3E}">
        <p14:creationId xmlns:p14="http://schemas.microsoft.com/office/powerpoint/2010/main" val="130015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95300" y="1484313"/>
            <a:ext cx="4381500" cy="5040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484313"/>
            <a:ext cx="4381500" cy="5040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537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95300" y="1484313"/>
            <a:ext cx="8915400" cy="24431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 y="4079875"/>
            <a:ext cx="8915400" cy="2444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703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03703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95300" y="1484313"/>
            <a:ext cx="8915400" cy="5040312"/>
          </a:xfrm>
          <a:prstGeom prst="rect">
            <a:avLst/>
          </a:prstGeom>
        </p:spPr>
        <p:txBody>
          <a:bodyPr/>
          <a:lstStyle/>
          <a:p>
            <a:pPr lvl="0"/>
            <a:endParaRPr lang="en-US" noProof="0"/>
          </a:p>
        </p:txBody>
      </p:sp>
    </p:spTree>
    <p:extLst>
      <p:ext uri="{BB962C8B-B14F-4D97-AF65-F5344CB8AC3E}">
        <p14:creationId xmlns:p14="http://schemas.microsoft.com/office/powerpoint/2010/main" val="830449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484313"/>
            <a:ext cx="4381500" cy="5040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29200" y="1484313"/>
            <a:ext cx="4381500" cy="24431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29200" y="4079875"/>
            <a:ext cx="4381500" cy="2444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3544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836613"/>
            <a:ext cx="8915400" cy="581025"/>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28775"/>
            <a:ext cx="4381500" cy="4895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628775"/>
            <a:ext cx="4381500" cy="4895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23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29" Type="http://schemas.openxmlformats.org/officeDocument/2006/relationships/slideLayout" Target="../slideLayouts/slideLayout39.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31" Type="http://schemas.openxmlformats.org/officeDocument/2006/relationships/image" Target="../media/image2.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slideLayout" Target="../slideLayouts/slideLayout37.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Afbeelding 1" descr="41556_UMCU_PPT_intro-28.png"/>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9906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233878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Lst>
  <p:hf hdr="0" ftr="0" dt="0"/>
  <p:txStyles>
    <p:titleStyle>
      <a:lvl1pPr algn="l" defTabSz="478958" rtl="0" eaLnBrk="1" fontAlgn="base" hangingPunct="1">
        <a:spcBef>
          <a:spcPct val="0"/>
        </a:spcBef>
        <a:spcAft>
          <a:spcPct val="0"/>
        </a:spcAft>
        <a:defRPr sz="3300" kern="1200">
          <a:solidFill>
            <a:schemeClr val="tx2"/>
          </a:solidFill>
          <a:latin typeface="Myriad Pro"/>
          <a:ea typeface="ＭＳ Ｐゴシック" charset="0"/>
          <a:cs typeface="ＭＳ Ｐゴシック" charset="0"/>
        </a:defRPr>
      </a:lvl1pPr>
      <a:lvl2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2pPr>
      <a:lvl3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3pPr>
      <a:lvl4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4pPr>
      <a:lvl5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5pPr>
      <a:lvl6pPr marL="478958"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6pPr>
      <a:lvl7pPr marL="957915"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7pPr>
      <a:lvl8pPr marL="1436873"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8pPr>
      <a:lvl9pPr marL="1915830"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9pPr>
    </p:titleStyle>
    <p:bodyStyle>
      <a:lvl1pPr marL="359218" indent="-359218" algn="l" defTabSz="478958" rtl="0" eaLnBrk="1" fontAlgn="base" hangingPunct="1">
        <a:spcBef>
          <a:spcPct val="20000"/>
        </a:spcBef>
        <a:spcAft>
          <a:spcPct val="0"/>
        </a:spcAft>
        <a:buFont typeface="Arial" charset="0"/>
        <a:buChar char="•"/>
        <a:defRPr sz="3300" kern="1200">
          <a:solidFill>
            <a:schemeClr val="tx1"/>
          </a:solidFill>
          <a:latin typeface="+mn-lt"/>
          <a:ea typeface="ＭＳ Ｐゴシック" charset="0"/>
          <a:cs typeface="ＭＳ Ｐゴシック" charset="0"/>
        </a:defRPr>
      </a:lvl1pPr>
      <a:lvl2pPr marL="778306" indent="-299349" algn="l" defTabSz="478958"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2pPr>
      <a:lvl3pPr marL="1197394" indent="-239479" algn="l" defTabSz="478958" rtl="0" eaLnBrk="1" fontAlgn="base" hangingPunct="1">
        <a:spcBef>
          <a:spcPct val="20000"/>
        </a:spcBef>
        <a:spcAft>
          <a:spcPct val="0"/>
        </a:spcAft>
        <a:buFont typeface="Arial" charset="0"/>
        <a:buChar char="•"/>
        <a:defRPr sz="2500" kern="1200">
          <a:solidFill>
            <a:schemeClr val="tx1"/>
          </a:solidFill>
          <a:latin typeface="+mn-lt"/>
          <a:ea typeface="ＭＳ Ｐゴシック" charset="0"/>
          <a:cs typeface="+mn-cs"/>
        </a:defRPr>
      </a:lvl3pPr>
      <a:lvl4pPr marL="1676351" indent="-239479" algn="l" defTabSz="478958"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4pPr>
      <a:lvl5pPr marL="2155309" indent="-239479" algn="l" defTabSz="478958"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5pPr>
      <a:lvl6pPr marL="2634266" indent="-239479" algn="l" defTabSz="478958" rtl="0" eaLnBrk="1" latinLnBrk="0" hangingPunct="1">
        <a:spcBef>
          <a:spcPct val="20000"/>
        </a:spcBef>
        <a:buFont typeface="Arial"/>
        <a:buChar char="•"/>
        <a:defRPr sz="2100" kern="1200">
          <a:solidFill>
            <a:schemeClr val="tx1"/>
          </a:solidFill>
          <a:latin typeface="+mn-lt"/>
          <a:ea typeface="+mn-ea"/>
          <a:cs typeface="+mn-cs"/>
        </a:defRPr>
      </a:lvl6pPr>
      <a:lvl7pPr marL="3113224" indent="-239479" algn="l" defTabSz="478958" rtl="0" eaLnBrk="1" latinLnBrk="0" hangingPunct="1">
        <a:spcBef>
          <a:spcPct val="20000"/>
        </a:spcBef>
        <a:buFont typeface="Arial"/>
        <a:buChar char="•"/>
        <a:defRPr sz="2100" kern="1200">
          <a:solidFill>
            <a:schemeClr val="tx1"/>
          </a:solidFill>
          <a:latin typeface="+mn-lt"/>
          <a:ea typeface="+mn-ea"/>
          <a:cs typeface="+mn-cs"/>
        </a:defRPr>
      </a:lvl7pPr>
      <a:lvl8pPr marL="3592182" indent="-239479" algn="l" defTabSz="478958" rtl="0" eaLnBrk="1" latinLnBrk="0" hangingPunct="1">
        <a:spcBef>
          <a:spcPct val="20000"/>
        </a:spcBef>
        <a:buFont typeface="Arial"/>
        <a:buChar char="•"/>
        <a:defRPr sz="2100" kern="1200">
          <a:solidFill>
            <a:schemeClr val="tx1"/>
          </a:solidFill>
          <a:latin typeface="+mn-lt"/>
          <a:ea typeface="+mn-ea"/>
          <a:cs typeface="+mn-cs"/>
        </a:defRPr>
      </a:lvl8pPr>
      <a:lvl9pPr marL="4071139" indent="-239479" algn="l" defTabSz="478958" rtl="0" eaLnBrk="1" latinLnBrk="0" hangingPunct="1">
        <a:spcBef>
          <a:spcPct val="20000"/>
        </a:spcBef>
        <a:buFont typeface="Arial"/>
        <a:buChar char="•"/>
        <a:defRPr sz="2100" kern="1200">
          <a:solidFill>
            <a:schemeClr val="tx1"/>
          </a:solidFill>
          <a:latin typeface="+mn-lt"/>
          <a:ea typeface="+mn-ea"/>
          <a:cs typeface="+mn-cs"/>
        </a:defRPr>
      </a:lvl9pPr>
    </p:bodyStyle>
    <p:otherStyle>
      <a:defPPr>
        <a:defRPr lang="nl-NL"/>
      </a:defPPr>
      <a:lvl1pPr marL="0" algn="l" defTabSz="478958" rtl="0" eaLnBrk="1" latinLnBrk="0" hangingPunct="1">
        <a:defRPr sz="1800" kern="1200">
          <a:solidFill>
            <a:schemeClr val="tx1"/>
          </a:solidFill>
          <a:latin typeface="+mn-lt"/>
          <a:ea typeface="+mn-ea"/>
          <a:cs typeface="+mn-cs"/>
        </a:defRPr>
      </a:lvl1pPr>
      <a:lvl2pPr marL="478958" algn="l" defTabSz="478958" rtl="0" eaLnBrk="1" latinLnBrk="0" hangingPunct="1">
        <a:defRPr sz="1800" kern="1200">
          <a:solidFill>
            <a:schemeClr val="tx1"/>
          </a:solidFill>
          <a:latin typeface="+mn-lt"/>
          <a:ea typeface="+mn-ea"/>
          <a:cs typeface="+mn-cs"/>
        </a:defRPr>
      </a:lvl2pPr>
      <a:lvl3pPr marL="957915" algn="l" defTabSz="478958" rtl="0" eaLnBrk="1" latinLnBrk="0" hangingPunct="1">
        <a:defRPr sz="1800" kern="1200">
          <a:solidFill>
            <a:schemeClr val="tx1"/>
          </a:solidFill>
          <a:latin typeface="+mn-lt"/>
          <a:ea typeface="+mn-ea"/>
          <a:cs typeface="+mn-cs"/>
        </a:defRPr>
      </a:lvl3pPr>
      <a:lvl4pPr marL="1436873" algn="l" defTabSz="478958" rtl="0" eaLnBrk="1" latinLnBrk="0" hangingPunct="1">
        <a:defRPr sz="1800" kern="1200">
          <a:solidFill>
            <a:schemeClr val="tx1"/>
          </a:solidFill>
          <a:latin typeface="+mn-lt"/>
          <a:ea typeface="+mn-ea"/>
          <a:cs typeface="+mn-cs"/>
        </a:defRPr>
      </a:lvl4pPr>
      <a:lvl5pPr marL="1915830" algn="l" defTabSz="478958" rtl="0" eaLnBrk="1" latinLnBrk="0" hangingPunct="1">
        <a:defRPr sz="1800" kern="1200">
          <a:solidFill>
            <a:schemeClr val="tx1"/>
          </a:solidFill>
          <a:latin typeface="+mn-lt"/>
          <a:ea typeface="+mn-ea"/>
          <a:cs typeface="+mn-cs"/>
        </a:defRPr>
      </a:lvl5pPr>
      <a:lvl6pPr marL="2394787" algn="l" defTabSz="478958" rtl="0" eaLnBrk="1" latinLnBrk="0" hangingPunct="1">
        <a:defRPr sz="1800" kern="1200">
          <a:solidFill>
            <a:schemeClr val="tx1"/>
          </a:solidFill>
          <a:latin typeface="+mn-lt"/>
          <a:ea typeface="+mn-ea"/>
          <a:cs typeface="+mn-cs"/>
        </a:defRPr>
      </a:lvl6pPr>
      <a:lvl7pPr marL="2873745" algn="l" defTabSz="478958" rtl="0" eaLnBrk="1" latinLnBrk="0" hangingPunct="1">
        <a:defRPr sz="1800" kern="1200">
          <a:solidFill>
            <a:schemeClr val="tx1"/>
          </a:solidFill>
          <a:latin typeface="+mn-lt"/>
          <a:ea typeface="+mn-ea"/>
          <a:cs typeface="+mn-cs"/>
        </a:defRPr>
      </a:lvl7pPr>
      <a:lvl8pPr marL="3352703" algn="l" defTabSz="478958" rtl="0" eaLnBrk="1" latinLnBrk="0" hangingPunct="1">
        <a:defRPr sz="1800" kern="1200">
          <a:solidFill>
            <a:schemeClr val="tx1"/>
          </a:solidFill>
          <a:latin typeface="+mn-lt"/>
          <a:ea typeface="+mn-ea"/>
          <a:cs typeface="+mn-cs"/>
        </a:defRPr>
      </a:lvl8pPr>
      <a:lvl9pPr marL="3831660" algn="l" defTabSz="47895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266" name="Afbeelding 2" descr="41556_UMCU_PPT_vervolg-14.png"/>
          <p:cNvPicPr>
            <a:picLocks noChangeAspect="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0" y="0"/>
            <a:ext cx="9906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0190924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62" r:id="rId8"/>
    <p:sldLayoutId id="2147483745" r:id="rId9"/>
    <p:sldLayoutId id="2147483746" r:id="rId10"/>
    <p:sldLayoutId id="2147483766" r:id="rId11"/>
    <p:sldLayoutId id="2147483747" r:id="rId12"/>
    <p:sldLayoutId id="2147483748" r:id="rId13"/>
    <p:sldLayoutId id="2147483752" r:id="rId14"/>
    <p:sldLayoutId id="2147483749" r:id="rId15"/>
    <p:sldLayoutId id="2147483765" r:id="rId16"/>
    <p:sldLayoutId id="2147483764" r:id="rId17"/>
    <p:sldLayoutId id="2147483750" r:id="rId18"/>
    <p:sldLayoutId id="2147483763" r:id="rId19"/>
    <p:sldLayoutId id="2147483751"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Lst>
  <p:hf hdr="0" ftr="0" dt="0"/>
  <p:txStyles>
    <p:titleStyle>
      <a:lvl1pPr algn="l" defTabSz="478958" rtl="0" eaLnBrk="1" fontAlgn="base" hangingPunct="1">
        <a:spcBef>
          <a:spcPct val="0"/>
        </a:spcBef>
        <a:spcAft>
          <a:spcPct val="0"/>
        </a:spcAft>
        <a:defRPr sz="3300" kern="1200">
          <a:solidFill>
            <a:schemeClr val="tx2"/>
          </a:solidFill>
          <a:latin typeface="Myriad Pro"/>
          <a:ea typeface="ＭＳ Ｐゴシック" charset="0"/>
          <a:cs typeface="ＭＳ Ｐゴシック" charset="0"/>
        </a:defRPr>
      </a:lvl1pPr>
      <a:lvl2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2pPr>
      <a:lvl3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3pPr>
      <a:lvl4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4pPr>
      <a:lvl5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5pPr>
      <a:lvl6pPr marL="478958"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6pPr>
      <a:lvl7pPr marL="957915"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7pPr>
      <a:lvl8pPr marL="1436873"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8pPr>
      <a:lvl9pPr marL="1915830"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9pPr>
    </p:titleStyle>
    <p:bodyStyle>
      <a:lvl1pPr marL="359218" indent="-359218" algn="l" defTabSz="478958" rtl="0" eaLnBrk="1" fontAlgn="base" hangingPunct="1">
        <a:spcBef>
          <a:spcPct val="20000"/>
        </a:spcBef>
        <a:spcAft>
          <a:spcPct val="0"/>
        </a:spcAft>
        <a:buFont typeface="Arial" charset="0"/>
        <a:buChar char="•"/>
        <a:defRPr sz="3300" kern="1200">
          <a:solidFill>
            <a:schemeClr val="tx1"/>
          </a:solidFill>
          <a:latin typeface="+mn-lt"/>
          <a:ea typeface="ＭＳ Ｐゴシック" charset="0"/>
          <a:cs typeface="ＭＳ Ｐゴシック" charset="0"/>
        </a:defRPr>
      </a:lvl1pPr>
      <a:lvl2pPr marL="778306" indent="-299349" algn="l" defTabSz="478958"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2pPr>
      <a:lvl3pPr marL="1197394" indent="-239479" algn="l" defTabSz="478958" rtl="0" eaLnBrk="1" fontAlgn="base" hangingPunct="1">
        <a:spcBef>
          <a:spcPct val="20000"/>
        </a:spcBef>
        <a:spcAft>
          <a:spcPct val="0"/>
        </a:spcAft>
        <a:buFont typeface="Arial" charset="0"/>
        <a:buChar char="•"/>
        <a:defRPr sz="2500" kern="1200">
          <a:solidFill>
            <a:schemeClr val="tx1"/>
          </a:solidFill>
          <a:latin typeface="+mn-lt"/>
          <a:ea typeface="ＭＳ Ｐゴシック" charset="0"/>
          <a:cs typeface="+mn-cs"/>
        </a:defRPr>
      </a:lvl3pPr>
      <a:lvl4pPr marL="1676351" indent="-239479" algn="l" defTabSz="478958"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4pPr>
      <a:lvl5pPr marL="2155309" indent="-239479" algn="l" defTabSz="478958"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5pPr>
      <a:lvl6pPr marL="2634266" indent="-239479" algn="l" defTabSz="478958" rtl="0" eaLnBrk="1" latinLnBrk="0" hangingPunct="1">
        <a:spcBef>
          <a:spcPct val="20000"/>
        </a:spcBef>
        <a:buFont typeface="Arial"/>
        <a:buChar char="•"/>
        <a:defRPr sz="2100" kern="1200">
          <a:solidFill>
            <a:schemeClr val="tx1"/>
          </a:solidFill>
          <a:latin typeface="+mn-lt"/>
          <a:ea typeface="+mn-ea"/>
          <a:cs typeface="+mn-cs"/>
        </a:defRPr>
      </a:lvl6pPr>
      <a:lvl7pPr marL="3113224" indent="-239479" algn="l" defTabSz="478958" rtl="0" eaLnBrk="1" latinLnBrk="0" hangingPunct="1">
        <a:spcBef>
          <a:spcPct val="20000"/>
        </a:spcBef>
        <a:buFont typeface="Arial"/>
        <a:buChar char="•"/>
        <a:defRPr sz="2100" kern="1200">
          <a:solidFill>
            <a:schemeClr val="tx1"/>
          </a:solidFill>
          <a:latin typeface="+mn-lt"/>
          <a:ea typeface="+mn-ea"/>
          <a:cs typeface="+mn-cs"/>
        </a:defRPr>
      </a:lvl7pPr>
      <a:lvl8pPr marL="3592182" indent="-239479" algn="l" defTabSz="478958" rtl="0" eaLnBrk="1" latinLnBrk="0" hangingPunct="1">
        <a:spcBef>
          <a:spcPct val="20000"/>
        </a:spcBef>
        <a:buFont typeface="Arial"/>
        <a:buChar char="•"/>
        <a:defRPr sz="2100" kern="1200">
          <a:solidFill>
            <a:schemeClr val="tx1"/>
          </a:solidFill>
          <a:latin typeface="+mn-lt"/>
          <a:ea typeface="+mn-ea"/>
          <a:cs typeface="+mn-cs"/>
        </a:defRPr>
      </a:lvl8pPr>
      <a:lvl9pPr marL="4071139" indent="-239479" algn="l" defTabSz="478958" rtl="0" eaLnBrk="1" latinLnBrk="0" hangingPunct="1">
        <a:spcBef>
          <a:spcPct val="20000"/>
        </a:spcBef>
        <a:buFont typeface="Arial"/>
        <a:buChar char="•"/>
        <a:defRPr sz="2100" kern="1200">
          <a:solidFill>
            <a:schemeClr val="tx1"/>
          </a:solidFill>
          <a:latin typeface="+mn-lt"/>
          <a:ea typeface="+mn-ea"/>
          <a:cs typeface="+mn-cs"/>
        </a:defRPr>
      </a:lvl9pPr>
    </p:bodyStyle>
    <p:otherStyle>
      <a:defPPr>
        <a:defRPr lang="nl-NL"/>
      </a:defPPr>
      <a:lvl1pPr marL="0" algn="l" defTabSz="478958" rtl="0" eaLnBrk="1" latinLnBrk="0" hangingPunct="1">
        <a:defRPr sz="1800" kern="1200">
          <a:solidFill>
            <a:schemeClr val="tx1"/>
          </a:solidFill>
          <a:latin typeface="+mn-lt"/>
          <a:ea typeface="+mn-ea"/>
          <a:cs typeface="+mn-cs"/>
        </a:defRPr>
      </a:lvl1pPr>
      <a:lvl2pPr marL="478958" algn="l" defTabSz="478958" rtl="0" eaLnBrk="1" latinLnBrk="0" hangingPunct="1">
        <a:defRPr sz="1800" kern="1200">
          <a:solidFill>
            <a:schemeClr val="tx1"/>
          </a:solidFill>
          <a:latin typeface="+mn-lt"/>
          <a:ea typeface="+mn-ea"/>
          <a:cs typeface="+mn-cs"/>
        </a:defRPr>
      </a:lvl2pPr>
      <a:lvl3pPr marL="957915" algn="l" defTabSz="478958" rtl="0" eaLnBrk="1" latinLnBrk="0" hangingPunct="1">
        <a:defRPr sz="1800" kern="1200">
          <a:solidFill>
            <a:schemeClr val="tx1"/>
          </a:solidFill>
          <a:latin typeface="+mn-lt"/>
          <a:ea typeface="+mn-ea"/>
          <a:cs typeface="+mn-cs"/>
        </a:defRPr>
      </a:lvl3pPr>
      <a:lvl4pPr marL="1436873" algn="l" defTabSz="478958" rtl="0" eaLnBrk="1" latinLnBrk="0" hangingPunct="1">
        <a:defRPr sz="1800" kern="1200">
          <a:solidFill>
            <a:schemeClr val="tx1"/>
          </a:solidFill>
          <a:latin typeface="+mn-lt"/>
          <a:ea typeface="+mn-ea"/>
          <a:cs typeface="+mn-cs"/>
        </a:defRPr>
      </a:lvl4pPr>
      <a:lvl5pPr marL="1915830" algn="l" defTabSz="478958" rtl="0" eaLnBrk="1" latinLnBrk="0" hangingPunct="1">
        <a:defRPr sz="1800" kern="1200">
          <a:solidFill>
            <a:schemeClr val="tx1"/>
          </a:solidFill>
          <a:latin typeface="+mn-lt"/>
          <a:ea typeface="+mn-ea"/>
          <a:cs typeface="+mn-cs"/>
        </a:defRPr>
      </a:lvl5pPr>
      <a:lvl6pPr marL="2394787" algn="l" defTabSz="478958" rtl="0" eaLnBrk="1" latinLnBrk="0" hangingPunct="1">
        <a:defRPr sz="1800" kern="1200">
          <a:solidFill>
            <a:schemeClr val="tx1"/>
          </a:solidFill>
          <a:latin typeface="+mn-lt"/>
          <a:ea typeface="+mn-ea"/>
          <a:cs typeface="+mn-cs"/>
        </a:defRPr>
      </a:lvl6pPr>
      <a:lvl7pPr marL="2873745" algn="l" defTabSz="478958" rtl="0" eaLnBrk="1" latinLnBrk="0" hangingPunct="1">
        <a:defRPr sz="1800" kern="1200">
          <a:solidFill>
            <a:schemeClr val="tx1"/>
          </a:solidFill>
          <a:latin typeface="+mn-lt"/>
          <a:ea typeface="+mn-ea"/>
          <a:cs typeface="+mn-cs"/>
        </a:defRPr>
      </a:lvl7pPr>
      <a:lvl8pPr marL="3352703" algn="l" defTabSz="478958" rtl="0" eaLnBrk="1" latinLnBrk="0" hangingPunct="1">
        <a:defRPr sz="1800" kern="1200">
          <a:solidFill>
            <a:schemeClr val="tx1"/>
          </a:solidFill>
          <a:latin typeface="+mn-lt"/>
          <a:ea typeface="+mn-ea"/>
          <a:cs typeface="+mn-cs"/>
        </a:defRPr>
      </a:lvl8pPr>
      <a:lvl9pPr marL="3831660" algn="l" defTabSz="47895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 Target="slide12.xml"/><Relationship Id="rId1" Type="http://schemas.openxmlformats.org/officeDocument/2006/relationships/slideLayout" Target="../slideLayouts/slideLayout12.xml"/><Relationship Id="rId4" Type="http://schemas.openxmlformats.org/officeDocument/2006/relationships/slide" Target="slide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altLang="en-US" dirty="0"/>
              <a:t>Epidemiology and Big Data</a:t>
            </a:r>
            <a:br>
              <a:rPr lang="en-US" altLang="en-US" dirty="0"/>
            </a:br>
            <a:r>
              <a:rPr lang="en-US" altLang="en-US" sz="3200" dirty="0"/>
              <a:t>Mixed Models part 2: </a:t>
            </a:r>
            <a:r>
              <a:rPr lang="en-US" sz="3200" dirty="0"/>
              <a:t>Longitudinal Data (Modelling Time)</a:t>
            </a:r>
            <a:endParaRPr lang="nl-NL" altLang="en-US" dirty="0"/>
          </a:p>
        </p:txBody>
      </p:sp>
      <p:sp>
        <p:nvSpPr>
          <p:cNvPr id="6147" name="Rectangle 3"/>
          <p:cNvSpPr>
            <a:spLocks noGrp="1" noChangeArrowheads="1"/>
          </p:cNvSpPr>
          <p:nvPr>
            <p:ph type="subTitle" idx="1"/>
          </p:nvPr>
        </p:nvSpPr>
        <p:spPr/>
        <p:txBody>
          <a:bodyPr/>
          <a:lstStyle/>
          <a:p>
            <a:pPr marL="0" indent="0" eaLnBrk="1" hangingPunct="1"/>
            <a:r>
              <a:rPr lang="en-US" altLang="en-US"/>
              <a:t>Rebecca Stellato</a:t>
            </a:r>
            <a:endParaRPr lang="nl-NL" altLang="en-US"/>
          </a:p>
        </p:txBody>
      </p:sp>
    </p:spTree>
    <p:extLst>
      <p:ext uri="{BB962C8B-B14F-4D97-AF65-F5344CB8AC3E}">
        <p14:creationId xmlns:p14="http://schemas.microsoft.com/office/powerpoint/2010/main" val="2081333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nl-NL"/>
              <a:t>Example: Reisby Data</a:t>
            </a:r>
            <a:endParaRPr lang="nl-NL" dirty="0"/>
          </a:p>
        </p:txBody>
      </p:sp>
      <p:sp>
        <p:nvSpPr>
          <p:cNvPr id="7" name="Content Placeholder 6"/>
          <p:cNvSpPr>
            <a:spLocks noGrp="1"/>
          </p:cNvSpPr>
          <p:nvPr>
            <p:ph idx="1"/>
          </p:nvPr>
        </p:nvSpPr>
        <p:spPr/>
        <p:txBody>
          <a:bodyPr/>
          <a:lstStyle/>
          <a:p>
            <a:endParaRPr lang="nl-NL"/>
          </a:p>
        </p:txBody>
      </p:sp>
      <p:sp>
        <p:nvSpPr>
          <p:cNvPr id="4" name="Content Placeholder 3"/>
          <p:cNvSpPr>
            <a:spLocks noGrp="1"/>
          </p:cNvSpPr>
          <p:nvPr>
            <p:ph sz="quarter" idx="11"/>
          </p:nvPr>
        </p:nvSpPr>
        <p:spPr/>
        <p:txBody>
          <a:bodyPr/>
          <a:lstStyle/>
          <a:p>
            <a:r>
              <a:rPr lang="nl-NL"/>
              <a:t>“Spaghetti Plot” (R, using ggplot2)</a:t>
            </a:r>
            <a:endParaRPr lang="nl-NL" dirty="0"/>
          </a:p>
        </p:txBody>
      </p:sp>
      <p:sp>
        <p:nvSpPr>
          <p:cNvPr id="15364" name="AutoShape 5">
            <a:hlinkClick r:id="rId2" action="ppaction://hlinksldjump" highlightClick="1"/>
          </p:cNvPr>
          <p:cNvSpPr>
            <a:spLocks noChangeArrowheads="1"/>
          </p:cNvSpPr>
          <p:nvPr/>
        </p:nvSpPr>
        <p:spPr bwMode="auto">
          <a:xfrm>
            <a:off x="8964902" y="4865719"/>
            <a:ext cx="452594" cy="649287"/>
          </a:xfrm>
          <a:prstGeom prst="actionButtonForwardNex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72" y="1484784"/>
            <a:ext cx="864096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4"/>
          </p:nvPr>
        </p:nvSpPr>
        <p:spPr/>
        <p:txBody>
          <a:bodyPr/>
          <a:lstStyle/>
          <a:p>
            <a:fld id="{D87BC140-2E60-49D6-BAEA-92AEB9198AEC}" type="slidenum">
              <a:rPr lang="nl-NL" smtClean="0"/>
              <a:pPr/>
              <a:t>10</a:t>
            </a:fld>
            <a:endParaRPr lang="nl-NL"/>
          </a:p>
        </p:txBody>
      </p:sp>
      <p:sp>
        <p:nvSpPr>
          <p:cNvPr id="8" name="AutoShape 5">
            <a:hlinkClick r:id="rId4" action="ppaction://hlinksldjump" highlightClick="1"/>
          </p:cNvPr>
          <p:cNvSpPr>
            <a:spLocks noChangeArrowheads="1"/>
          </p:cNvSpPr>
          <p:nvPr/>
        </p:nvSpPr>
        <p:spPr bwMode="auto">
          <a:xfrm>
            <a:off x="8964902" y="5342762"/>
            <a:ext cx="452594" cy="649287"/>
          </a:xfrm>
          <a:prstGeom prst="actionButtonForwardNex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i="1" dirty="0"/>
              <a:t>Linear</a:t>
            </a:r>
            <a:r>
              <a:rPr lang="en-US" dirty="0"/>
              <a:t> time effect</a:t>
            </a:r>
            <a:endParaRPr lang="nl-NL" dirty="0"/>
          </a:p>
        </p:txBody>
      </p:sp>
      <p:sp>
        <p:nvSpPr>
          <p:cNvPr id="41987" name="Rectangle 3"/>
          <p:cNvSpPr>
            <a:spLocks noGrp="1" noChangeArrowheads="1"/>
          </p:cNvSpPr>
          <p:nvPr>
            <p:ph idx="1"/>
          </p:nvPr>
        </p:nvSpPr>
        <p:spPr/>
        <p:txBody>
          <a:bodyPr/>
          <a:lstStyle/>
          <a:p>
            <a:r>
              <a:rPr lang="en-US" dirty="0"/>
              <a:t>Time technically measured in categories (weeks 1, 2 ...)</a:t>
            </a:r>
          </a:p>
          <a:p>
            <a:r>
              <a:rPr lang="en-US" dirty="0"/>
              <a:t>Reasonable to model time as linear?</a:t>
            </a:r>
          </a:p>
          <a:p>
            <a:pPr lvl="1"/>
            <a:r>
              <a:rPr lang="en-US" dirty="0"/>
              <a:t>1 parameter for slope of HDRS in time</a:t>
            </a:r>
          </a:p>
          <a:p>
            <a:pPr lvl="1"/>
            <a:r>
              <a:rPr lang="en-US" dirty="0"/>
              <a:t>need to check whether this assumption is reasonable</a:t>
            </a:r>
          </a:p>
          <a:p>
            <a:pPr lvl="2"/>
            <a:r>
              <a:rPr lang="en-US" dirty="0"/>
              <a:t>initial data analysis (spaghetti plot, individual plots)</a:t>
            </a:r>
          </a:p>
          <a:p>
            <a:pPr lvl="2"/>
            <a:r>
              <a:rPr lang="en-US" dirty="0"/>
              <a:t>model comparison (day 3)</a:t>
            </a:r>
          </a:p>
          <a:p>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11</a:t>
            </a:fld>
            <a:endParaRPr lang="nl-NL"/>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Random intercept with linear time effect</a:t>
            </a:r>
            <a:endParaRPr lang="nl-NL"/>
          </a:p>
        </p:txBody>
      </p:sp>
      <p:sp>
        <p:nvSpPr>
          <p:cNvPr id="4" name="Content Placeholder 3"/>
          <p:cNvSpPr>
            <a:spLocks noGrp="1"/>
          </p:cNvSpPr>
          <p:nvPr>
            <p:ph sz="quarter" idx="11"/>
          </p:nvPr>
        </p:nvSpPr>
        <p:spPr/>
        <p:txBody>
          <a:bodyPr/>
          <a:lstStyle/>
          <a:p>
            <a:r>
              <a:rPr lang="en-US" dirty="0"/>
              <a:t>Predicted values from a LME with random intercept and linear time:</a:t>
            </a:r>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12</a:t>
            </a:fld>
            <a:endParaRPr lang="nl-NL"/>
          </a:p>
        </p:txBody>
      </p:sp>
      <p:pic>
        <p:nvPicPr>
          <p:cNvPr id="552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1006" y="1628774"/>
            <a:ext cx="6876370" cy="5009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4">
            <a:hlinkClick r:id="rId3" action="ppaction://hlinksldjump" highlightClick="1"/>
          </p:cNvPr>
          <p:cNvSpPr>
            <a:spLocks noChangeArrowheads="1"/>
          </p:cNvSpPr>
          <p:nvPr/>
        </p:nvSpPr>
        <p:spPr bwMode="auto">
          <a:xfrm>
            <a:off x="8913440" y="5085184"/>
            <a:ext cx="503684"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Random intercept + random linear time effect</a:t>
            </a:r>
            <a:endParaRPr lang="nl-NL" dirty="0"/>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lstStyle/>
              <a:p>
                <a:r>
                  <a:rPr lang="en-US" dirty="0"/>
                  <a:t>We can make the assumption that the (linear) time effect is different for each individual by incorporating a random (linear) time effect:</a:t>
                </a:r>
                <a:endParaRPr lang="nl-NL" dirty="0"/>
              </a:p>
              <a:p>
                <a:pPr lvl="1"/>
                <a14:m>
                  <m:oMath xmlns:m="http://schemas.openxmlformats.org/officeDocument/2006/math">
                    <m:sSub>
                      <m:sSubPr>
                        <m:ctrlPr>
                          <a:rPr lang="pt-BR" altLang="en-US" i="1">
                            <a:latin typeface="Cambria Math" panose="02040503050406030204" pitchFamily="18" charset="0"/>
                          </a:rPr>
                        </m:ctrlPr>
                      </m:sSubPr>
                      <m:e>
                        <m:r>
                          <a:rPr lang="en-US" altLang="en-US" i="1">
                            <a:latin typeface="Cambria Math"/>
                          </a:rPr>
                          <m:t>𝑦</m:t>
                        </m:r>
                      </m:e>
                      <m:sub>
                        <m:r>
                          <a:rPr lang="en-US" altLang="en-US" i="1">
                            <a:latin typeface="Cambria Math"/>
                          </a:rPr>
                          <m:t>𝑖𝑗</m:t>
                        </m:r>
                      </m:sub>
                    </m:sSub>
                    <m:r>
                      <a:rPr lang="en-US" altLang="en-US" i="1">
                        <a:latin typeface="Cambria Math"/>
                      </a:rPr>
                      <m:t>=</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a:ea typeface="Cambria Math"/>
                              </a:rPr>
                              <m:t>𝛽</m:t>
                            </m:r>
                          </m:e>
                          <m:sub>
                            <m:r>
                              <a:rPr lang="en-US" altLang="en-US" i="1">
                                <a:latin typeface="Cambria Math"/>
                              </a:rPr>
                              <m:t>0</m:t>
                            </m:r>
                          </m:sub>
                        </m:sSub>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rPr>
                              <m:t>0</m:t>
                            </m:r>
                            <m:r>
                              <a:rPr lang="en-US" altLang="en-US" i="1">
                                <a:latin typeface="Cambria Math"/>
                              </a:rPr>
                              <m:t>𝑖</m:t>
                            </m:r>
                          </m:sub>
                        </m:sSub>
                      </m:e>
                    </m:d>
                    <m:r>
                      <a:rPr lang="en-US" altLang="en-US" i="1">
                        <a:latin typeface="Cambria Math"/>
                      </a:rPr>
                      <m:t>+</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a:ea typeface="Cambria Math"/>
                              </a:rPr>
                              <m:t>𝛽</m:t>
                            </m:r>
                          </m:e>
                          <m:sub>
                            <m:r>
                              <a:rPr lang="en-US" altLang="en-US" i="1">
                                <a:latin typeface="Cambria Math"/>
                                <a:ea typeface="Cambria Math"/>
                              </a:rPr>
                              <m:t>1</m:t>
                            </m:r>
                          </m:sub>
                        </m:sSub>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sym typeface="Symbol"/>
                              </a:rPr>
                              <m:t>1</m:t>
                            </m:r>
                            <m:r>
                              <a:rPr lang="en-US" altLang="en-US" i="1">
                                <a:latin typeface="Cambria Math"/>
                              </a:rPr>
                              <m:t>𝑖</m:t>
                            </m:r>
                          </m:sub>
                        </m:sSub>
                      </m:e>
                    </m:d>
                    <m:r>
                      <a:rPr lang="en-US" altLang="en-US" i="1">
                        <a:latin typeface="Cambria Math"/>
                        <a:ea typeface="Cambria Math"/>
                      </a:rPr>
                      <m:t>∙</m:t>
                    </m:r>
                    <m:sSub>
                      <m:sSubPr>
                        <m:ctrlPr>
                          <a:rPr lang="en-US" altLang="en-US" i="1">
                            <a:latin typeface="Cambria Math" panose="02040503050406030204" pitchFamily="18" charset="0"/>
                          </a:rPr>
                        </m:ctrlPr>
                      </m:sSubPr>
                      <m:e>
                        <m:r>
                          <a:rPr lang="en-US" altLang="en-US" b="0" i="1" smtClean="0">
                            <a:latin typeface="Cambria Math"/>
                          </a:rPr>
                          <m:t>𝑡𝑖𝑚𝑒</m:t>
                        </m:r>
                      </m:e>
                      <m:sub>
                        <m:r>
                          <a:rPr lang="en-US" altLang="en-US" i="1">
                            <a:latin typeface="Cambria Math"/>
                          </a:rPr>
                          <m:t>𝑖𝑗</m:t>
                        </m:r>
                      </m:sub>
                    </m:sSub>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ea typeface="Cambria Math"/>
                          </a:rPr>
                          <m:t>𝜀</m:t>
                        </m:r>
                      </m:e>
                      <m:sub>
                        <m:r>
                          <a:rPr lang="en-US" altLang="en-US" i="1">
                            <a:latin typeface="Cambria Math"/>
                          </a:rPr>
                          <m:t>𝑖𝑗</m:t>
                        </m:r>
                      </m:sub>
                    </m:sSub>
                  </m:oMath>
                </a14:m>
                <a:endParaRPr lang="en-GB" altLang="en-US" dirty="0"/>
              </a:p>
              <a:p>
                <a:pPr lvl="1"/>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ea typeface="Cambria Math"/>
                          </a:rPr>
                          <m:t>𝜀</m:t>
                        </m:r>
                      </m:e>
                      <m:sub>
                        <m:r>
                          <a:rPr lang="en-US" altLang="en-US" i="1">
                            <a:latin typeface="Cambria Math"/>
                          </a:rPr>
                          <m:t>𝑖𝑗</m:t>
                        </m:r>
                      </m:sub>
                    </m:sSub>
                    <m:r>
                      <a:rPr lang="en-US" altLang="en-US" i="1">
                        <a:latin typeface="Cambria Math"/>
                        <a:ea typeface="Cambria Math"/>
                      </a:rPr>
                      <m:t>~</m:t>
                    </m:r>
                    <m:r>
                      <a:rPr lang="en-US" altLang="en-US" i="1">
                        <a:latin typeface="Cambria Math"/>
                        <a:ea typeface="Cambria Math"/>
                      </a:rPr>
                      <m:t>𝑁</m:t>
                    </m:r>
                    <m:d>
                      <m:dPr>
                        <m:ctrlPr>
                          <a:rPr lang="en-US" altLang="en-US" i="1">
                            <a:latin typeface="Cambria Math" panose="02040503050406030204" pitchFamily="18" charset="0"/>
                            <a:ea typeface="Cambria Math"/>
                          </a:rPr>
                        </m:ctrlPr>
                      </m:dPr>
                      <m:e>
                        <m:r>
                          <a:rPr lang="en-US" altLang="en-US" i="1">
                            <a:latin typeface="Cambria Math"/>
                            <a:ea typeface="Cambria Math"/>
                          </a:rPr>
                          <m:t>0,</m:t>
                        </m:r>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rPr>
                                  <m:t>𝑒</m:t>
                                </m:r>
                              </m:sub>
                            </m:sSub>
                          </m:e>
                          <m:sup>
                            <m:r>
                              <a:rPr lang="en-US" altLang="en-US" i="1">
                                <a:latin typeface="Cambria Math"/>
                                <a:ea typeface="Cambria Math"/>
                              </a:rPr>
                              <m:t>2</m:t>
                            </m:r>
                          </m:sup>
                        </m:sSup>
                      </m:e>
                    </m:d>
                  </m:oMath>
                </a14:m>
                <a:r>
                  <a:rPr lang="en-US" altLang="en-US" dirty="0"/>
                  <a:t> ;  </a:t>
                </a:r>
              </a:p>
              <a:p>
                <a:pPr lvl="1"/>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rPr>
                          <m:t>0</m:t>
                        </m:r>
                        <m:r>
                          <a:rPr lang="en-US" altLang="en-US" i="1">
                            <a:latin typeface="Cambria Math"/>
                          </a:rPr>
                          <m:t>𝑖</m:t>
                        </m:r>
                      </m:sub>
                    </m:sSub>
                    <m:r>
                      <a:rPr lang="en-US" altLang="en-US" i="1">
                        <a:latin typeface="Cambria Math"/>
                        <a:ea typeface="Cambria Math"/>
                      </a:rPr>
                      <m:t>~</m:t>
                    </m:r>
                    <m:r>
                      <a:rPr lang="en-US" altLang="en-US" i="1">
                        <a:latin typeface="Cambria Math"/>
                        <a:ea typeface="Cambria Math"/>
                      </a:rPr>
                      <m:t>𝑁</m:t>
                    </m:r>
                    <m:r>
                      <a:rPr lang="en-US" altLang="en-US" i="1">
                        <a:latin typeface="Cambria Math"/>
                        <a:ea typeface="Cambria Math"/>
                      </a:rPr>
                      <m:t>(0,</m:t>
                    </m:r>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0</m:t>
                            </m:r>
                          </m:sub>
                        </m:sSub>
                      </m:e>
                      <m:sup>
                        <m:r>
                          <a:rPr lang="en-US" altLang="en-US" i="1">
                            <a:latin typeface="Cambria Math"/>
                            <a:ea typeface="Cambria Math"/>
                          </a:rPr>
                          <m:t>2</m:t>
                        </m:r>
                      </m:sup>
                    </m:sSup>
                    <m:r>
                      <a:rPr lang="en-US" altLang="en-US" i="1">
                        <a:latin typeface="Cambria Math"/>
                        <a:ea typeface="Cambria Math"/>
                      </a:rPr>
                      <m:t>)</m:t>
                    </m:r>
                  </m:oMath>
                </a14:m>
                <a:r>
                  <a:rPr lang="en-US" altLang="en-US" dirty="0"/>
                  <a:t> ;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sym typeface="Symbol"/>
                          </a:rPr>
                          <m:t>1</m:t>
                        </m:r>
                        <m:r>
                          <a:rPr lang="en-US" altLang="en-US" i="1">
                            <a:latin typeface="Cambria Math"/>
                          </a:rPr>
                          <m:t>𝑖</m:t>
                        </m:r>
                      </m:sub>
                    </m:sSub>
                    <m:r>
                      <a:rPr lang="en-US" altLang="en-US" i="1">
                        <a:latin typeface="Cambria Math"/>
                        <a:ea typeface="Cambria Math"/>
                      </a:rPr>
                      <m:t>~</m:t>
                    </m:r>
                    <m:r>
                      <a:rPr lang="en-US" altLang="en-US" i="1">
                        <a:latin typeface="Cambria Math"/>
                        <a:ea typeface="Cambria Math"/>
                      </a:rPr>
                      <m:t>𝑁</m:t>
                    </m:r>
                    <m:r>
                      <a:rPr lang="en-US" altLang="en-US" i="1">
                        <a:latin typeface="Cambria Math"/>
                        <a:ea typeface="Cambria Math"/>
                      </a:rPr>
                      <m:t>(0,</m:t>
                    </m:r>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1</m:t>
                            </m:r>
                          </m:sub>
                        </m:sSub>
                      </m:e>
                      <m:sup>
                        <m:r>
                          <a:rPr lang="en-US" altLang="en-US" i="1">
                            <a:latin typeface="Cambria Math"/>
                            <a:ea typeface="Cambria Math"/>
                          </a:rPr>
                          <m:t>2</m:t>
                        </m:r>
                      </m:sup>
                    </m:sSup>
                    <m:r>
                      <a:rPr lang="en-US" altLang="en-US" i="1">
                        <a:latin typeface="Cambria Math"/>
                        <a:ea typeface="Cambria Math"/>
                      </a:rPr>
                      <m:t>)</m:t>
                    </m:r>
                  </m:oMath>
                </a14:m>
                <a:r>
                  <a:rPr lang="nl-NL" dirty="0"/>
                  <a:t> ;  </a:t>
                </a:r>
                <a14:m>
                  <m:oMath xmlns:m="http://schemas.openxmlformats.org/officeDocument/2006/math">
                    <m:r>
                      <a:rPr lang="en-US" altLang="en-US" i="1">
                        <a:latin typeface="Cambria Math"/>
                      </a:rPr>
                      <m:t>𝑐𝑜𝑣</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rPr>
                              <m:t>0</m:t>
                            </m:r>
                            <m:r>
                              <a:rPr lang="en-US" altLang="en-US" i="1">
                                <a:latin typeface="Cambria Math"/>
                              </a:rPr>
                              <m:t>𝑖</m:t>
                            </m:r>
                          </m:sub>
                        </m:sSub>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sym typeface="Symbol"/>
                              </a:rPr>
                              <m:t></m:t>
                            </m:r>
                          </m:e>
                          <m:sub>
                            <m:r>
                              <a:rPr lang="nl-NL" altLang="en-US" b="0" i="1" smtClean="0">
                                <a:latin typeface="Cambria Math"/>
                                <a:sym typeface="Symbol"/>
                              </a:rPr>
                              <m:t>1</m:t>
                            </m:r>
                            <m:r>
                              <a:rPr lang="en-US" altLang="en-US" i="1">
                                <a:latin typeface="Cambria Math"/>
                              </a:rPr>
                              <m:t>𝑖</m:t>
                            </m:r>
                          </m:sub>
                        </m:sSub>
                      </m:e>
                    </m:d>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ea typeface="Cambria Math"/>
                          </a:rPr>
                          <m:t>𝜎</m:t>
                        </m:r>
                      </m:e>
                      <m:sub>
                        <m:r>
                          <a:rPr lang="en-US" altLang="en-US" i="1">
                            <a:latin typeface="Cambria Math"/>
                            <a:sym typeface="Symbol"/>
                          </a:rPr>
                          <m:t>01</m:t>
                        </m:r>
                      </m:sub>
                    </m:sSub>
                  </m:oMath>
                </a14:m>
                <a:endParaRPr lang="nl-NL" dirty="0"/>
              </a:p>
              <a:p>
                <a:pPr lvl="2"/>
                <a:endParaRPr lang="en-US" dirty="0"/>
              </a:p>
              <a:p>
                <a:pPr lvl="2"/>
                <a:r>
                  <a:rPr lang="en-US" dirty="0"/>
                  <a:t>This last line can also be written: </a:t>
                </a:r>
                <a14:m>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rPr>
                                    <m:t>0</m:t>
                                  </m:r>
                                  <m:r>
                                    <a:rPr lang="en-US" altLang="en-US" i="1">
                                      <a:latin typeface="Cambria Math"/>
                                    </a:rPr>
                                    <m:t>𝑖</m:t>
                                  </m:r>
                                </m:sub>
                              </m:sSub>
                            </m:e>
                          </m:mr>
                          <m:mr>
                            <m:e>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b="0" i="1" smtClean="0">
                                      <a:latin typeface="Cambria Math"/>
                                    </a:rPr>
                                    <m:t>1</m:t>
                                  </m:r>
                                  <m:r>
                                    <a:rPr lang="en-US" altLang="en-US" i="1">
                                      <a:latin typeface="Cambria Math"/>
                                    </a:rPr>
                                    <m:t>𝑖</m:t>
                                  </m:r>
                                </m:sub>
                              </m:sSub>
                            </m:e>
                          </m:mr>
                        </m:m>
                      </m:e>
                    </m:d>
                    <m:r>
                      <a:rPr lang="en-US" i="1" smtClean="0">
                        <a:latin typeface="Cambria Math"/>
                        <a:ea typeface="Cambria Math"/>
                      </a:rPr>
                      <m:t>~</m:t>
                    </m:r>
                    <m:r>
                      <a:rPr lang="en-US" b="0" i="1" smtClean="0">
                        <a:latin typeface="Cambria Math"/>
                        <a:ea typeface="Cambria Math"/>
                      </a:rPr>
                      <m:t>𝑁</m:t>
                    </m:r>
                    <m:d>
                      <m:dPr>
                        <m:ctrlPr>
                          <a:rPr lang="en-US" b="0" i="1" smtClean="0">
                            <a:latin typeface="Cambria Math" panose="02040503050406030204" pitchFamily="18" charset="0"/>
                            <a:ea typeface="Cambria Math"/>
                          </a:rPr>
                        </m:ctrlPr>
                      </m:dPr>
                      <m:e>
                        <m:r>
                          <a:rPr lang="en-US" b="0" i="1" smtClean="0">
                            <a:latin typeface="Cambria Math"/>
                            <a:ea typeface="Cambria Math"/>
                          </a:rPr>
                          <m:t>0, </m:t>
                        </m:r>
                        <m:sSub>
                          <m:sSubPr>
                            <m:ctrlPr>
                              <a:rPr lang="en-US" b="0" i="1" smtClean="0">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e>
                    </m:d>
                    <m:r>
                      <a:rPr lang="en-US" b="0" i="1" smtClean="0">
                        <a:latin typeface="Cambria Math"/>
                        <a:ea typeface="Cambria Math"/>
                      </a:rPr>
                      <m:t> ,  </m:t>
                    </m:r>
                    <m:sSub>
                      <m:sSubPr>
                        <m:ctrlPr>
                          <a:rPr lang="en-US" i="1">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r>
                      <a:rPr lang="en-US" b="0" i="1" smtClean="0">
                        <a:latin typeface="Cambria Math"/>
                        <a:ea typeface="Cambria Math"/>
                      </a:rPr>
                      <m:t>=</m:t>
                    </m:r>
                    <m:d>
                      <m:dPr>
                        <m:begChr m:val="["/>
                        <m:endChr m:val="]"/>
                        <m:ctrlPr>
                          <a:rPr lang="en-US" b="0" i="1" smtClean="0">
                            <a:latin typeface="Cambria Math" panose="02040503050406030204" pitchFamily="18" charset="0"/>
                            <a:ea typeface="Cambria Math"/>
                          </a:rPr>
                        </m:ctrlPr>
                      </m:dPr>
                      <m:e>
                        <m:m>
                          <m:mPr>
                            <m:mcs>
                              <m:mc>
                                <m:mcPr>
                                  <m:count m:val="2"/>
                                  <m:mcJc m:val="center"/>
                                </m:mcPr>
                              </m:mc>
                            </m:mcs>
                            <m:ctrlPr>
                              <a:rPr lang="en-US" b="0" i="1" smtClean="0">
                                <a:latin typeface="Cambria Math" panose="02040503050406030204" pitchFamily="18" charset="0"/>
                                <a:ea typeface="Cambria Math"/>
                              </a:rPr>
                            </m:ctrlPr>
                          </m:mPr>
                          <m:mr>
                            <m:e>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0</m:t>
                                      </m:r>
                                    </m:sub>
                                  </m:sSub>
                                </m:e>
                                <m:sup>
                                  <m:r>
                                    <a:rPr lang="en-US" altLang="en-US" i="1">
                                      <a:latin typeface="Cambria Math"/>
                                      <a:ea typeface="Cambria Math"/>
                                    </a:rPr>
                                    <m:t>2</m:t>
                                  </m:r>
                                </m:sup>
                              </m:sSup>
                            </m:e>
                            <m:e>
                              <m:sSub>
                                <m:sSubPr>
                                  <m:ctrlPr>
                                    <a:rPr lang="en-US" altLang="en-US" i="1">
                                      <a:latin typeface="Cambria Math" panose="02040503050406030204" pitchFamily="18" charset="0"/>
                                    </a:rPr>
                                  </m:ctrlPr>
                                </m:sSubPr>
                                <m:e>
                                  <m:r>
                                    <a:rPr lang="en-US" altLang="en-US" i="1">
                                      <a:latin typeface="Cambria Math"/>
                                      <a:ea typeface="Cambria Math"/>
                                    </a:rPr>
                                    <m:t>𝜎</m:t>
                                  </m:r>
                                </m:e>
                                <m:sub>
                                  <m:r>
                                    <a:rPr lang="en-US" altLang="en-US" i="1">
                                      <a:latin typeface="Cambria Math"/>
                                      <a:sym typeface="Symbol"/>
                                    </a:rPr>
                                    <m:t>01</m:t>
                                  </m:r>
                                </m:sub>
                              </m:sSub>
                            </m:e>
                          </m:mr>
                          <m:mr>
                            <m:e>
                              <m:sSub>
                                <m:sSubPr>
                                  <m:ctrlPr>
                                    <a:rPr lang="en-US" altLang="en-US" i="1">
                                      <a:latin typeface="Cambria Math" panose="02040503050406030204" pitchFamily="18" charset="0"/>
                                    </a:rPr>
                                  </m:ctrlPr>
                                </m:sSubPr>
                                <m:e>
                                  <m:r>
                                    <a:rPr lang="en-US" altLang="en-US" i="1">
                                      <a:latin typeface="Cambria Math"/>
                                      <a:ea typeface="Cambria Math"/>
                                    </a:rPr>
                                    <m:t>𝜎</m:t>
                                  </m:r>
                                </m:e>
                                <m:sub>
                                  <m:r>
                                    <a:rPr lang="en-US" altLang="en-US" i="1">
                                      <a:latin typeface="Cambria Math"/>
                                      <a:sym typeface="Symbol"/>
                                    </a:rPr>
                                    <m:t>01</m:t>
                                  </m:r>
                                </m:sub>
                              </m:sSub>
                            </m:e>
                            <m:e>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1</m:t>
                                      </m:r>
                                    </m:sub>
                                  </m:sSub>
                                </m:e>
                                <m:sup>
                                  <m:r>
                                    <a:rPr lang="en-US" altLang="en-US" i="1">
                                      <a:latin typeface="Cambria Math"/>
                                      <a:ea typeface="Cambria Math"/>
                                    </a:rPr>
                                    <m:t>2</m:t>
                                  </m:r>
                                </m:sup>
                              </m:sSup>
                            </m:e>
                          </m:mr>
                        </m:m>
                      </m:e>
                    </m:d>
                  </m:oMath>
                </a14:m>
                <a:endParaRPr lang="nl-NL" dirty="0"/>
              </a:p>
              <a:p>
                <a:pPr lvl="2"/>
                <a:endParaRPr lang="en-US" i="1" dirty="0">
                  <a:latin typeface="Cambria Math"/>
                  <a:ea typeface="Cambria Math"/>
                </a:endParaRPr>
              </a:p>
              <a:p>
                <a:pPr lvl="2"/>
                <a14:m>
                  <m:oMath xmlns:m="http://schemas.openxmlformats.org/officeDocument/2006/math">
                    <m:sSub>
                      <m:sSubPr>
                        <m:ctrlPr>
                          <a:rPr lang="en-US" i="1">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oMath>
                </a14:m>
                <a:r>
                  <a:rPr lang="nl-NL" dirty="0"/>
                  <a:t> is the </a:t>
                </a:r>
                <a:r>
                  <a:rPr lang="nl-NL" i="1" dirty="0" err="1"/>
                  <a:t>variance-covariance</a:t>
                </a:r>
                <a:r>
                  <a:rPr lang="nl-NL" i="1" dirty="0"/>
                  <a:t> matrix</a:t>
                </a:r>
                <a:r>
                  <a:rPr lang="nl-NL" dirty="0"/>
                  <a:t> of the random </a:t>
                </a:r>
                <a:r>
                  <a:rPr lang="nl-NL" dirty="0" err="1"/>
                  <a:t>effects</a:t>
                </a:r>
                <a:endParaRPr lang="nl-NL"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1">
                <a:blip r:embed="rId2"/>
                <a:stretch>
                  <a:fillRect l="-673" r="-404"/>
                </a:stretch>
              </a:blipFill>
            </p:spPr>
            <p:txBody>
              <a:bodyPr/>
              <a:lstStyle/>
              <a:p>
                <a:r>
                  <a:rPr lang="nl-NL">
                    <a:noFill/>
                  </a:rPr>
                  <a:t> </a:t>
                </a:r>
              </a:p>
            </p:txBody>
          </p:sp>
        </mc:Fallback>
      </mc:AlternateContent>
      <p:sp>
        <p:nvSpPr>
          <p:cNvPr id="2" name="Slide Number Placeholder 1"/>
          <p:cNvSpPr>
            <a:spLocks noGrp="1"/>
          </p:cNvSpPr>
          <p:nvPr>
            <p:ph type="sldNum" sz="quarter" idx="4"/>
          </p:nvPr>
        </p:nvSpPr>
        <p:spPr/>
        <p:txBody>
          <a:bodyPr/>
          <a:lstStyle/>
          <a:p>
            <a:fld id="{D87BC140-2E60-49D6-BAEA-92AEB9198AEC}" type="slidenum">
              <a:rPr lang="nl-NL" smtClean="0"/>
              <a:pPr/>
              <a:t>13</a:t>
            </a:fld>
            <a:endParaRPr lang="nl-NL"/>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R output random intercept + random slope model</a:t>
            </a:r>
            <a:endParaRPr lang="nl-NL" dirty="0"/>
          </a:p>
        </p:txBody>
      </p:sp>
      <p:sp>
        <p:nvSpPr>
          <p:cNvPr id="47107" name="Rectangle 3"/>
          <p:cNvSpPr>
            <a:spLocks noGrp="1" noChangeArrowheads="1"/>
          </p:cNvSpPr>
          <p:nvPr>
            <p:ph idx="1"/>
          </p:nvPr>
        </p:nvSpPr>
        <p:spPr/>
        <p:txBody>
          <a:bodyPr/>
          <a:lstStyle/>
          <a:p>
            <a:r>
              <a:rPr lang="en-US" dirty="0"/>
              <a:t> Value </a:t>
            </a:r>
            <a:r>
              <a:rPr lang="en-US" dirty="0" err="1"/>
              <a:t>Std.Error</a:t>
            </a:r>
            <a:r>
              <a:rPr lang="en-US" dirty="0"/>
              <a:t>  DF   t-value p-value</a:t>
            </a:r>
          </a:p>
          <a:p>
            <a:r>
              <a:rPr lang="en-US" dirty="0"/>
              <a:t>(Intercept) 22.476263 0.7986132 307 28.144117  0.0000</a:t>
            </a:r>
          </a:p>
          <a:p>
            <a:r>
              <a:rPr lang="en-US" dirty="0"/>
              <a:t>time        -2.365687 0.3134845 307 -7.546425  0.0000</a:t>
            </a:r>
          </a:p>
          <a:p>
            <a:r>
              <a:rPr lang="en-US" dirty="0" err="1"/>
              <a:t>endo</a:t>
            </a:r>
            <a:r>
              <a:rPr lang="en-US" dirty="0"/>
              <a:t>         1.988021 1.0747911  64  1.849681  0.0690</a:t>
            </a:r>
          </a:p>
          <a:p>
            <a:r>
              <a:rPr lang="en-US" dirty="0" err="1"/>
              <a:t>time:endo</a:t>
            </a:r>
            <a:r>
              <a:rPr lang="en-US" dirty="0"/>
              <a:t>   -0.027056 0.4217258 307 -0.064155  0.9489</a:t>
            </a:r>
          </a:p>
          <a:p>
            <a:endParaRPr lang="nl-NL" dirty="0"/>
          </a:p>
        </p:txBody>
      </p:sp>
      <p:sp>
        <p:nvSpPr>
          <p:cNvPr id="2" name="Content Placeholder 1"/>
          <p:cNvSpPr>
            <a:spLocks noGrp="1"/>
          </p:cNvSpPr>
          <p:nvPr>
            <p:ph sz="quarter" idx="11"/>
          </p:nvPr>
        </p:nvSpPr>
        <p:spPr/>
        <p:txBody>
          <a:bodyPr/>
          <a:lstStyle/>
          <a:p>
            <a:r>
              <a:rPr lang="en-US"/>
              <a:t>Parameter estimates of the fixed part of the previous model:</a:t>
            </a:r>
            <a:endParaRPr lang="nl-NL" dirty="0"/>
          </a:p>
        </p:txBody>
      </p:sp>
      <p:sp>
        <p:nvSpPr>
          <p:cNvPr id="3" name="Slide Number Placeholder 2"/>
          <p:cNvSpPr>
            <a:spLocks noGrp="1"/>
          </p:cNvSpPr>
          <p:nvPr>
            <p:ph type="sldNum" sz="quarter" idx="4"/>
          </p:nvPr>
        </p:nvSpPr>
        <p:spPr/>
        <p:txBody>
          <a:bodyPr/>
          <a:lstStyle/>
          <a:p>
            <a:fld id="{D87BC140-2E60-49D6-BAEA-92AEB9198AEC}" type="slidenum">
              <a:rPr lang="nl-NL" smtClean="0"/>
              <a:pPr/>
              <a:t>14</a:t>
            </a:fld>
            <a:endParaRPr lang="nl-NL"/>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R output random intercept + random slope model</a:t>
            </a:r>
            <a:endParaRPr lang="nl-NL" dirty="0"/>
          </a:p>
        </p:txBody>
      </p:sp>
      <p:sp>
        <p:nvSpPr>
          <p:cNvPr id="13" name="Content Placeholder 12"/>
          <p:cNvSpPr>
            <a:spLocks noGrp="1"/>
          </p:cNvSpPr>
          <p:nvPr>
            <p:ph idx="1"/>
          </p:nvPr>
        </p:nvSpPr>
        <p:spPr/>
        <p:txBody>
          <a:bodyPr/>
          <a:lstStyle/>
          <a:p>
            <a:r>
              <a:rPr lang="en-US" dirty="0"/>
              <a:t>             </a:t>
            </a:r>
            <a:r>
              <a:rPr lang="en-US" dirty="0" err="1"/>
              <a:t>StdDev</a:t>
            </a:r>
            <a:r>
              <a:rPr lang="en-US" dirty="0"/>
              <a:t>   </a:t>
            </a:r>
            <a:r>
              <a:rPr lang="en-US" dirty="0" err="1"/>
              <a:t>Corr</a:t>
            </a:r>
            <a:r>
              <a:rPr lang="en-US" dirty="0"/>
              <a:t>  </a:t>
            </a:r>
          </a:p>
          <a:p>
            <a:r>
              <a:rPr lang="en-US" dirty="0"/>
              <a:t>(Intercept) 3.411893 (</a:t>
            </a:r>
            <a:r>
              <a:rPr lang="en-US" dirty="0" err="1"/>
              <a:t>Intr</a:t>
            </a:r>
            <a:r>
              <a:rPr lang="en-US" dirty="0"/>
              <a:t>)</a:t>
            </a:r>
          </a:p>
          <a:p>
            <a:r>
              <a:rPr lang="en-US" dirty="0"/>
              <a:t>time        1.441193 -0.285</a:t>
            </a:r>
          </a:p>
          <a:p>
            <a:r>
              <a:rPr lang="en-US" dirty="0"/>
              <a:t>Residual    3.495500 </a:t>
            </a:r>
            <a:endParaRPr lang="nl-NL" dirty="0"/>
          </a:p>
        </p:txBody>
      </p:sp>
      <mc:AlternateContent xmlns:mc="http://schemas.openxmlformats.org/markup-compatibility/2006" xmlns:a14="http://schemas.microsoft.com/office/drawing/2010/main">
        <mc:Choice Requires="a14">
          <p:sp>
            <p:nvSpPr>
              <p:cNvPr id="24" name="Content Placeholder 23"/>
              <p:cNvSpPr>
                <a:spLocks noGrp="1"/>
              </p:cNvSpPr>
              <p:nvPr>
                <p:ph idx="11"/>
              </p:nvPr>
            </p:nvSpPr>
            <p:spPr/>
            <p:txBody>
              <a:bodyPr/>
              <a:lstStyle/>
              <a:p>
                <a:r>
                  <a:rPr lang="en-US" dirty="0"/>
                  <a:t>So:</a:t>
                </a:r>
              </a:p>
              <a:p>
                <a:pPr lvl="1"/>
                <a14:m>
                  <m:oMath xmlns:m="http://schemas.openxmlformats.org/officeDocument/2006/math">
                    <m:sSup>
                      <m:sSupPr>
                        <m:ctrlPr>
                          <a:rPr lang="nl-NL" i="1">
                            <a:latin typeface="Cambria Math" panose="02040503050406030204" pitchFamily="18" charset="0"/>
                          </a:rPr>
                        </m:ctrlPr>
                      </m:sSupPr>
                      <m:e>
                        <m:sSub>
                          <m:sSubPr>
                            <m:ctrlPr>
                              <a:rPr lang="nl-NL" i="1">
                                <a:latin typeface="Cambria Math" panose="02040503050406030204" pitchFamily="18" charset="0"/>
                              </a:rPr>
                            </m:ctrlPr>
                          </m:sSubPr>
                          <m:e>
                            <m:acc>
                              <m:accPr>
                                <m:chr m:val="̂"/>
                                <m:ctrlPr>
                                  <a:rPr lang="nl-NL" i="1">
                                    <a:latin typeface="Cambria Math" panose="02040503050406030204" pitchFamily="18" charset="0"/>
                                  </a:rPr>
                                </m:ctrlPr>
                              </m:accPr>
                              <m:e>
                                <m:r>
                                  <a:rPr lang="nl-NL" i="1">
                                    <a:latin typeface="Cambria Math"/>
                                    <a:ea typeface="Cambria Math"/>
                                  </a:rPr>
                                  <m:t>𝜎</m:t>
                                </m:r>
                              </m:e>
                            </m:acc>
                          </m:e>
                          <m:sub>
                            <m:r>
                              <a:rPr lang="en-US" altLang="en-US" i="1">
                                <a:latin typeface="Cambria Math"/>
                                <a:ea typeface="Cambria Math"/>
                                <a:sym typeface="Symbol"/>
                              </a:rPr>
                              <m:t>𝑒</m:t>
                            </m:r>
                          </m:sub>
                        </m:sSub>
                      </m:e>
                      <m:sup>
                        <m:r>
                          <a:rPr lang="en-US" i="1">
                            <a:latin typeface="Cambria Math"/>
                          </a:rPr>
                          <m:t>2</m:t>
                        </m:r>
                      </m:sup>
                    </m:sSup>
                    <m:r>
                      <a:rPr lang="en-US" i="1">
                        <a:latin typeface="Cambria Math"/>
                      </a:rPr>
                      <m:t>=</m:t>
                    </m:r>
                    <m:sSup>
                      <m:sSupPr>
                        <m:ctrlPr>
                          <a:rPr lang="en-US" i="1" smtClean="0">
                            <a:latin typeface="Cambria Math" panose="02040503050406030204" pitchFamily="18" charset="0"/>
                          </a:rPr>
                        </m:ctrlPr>
                      </m:sSupPr>
                      <m:e>
                        <m:r>
                          <a:rPr lang="en-US" b="0" i="1" smtClean="0">
                            <a:latin typeface="Cambria Math"/>
                          </a:rPr>
                          <m:t>3.50</m:t>
                        </m:r>
                      </m:e>
                      <m:sup>
                        <m:r>
                          <a:rPr lang="en-US" b="0" i="1" smtClean="0">
                            <a:latin typeface="Cambria Math"/>
                          </a:rPr>
                          <m:t>2</m:t>
                        </m:r>
                      </m:sup>
                    </m:sSup>
                    <m:r>
                      <a:rPr lang="en-US" b="0" i="1" smtClean="0">
                        <a:latin typeface="Cambria Math"/>
                      </a:rPr>
                      <m:t>=12.22</m:t>
                    </m:r>
                  </m:oMath>
                </a14:m>
                <a:r>
                  <a:rPr lang="nl-NL" dirty="0"/>
                  <a:t> ; </a:t>
                </a:r>
                <a14:m>
                  <m:oMath xmlns:m="http://schemas.openxmlformats.org/officeDocument/2006/math">
                    <m:sSup>
                      <m:sSupPr>
                        <m:ctrlPr>
                          <a:rPr lang="nl-NL" i="1">
                            <a:latin typeface="Cambria Math" panose="02040503050406030204" pitchFamily="18" charset="0"/>
                          </a:rPr>
                        </m:ctrlPr>
                      </m:sSupPr>
                      <m:e>
                        <m:sSub>
                          <m:sSubPr>
                            <m:ctrlPr>
                              <a:rPr lang="nl-NL" i="1">
                                <a:latin typeface="Cambria Math" panose="02040503050406030204" pitchFamily="18" charset="0"/>
                              </a:rPr>
                            </m:ctrlPr>
                          </m:sSubPr>
                          <m:e>
                            <m:acc>
                              <m:accPr>
                                <m:chr m:val="̂"/>
                                <m:ctrlPr>
                                  <a:rPr lang="nl-NL" i="1">
                                    <a:latin typeface="Cambria Math" panose="02040503050406030204" pitchFamily="18" charset="0"/>
                                  </a:rPr>
                                </m:ctrlPr>
                              </m:accPr>
                              <m:e>
                                <m:r>
                                  <a:rPr lang="nl-NL" i="1">
                                    <a:latin typeface="Cambria Math"/>
                                    <a:ea typeface="Cambria Math"/>
                                  </a:rPr>
                                  <m:t>𝜎</m:t>
                                </m:r>
                              </m:e>
                            </m:acc>
                          </m:e>
                          <m:sub>
                            <m:r>
                              <a:rPr lang="en-US" altLang="en-US" i="1" smtClean="0">
                                <a:latin typeface="Cambria Math"/>
                                <a:ea typeface="Cambria Math"/>
                                <a:sym typeface="Symbol"/>
                              </a:rPr>
                              <m:t></m:t>
                            </m:r>
                            <m:r>
                              <a:rPr lang="en-US" altLang="en-US" i="1">
                                <a:latin typeface="Cambria Math"/>
                                <a:ea typeface="Cambria Math"/>
                                <a:sym typeface="Symbol"/>
                              </a:rPr>
                              <m:t>0</m:t>
                            </m:r>
                          </m:sub>
                        </m:sSub>
                      </m:e>
                      <m:sup>
                        <m:r>
                          <a:rPr lang="en-US" i="1">
                            <a:latin typeface="Cambria Math"/>
                          </a:rPr>
                          <m:t>2</m:t>
                        </m:r>
                      </m:sup>
                    </m:sSup>
                    <m:r>
                      <a:rPr lang="en-US" i="1">
                        <a:latin typeface="Cambria Math"/>
                      </a:rPr>
                      <m:t>=</m:t>
                    </m:r>
                    <m:sSup>
                      <m:sSupPr>
                        <m:ctrlPr>
                          <a:rPr lang="en-US" i="1" smtClean="0">
                            <a:latin typeface="Cambria Math" panose="02040503050406030204" pitchFamily="18" charset="0"/>
                          </a:rPr>
                        </m:ctrlPr>
                      </m:sSupPr>
                      <m:e>
                        <m:r>
                          <a:rPr lang="en-US" b="0" i="1" smtClean="0">
                            <a:latin typeface="Cambria Math"/>
                          </a:rPr>
                          <m:t>3.41</m:t>
                        </m:r>
                      </m:e>
                      <m:sup>
                        <m:r>
                          <a:rPr lang="en-US" b="0" i="1" smtClean="0">
                            <a:latin typeface="Cambria Math"/>
                          </a:rPr>
                          <m:t>2</m:t>
                        </m:r>
                      </m:sup>
                    </m:sSup>
                    <m:r>
                      <a:rPr lang="en-US" b="0" i="1" smtClean="0">
                        <a:latin typeface="Cambria Math"/>
                      </a:rPr>
                      <m:t>=11.64</m:t>
                    </m:r>
                  </m:oMath>
                </a14:m>
                <a:r>
                  <a:rPr lang="nl-NL" dirty="0"/>
                  <a:t> ; </a:t>
                </a:r>
                <a14:m>
                  <m:oMath xmlns:m="http://schemas.openxmlformats.org/officeDocument/2006/math">
                    <m:sSup>
                      <m:sSupPr>
                        <m:ctrlPr>
                          <a:rPr lang="nl-NL" i="1">
                            <a:latin typeface="Cambria Math" panose="02040503050406030204" pitchFamily="18" charset="0"/>
                          </a:rPr>
                        </m:ctrlPr>
                      </m:sSupPr>
                      <m:e>
                        <m:sSub>
                          <m:sSubPr>
                            <m:ctrlPr>
                              <a:rPr lang="nl-NL" i="1">
                                <a:latin typeface="Cambria Math" panose="02040503050406030204" pitchFamily="18" charset="0"/>
                              </a:rPr>
                            </m:ctrlPr>
                          </m:sSubPr>
                          <m:e>
                            <m:acc>
                              <m:accPr>
                                <m:chr m:val="̂"/>
                                <m:ctrlPr>
                                  <a:rPr lang="nl-NL" i="1">
                                    <a:latin typeface="Cambria Math" panose="02040503050406030204" pitchFamily="18" charset="0"/>
                                  </a:rPr>
                                </m:ctrlPr>
                              </m:accPr>
                              <m:e>
                                <m:r>
                                  <a:rPr lang="nl-NL" i="1">
                                    <a:latin typeface="Cambria Math"/>
                                    <a:ea typeface="Cambria Math"/>
                                  </a:rPr>
                                  <m:t>𝜎</m:t>
                                </m:r>
                              </m:e>
                            </m:acc>
                          </m:e>
                          <m:sub>
                            <m:r>
                              <a:rPr lang="en-US" altLang="en-US" i="1">
                                <a:latin typeface="Cambria Math"/>
                                <a:ea typeface="Cambria Math"/>
                                <a:sym typeface="Symbol"/>
                              </a:rPr>
                              <m:t></m:t>
                            </m:r>
                            <m:r>
                              <a:rPr lang="en-US" altLang="en-US" b="0" i="1" smtClean="0">
                                <a:latin typeface="Cambria Math"/>
                                <a:ea typeface="Cambria Math"/>
                                <a:sym typeface="Symbol"/>
                              </a:rPr>
                              <m:t>1</m:t>
                            </m:r>
                          </m:sub>
                        </m:sSub>
                      </m:e>
                      <m:sup>
                        <m:r>
                          <a:rPr lang="en-US" i="1">
                            <a:latin typeface="Cambria Math"/>
                          </a:rPr>
                          <m:t>2</m:t>
                        </m:r>
                      </m:sup>
                    </m:sSup>
                    <m:r>
                      <a:rPr lang="en-US" i="1">
                        <a:latin typeface="Cambria Math"/>
                      </a:rPr>
                      <m:t>=</m:t>
                    </m:r>
                    <m:sSup>
                      <m:sSupPr>
                        <m:ctrlPr>
                          <a:rPr lang="en-US" i="1">
                            <a:latin typeface="Cambria Math" panose="02040503050406030204" pitchFamily="18" charset="0"/>
                          </a:rPr>
                        </m:ctrlPr>
                      </m:sSupPr>
                      <m:e>
                        <m:r>
                          <a:rPr lang="en-US" i="1">
                            <a:latin typeface="Cambria Math"/>
                          </a:rPr>
                          <m:t>1</m:t>
                        </m:r>
                        <m:r>
                          <a:rPr lang="en-US" b="0" i="1" smtClean="0">
                            <a:latin typeface="Cambria Math"/>
                          </a:rPr>
                          <m:t>.44</m:t>
                        </m:r>
                      </m:e>
                      <m:sup>
                        <m:r>
                          <a:rPr lang="en-US" i="1">
                            <a:latin typeface="Cambria Math"/>
                          </a:rPr>
                          <m:t>2</m:t>
                        </m:r>
                      </m:sup>
                    </m:sSup>
                    <m:r>
                      <a:rPr lang="en-US" b="0" i="1" smtClean="0">
                        <a:latin typeface="Cambria Math"/>
                      </a:rPr>
                      <m:t>=2.08</m:t>
                    </m:r>
                  </m:oMath>
                </a14:m>
                <a:endParaRPr lang="nl-NL" dirty="0"/>
              </a:p>
              <a:p>
                <a:pPr lvl="1"/>
                <a14:m>
                  <m:oMath xmlns:m="http://schemas.openxmlformats.org/officeDocument/2006/math">
                    <m:acc>
                      <m:accPr>
                        <m:chr m:val="̂"/>
                        <m:ctrlPr>
                          <a:rPr lang="nl-NL" i="1" smtClean="0">
                            <a:latin typeface="Cambria Math" panose="02040503050406030204" pitchFamily="18" charset="0"/>
                          </a:rPr>
                        </m:ctrlPr>
                      </m:accPr>
                      <m:e>
                        <m:r>
                          <a:rPr lang="en-US" b="0" i="1" smtClean="0">
                            <a:latin typeface="Cambria Math"/>
                          </a:rPr>
                          <m:t>𝑐𝑜𝑟𝑟</m:t>
                        </m:r>
                      </m:e>
                    </m:acc>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rPr>
                              <m:t>0</m:t>
                            </m:r>
                            <m:r>
                              <a:rPr lang="en-US" altLang="en-US" i="1">
                                <a:latin typeface="Cambria Math"/>
                              </a:rPr>
                              <m:t>𝑖</m:t>
                            </m:r>
                          </m:sub>
                        </m:sSub>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sym typeface="Symbol"/>
                              </a:rPr>
                              <m:t></m:t>
                            </m:r>
                          </m:e>
                          <m:sub>
                            <m:r>
                              <a:rPr lang="nl-NL" altLang="en-US" b="0" i="1" smtClean="0">
                                <a:latin typeface="Cambria Math"/>
                                <a:sym typeface="Symbol"/>
                              </a:rPr>
                              <m:t>1</m:t>
                            </m:r>
                            <m:r>
                              <a:rPr lang="en-US" altLang="en-US" i="1">
                                <a:latin typeface="Cambria Math"/>
                              </a:rPr>
                              <m:t>𝑖</m:t>
                            </m:r>
                          </m:sub>
                        </m:sSub>
                      </m:e>
                    </m:d>
                    <m:r>
                      <a:rPr lang="en-US" altLang="en-US" i="1">
                        <a:latin typeface="Cambria Math"/>
                      </a:rPr>
                      <m:t>=</m:t>
                    </m:r>
                    <m:f>
                      <m:fPr>
                        <m:type m:val="skw"/>
                        <m:ctrlPr>
                          <a:rPr lang="en-US" altLang="en-US" i="1" smtClean="0">
                            <a:latin typeface="Cambria Math" panose="02040503050406030204" pitchFamily="18" charset="0"/>
                          </a:rPr>
                        </m:ctrlPr>
                      </m:fPr>
                      <m:num>
                        <m:sSub>
                          <m:sSubPr>
                            <m:ctrlPr>
                              <a:rPr lang="en-US" altLang="en-US" i="1" smtClean="0">
                                <a:latin typeface="Cambria Math" panose="02040503050406030204" pitchFamily="18" charset="0"/>
                              </a:rPr>
                            </m:ctrlPr>
                          </m:sSubPr>
                          <m:e>
                            <m:acc>
                              <m:accPr>
                                <m:chr m:val="̂"/>
                                <m:ctrlPr>
                                  <a:rPr lang="en-US" altLang="en-US" i="1" smtClean="0">
                                    <a:latin typeface="Cambria Math" panose="02040503050406030204" pitchFamily="18" charset="0"/>
                                  </a:rPr>
                                </m:ctrlPr>
                              </m:accPr>
                              <m:e>
                                <m:r>
                                  <a:rPr lang="en-US" altLang="en-US" i="1" smtClean="0">
                                    <a:latin typeface="Cambria Math"/>
                                    <a:ea typeface="Cambria Math"/>
                                  </a:rPr>
                                  <m:t>𝜎</m:t>
                                </m:r>
                              </m:e>
                            </m:acc>
                          </m:e>
                          <m:sub>
                            <m:r>
                              <a:rPr lang="en-US" altLang="en-US" i="1">
                                <a:latin typeface="Cambria Math"/>
                                <a:sym typeface="Symbol"/>
                              </a:rPr>
                              <m:t>0</m:t>
                            </m:r>
                            <m:r>
                              <a:rPr lang="en-US" altLang="en-US" b="0" i="1" smtClean="0">
                                <a:latin typeface="Cambria Math"/>
                                <a:sym typeface="Symbol"/>
                              </a:rPr>
                              <m:t>1</m:t>
                            </m:r>
                          </m:sub>
                        </m:sSub>
                      </m:num>
                      <m:den>
                        <m:d>
                          <m:dPr>
                            <m:ctrlPr>
                              <a:rPr lang="en-US" altLang="en-US" i="1" smtClean="0">
                                <a:latin typeface="Cambria Math" panose="02040503050406030204" pitchFamily="18" charset="0"/>
                              </a:rPr>
                            </m:ctrlPr>
                          </m:dPr>
                          <m:e>
                            <m:sSub>
                              <m:sSubPr>
                                <m:ctrlPr>
                                  <a:rPr lang="en-US" altLang="en-US" i="1" smtClean="0">
                                    <a:latin typeface="Cambria Math" panose="02040503050406030204" pitchFamily="18" charset="0"/>
                                  </a:rPr>
                                </m:ctrlPr>
                              </m:sSubPr>
                              <m:e>
                                <m:acc>
                                  <m:accPr>
                                    <m:chr m:val="̂"/>
                                    <m:ctrlPr>
                                      <a:rPr lang="en-US" altLang="en-US" i="1" smtClean="0">
                                        <a:latin typeface="Cambria Math" panose="02040503050406030204" pitchFamily="18" charset="0"/>
                                      </a:rPr>
                                    </m:ctrlPr>
                                  </m:accPr>
                                  <m:e>
                                    <m:r>
                                      <a:rPr lang="en-US" altLang="en-US" i="1" smtClean="0">
                                        <a:latin typeface="Cambria Math"/>
                                        <a:ea typeface="Cambria Math"/>
                                      </a:rPr>
                                      <m:t>𝜎</m:t>
                                    </m:r>
                                  </m:e>
                                </m:acc>
                              </m:e>
                              <m:sub>
                                <m:r>
                                  <a:rPr lang="en-US" altLang="en-US" i="1" smtClean="0">
                                    <a:latin typeface="Cambria Math"/>
                                    <a:sym typeface="Symbol"/>
                                  </a:rPr>
                                  <m:t></m:t>
                                </m:r>
                                <m:r>
                                  <a:rPr lang="en-US" altLang="en-US" b="0" i="1" smtClean="0">
                                    <a:latin typeface="Cambria Math"/>
                                    <a:sym typeface="Symbol"/>
                                  </a:rPr>
                                  <m:t>0</m:t>
                                </m:r>
                              </m:sub>
                            </m:sSub>
                            <m:r>
                              <a:rPr lang="en-US" altLang="en-US" i="1" smtClean="0">
                                <a:latin typeface="Cambria Math"/>
                                <a:ea typeface="Cambria Math"/>
                              </a:rPr>
                              <m:t>∙</m:t>
                            </m:r>
                            <m:sSub>
                              <m:sSubPr>
                                <m:ctrlPr>
                                  <a:rPr lang="en-US" altLang="en-US" i="1">
                                    <a:latin typeface="Cambria Math" panose="02040503050406030204" pitchFamily="18" charset="0"/>
                                  </a:rPr>
                                </m:ctrlPr>
                              </m:sSubPr>
                              <m:e>
                                <m:acc>
                                  <m:accPr>
                                    <m:chr m:val="̂"/>
                                    <m:ctrlPr>
                                      <a:rPr lang="en-US" altLang="en-US" i="1">
                                        <a:latin typeface="Cambria Math" panose="02040503050406030204" pitchFamily="18" charset="0"/>
                                      </a:rPr>
                                    </m:ctrlPr>
                                  </m:accPr>
                                  <m:e>
                                    <m:r>
                                      <a:rPr lang="en-US" altLang="en-US" i="1">
                                        <a:latin typeface="Cambria Math"/>
                                        <a:ea typeface="Cambria Math"/>
                                      </a:rPr>
                                      <m:t>𝜎</m:t>
                                    </m:r>
                                  </m:e>
                                </m:acc>
                              </m:e>
                              <m:sub>
                                <m:r>
                                  <a:rPr lang="en-US" altLang="en-US" i="1">
                                    <a:latin typeface="Cambria Math"/>
                                    <a:sym typeface="Symbol"/>
                                  </a:rPr>
                                  <m:t></m:t>
                                </m:r>
                                <m:r>
                                  <a:rPr lang="en-US" altLang="en-US" b="0" i="1" smtClean="0">
                                    <a:latin typeface="Cambria Math"/>
                                    <a:sym typeface="Symbol"/>
                                  </a:rPr>
                                  <m:t>1</m:t>
                                </m:r>
                              </m:sub>
                            </m:sSub>
                          </m:e>
                        </m:d>
                      </m:den>
                    </m:f>
                    <m:r>
                      <a:rPr lang="en-US" altLang="en-US" b="0" i="1" smtClean="0">
                        <a:latin typeface="Cambria Math"/>
                      </a:rPr>
                      <m:t>=−0.285</m:t>
                    </m:r>
                  </m:oMath>
                </a14:m>
                <a:endParaRPr lang="nl-NL" dirty="0"/>
              </a:p>
              <a:p>
                <a:pPr marL="957915" lvl="2" indent="0">
                  <a:buNone/>
                </a:pPr>
                <a14:m>
                  <m:oMathPara xmlns:m="http://schemas.openxmlformats.org/officeDocument/2006/math">
                    <m:oMathParaPr>
                      <m:jc m:val="left"/>
                    </m:oMathParaPr>
                    <m:oMath xmlns:m="http://schemas.openxmlformats.org/officeDocument/2006/math">
                      <m:r>
                        <a:rPr lang="en-US" altLang="en-US" i="1" smtClean="0">
                          <a:latin typeface="Cambria Math"/>
                          <a:ea typeface="Cambria Math"/>
                        </a:rPr>
                        <m:t>→</m:t>
                      </m:r>
                      <m:sSub>
                        <m:sSubPr>
                          <m:ctrlPr>
                            <a:rPr lang="en-US" altLang="en-US" i="1">
                              <a:latin typeface="Cambria Math" panose="02040503050406030204" pitchFamily="18" charset="0"/>
                            </a:rPr>
                          </m:ctrlPr>
                        </m:sSubPr>
                        <m:e>
                          <m:acc>
                            <m:accPr>
                              <m:chr m:val="̂"/>
                              <m:ctrlPr>
                                <a:rPr lang="en-US" altLang="en-US" i="1">
                                  <a:latin typeface="Cambria Math" panose="02040503050406030204" pitchFamily="18" charset="0"/>
                                </a:rPr>
                              </m:ctrlPr>
                            </m:accPr>
                            <m:e>
                              <m:r>
                                <a:rPr lang="en-US" altLang="en-US" i="1">
                                  <a:latin typeface="Cambria Math"/>
                                  <a:ea typeface="Cambria Math"/>
                                </a:rPr>
                                <m:t>𝜎</m:t>
                              </m:r>
                            </m:e>
                          </m:acc>
                        </m:e>
                        <m:sub>
                          <m:r>
                            <a:rPr lang="en-US" altLang="en-US" i="1">
                              <a:latin typeface="Cambria Math"/>
                              <a:sym typeface="Symbol"/>
                            </a:rPr>
                            <m:t>01</m:t>
                          </m:r>
                        </m:sub>
                      </m:sSub>
                      <m:r>
                        <a:rPr lang="en-US" altLang="en-US" b="0" i="1" smtClean="0">
                          <a:latin typeface="Cambria Math"/>
                          <a:sym typeface="Symbol"/>
                        </a:rPr>
                        <m:t>=−0.285</m:t>
                      </m:r>
                      <m:r>
                        <a:rPr lang="en-US" altLang="en-US" b="0" i="1" smtClean="0">
                          <a:latin typeface="Cambria Math"/>
                          <a:ea typeface="Cambria Math"/>
                          <a:sym typeface="Symbol"/>
                        </a:rPr>
                        <m:t>∙</m:t>
                      </m:r>
                      <m:d>
                        <m:dPr>
                          <m:ctrlPr>
                            <a:rPr lang="en-US" altLang="en-US" b="0" i="1" smtClean="0">
                              <a:latin typeface="Cambria Math" panose="02040503050406030204" pitchFamily="18" charset="0"/>
                              <a:ea typeface="Cambria Math"/>
                              <a:sym typeface="Symbol"/>
                            </a:rPr>
                          </m:ctrlPr>
                        </m:dPr>
                        <m:e>
                          <m:r>
                            <a:rPr lang="en-US" altLang="en-US" b="0" i="1" smtClean="0">
                              <a:latin typeface="Cambria Math"/>
                              <a:ea typeface="Cambria Math"/>
                              <a:sym typeface="Symbol"/>
                            </a:rPr>
                            <m:t>3.41∙1.44</m:t>
                          </m:r>
                        </m:e>
                      </m:d>
                      <m:r>
                        <a:rPr lang="en-US" altLang="en-US" b="0" i="1" smtClean="0">
                          <a:latin typeface="Cambria Math"/>
                          <a:ea typeface="Cambria Math"/>
                          <a:sym typeface="Symbol"/>
                        </a:rPr>
                        <m:t>=−1.40</m:t>
                      </m:r>
                    </m:oMath>
                  </m:oMathPara>
                </a14:m>
                <a:endParaRPr lang="nl-NL" dirty="0"/>
              </a:p>
              <a:p>
                <a:pPr marL="4763" lvl="2" indent="0">
                  <a:buNone/>
                </a:pPr>
                <a:endParaRPr lang="en-US" sz="2200" dirty="0"/>
              </a:p>
              <a:p>
                <a:pPr marL="4763" lvl="2" indent="0">
                  <a:buNone/>
                </a:pPr>
                <a:r>
                  <a:rPr lang="en-US" sz="2200" dirty="0"/>
                  <a:t>Note: random intercept and slope are negatively correlated (the higher the intercept the more negative the slope); often true in longitudinal data</a:t>
                </a:r>
                <a:endParaRPr lang="nl-NL" sz="2200" dirty="0"/>
              </a:p>
            </p:txBody>
          </p:sp>
        </mc:Choice>
        <mc:Fallback xmlns="">
          <p:sp>
            <p:nvSpPr>
              <p:cNvPr id="24" name="Content Placeholder 23"/>
              <p:cNvSpPr>
                <a:spLocks noGrp="1" noRot="1" noChangeAspect="1" noMove="1" noResize="1" noEditPoints="1" noAdjustHandles="1" noChangeArrowheads="1" noChangeShapeType="1" noTextEdit="1"/>
              </p:cNvSpPr>
              <p:nvPr>
                <p:ph idx="11"/>
              </p:nvPr>
            </p:nvSpPr>
            <p:spPr>
              <a:blipFill rotWithShape="1">
                <a:blip r:embed="rId2"/>
                <a:stretch>
                  <a:fillRect l="-673" r="-135" b="-30118"/>
                </a:stretch>
              </a:blipFill>
            </p:spPr>
            <p:txBody>
              <a:bodyPr/>
              <a:lstStyle/>
              <a:p>
                <a:r>
                  <a:rPr lang="nl-NL">
                    <a:noFill/>
                  </a:rPr>
                  <a:t> </a:t>
                </a:r>
              </a:p>
            </p:txBody>
          </p:sp>
        </mc:Fallback>
      </mc:AlternateContent>
      <p:sp>
        <p:nvSpPr>
          <p:cNvPr id="5" name="Slide Number Placeholder 4"/>
          <p:cNvSpPr>
            <a:spLocks noGrp="1"/>
          </p:cNvSpPr>
          <p:nvPr>
            <p:ph type="sldNum" sz="quarter" idx="4"/>
          </p:nvPr>
        </p:nvSpPr>
        <p:spPr/>
        <p:txBody>
          <a:bodyPr/>
          <a:lstStyle/>
          <a:p>
            <a:fld id="{D87BC140-2E60-49D6-BAEA-92AEB9198AEC}" type="slidenum">
              <a:rPr lang="nl-NL" smtClean="0"/>
              <a:pPr/>
              <a:t>15</a:t>
            </a:fld>
            <a:endParaRPr lang="nl-NL"/>
          </a:p>
        </p:txBody>
      </p:sp>
      <p:sp>
        <p:nvSpPr>
          <p:cNvPr id="9" name="Content Placeholder 8"/>
          <p:cNvSpPr>
            <a:spLocks noGrp="1"/>
          </p:cNvSpPr>
          <p:nvPr>
            <p:ph sz="quarter" idx="12"/>
          </p:nvPr>
        </p:nvSpPr>
        <p:spPr/>
        <p:txBody>
          <a:bodyPr/>
          <a:lstStyle/>
          <a:p>
            <a:r>
              <a:rPr lang="en-US"/>
              <a:t>Parameter estimates of the random part (intercept, slope) of the model:</a:t>
            </a:r>
            <a:endParaRPr lang="nl-NL" dirty="0"/>
          </a:p>
        </p:txBody>
      </p:sp>
    </p:spTree>
    <p:extLst>
      <p:ext uri="{BB962C8B-B14F-4D97-AF65-F5344CB8AC3E}">
        <p14:creationId xmlns:p14="http://schemas.microsoft.com/office/powerpoint/2010/main" val="2164063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nl-NL"/>
              <a:t>Interpretation of model</a:t>
            </a:r>
          </a:p>
        </p:txBody>
      </p:sp>
      <p:sp>
        <p:nvSpPr>
          <p:cNvPr id="2" name="Content Placeholder 1"/>
          <p:cNvSpPr>
            <a:spLocks noGrp="1"/>
          </p:cNvSpPr>
          <p:nvPr>
            <p:ph idx="1"/>
          </p:nvPr>
        </p:nvSpPr>
        <p:spPr/>
        <p:txBody>
          <a:bodyPr/>
          <a:lstStyle/>
          <a:p>
            <a:r>
              <a:rPr lang="en-US"/>
              <a:t>Intercept (22.48) is average HDRS score when all variables = 0</a:t>
            </a:r>
          </a:p>
          <a:p>
            <a:pPr lvl="1"/>
            <a:r>
              <a:rPr lang="en-US"/>
              <a:t>so for patients with exogenous depression (reference) at time = 0</a:t>
            </a:r>
          </a:p>
          <a:p>
            <a:r>
              <a:rPr lang="en-US"/>
              <a:t>Estimate for endo (1.99) is average difference in HDRS between endogenous and exogenous patients at time = 0</a:t>
            </a:r>
          </a:p>
          <a:p>
            <a:pPr lvl="1"/>
            <a:r>
              <a:rPr lang="en-US"/>
              <a:t>patients with exogenous depression start with average of 22.48 </a:t>
            </a:r>
          </a:p>
          <a:p>
            <a:pPr lvl="1"/>
            <a:r>
              <a:rPr lang="en-US"/>
              <a:t>patients with endogenous depression start with average of 22.476 + 1.988 = 24.46</a:t>
            </a:r>
          </a:p>
          <a:p>
            <a:r>
              <a:rPr lang="en-US"/>
              <a:t>Estimate of random intercept s.d. 3.41 indicates considerable fluctuation around fixed intercepts:</a:t>
            </a:r>
          </a:p>
          <a:p>
            <a:pPr lvl="1"/>
            <a:r>
              <a:rPr lang="en-US"/>
              <a:t>patients can start quite a bit higher/lower than average</a:t>
            </a:r>
          </a:p>
          <a:p>
            <a:r>
              <a:rPr lang="en-US"/>
              <a:t>“Average” slope is -2.37 for patients with exogenous depression</a:t>
            </a:r>
          </a:p>
          <a:p>
            <a:endParaRPr lang="nl-NL" dirty="0"/>
          </a:p>
        </p:txBody>
      </p:sp>
      <p:sp>
        <p:nvSpPr>
          <p:cNvPr id="3" name="Slide Number Placeholder 2"/>
          <p:cNvSpPr>
            <a:spLocks noGrp="1"/>
          </p:cNvSpPr>
          <p:nvPr>
            <p:ph type="sldNum" sz="quarter" idx="4"/>
          </p:nvPr>
        </p:nvSpPr>
        <p:spPr/>
        <p:txBody>
          <a:bodyPr/>
          <a:lstStyle/>
          <a:p>
            <a:fld id="{D87BC140-2E60-49D6-BAEA-92AEB9198AEC}" type="slidenum">
              <a:rPr lang="nl-NL" smtClean="0"/>
              <a:pPr/>
              <a:t>16</a:t>
            </a:fld>
            <a:endParaRPr lang="nl-NL"/>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Interpretation of model, cont.</a:t>
            </a:r>
            <a:endParaRPr lang="en-US" dirty="0"/>
          </a:p>
        </p:txBody>
      </p:sp>
      <p:sp>
        <p:nvSpPr>
          <p:cNvPr id="2" name="Content Placeholder 1"/>
          <p:cNvSpPr>
            <a:spLocks noGrp="1"/>
          </p:cNvSpPr>
          <p:nvPr>
            <p:ph idx="1"/>
          </p:nvPr>
        </p:nvSpPr>
        <p:spPr/>
        <p:txBody>
          <a:bodyPr/>
          <a:lstStyle/>
          <a:p>
            <a:r>
              <a:rPr lang="en-US"/>
              <a:t>Interaction endo*time (-0.027) is difference in slope endogenous vs. exogenous</a:t>
            </a:r>
          </a:p>
          <a:p>
            <a:pPr lvl="1"/>
            <a:r>
              <a:rPr lang="en-US"/>
              <a:t>per time unit (1 week) the HDRS score decreases on average by 2.37 (exog)</a:t>
            </a:r>
          </a:p>
          <a:p>
            <a:pPr lvl="1"/>
            <a:r>
              <a:rPr lang="en-US"/>
              <a:t>per time unit (1 week) the HDRS score decreases on average by 2.39 (endog)</a:t>
            </a:r>
          </a:p>
          <a:p>
            <a:r>
              <a:rPr lang="en-US"/>
              <a:t>Estimate of random slope s.d. 1.44, so for individuals the slope can be quite a bit steeper or flatter, may even be positive for some patients (as seen in the plot). </a:t>
            </a:r>
          </a:p>
          <a:p>
            <a:endParaRPr lang="nl-NL" dirty="0"/>
          </a:p>
        </p:txBody>
      </p:sp>
      <p:sp>
        <p:nvSpPr>
          <p:cNvPr id="3" name="Slide Number Placeholder 2"/>
          <p:cNvSpPr>
            <a:spLocks noGrp="1"/>
          </p:cNvSpPr>
          <p:nvPr>
            <p:ph type="sldNum" sz="quarter" idx="4"/>
          </p:nvPr>
        </p:nvSpPr>
        <p:spPr/>
        <p:txBody>
          <a:bodyPr/>
          <a:lstStyle/>
          <a:p>
            <a:fld id="{D87BC140-2E60-49D6-BAEA-92AEB9198AEC}" type="slidenum">
              <a:rPr lang="nl-NL" smtClean="0"/>
              <a:pPr/>
              <a:t>17</a:t>
            </a:fld>
            <a:endParaRPr lang="nl-NL"/>
          </a:p>
        </p:txBody>
      </p:sp>
    </p:spTree>
    <p:extLst>
      <p:ext uri="{BB962C8B-B14F-4D97-AF65-F5344CB8AC3E}">
        <p14:creationId xmlns:p14="http://schemas.microsoft.com/office/powerpoint/2010/main" val="1220894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Random intercept + random linear time effect</a:t>
            </a:r>
            <a:endParaRPr lang="nl-NL"/>
          </a:p>
        </p:txBody>
      </p:sp>
      <p:sp>
        <p:nvSpPr>
          <p:cNvPr id="4" name="Content Placeholder 3"/>
          <p:cNvSpPr>
            <a:spLocks noGrp="1"/>
          </p:cNvSpPr>
          <p:nvPr>
            <p:ph sz="quarter" idx="11"/>
          </p:nvPr>
        </p:nvSpPr>
        <p:spPr/>
        <p:txBody>
          <a:bodyPr/>
          <a:lstStyle/>
          <a:p>
            <a:r>
              <a:rPr lang="en-US"/>
              <a:t>Predicted values from a LME with random intercept + random linear time effect:</a:t>
            </a:r>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18</a:t>
            </a:fld>
            <a:endParaRPr lang="nl-NL"/>
          </a:p>
        </p:txBody>
      </p:sp>
      <p:pic>
        <p:nvPicPr>
          <p:cNvPr id="563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4608" y="1628774"/>
            <a:ext cx="6912768" cy="503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4">
            <a:hlinkClick r:id="rId3" action="ppaction://hlinksldjump" highlightClick="1"/>
          </p:cNvPr>
          <p:cNvSpPr>
            <a:spLocks noChangeArrowheads="1"/>
          </p:cNvSpPr>
          <p:nvPr/>
        </p:nvSpPr>
        <p:spPr bwMode="auto">
          <a:xfrm>
            <a:off x="8769424" y="5085184"/>
            <a:ext cx="647700"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Random intercept + random linear time effect</a:t>
            </a:r>
          </a:p>
        </p:txBody>
      </p:sp>
      <p:sp>
        <p:nvSpPr>
          <p:cNvPr id="3" name="Content Placeholder 2"/>
          <p:cNvSpPr>
            <a:spLocks noGrp="1"/>
          </p:cNvSpPr>
          <p:nvPr>
            <p:ph idx="1"/>
          </p:nvPr>
        </p:nvSpPr>
        <p:spPr/>
        <p:txBody>
          <a:bodyPr/>
          <a:lstStyle/>
          <a:p>
            <a:r>
              <a:rPr lang="en-US" dirty="0"/>
              <a:t>Given what we learned yesterday, the previous analysis (with linear effects for time) is “all” we could do</a:t>
            </a:r>
          </a:p>
          <a:p>
            <a:r>
              <a:rPr lang="en-US" dirty="0"/>
              <a:t>What if we think it is unreasonable to use time as continuous?</a:t>
            </a:r>
          </a:p>
          <a:p>
            <a:r>
              <a:rPr lang="en-US" dirty="0"/>
              <a:t>Add time as categorical to the fixed effects – and then?</a:t>
            </a:r>
          </a:p>
          <a:p>
            <a:pPr lvl="1"/>
            <a:r>
              <a:rPr lang="en-US" dirty="0"/>
              <a:t>some add time as linear to the random effects</a:t>
            </a:r>
          </a:p>
          <a:p>
            <a:pPr lvl="1"/>
            <a:r>
              <a:rPr lang="en-US" dirty="0"/>
              <a:t>others choose to tackle time as a categorical variable in the random part of the model as well</a:t>
            </a:r>
          </a:p>
          <a:p>
            <a:endParaRPr lang="en-US" dirty="0"/>
          </a:p>
        </p:txBody>
      </p:sp>
      <p:sp>
        <p:nvSpPr>
          <p:cNvPr id="4" name="Slide Number Placeholder 3"/>
          <p:cNvSpPr>
            <a:spLocks noGrp="1"/>
          </p:cNvSpPr>
          <p:nvPr>
            <p:ph type="sldNum" sz="quarter" idx="4"/>
          </p:nvPr>
        </p:nvSpPr>
        <p:spPr/>
        <p:txBody>
          <a:bodyPr/>
          <a:lstStyle/>
          <a:p>
            <a:fld id="{D87BC140-2E60-49D6-BAEA-92AEB9198AEC}" type="slidenum">
              <a:rPr lang="nl-NL" smtClean="0"/>
              <a:pPr/>
              <a:t>19</a:t>
            </a:fld>
            <a:endParaRPr lang="nl-NL"/>
          </a:p>
        </p:txBody>
      </p:sp>
    </p:spTree>
    <p:extLst>
      <p:ext uri="{BB962C8B-B14F-4D97-AF65-F5344CB8AC3E}">
        <p14:creationId xmlns:p14="http://schemas.microsoft.com/office/powerpoint/2010/main" val="356035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nl-NL" altLang="en-US" dirty="0" err="1"/>
              <a:t>Overview</a:t>
            </a:r>
            <a:r>
              <a:rPr lang="nl-NL" altLang="en-US" dirty="0"/>
              <a:t> Part </a:t>
            </a:r>
            <a:r>
              <a:rPr lang="nl-NL" dirty="0"/>
              <a:t>2: </a:t>
            </a:r>
            <a:r>
              <a:rPr lang="en-US"/>
              <a:t>longitudinal data</a:t>
            </a:r>
            <a:endParaRPr lang="nl-NL" dirty="0"/>
          </a:p>
        </p:txBody>
      </p:sp>
      <p:sp>
        <p:nvSpPr>
          <p:cNvPr id="7171" name="Rectangle 3"/>
          <p:cNvSpPr>
            <a:spLocks noGrp="1" noChangeArrowheads="1"/>
          </p:cNvSpPr>
          <p:nvPr>
            <p:ph idx="1"/>
          </p:nvPr>
        </p:nvSpPr>
        <p:spPr/>
        <p:txBody>
          <a:bodyPr/>
          <a:lstStyle/>
          <a:p>
            <a:r>
              <a:rPr lang="en-US"/>
              <a:t>Examples of longitudinal data</a:t>
            </a:r>
          </a:p>
          <a:p>
            <a:r>
              <a:rPr lang="en-US"/>
              <a:t>Linear mixed effects (LME) models with linear time effect</a:t>
            </a:r>
          </a:p>
          <a:p>
            <a:r>
              <a:rPr lang="en-US"/>
              <a:t>The variance-covariance matrix of repeated measures</a:t>
            </a:r>
          </a:p>
          <a:p>
            <a:r>
              <a:rPr lang="en-US"/>
              <a:t>Correlation structures &amp; covariance pattern models</a:t>
            </a:r>
          </a:p>
          <a:p>
            <a:r>
              <a:rPr lang="en-US"/>
              <a:t>What to do with baseline measurement?</a:t>
            </a:r>
          </a:p>
          <a:p>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2</a:t>
            </a:fld>
            <a:endParaRPr lang="nl-NL"/>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LMM matrix formulation &amp; var-covar matrix</a:t>
            </a:r>
            <a:endParaRPr lang="nl-NL"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a:t>Recall model linear mixed model:</a:t>
                </a:r>
              </a:p>
              <a:p>
                <a:pPr lvl="1"/>
                <a14:m>
                  <m:oMath xmlns:m="http://schemas.openxmlformats.org/officeDocument/2006/math">
                    <m:sSub>
                      <m:sSubPr>
                        <m:ctrlPr>
                          <a:rPr lang="nl-NL" i="1">
                            <a:latin typeface="Cambria Math" panose="02040503050406030204" pitchFamily="18" charset="0"/>
                          </a:rPr>
                        </m:ctrlPr>
                      </m:sSubPr>
                      <m:e>
                        <m:r>
                          <a:rPr lang="en-US" i="1">
                            <a:latin typeface="Cambria Math"/>
                          </a:rPr>
                          <m:t>𝑦</m:t>
                        </m:r>
                      </m:e>
                      <m:sub>
                        <m:r>
                          <m:rPr>
                            <m:sty m:val="p"/>
                          </m:rPr>
                          <a:rPr lang="en-US" i="1">
                            <a:latin typeface="Cambria Math"/>
                          </a:rPr>
                          <m:t>i</m:t>
                        </m:r>
                        <m:r>
                          <a:rPr lang="en-US" i="1">
                            <a:latin typeface="Cambria Math"/>
                          </a:rPr>
                          <m:t>𝑗</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1</m:t>
                        </m:r>
                      </m:sub>
                    </m:sSub>
                    <m:sSub>
                      <m:sSubPr>
                        <m:ctrlPr>
                          <a:rPr lang="en-US" i="1">
                            <a:latin typeface="Cambria Math" panose="02040503050406030204" pitchFamily="18" charset="0"/>
                          </a:rPr>
                        </m:ctrlPr>
                      </m:sSubPr>
                      <m:e>
                        <m:r>
                          <a:rPr lang="en-US" i="1">
                            <a:latin typeface="Cambria Math"/>
                            <a:ea typeface="Cambria Math"/>
                          </a:rPr>
                          <m:t>𝑋</m:t>
                        </m:r>
                      </m:e>
                      <m:sub>
                        <m:r>
                          <a:rPr lang="en-US" i="1">
                            <a:latin typeface="Cambria Math"/>
                          </a:rPr>
                          <m:t>1</m:t>
                        </m:r>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r>
                          <a:rPr lang="en-US" i="1">
                            <a:latin typeface="Cambria Math"/>
                            <a:sym typeface="Symbol"/>
                          </a:rPr>
                          <m:t></m:t>
                        </m:r>
                      </m:e>
                      <m:sub>
                        <m:r>
                          <a:rPr lang="en-US" i="1">
                            <a:latin typeface="Cambria Math"/>
                            <a:ea typeface="Cambria Math"/>
                          </a:rPr>
                          <m:t>0</m:t>
                        </m:r>
                        <m:r>
                          <a:rPr lang="en-US" i="1">
                            <a:latin typeface="Cambria Math"/>
                            <a:ea typeface="Cambria Math"/>
                          </a:rPr>
                          <m:t>𝑖</m:t>
                        </m:r>
                      </m:sub>
                    </m:sSub>
                    <m:r>
                      <a:rPr lang="en-US" i="1">
                        <a:latin typeface="Cambria Math"/>
                      </a:rPr>
                      <m:t>+</m:t>
                    </m:r>
                    <m:sSub>
                      <m:sSubPr>
                        <m:ctrlPr>
                          <a:rPr lang="en-US" i="1">
                            <a:latin typeface="Cambria Math" panose="02040503050406030204" pitchFamily="18" charset="0"/>
                          </a:rPr>
                        </m:ctrlPr>
                      </m:sSubPr>
                      <m:e>
                        <m:r>
                          <a:rPr lang="en-US" i="1">
                            <a:latin typeface="Cambria Math"/>
                            <a:sym typeface="Symbol"/>
                          </a:rPr>
                          <m:t></m:t>
                        </m:r>
                      </m:e>
                      <m:sub>
                        <m:r>
                          <a:rPr lang="en-US" i="1">
                            <a:latin typeface="Cambria Math"/>
                          </a:rPr>
                          <m:t>1</m:t>
                        </m:r>
                        <m:r>
                          <a:rPr lang="en-US" i="1">
                            <a:latin typeface="Cambria Math"/>
                          </a:rPr>
                          <m:t>𝑖</m:t>
                        </m:r>
                      </m:sub>
                    </m:sSub>
                    <m:sSub>
                      <m:sSubPr>
                        <m:ctrlPr>
                          <a:rPr lang="en-US" i="1">
                            <a:latin typeface="Cambria Math" panose="02040503050406030204" pitchFamily="18" charset="0"/>
                          </a:rPr>
                        </m:ctrlPr>
                      </m:sSubPr>
                      <m:e>
                        <m:r>
                          <a:rPr lang="en-US" i="1">
                            <a:latin typeface="Cambria Math"/>
                            <a:ea typeface="Cambria Math"/>
                          </a:rPr>
                          <m:t>𝑋</m:t>
                        </m:r>
                      </m:e>
                      <m:sub>
                        <m:r>
                          <a:rPr lang="en-US" i="1">
                            <a:latin typeface="Cambria Math"/>
                          </a:rPr>
                          <m:t>1</m:t>
                        </m:r>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𝜀</m:t>
                        </m:r>
                      </m:e>
                      <m:sub>
                        <m:r>
                          <a:rPr lang="en-US" i="1">
                            <a:latin typeface="Cambria Math"/>
                            <a:ea typeface="Cambria Math"/>
                          </a:rPr>
                          <m:t>𝑖</m:t>
                        </m:r>
                        <m:r>
                          <a:rPr lang="en-US" i="1">
                            <a:latin typeface="Cambria Math"/>
                          </a:rPr>
                          <m:t>𝑗</m:t>
                        </m:r>
                      </m:sub>
                    </m:sSub>
                  </m:oMath>
                </a14:m>
                <a:endParaRPr lang="en-US" dirty="0"/>
              </a:p>
              <a:p>
                <a:pPr lvl="1"/>
                <a:endParaRPr lang="en-US" dirty="0"/>
              </a:p>
              <a:p>
                <a:r>
                  <a:rPr lang="en-US" dirty="0"/>
                  <a:t>In matrix formulation:</a:t>
                </a:r>
              </a:p>
              <a:p>
                <a:pPr lvl="1"/>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a:rPr>
                          <m:t>𝒀</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1" i="1" smtClean="0">
                            <a:latin typeface="Cambria Math"/>
                          </a:rPr>
                          <m:t>𝑿</m:t>
                        </m:r>
                      </m:e>
                      <m:sub>
                        <m:r>
                          <a:rPr lang="en-US" b="0" i="1" smtClean="0">
                            <a:latin typeface="Cambria Math"/>
                          </a:rPr>
                          <m:t>𝑖</m:t>
                        </m:r>
                      </m:sub>
                    </m:sSub>
                    <m:r>
                      <a:rPr lang="en-US" b="0" i="1" smtClean="0">
                        <a:latin typeface="Cambria Math"/>
                        <a:ea typeface="Cambria Math"/>
                      </a:rPr>
                      <m:t>∙</m:t>
                    </m:r>
                    <m:r>
                      <a:rPr lang="en-US" b="1" i="1" smtClean="0">
                        <a:latin typeface="Cambria Math"/>
                        <a:ea typeface="Cambria Math"/>
                      </a:rPr>
                      <m:t>𝜷</m:t>
                    </m:r>
                    <m:r>
                      <a:rPr lang="en-US" b="1" i="1" smtClean="0">
                        <a:latin typeface="Cambria Math"/>
                        <a:ea typeface="Cambria Math"/>
                      </a:rPr>
                      <m:t>+</m:t>
                    </m:r>
                    <m:sSub>
                      <m:sSubPr>
                        <m:ctrlPr>
                          <a:rPr lang="en-US" b="1" i="1" smtClean="0">
                            <a:latin typeface="Cambria Math" panose="02040503050406030204" pitchFamily="18" charset="0"/>
                            <a:ea typeface="Cambria Math"/>
                          </a:rPr>
                        </m:ctrlPr>
                      </m:sSubPr>
                      <m:e>
                        <m:r>
                          <a:rPr lang="en-US" b="1" i="1" smtClean="0">
                            <a:latin typeface="Cambria Math"/>
                            <a:ea typeface="Cambria Math"/>
                          </a:rPr>
                          <m:t>𝒁</m:t>
                        </m:r>
                      </m:e>
                      <m:sub>
                        <m:r>
                          <a:rPr lang="en-US" b="0" i="1" smtClean="0">
                            <a:latin typeface="Cambria Math"/>
                            <a:ea typeface="Cambria Math"/>
                          </a:rPr>
                          <m:t>𝑖</m:t>
                        </m:r>
                      </m:sub>
                    </m:sSub>
                    <m:r>
                      <a:rPr lang="en-US" b="1" i="1" smtClean="0">
                        <a:latin typeface="Cambria Math"/>
                        <a:ea typeface="Cambria Math"/>
                      </a:rPr>
                      <m:t>∙</m:t>
                    </m:r>
                    <m:sSub>
                      <m:sSubPr>
                        <m:ctrlPr>
                          <a:rPr lang="en-US" b="1" i="1" smtClean="0">
                            <a:latin typeface="Cambria Math" panose="02040503050406030204" pitchFamily="18" charset="0"/>
                            <a:ea typeface="Cambria Math"/>
                          </a:rPr>
                        </m:ctrlPr>
                      </m:sSubPr>
                      <m:e>
                        <m:r>
                          <a:rPr lang="en-US" b="1" i="1" smtClean="0">
                            <a:latin typeface="Cambria Math"/>
                            <a:ea typeface="Cambria Math"/>
                            <a:sym typeface="Symbol"/>
                          </a:rPr>
                          <m:t></m:t>
                        </m:r>
                      </m:e>
                      <m:sub>
                        <m:r>
                          <a:rPr lang="en-US" b="0" i="1" smtClean="0">
                            <a:latin typeface="Cambria Math"/>
                            <a:ea typeface="Cambria Math"/>
                          </a:rPr>
                          <m:t>𝑖</m:t>
                        </m:r>
                      </m:sub>
                    </m:sSub>
                    <m:r>
                      <a:rPr lang="en-US" b="1" i="1" smtClean="0">
                        <a:latin typeface="Cambria Math"/>
                        <a:ea typeface="Cambria Math"/>
                      </a:rPr>
                      <m:t>+</m:t>
                    </m:r>
                    <m:sSub>
                      <m:sSubPr>
                        <m:ctrlPr>
                          <a:rPr lang="en-US" b="1" i="1" smtClean="0">
                            <a:latin typeface="Cambria Math" panose="02040503050406030204" pitchFamily="18" charset="0"/>
                            <a:ea typeface="Cambria Math"/>
                          </a:rPr>
                        </m:ctrlPr>
                      </m:sSubPr>
                      <m:e>
                        <m:r>
                          <a:rPr lang="en-US" b="1" i="1" smtClean="0">
                            <a:latin typeface="Cambria Math"/>
                            <a:ea typeface="Cambria Math"/>
                          </a:rPr>
                          <m:t>𝜺</m:t>
                        </m:r>
                      </m:e>
                      <m:sub>
                        <m:r>
                          <a:rPr lang="en-US" b="0" i="1" smtClean="0">
                            <a:latin typeface="Cambria Math"/>
                            <a:ea typeface="Cambria Math"/>
                          </a:rPr>
                          <m:t>𝑖</m:t>
                        </m:r>
                      </m:sub>
                    </m:sSub>
                  </m:oMath>
                </a14:m>
                <a:endParaRPr lang="en-US" b="1" dirty="0"/>
              </a:p>
              <a:p>
                <a:pPr lvl="1"/>
                <a:r>
                  <a:rPr lang="en-US" dirty="0"/>
                  <a:t>where </a:t>
                </a:r>
                <a14:m>
                  <m:oMath xmlns:m="http://schemas.openxmlformats.org/officeDocument/2006/math">
                    <m:sSub>
                      <m:sSubPr>
                        <m:ctrlPr>
                          <a:rPr lang="en-US" i="1">
                            <a:latin typeface="Cambria Math" panose="02040503050406030204" pitchFamily="18" charset="0"/>
                          </a:rPr>
                        </m:ctrlPr>
                      </m:sSubPr>
                      <m:e>
                        <m:r>
                          <a:rPr lang="en-US" b="1" i="1">
                            <a:latin typeface="Cambria Math"/>
                          </a:rPr>
                          <m:t>𝑿</m:t>
                        </m:r>
                      </m:e>
                      <m:sub>
                        <m:r>
                          <a:rPr lang="en-US" i="1">
                            <a:latin typeface="Cambria Math"/>
                          </a:rPr>
                          <m:t>𝑖</m:t>
                        </m:r>
                      </m:sub>
                    </m:sSub>
                  </m:oMath>
                </a14:m>
                <a:r>
                  <a:rPr lang="en-US" dirty="0"/>
                  <a:t> is the covariate matrix of the fixed effect(s) and </a:t>
                </a:r>
                <a14:m>
                  <m:oMath xmlns:m="http://schemas.openxmlformats.org/officeDocument/2006/math">
                    <m:sSub>
                      <m:sSubPr>
                        <m:ctrlPr>
                          <a:rPr lang="en-US" b="1" i="1">
                            <a:latin typeface="Cambria Math" panose="02040503050406030204" pitchFamily="18" charset="0"/>
                            <a:ea typeface="Cambria Math"/>
                          </a:rPr>
                        </m:ctrlPr>
                      </m:sSubPr>
                      <m:e>
                        <m:r>
                          <a:rPr lang="en-US" b="1" i="1">
                            <a:latin typeface="Cambria Math"/>
                            <a:ea typeface="Cambria Math"/>
                          </a:rPr>
                          <m:t>𝒁</m:t>
                        </m:r>
                      </m:e>
                      <m:sub>
                        <m:r>
                          <a:rPr lang="en-US" i="1">
                            <a:latin typeface="Cambria Math"/>
                            <a:ea typeface="Cambria Math"/>
                          </a:rPr>
                          <m:t>𝑖</m:t>
                        </m:r>
                      </m:sub>
                    </m:sSub>
                  </m:oMath>
                </a14:m>
                <a:r>
                  <a:rPr lang="en-US" dirty="0"/>
                  <a:t> the design matrix of the random effect(s)</a:t>
                </a:r>
              </a:p>
              <a:p>
                <a:r>
                  <a:rPr lang="en-US" dirty="0"/>
                  <a:t>Variance-covariance matrix of repeated measures y:</a:t>
                </a:r>
              </a:p>
              <a:p>
                <a:pPr lvl="1"/>
                <a14:m>
                  <m:oMath xmlns:m="http://schemas.openxmlformats.org/officeDocument/2006/math">
                    <m:r>
                      <a:rPr lang="en-US" b="0" i="1" smtClean="0">
                        <a:latin typeface="Cambria Math"/>
                      </a:rPr>
                      <m:t>𝑉𝑎𝑟</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a:rPr>
                              <m:t>𝒀</m:t>
                            </m:r>
                          </m:e>
                          <m:sub>
                            <m:r>
                              <a:rPr lang="en-US" i="1">
                                <a:latin typeface="Cambria Math"/>
                              </a:rPr>
                              <m:t>𝑖</m:t>
                            </m:r>
                          </m:sub>
                        </m:sSub>
                      </m:e>
                    </m:d>
                    <m:r>
                      <a:rPr lang="en-US" b="0" i="1" smtClean="0">
                        <a:latin typeface="Cambria Math"/>
                      </a:rPr>
                      <m:t>=</m:t>
                    </m:r>
                    <m:sSub>
                      <m:sSubPr>
                        <m:ctrlPr>
                          <a:rPr lang="en-US" b="1" i="1">
                            <a:latin typeface="Cambria Math" panose="02040503050406030204" pitchFamily="18" charset="0"/>
                            <a:ea typeface="Cambria Math"/>
                          </a:rPr>
                        </m:ctrlPr>
                      </m:sSubPr>
                      <m:e>
                        <m:r>
                          <a:rPr lang="en-US" b="1" i="1">
                            <a:latin typeface="Cambria Math"/>
                            <a:ea typeface="Cambria Math"/>
                          </a:rPr>
                          <m:t>𝒁</m:t>
                        </m:r>
                      </m:e>
                      <m:sub>
                        <m:r>
                          <a:rPr lang="en-US" i="1">
                            <a:latin typeface="Cambria Math"/>
                            <a:ea typeface="Cambria Math"/>
                          </a:rPr>
                          <m:t>𝑖</m:t>
                        </m:r>
                      </m:sub>
                    </m:sSub>
                    <m:r>
                      <a:rPr lang="en-US" b="1" i="1" smtClean="0">
                        <a:latin typeface="Cambria Math"/>
                        <a:ea typeface="Cambria Math"/>
                      </a:rPr>
                      <m:t>∙</m:t>
                    </m:r>
                    <m:sSub>
                      <m:sSubPr>
                        <m:ctrlPr>
                          <a:rPr lang="en-US" i="1">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r>
                      <a:rPr lang="en-US" i="1" smtClean="0">
                        <a:latin typeface="Cambria Math"/>
                        <a:ea typeface="Cambria Math"/>
                        <a:sym typeface="Symbol"/>
                      </a:rPr>
                      <m:t>∙</m:t>
                    </m:r>
                    <m:sSup>
                      <m:sSupPr>
                        <m:ctrlPr>
                          <a:rPr lang="en-US" i="1" smtClean="0">
                            <a:latin typeface="Cambria Math" panose="02040503050406030204" pitchFamily="18" charset="0"/>
                            <a:ea typeface="Cambria Math"/>
                            <a:sym typeface="Symbol"/>
                          </a:rPr>
                        </m:ctrlPr>
                      </m:sSupPr>
                      <m:e>
                        <m:sSub>
                          <m:sSubPr>
                            <m:ctrlPr>
                              <a:rPr lang="en-US" b="1" i="1">
                                <a:latin typeface="Cambria Math" panose="02040503050406030204" pitchFamily="18" charset="0"/>
                                <a:ea typeface="Cambria Math"/>
                              </a:rPr>
                            </m:ctrlPr>
                          </m:sSubPr>
                          <m:e>
                            <m:r>
                              <a:rPr lang="en-US" b="1" i="1">
                                <a:latin typeface="Cambria Math"/>
                                <a:ea typeface="Cambria Math"/>
                              </a:rPr>
                              <m:t>𝒁</m:t>
                            </m:r>
                          </m:e>
                          <m:sub>
                            <m:r>
                              <a:rPr lang="en-US" i="1">
                                <a:latin typeface="Cambria Math"/>
                                <a:ea typeface="Cambria Math"/>
                              </a:rPr>
                              <m:t>𝑖</m:t>
                            </m:r>
                          </m:sub>
                        </m:sSub>
                      </m:e>
                      <m:sup>
                        <m:r>
                          <a:rPr lang="en-US" b="0" i="1" smtClean="0">
                            <a:latin typeface="Cambria Math"/>
                            <a:ea typeface="Cambria Math"/>
                            <a:sym typeface="Symbol"/>
                          </a:rPr>
                          <m:t>′</m:t>
                        </m:r>
                      </m:sup>
                    </m:sSup>
                    <m:r>
                      <a:rPr lang="en-US" b="0" i="1" smtClean="0">
                        <a:latin typeface="Cambria Math"/>
                        <a:ea typeface="Cambria Math"/>
                        <a:sym typeface="Symbol"/>
                      </a:rPr>
                      <m:t>+</m:t>
                    </m:r>
                    <m:sSup>
                      <m:sSupPr>
                        <m:ctrlPr>
                          <a:rPr lang="en-US" b="0" i="1" smtClean="0">
                            <a:latin typeface="Cambria Math" panose="02040503050406030204" pitchFamily="18" charset="0"/>
                            <a:ea typeface="Cambria Math"/>
                            <a:sym typeface="Symbol"/>
                          </a:rPr>
                        </m:ctrlPr>
                      </m:sSupPr>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𝜎</m:t>
                            </m:r>
                          </m:e>
                          <m:sub>
                            <m:r>
                              <a:rPr lang="en-US" b="0" i="1" smtClean="0">
                                <a:latin typeface="Cambria Math"/>
                                <a:ea typeface="Cambria Math"/>
                                <a:sym typeface="Symbol"/>
                              </a:rPr>
                              <m:t>𝑒</m:t>
                            </m:r>
                          </m:sub>
                        </m:sSub>
                      </m:e>
                      <m:sup>
                        <m:r>
                          <a:rPr lang="en-US" b="0" i="1" smtClean="0">
                            <a:latin typeface="Cambria Math"/>
                            <a:ea typeface="Cambria Math"/>
                            <a:sym typeface="Symbol"/>
                          </a:rPr>
                          <m:t>2</m:t>
                        </m:r>
                      </m:sup>
                    </m:sSup>
                    <m:r>
                      <a:rPr lang="en-US" b="0" i="1" smtClean="0">
                        <a:latin typeface="Cambria Math"/>
                        <a:ea typeface="Cambria Math"/>
                        <a:sym typeface="Symbol"/>
                      </a:rPr>
                      <m:t>∙</m:t>
                    </m:r>
                    <m:sSub>
                      <m:sSubPr>
                        <m:ctrlPr>
                          <a:rPr lang="en-US" b="0" i="1" smtClean="0">
                            <a:latin typeface="Cambria Math" panose="02040503050406030204" pitchFamily="18" charset="0"/>
                            <a:ea typeface="Cambria Math"/>
                            <a:sym typeface="Symbol"/>
                          </a:rPr>
                        </m:ctrlPr>
                      </m:sSubPr>
                      <m:e>
                        <m:r>
                          <a:rPr lang="en-US" b="1" i="1" smtClean="0">
                            <a:latin typeface="Cambria Math"/>
                            <a:ea typeface="Cambria Math"/>
                            <a:sym typeface="Symbol"/>
                          </a:rPr>
                          <m:t>𝑰</m:t>
                        </m:r>
                      </m:e>
                      <m:sub>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𝑛</m:t>
                            </m:r>
                          </m:e>
                          <m:sub>
                            <m:r>
                              <a:rPr lang="en-US" b="0" i="1" smtClean="0">
                                <a:latin typeface="Cambria Math"/>
                                <a:ea typeface="Cambria Math"/>
                                <a:sym typeface="Symbol"/>
                              </a:rPr>
                              <m:t>𝑖</m:t>
                            </m:r>
                          </m:sub>
                        </m:sSub>
                      </m:sub>
                    </m:sSub>
                  </m:oMath>
                </a14:m>
                <a:endParaRPr lang="en-US" b="1" dirty="0"/>
              </a:p>
              <a:p>
                <a:pPr lvl="1"/>
                <a:r>
                  <a:rPr lang="en-US" dirty="0"/>
                  <a:t>variance-covariance matrix of outcome for a patient’s measurements depends on covariance matrix of random effects </a:t>
                </a:r>
                <a14:m>
                  <m:oMath xmlns:m="http://schemas.openxmlformats.org/officeDocument/2006/math">
                    <m:sSub>
                      <m:sSubPr>
                        <m:ctrlPr>
                          <a:rPr lang="en-US" i="1">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oMath>
                </a14:m>
                <a:r>
                  <a:rPr lang="en-US" dirty="0"/>
                  <a:t> and residual variance </a:t>
                </a:r>
                <a14:m>
                  <m:oMath xmlns:m="http://schemas.openxmlformats.org/officeDocument/2006/math">
                    <m:sSubSup>
                      <m:sSubSupPr>
                        <m:ctrlPr>
                          <a:rPr lang="en-US" i="1">
                            <a:latin typeface="Cambria Math" panose="02040503050406030204" pitchFamily="18" charset="0"/>
                          </a:rPr>
                        </m:ctrlPr>
                      </m:sSubSupPr>
                      <m:e>
                        <m:r>
                          <a:rPr lang="en-US" i="1">
                            <a:latin typeface="Cambria Math"/>
                            <a:ea typeface="Cambria Math"/>
                          </a:rPr>
                          <m:t>𝜎</m:t>
                        </m:r>
                      </m:e>
                      <m:sub>
                        <m:r>
                          <a:rPr lang="en-US" i="1">
                            <a:latin typeface="Cambria Math"/>
                          </a:rPr>
                          <m:t>𝑒</m:t>
                        </m:r>
                      </m:sub>
                      <m:sup>
                        <m:r>
                          <a:rPr lang="en-US" i="1">
                            <a:latin typeface="Cambria Math"/>
                          </a:rPr>
                          <m:t>2</m:t>
                        </m:r>
                      </m:sup>
                    </m:sSubSup>
                  </m:oMath>
                </a14:m>
                <a:endParaRPr lang="en-US" dirty="0"/>
              </a:p>
              <a:p>
                <a:pPr lvl="1"/>
                <a:r>
                  <a:rPr lang="en-US" dirty="0"/>
                  <a:t>the number and variances of the random effects and their correlation(s) determine part of the variance-covariance matrix</a:t>
                </a:r>
              </a:p>
              <a:p>
                <a:endParaRPr lang="nl-NL"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a:blip r:embed="rId2"/>
                <a:stretch>
                  <a:fillRect l="-673" r="-1279" b="-11082"/>
                </a:stretch>
              </a:blipFill>
            </p:spPr>
            <p:txBody>
              <a:bodyPr/>
              <a:lstStyle/>
              <a:p>
                <a:r>
                  <a:rPr lang="nl-NL">
                    <a:noFill/>
                  </a:rPr>
                  <a:t> </a:t>
                </a:r>
              </a:p>
            </p:txBody>
          </p:sp>
        </mc:Fallback>
      </mc:AlternateContent>
      <p:sp>
        <p:nvSpPr>
          <p:cNvPr id="5" name="Slide Number Placeholder 4"/>
          <p:cNvSpPr>
            <a:spLocks noGrp="1"/>
          </p:cNvSpPr>
          <p:nvPr>
            <p:ph type="sldNum" sz="quarter" idx="4"/>
          </p:nvPr>
        </p:nvSpPr>
        <p:spPr/>
        <p:txBody>
          <a:bodyPr/>
          <a:lstStyle/>
          <a:p>
            <a:fld id="{D87BC140-2E60-49D6-BAEA-92AEB9198AEC}" type="slidenum">
              <a:rPr lang="nl-NL" smtClean="0"/>
              <a:pPr/>
              <a:t>20</a:t>
            </a:fld>
            <a:endParaRPr lang="nl-NL"/>
          </a:p>
        </p:txBody>
      </p:sp>
    </p:spTree>
    <p:extLst>
      <p:ext uri="{BB962C8B-B14F-4D97-AF65-F5344CB8AC3E}">
        <p14:creationId xmlns:p14="http://schemas.microsoft.com/office/powerpoint/2010/main" val="2370186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LMM matrix </a:t>
            </a:r>
            <a:r>
              <a:rPr lang="nl-NL" dirty="0" err="1"/>
              <a:t>formulation</a:t>
            </a:r>
            <a:r>
              <a:rPr lang="nl-NL" dirty="0"/>
              <a:t> &amp; var-</a:t>
            </a:r>
            <a:r>
              <a:rPr lang="nl-NL" dirty="0" err="1"/>
              <a:t>covar</a:t>
            </a:r>
            <a:r>
              <a:rPr lang="nl-NL" dirty="0"/>
              <a:t> matrix</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0" lvl="1" indent="0">
                  <a:buNone/>
                </a:pPr>
                <a14:m>
                  <m:oMathPara xmlns:m="http://schemas.openxmlformats.org/officeDocument/2006/math">
                    <m:oMathParaPr>
                      <m:jc m:val="left"/>
                    </m:oMathParaPr>
                    <m:oMath xmlns:m="http://schemas.openxmlformats.org/officeDocument/2006/math">
                      <m:r>
                        <a:rPr lang="en-US" sz="2400" i="1" smtClean="0">
                          <a:latin typeface="Cambria Math"/>
                        </a:rPr>
                        <m:t>𝑉𝑎𝑟</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1" i="1">
                                  <a:latin typeface="Cambria Math"/>
                                </a:rPr>
                                <m:t>𝒀</m:t>
                              </m:r>
                            </m:e>
                            <m:sub>
                              <m:r>
                                <a:rPr lang="en-US" sz="2400" i="1">
                                  <a:latin typeface="Cambria Math"/>
                                </a:rPr>
                                <m:t>𝑖</m:t>
                              </m:r>
                            </m:sub>
                          </m:sSub>
                        </m:e>
                      </m:d>
                      <m:r>
                        <a:rPr lang="en-US" sz="2400" i="1">
                          <a:latin typeface="Cambria Math"/>
                        </a:rPr>
                        <m:t>=</m:t>
                      </m:r>
                      <m:sSub>
                        <m:sSubPr>
                          <m:ctrlPr>
                            <a:rPr lang="en-US" sz="2400" b="1" i="1">
                              <a:latin typeface="Cambria Math" panose="02040503050406030204" pitchFamily="18" charset="0"/>
                              <a:ea typeface="Cambria Math"/>
                            </a:rPr>
                          </m:ctrlPr>
                        </m:sSubPr>
                        <m:e>
                          <m:r>
                            <a:rPr lang="en-US" sz="2400" b="1" i="1">
                              <a:latin typeface="Cambria Math"/>
                              <a:ea typeface="Cambria Math"/>
                            </a:rPr>
                            <m:t>𝒁</m:t>
                          </m:r>
                        </m:e>
                        <m:sub>
                          <m:r>
                            <a:rPr lang="en-US" sz="2400" i="1">
                              <a:latin typeface="Cambria Math"/>
                              <a:ea typeface="Cambria Math"/>
                            </a:rPr>
                            <m:t>𝑖</m:t>
                          </m:r>
                        </m:sub>
                      </m:sSub>
                      <m:r>
                        <a:rPr lang="en-US" sz="2400" b="1" i="1">
                          <a:latin typeface="Cambria Math"/>
                          <a:ea typeface="Cambria Math"/>
                        </a:rPr>
                        <m:t>∙</m:t>
                      </m:r>
                      <m:sSub>
                        <m:sSubPr>
                          <m:ctrlPr>
                            <a:rPr lang="en-US" sz="2400" i="1">
                              <a:latin typeface="Cambria Math" panose="02040503050406030204" pitchFamily="18" charset="0"/>
                              <a:ea typeface="Cambria Math"/>
                            </a:rPr>
                          </m:ctrlPr>
                        </m:sSubPr>
                        <m:e>
                          <m:r>
                            <a:rPr lang="el-GR" sz="2400" b="1" i="1">
                              <a:latin typeface="Cambria Math"/>
                              <a:ea typeface="Cambria Math"/>
                            </a:rPr>
                            <m:t>𝜮</m:t>
                          </m:r>
                        </m:e>
                        <m:sub>
                          <m:r>
                            <a:rPr lang="en-US" sz="2400" i="1">
                              <a:latin typeface="Cambria Math"/>
                              <a:ea typeface="Cambria Math"/>
                              <a:sym typeface="Symbol"/>
                            </a:rPr>
                            <m:t></m:t>
                          </m:r>
                        </m:sub>
                      </m:sSub>
                      <m:r>
                        <a:rPr lang="en-US" sz="2400" i="1">
                          <a:latin typeface="Cambria Math"/>
                          <a:ea typeface="Cambria Math"/>
                          <a:sym typeface="Symbol"/>
                        </a:rPr>
                        <m:t>∙</m:t>
                      </m:r>
                      <m:sSup>
                        <m:sSupPr>
                          <m:ctrlPr>
                            <a:rPr lang="en-US" sz="2400" i="1">
                              <a:latin typeface="Cambria Math" panose="02040503050406030204" pitchFamily="18" charset="0"/>
                              <a:ea typeface="Cambria Math"/>
                              <a:sym typeface="Symbol"/>
                            </a:rPr>
                          </m:ctrlPr>
                        </m:sSupPr>
                        <m:e>
                          <m:sSub>
                            <m:sSubPr>
                              <m:ctrlPr>
                                <a:rPr lang="en-US" sz="2400" b="1" i="1">
                                  <a:latin typeface="Cambria Math" panose="02040503050406030204" pitchFamily="18" charset="0"/>
                                  <a:ea typeface="Cambria Math"/>
                                </a:rPr>
                              </m:ctrlPr>
                            </m:sSubPr>
                            <m:e>
                              <m:r>
                                <a:rPr lang="en-US" sz="2400" b="1" i="1">
                                  <a:latin typeface="Cambria Math"/>
                                  <a:ea typeface="Cambria Math"/>
                                </a:rPr>
                                <m:t>𝒁</m:t>
                              </m:r>
                            </m:e>
                            <m:sub>
                              <m:r>
                                <a:rPr lang="en-US" sz="2400" i="1">
                                  <a:latin typeface="Cambria Math"/>
                                  <a:ea typeface="Cambria Math"/>
                                </a:rPr>
                                <m:t>𝑖</m:t>
                              </m:r>
                            </m:sub>
                          </m:sSub>
                        </m:e>
                        <m:sup>
                          <m:r>
                            <a:rPr lang="en-US" sz="2400" i="1">
                              <a:latin typeface="Cambria Math"/>
                              <a:ea typeface="Cambria Math"/>
                              <a:sym typeface="Symbol"/>
                            </a:rPr>
                            <m:t>′</m:t>
                          </m:r>
                        </m:sup>
                      </m:sSup>
                      <m:r>
                        <a:rPr lang="en-US" sz="2400" i="1">
                          <a:latin typeface="Cambria Math"/>
                          <a:ea typeface="Cambria Math"/>
                          <a:sym typeface="Symbol"/>
                        </a:rPr>
                        <m:t>+</m:t>
                      </m:r>
                      <m:sSup>
                        <m:sSupPr>
                          <m:ctrlPr>
                            <a:rPr lang="en-US" sz="2400" i="1">
                              <a:latin typeface="Cambria Math" panose="02040503050406030204" pitchFamily="18" charset="0"/>
                              <a:ea typeface="Cambria Math"/>
                              <a:sym typeface="Symbol"/>
                            </a:rPr>
                          </m:ctrlPr>
                        </m:sSupPr>
                        <m:e>
                          <m:sSub>
                            <m:sSubPr>
                              <m:ctrlPr>
                                <a:rPr lang="en-US" sz="2400" i="1">
                                  <a:latin typeface="Cambria Math" panose="02040503050406030204" pitchFamily="18" charset="0"/>
                                  <a:ea typeface="Cambria Math"/>
                                  <a:sym typeface="Symbol"/>
                                </a:rPr>
                              </m:ctrlPr>
                            </m:sSubPr>
                            <m:e>
                              <m:r>
                                <a:rPr lang="en-US" sz="2400" i="1">
                                  <a:latin typeface="Cambria Math"/>
                                  <a:ea typeface="Cambria Math"/>
                                  <a:sym typeface="Symbol"/>
                                </a:rPr>
                                <m:t>𝜎</m:t>
                              </m:r>
                            </m:e>
                            <m:sub>
                              <m:r>
                                <a:rPr lang="en-US" sz="2400" i="1">
                                  <a:latin typeface="Cambria Math"/>
                                  <a:ea typeface="Cambria Math"/>
                                  <a:sym typeface="Symbol"/>
                                </a:rPr>
                                <m:t>𝑒</m:t>
                              </m:r>
                            </m:sub>
                          </m:sSub>
                        </m:e>
                        <m:sup>
                          <m:r>
                            <a:rPr lang="en-US" sz="2400" i="1">
                              <a:latin typeface="Cambria Math"/>
                              <a:ea typeface="Cambria Math"/>
                              <a:sym typeface="Symbol"/>
                            </a:rPr>
                            <m:t>2</m:t>
                          </m:r>
                        </m:sup>
                      </m:sSup>
                      <m:r>
                        <a:rPr lang="en-US" sz="2400" i="1">
                          <a:latin typeface="Cambria Math"/>
                          <a:ea typeface="Cambria Math"/>
                          <a:sym typeface="Symbol"/>
                        </a:rPr>
                        <m:t>∙</m:t>
                      </m:r>
                      <m:sSub>
                        <m:sSubPr>
                          <m:ctrlPr>
                            <a:rPr lang="en-US" sz="2400" i="1">
                              <a:latin typeface="Cambria Math" panose="02040503050406030204" pitchFamily="18" charset="0"/>
                              <a:ea typeface="Cambria Math"/>
                              <a:sym typeface="Symbol"/>
                            </a:rPr>
                          </m:ctrlPr>
                        </m:sSubPr>
                        <m:e>
                          <m:r>
                            <a:rPr lang="en-US" sz="2400" b="1" i="1">
                              <a:latin typeface="Cambria Math"/>
                              <a:ea typeface="Cambria Math"/>
                              <a:sym typeface="Symbol"/>
                            </a:rPr>
                            <m:t>𝑰</m:t>
                          </m:r>
                        </m:e>
                        <m:sub>
                          <m:sSub>
                            <m:sSubPr>
                              <m:ctrlPr>
                                <a:rPr lang="en-US" sz="2400" i="1">
                                  <a:latin typeface="Cambria Math" panose="02040503050406030204" pitchFamily="18" charset="0"/>
                                  <a:ea typeface="Cambria Math"/>
                                  <a:sym typeface="Symbol"/>
                                </a:rPr>
                              </m:ctrlPr>
                            </m:sSubPr>
                            <m:e>
                              <m:r>
                                <a:rPr lang="en-US" sz="2400" i="1">
                                  <a:latin typeface="Cambria Math"/>
                                  <a:ea typeface="Cambria Math"/>
                                  <a:sym typeface="Symbol"/>
                                </a:rPr>
                                <m:t>𝑛</m:t>
                              </m:r>
                            </m:e>
                            <m:sub>
                              <m:r>
                                <a:rPr lang="en-US" sz="2400" i="1">
                                  <a:latin typeface="Cambria Math"/>
                                  <a:ea typeface="Cambria Math"/>
                                  <a:sym typeface="Symbol"/>
                                </a:rPr>
                                <m:t>𝑖</m:t>
                              </m:r>
                            </m:sub>
                          </m:sSub>
                        </m:sub>
                      </m:sSub>
                    </m:oMath>
                  </m:oMathPara>
                </a14:m>
                <a:endParaRPr lang="en-US" sz="2400" b="1" dirty="0"/>
              </a:p>
              <a:p>
                <a:pPr marL="0" indent="0">
                  <a:buNone/>
                </a:pPr>
                <a14:m>
                  <m:oMathPara xmlns:m="http://schemas.openxmlformats.org/officeDocument/2006/math">
                    <m:oMathParaPr>
                      <m:jc m:val="centerGroup"/>
                    </m:oMathParaPr>
                    <m:oMath xmlns:m="http://schemas.openxmlformats.org/officeDocument/2006/math">
                      <m:r>
                        <a:rPr lang="nl-NL" sz="2000" b="1" i="1">
                          <a:latin typeface="Cambria Math"/>
                        </a:rPr>
                        <m:t>  =</m:t>
                      </m:r>
                      <m:d>
                        <m:dPr>
                          <m:ctrlPr>
                            <a:rPr lang="nl-NL" sz="2000" b="1" i="1">
                              <a:latin typeface="Cambria Math" panose="02040503050406030204" pitchFamily="18" charset="0"/>
                            </a:rPr>
                          </m:ctrlPr>
                        </m:dPr>
                        <m:e>
                          <m:m>
                            <m:mPr>
                              <m:mcs>
                                <m:mc>
                                  <m:mcPr>
                                    <m:count m:val="6"/>
                                    <m:mcJc m:val="center"/>
                                  </m:mcPr>
                                </m:mc>
                              </m:mcs>
                              <m:ctrlPr>
                                <a:rPr lang="nl-NL" sz="2000" b="1" i="1">
                                  <a:latin typeface="Cambria Math" panose="02040503050406030204" pitchFamily="18" charset="0"/>
                                </a:rPr>
                              </m:ctrlPr>
                            </m:mPr>
                            <m:mr>
                              <m:e>
                                <m:r>
                                  <a:rPr lang="nl-NL" sz="2000" b="1" i="1">
                                    <a:latin typeface="Cambria Math"/>
                                  </a:rPr>
                                  <m:t>𝒔</m:t>
                                </m:r>
                                <m:r>
                                  <a:rPr lang="nl-NL" sz="2000" b="1" i="1">
                                    <a:latin typeface="Cambria Math"/>
                                  </a:rPr>
                                  <m:t>′</m:t>
                                </m:r>
                              </m:e>
                              <m:e>
                                <m:r>
                                  <a:rPr lang="nl-NL" sz="2000" b="1" i="1">
                                    <a:latin typeface="Cambria Math"/>
                                  </a:rPr>
                                  <m:t>𝒕</m:t>
                                </m:r>
                              </m:e>
                              <m:e>
                                <m:r>
                                  <a:rPr lang="nl-NL" sz="2000" b="1" i="1">
                                    <a:latin typeface="Cambria Math"/>
                                  </a:rPr>
                                  <m:t>𝒉</m:t>
                                </m:r>
                              </m:e>
                              <m:e>
                                <m:r>
                                  <a:rPr lang="nl-NL" sz="2000" b="1" i="1">
                                    <a:latin typeface="Cambria Math"/>
                                  </a:rPr>
                                  <m:t>𝒊</m:t>
                                </m:r>
                              </m:e>
                              <m:e>
                                <m:r>
                                  <a:rPr lang="nl-NL" sz="2000" b="1" i="1">
                                    <a:latin typeface="Cambria Math"/>
                                  </a:rPr>
                                  <m:t>𝒏</m:t>
                                </m:r>
                              </m:e>
                              <m:e>
                                <m:r>
                                  <a:rPr lang="nl-NL" sz="2000" b="1" i="1">
                                    <a:latin typeface="Cambria Math"/>
                                  </a:rPr>
                                  <m:t>𝒈</m:t>
                                </m:r>
                              </m:e>
                            </m:mr>
                            <m:mr>
                              <m:e>
                                <m:r>
                                  <a:rPr lang="nl-NL" sz="2000" b="1" i="1">
                                    <a:latin typeface="Cambria Math"/>
                                  </a:rPr>
                                  <m:t>𝒎</m:t>
                                </m:r>
                              </m:e>
                              <m:e>
                                <m:r>
                                  <a:rPr lang="nl-NL" sz="2000" b="1" i="1">
                                    <a:latin typeface="Cambria Math"/>
                                  </a:rPr>
                                  <m:t>𝒆</m:t>
                                </m:r>
                              </m:e>
                              <m:e>
                                <m:r>
                                  <a:rPr lang="nl-NL" sz="2000" b="1" i="1">
                                    <a:latin typeface="Cambria Math"/>
                                  </a:rPr>
                                  <m:t>𝒔</m:t>
                                </m:r>
                              </m:e>
                              <m:e>
                                <m:r>
                                  <a:rPr lang="nl-NL" sz="2000" b="1" i="1">
                                    <a:latin typeface="Cambria Math"/>
                                  </a:rPr>
                                  <m:t>𝒔</m:t>
                                </m:r>
                              </m:e>
                              <m:e>
                                <m:r>
                                  <a:rPr lang="nl-NL" sz="2000" b="1" i="1">
                                    <a:latin typeface="Cambria Math"/>
                                  </a:rPr>
                                  <m:t>𝒚</m:t>
                                </m:r>
                              </m:e>
                              <m:e>
                                <m:r>
                                  <a:rPr lang="nl-NL" sz="2000" b="1" i="1">
                                    <a:latin typeface="Cambria Math"/>
                                  </a:rPr>
                                  <m:t>−</m:t>
                                </m:r>
                              </m:e>
                            </m:mr>
                            <m:mr>
                              <m:e>
                                <m:r>
                                  <a:rPr lang="nl-NL" sz="2000" b="1" i="1">
                                    <a:latin typeface="Cambria Math"/>
                                  </a:rPr>
                                  <m:t>(</m:t>
                                </m:r>
                                <m:r>
                                  <a:rPr lang="nl-NL" sz="2000" b="1" i="1">
                                    <a:latin typeface="Cambria Math"/>
                                  </a:rPr>
                                  <m:t>𝒅</m:t>
                                </m:r>
                              </m:e>
                              <m:e>
                                <m:r>
                                  <a:rPr lang="nl-NL" sz="2000" b="1" i="1">
                                    <a:latin typeface="Cambria Math"/>
                                  </a:rPr>
                                  <m:t>𝒆</m:t>
                                </m:r>
                              </m:e>
                              <m:e>
                                <m:r>
                                  <a:rPr lang="nl-NL" sz="2000" b="1" i="1">
                                    <a:latin typeface="Cambria Math"/>
                                  </a:rPr>
                                  <m:t>𝒑</m:t>
                                </m:r>
                              </m:e>
                              <m:e>
                                <m:r>
                                  <a:rPr lang="nl-NL" sz="2000" b="1" i="1">
                                    <a:latin typeface="Cambria Math"/>
                                  </a:rPr>
                                  <m:t>𝒆</m:t>
                                </m:r>
                              </m:e>
                              <m:e>
                                <m:r>
                                  <a:rPr lang="nl-NL" sz="2000" b="1" i="1">
                                    <a:latin typeface="Cambria Math"/>
                                  </a:rPr>
                                  <m:t>𝒏</m:t>
                                </m:r>
                              </m:e>
                              <m:e>
                                <m:r>
                                  <a:rPr lang="nl-NL" sz="2000" b="1" i="1">
                                    <a:latin typeface="Cambria Math"/>
                                  </a:rPr>
                                  <m:t>𝒅𝒔</m:t>
                                </m:r>
                              </m:e>
                            </m:mr>
                            <m:mr>
                              <m:e/>
                              <m:e/>
                              <m:e>
                                <m:r>
                                  <a:rPr lang="nl-NL" sz="2000" b="1" i="1">
                                    <a:latin typeface="Cambria Math"/>
                                  </a:rPr>
                                  <m:t>𝒐</m:t>
                                </m:r>
                              </m:e>
                              <m:e>
                                <m:r>
                                  <a:rPr lang="nl-NL" sz="2000" b="1" i="1">
                                    <a:latin typeface="Cambria Math"/>
                                  </a:rPr>
                                  <m:t>𝒏</m:t>
                                </m:r>
                              </m:e>
                              <m:e/>
                              <m:e/>
                            </m:mr>
                            <m:mr>
                              <m:e>
                                <m:r>
                                  <a:rPr lang="nl-NL" sz="2000" b="1" i="1">
                                    <a:latin typeface="Cambria Math"/>
                                  </a:rPr>
                                  <m:t>𝒓</m:t>
                                </m:r>
                              </m:e>
                              <m:e>
                                <m:r>
                                  <a:rPr lang="nl-NL" sz="2000" b="1" i="1">
                                    <a:latin typeface="Cambria Math"/>
                                  </a:rPr>
                                  <m:t>𝒂</m:t>
                                </m:r>
                              </m:e>
                              <m:e>
                                <m:r>
                                  <a:rPr lang="nl-NL" sz="2000" b="1" i="1">
                                    <a:latin typeface="Cambria Math"/>
                                  </a:rPr>
                                  <m:t>𝒏</m:t>
                                </m:r>
                              </m:e>
                              <m:e>
                                <m:r>
                                  <a:rPr lang="nl-NL" sz="2000" b="1" i="1">
                                    <a:latin typeface="Cambria Math"/>
                                  </a:rPr>
                                  <m:t>𝒅</m:t>
                                </m:r>
                              </m:e>
                              <m:e>
                                <m:r>
                                  <a:rPr lang="nl-NL" sz="2000" b="1" i="1">
                                    <a:latin typeface="Cambria Math"/>
                                  </a:rPr>
                                  <m:t>𝒐</m:t>
                                </m:r>
                              </m:e>
                              <m:e>
                                <m:r>
                                  <a:rPr lang="nl-NL" sz="2000" b="1" i="1">
                                    <a:latin typeface="Cambria Math"/>
                                  </a:rPr>
                                  <m:t>𝒎</m:t>
                                </m:r>
                              </m:e>
                            </m:mr>
                            <m:mr>
                              <m:e>
                                <m:r>
                                  <a:rPr lang="nl-NL" sz="2000" b="1" i="1">
                                    <a:latin typeface="Cambria Math"/>
                                  </a:rPr>
                                  <m:t>𝒆</m:t>
                                </m:r>
                              </m:e>
                              <m:e>
                                <m:r>
                                  <a:rPr lang="nl-NL" sz="2000" b="1" i="1">
                                    <a:latin typeface="Cambria Math"/>
                                  </a:rPr>
                                  <m:t>𝒇𝒇</m:t>
                                </m:r>
                              </m:e>
                              <m:e>
                                <m:r>
                                  <a:rPr lang="nl-NL" sz="2000" b="1" i="1">
                                    <a:latin typeface="Cambria Math"/>
                                  </a:rPr>
                                  <m:t>𝒆</m:t>
                                </m:r>
                              </m:e>
                              <m:e>
                                <m:r>
                                  <a:rPr lang="nl-NL" sz="2000" b="1" i="1">
                                    <a:latin typeface="Cambria Math"/>
                                  </a:rPr>
                                  <m:t>𝒄</m:t>
                                </m:r>
                              </m:e>
                              <m:e>
                                <m:r>
                                  <a:rPr lang="nl-NL" sz="2000" b="1" i="1">
                                    <a:latin typeface="Cambria Math"/>
                                  </a:rPr>
                                  <m:t>𝒕</m:t>
                                </m:r>
                              </m:e>
                              <m:e>
                                <m:r>
                                  <a:rPr lang="nl-NL" sz="2000" b="1" i="1">
                                    <a:latin typeface="Cambria Math"/>
                                  </a:rPr>
                                  <m:t>𝒔</m:t>
                                </m:r>
                                <m:r>
                                  <a:rPr lang="nl-NL" sz="2000" b="1" i="1">
                                    <a:latin typeface="Cambria Math"/>
                                  </a:rPr>
                                  <m:t>)</m:t>
                                </m:r>
                              </m:e>
                            </m:mr>
                          </m:m>
                        </m:e>
                      </m:d>
                      <m:r>
                        <a:rPr lang="nl-NL" sz="2000" b="1" i="1">
                          <a:latin typeface="Cambria Math"/>
                        </a:rPr>
                        <m:t>+</m:t>
                      </m:r>
                      <m:sSubSup>
                        <m:sSubSupPr>
                          <m:ctrlPr>
                            <a:rPr lang="nl-NL" sz="2000" b="1" i="1">
                              <a:latin typeface="Cambria Math" panose="02040503050406030204" pitchFamily="18" charset="0"/>
                            </a:rPr>
                          </m:ctrlPr>
                        </m:sSubSupPr>
                        <m:e>
                          <m:r>
                            <a:rPr lang="nl-NL" sz="2000" b="1" i="1">
                              <a:latin typeface="Cambria Math"/>
                              <a:ea typeface="Cambria Math"/>
                            </a:rPr>
                            <m:t>𝝈</m:t>
                          </m:r>
                        </m:e>
                        <m:sub>
                          <m:r>
                            <a:rPr lang="nl-NL" sz="2000" b="1" i="1">
                              <a:latin typeface="Cambria Math"/>
                            </a:rPr>
                            <m:t>𝒆</m:t>
                          </m:r>
                        </m:sub>
                        <m:sup>
                          <m:r>
                            <a:rPr lang="nl-NL" sz="2000" b="1" i="1">
                              <a:latin typeface="Cambria Math"/>
                            </a:rPr>
                            <m:t>𝟐</m:t>
                          </m:r>
                        </m:sup>
                      </m:sSubSup>
                      <m:r>
                        <a:rPr lang="nl-NL" sz="2000" b="1" i="1">
                          <a:latin typeface="Cambria Math"/>
                          <a:ea typeface="Cambria Math"/>
                        </a:rPr>
                        <m:t>∙</m:t>
                      </m:r>
                      <m:d>
                        <m:dPr>
                          <m:ctrlPr>
                            <a:rPr lang="nl-NL" sz="2000" b="1" i="1">
                              <a:latin typeface="Cambria Math" panose="02040503050406030204" pitchFamily="18" charset="0"/>
                            </a:rPr>
                          </m:ctrlPr>
                        </m:dPr>
                        <m:e>
                          <m:m>
                            <m:mPr>
                              <m:mcs>
                                <m:mc>
                                  <m:mcPr>
                                    <m:count m:val="6"/>
                                    <m:mcJc m:val="center"/>
                                  </m:mcPr>
                                </m:mc>
                              </m:mcs>
                              <m:ctrlPr>
                                <a:rPr lang="nl-NL" sz="2000" b="1" i="1">
                                  <a:latin typeface="Cambria Math" panose="02040503050406030204" pitchFamily="18" charset="0"/>
                                </a:rPr>
                              </m:ctrlPr>
                            </m:mPr>
                            <m:mr>
                              <m:e>
                                <m:r>
                                  <m:rPr>
                                    <m:brk m:alnAt="7"/>
                                  </m:rPr>
                                  <a:rPr lang="nl-NL" sz="2000" b="1" i="1">
                                    <a:latin typeface="Cambria Math"/>
                                  </a:rPr>
                                  <m:t>𝟏</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mr>
                            <m:mr>
                              <m:e>
                                <m:r>
                                  <a:rPr lang="nl-NL" sz="2000" b="1" i="1">
                                    <a:latin typeface="Cambria Math"/>
                                  </a:rPr>
                                  <m:t>𝟎</m:t>
                                </m:r>
                              </m:e>
                              <m:e>
                                <m:r>
                                  <a:rPr lang="nl-NL" sz="2000" b="1" i="1">
                                    <a:latin typeface="Cambria Math"/>
                                  </a:rPr>
                                  <m:t>𝟏</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mr>
                            <m:mr>
                              <m:e>
                                <m:r>
                                  <a:rPr lang="nl-NL" sz="2000" b="1" i="1">
                                    <a:latin typeface="Cambria Math"/>
                                  </a:rPr>
                                  <m:t>𝟎</m:t>
                                </m:r>
                              </m:e>
                              <m:e>
                                <m:r>
                                  <a:rPr lang="nl-NL" sz="2000" b="1" i="1">
                                    <a:latin typeface="Cambria Math"/>
                                  </a:rPr>
                                  <m:t>𝟎</m:t>
                                </m:r>
                              </m:e>
                              <m:e>
                                <m:r>
                                  <a:rPr lang="nl-NL" sz="2000" b="1" i="1">
                                    <a:latin typeface="Cambria Math"/>
                                  </a:rPr>
                                  <m:t>𝟏</m:t>
                                </m:r>
                              </m:e>
                              <m:e>
                                <m:r>
                                  <a:rPr lang="nl-NL" sz="2000" b="1" i="1">
                                    <a:latin typeface="Cambria Math"/>
                                  </a:rPr>
                                  <m:t>𝟎</m:t>
                                </m:r>
                              </m:e>
                              <m:e>
                                <m:r>
                                  <a:rPr lang="nl-NL" sz="2000" b="1" i="1">
                                    <a:latin typeface="Cambria Math"/>
                                  </a:rPr>
                                  <m:t>𝟎</m:t>
                                </m:r>
                              </m:e>
                              <m:e>
                                <m:r>
                                  <a:rPr lang="nl-NL" sz="2000" b="1" i="1">
                                    <a:latin typeface="Cambria Math"/>
                                  </a:rPr>
                                  <m:t>𝟎</m:t>
                                </m:r>
                              </m:e>
                            </m:mr>
                            <m:mr>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𝟏</m:t>
                                </m:r>
                              </m:e>
                              <m:e>
                                <m:r>
                                  <a:rPr lang="nl-NL" sz="2000" b="1" i="1">
                                    <a:latin typeface="Cambria Math"/>
                                  </a:rPr>
                                  <m:t>𝟎</m:t>
                                </m:r>
                              </m:e>
                              <m:e>
                                <m:r>
                                  <a:rPr lang="nl-NL" sz="2000" b="1" i="1">
                                    <a:latin typeface="Cambria Math"/>
                                  </a:rPr>
                                  <m:t>𝟎</m:t>
                                </m:r>
                              </m:e>
                            </m:mr>
                            <m:mr>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𝟏</m:t>
                                </m:r>
                              </m:e>
                              <m:e>
                                <m:r>
                                  <a:rPr lang="nl-NL" sz="2000" b="1" i="1">
                                    <a:latin typeface="Cambria Math"/>
                                  </a:rPr>
                                  <m:t>𝟎</m:t>
                                </m:r>
                              </m:e>
                            </m:mr>
                            <m:mr>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𝟏</m:t>
                                </m:r>
                              </m:e>
                            </m:mr>
                          </m:m>
                        </m:e>
                      </m:d>
                    </m:oMath>
                  </m:oMathPara>
                </a14:m>
                <a:endParaRPr lang="nl-NL"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67"/>
                </a:stretch>
              </a:blipFill>
            </p:spPr>
            <p:txBody>
              <a:bodyPr/>
              <a:lstStyle/>
              <a:p>
                <a:r>
                  <a:rPr lang="nl-NL">
                    <a:noFill/>
                  </a:rPr>
                  <a:t> </a:t>
                </a:r>
              </a:p>
            </p:txBody>
          </p:sp>
        </mc:Fallback>
      </mc:AlternateContent>
      <p:sp>
        <p:nvSpPr>
          <p:cNvPr id="5" name="Slide Number Placeholder 4"/>
          <p:cNvSpPr>
            <a:spLocks noGrp="1"/>
          </p:cNvSpPr>
          <p:nvPr>
            <p:ph type="sldNum" sz="quarter" idx="4"/>
          </p:nvPr>
        </p:nvSpPr>
        <p:spPr/>
        <p:txBody>
          <a:bodyPr/>
          <a:lstStyle/>
          <a:p>
            <a:fld id="{D87BC140-2E60-49D6-BAEA-92AEB9198AEC}" type="slidenum">
              <a:rPr lang="nl-NL" smtClean="0"/>
              <a:pPr/>
              <a:t>21</a:t>
            </a:fld>
            <a:endParaRPr lang="nl-NL"/>
          </a:p>
        </p:txBody>
      </p:sp>
    </p:spTree>
    <p:extLst>
      <p:ext uri="{BB962C8B-B14F-4D97-AF65-F5344CB8AC3E}">
        <p14:creationId xmlns:p14="http://schemas.microsoft.com/office/powerpoint/2010/main" val="2269281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CPMs &amp; </a:t>
            </a:r>
            <a:r>
              <a:rPr lang="en-US" dirty="0" err="1"/>
              <a:t>var-covar</a:t>
            </a:r>
            <a:r>
              <a:rPr lang="en-US" dirty="0"/>
              <a:t>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a:latin typeface="Cambria Math"/>
                          </a:rPr>
                          <m:t>𝒀</m:t>
                        </m:r>
                      </m:e>
                      <m:sub>
                        <m:r>
                          <a:rPr lang="en-US">
                            <a:latin typeface="Cambria Math"/>
                          </a:rPr>
                          <m:t>𝑖</m:t>
                        </m:r>
                      </m:sub>
                    </m:sSub>
                    <m:r>
                      <a:rPr lang="en-US">
                        <a:latin typeface="Cambria Math"/>
                      </a:rPr>
                      <m:t>=</m:t>
                    </m:r>
                    <m:sSub>
                      <m:sSubPr>
                        <m:ctrlPr>
                          <a:rPr lang="en-US" i="1">
                            <a:latin typeface="Cambria Math" panose="02040503050406030204" pitchFamily="18" charset="0"/>
                          </a:rPr>
                        </m:ctrlPr>
                      </m:sSubPr>
                      <m:e>
                        <m:r>
                          <a:rPr lang="en-US">
                            <a:latin typeface="Cambria Math"/>
                          </a:rPr>
                          <m:t>𝑿</m:t>
                        </m:r>
                      </m:e>
                      <m:sub>
                        <m:r>
                          <a:rPr lang="en-US">
                            <a:latin typeface="Cambria Math"/>
                          </a:rPr>
                          <m:t>𝑖</m:t>
                        </m:r>
                      </m:sub>
                    </m:sSub>
                    <m:r>
                      <a:rPr lang="en-US">
                        <a:latin typeface="Cambria Math"/>
                      </a:rPr>
                      <m:t>∙</m:t>
                    </m:r>
                    <m:r>
                      <a:rPr lang="en-US">
                        <a:latin typeface="Cambria Math"/>
                      </a:rPr>
                      <m:t>𝜷</m:t>
                    </m:r>
                    <m:r>
                      <a:rPr lang="en-US">
                        <a:latin typeface="Cambria Math"/>
                      </a:rPr>
                      <m:t>+</m:t>
                    </m:r>
                    <m:sSub>
                      <m:sSubPr>
                        <m:ctrlPr>
                          <a:rPr lang="en-US" i="1">
                            <a:latin typeface="Cambria Math" panose="02040503050406030204" pitchFamily="18" charset="0"/>
                          </a:rPr>
                        </m:ctrlPr>
                      </m:sSubPr>
                      <m:e>
                        <m:r>
                          <a:rPr lang="en-US">
                            <a:latin typeface="Cambria Math"/>
                          </a:rPr>
                          <m:t>𝜺</m:t>
                        </m:r>
                      </m:e>
                      <m:sub>
                        <m:r>
                          <a:rPr lang="en-US">
                            <a:latin typeface="Cambria Math"/>
                          </a:rPr>
                          <m:t>𝑖</m:t>
                        </m:r>
                      </m:sub>
                    </m:sSub>
                  </m:oMath>
                </a14:m>
                <a:endParaRPr lang="en-US" dirty="0"/>
              </a:p>
              <a:p>
                <a:pPr lvl="1"/>
                <a:r>
                  <a:rPr lang="en-US" dirty="0"/>
                  <a:t>No random effects!</a:t>
                </a:r>
              </a:p>
              <a:p>
                <a:pPr lvl="1"/>
                <a:r>
                  <a:rPr lang="en-US" dirty="0"/>
                  <a:t>How do we take into account the correlation between measurements on same person?</a:t>
                </a:r>
              </a:p>
              <a:p>
                <a:r>
                  <a:rPr lang="en-US" dirty="0"/>
                  <a:t>Variance-covariance matrix of repeated measures y is now:</a:t>
                </a:r>
              </a:p>
              <a:p>
                <a:pPr lvl="1"/>
                <a14:m>
                  <m:oMath xmlns:m="http://schemas.openxmlformats.org/officeDocument/2006/math">
                    <m:r>
                      <a:rPr lang="en-US">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a:rPr>
                              <m:t>𝒀</m:t>
                            </m:r>
                          </m:e>
                          <m:sub>
                            <m:r>
                              <a:rPr lang="en-US">
                                <a:latin typeface="Cambria Math"/>
                              </a:rPr>
                              <m:t>𝑖</m:t>
                            </m:r>
                          </m:sub>
                        </m:sSub>
                      </m:e>
                    </m:d>
                    <m:r>
                      <a:rPr lang="en-US">
                        <a:latin typeface="Cambria Math"/>
                      </a:rPr>
                      <m:t>=</m:t>
                    </m:r>
                    <m:r>
                      <a:rPr lang="en-US">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smtClean="0">
                                <a:latin typeface="Cambria Math"/>
                              </a:rPr>
                              <m:t>𝜺</m:t>
                            </m:r>
                          </m:e>
                          <m:sub>
                            <m:r>
                              <a:rPr lang="en-US">
                                <a:latin typeface="Cambria Math"/>
                              </a:rPr>
                              <m:t>𝑖</m:t>
                            </m:r>
                          </m:sub>
                        </m:sSub>
                      </m:e>
                    </m:d>
                    <m:r>
                      <a:rPr lang="en-US" smtClean="0">
                        <a:latin typeface="Cambria Math"/>
                      </a:rPr>
                      <m:t>=</m:t>
                    </m:r>
                    <m:r>
                      <a:rPr lang="en-US" smtClean="0">
                        <a:latin typeface="Cambria Math"/>
                      </a:rPr>
                      <m:t>𝜮</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73"/>
                </a:stretch>
              </a:blipFill>
            </p:spPr>
            <p:txBody>
              <a:bodyPr/>
              <a:lstStyle/>
              <a:p>
                <a:r>
                  <a:rPr lang="nl-NL">
                    <a:noFill/>
                  </a:rPr>
                  <a:t> </a:t>
                </a:r>
              </a:p>
            </p:txBody>
          </p:sp>
        </mc:Fallback>
      </mc:AlternateContent>
      <p:sp>
        <p:nvSpPr>
          <p:cNvPr id="4" name="Content Placeholder 3"/>
          <p:cNvSpPr>
            <a:spLocks noGrp="1"/>
          </p:cNvSpPr>
          <p:nvPr>
            <p:ph sz="quarter" idx="11"/>
          </p:nvPr>
        </p:nvSpPr>
        <p:spPr/>
        <p:txBody>
          <a:bodyPr/>
          <a:lstStyle/>
          <a:p>
            <a:r>
              <a:rPr lang="en-US" dirty="0"/>
              <a:t>Another possibility for modelling longitudinal data:</a:t>
            </a:r>
          </a:p>
        </p:txBody>
      </p:sp>
      <p:sp>
        <p:nvSpPr>
          <p:cNvPr id="5" name="Slide Number Placeholder 4"/>
          <p:cNvSpPr>
            <a:spLocks noGrp="1"/>
          </p:cNvSpPr>
          <p:nvPr>
            <p:ph type="sldNum" sz="quarter" idx="4"/>
          </p:nvPr>
        </p:nvSpPr>
        <p:spPr/>
        <p:txBody>
          <a:bodyPr/>
          <a:lstStyle/>
          <a:p>
            <a:fld id="{D87BC140-2E60-49D6-BAEA-92AEB9198AEC}" type="slidenum">
              <a:rPr lang="en-US" smtClean="0"/>
              <a:pPr/>
              <a:t>22</a:t>
            </a:fld>
            <a:endParaRPr lang="en-US" dirty="0"/>
          </a:p>
        </p:txBody>
      </p:sp>
    </p:spTree>
    <p:extLst>
      <p:ext uri="{BB962C8B-B14F-4D97-AF65-F5344CB8AC3E}">
        <p14:creationId xmlns:p14="http://schemas.microsoft.com/office/powerpoint/2010/main" val="4159468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CPMs &amp; </a:t>
            </a:r>
            <a:r>
              <a:rPr lang="en-US" dirty="0" err="1"/>
              <a:t>var-covar</a:t>
            </a:r>
            <a:r>
              <a:rPr lang="en-US" dirty="0"/>
              <a:t> matrix</a:t>
            </a:r>
            <a:endParaRPr lang="nl-NL"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a:t>We know the residuals are not independent, so we need to assume correlation for  </a:t>
                </a:r>
                <a:r>
                  <a:rPr lang="en-US" b="1" i="1" dirty="0">
                    <a:latin typeface="Cambria Math" panose="02040503050406030204" pitchFamily="18" charset="0"/>
                    <a:ea typeface="Cambria Math" panose="02040503050406030204" pitchFamily="18" charset="0"/>
                  </a:rPr>
                  <a:t>Σ:</a:t>
                </a:r>
                <a:endParaRPr lang="en-US" dirty="0"/>
              </a:p>
              <a:p>
                <a:pPr marL="0" lvl="1" indent="0">
                  <a:lnSpc>
                    <a:spcPct val="130000"/>
                  </a:lnSpc>
                  <a:spcBef>
                    <a:spcPts val="0"/>
                  </a:spcBef>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ea typeface="Cambria Math" panose="02040503050406030204" pitchFamily="18" charset="0"/>
                        </a:rPr>
                        <m:t>𝜮</m:t>
                      </m:r>
                      <m:r>
                        <a:rPr lang="nl-NL" b="1" i="1">
                          <a:latin typeface="Cambria Math" panose="02040503050406030204" pitchFamily="18" charset="0"/>
                          <a:ea typeface="Cambria Math" panose="02040503050406030204" pitchFamily="18" charset="0"/>
                        </a:rPr>
                        <m:t>=</m:t>
                      </m:r>
                      <m:d>
                        <m:dPr>
                          <m:ctrlPr>
                            <a:rPr lang="nl-NL" b="1" i="1">
                              <a:latin typeface="Cambria Math" panose="02040503050406030204" pitchFamily="18" charset="0"/>
                              <a:ea typeface="Cambria Math" panose="02040503050406030204" pitchFamily="18" charset="0"/>
                            </a:rPr>
                          </m:ctrlPr>
                        </m:dPr>
                        <m:e>
                          <m:m>
                            <m:mPr>
                              <m:mcs>
                                <m:mc>
                                  <m:mcPr>
                                    <m:count m:val="6"/>
                                    <m:mcJc m:val="center"/>
                                  </m:mcPr>
                                </m:mc>
                              </m:mcs>
                              <m:ctrlPr>
                                <a:rPr lang="nl-NL" b="1" i="1">
                                  <a:latin typeface="Cambria Math" panose="02040503050406030204" pitchFamily="18" charset="0"/>
                                  <a:ea typeface="Cambria Math" panose="02040503050406030204" pitchFamily="18" charset="0"/>
                                </a:rPr>
                              </m:ctrlPr>
                            </m:mPr>
                            <m:mr>
                              <m:e/>
                              <m:e>
                                <m:r>
                                  <a:rPr lang="nl-NL" b="1" i="1">
                                    <a:latin typeface="Cambria Math" panose="02040503050406030204" pitchFamily="18" charset="0"/>
                                    <a:ea typeface="Cambria Math" panose="02040503050406030204" pitchFamily="18" charset="0"/>
                                  </a:rPr>
                                  <m:t>𝒕</m:t>
                                </m:r>
                              </m:e>
                              <m:e>
                                <m:r>
                                  <a:rPr lang="nl-NL" b="1" i="1">
                                    <a:latin typeface="Cambria Math" panose="02040503050406030204" pitchFamily="18" charset="0"/>
                                    <a:ea typeface="Cambria Math" panose="02040503050406030204" pitchFamily="18" charset="0"/>
                                  </a:rPr>
                                  <m:t>𝒉</m:t>
                                </m:r>
                              </m:e>
                              <m:e>
                                <m:r>
                                  <a:rPr lang="nl-NL" b="1" i="1">
                                    <a:latin typeface="Cambria Math" panose="02040503050406030204" pitchFamily="18" charset="0"/>
                                    <a:ea typeface="Cambria Math" panose="02040503050406030204" pitchFamily="18" charset="0"/>
                                  </a:rPr>
                                  <m:t>𝒊</m:t>
                                </m:r>
                              </m:e>
                              <m:e>
                                <m:r>
                                  <a:rPr lang="nl-NL" b="1" i="1">
                                    <a:latin typeface="Cambria Math" panose="02040503050406030204" pitchFamily="18" charset="0"/>
                                    <a:ea typeface="Cambria Math" panose="02040503050406030204" pitchFamily="18" charset="0"/>
                                  </a:rPr>
                                  <m:t>𝒔</m:t>
                                </m:r>
                              </m:e>
                              <m:e/>
                            </m:mr>
                            <m:mr>
                              <m:e>
                                <m:r>
                                  <a:rPr lang="nl-NL" b="1" i="1" smtClean="0">
                                    <a:latin typeface="Cambria Math"/>
                                    <a:ea typeface="Cambria Math" panose="02040503050406030204" pitchFamily="18" charset="0"/>
                                  </a:rPr>
                                  <m:t>𝒔</m:t>
                                </m:r>
                              </m:e>
                              <m:e>
                                <m:r>
                                  <a:rPr lang="nl-NL" b="1" i="1" smtClean="0">
                                    <a:latin typeface="Cambria Math"/>
                                    <a:ea typeface="Cambria Math" panose="02040503050406030204" pitchFamily="18" charset="0"/>
                                  </a:rPr>
                                  <m:t>𝒉</m:t>
                                </m:r>
                              </m:e>
                              <m:e>
                                <m:r>
                                  <a:rPr lang="nl-NL" b="1" i="1" smtClean="0">
                                    <a:latin typeface="Cambria Math"/>
                                    <a:ea typeface="Cambria Math" panose="02040503050406030204" pitchFamily="18" charset="0"/>
                                  </a:rPr>
                                  <m:t>𝒐</m:t>
                                </m:r>
                              </m:e>
                              <m:e>
                                <m:r>
                                  <a:rPr lang="nl-NL" b="1" i="1" smtClean="0">
                                    <a:latin typeface="Cambria Math"/>
                                    <a:ea typeface="Cambria Math" panose="02040503050406030204" pitchFamily="18" charset="0"/>
                                  </a:rPr>
                                  <m:t>𝒖</m:t>
                                </m:r>
                              </m:e>
                              <m:e>
                                <m:r>
                                  <a:rPr lang="nl-NL" b="1" i="1" smtClean="0">
                                    <a:latin typeface="Cambria Math"/>
                                    <a:ea typeface="Cambria Math" panose="02040503050406030204" pitchFamily="18" charset="0"/>
                                  </a:rPr>
                                  <m:t>𝒍</m:t>
                                </m:r>
                              </m:e>
                              <m:e>
                                <m:r>
                                  <a:rPr lang="nl-NL" b="1" i="1" smtClean="0">
                                    <a:latin typeface="Cambria Math"/>
                                    <a:ea typeface="Cambria Math" panose="02040503050406030204" pitchFamily="18" charset="0"/>
                                  </a:rPr>
                                  <m:t>𝒅</m:t>
                                </m:r>
                              </m:e>
                            </m:mr>
                            <m:mr>
                              <m:e>
                                <m:r>
                                  <a:rPr lang="nl-NL" b="1" i="1" smtClean="0">
                                    <a:latin typeface="Cambria Math"/>
                                    <a:ea typeface="Cambria Math" panose="02040503050406030204" pitchFamily="18" charset="0"/>
                                  </a:rPr>
                                  <m:t>𝒃</m:t>
                                </m:r>
                              </m:e>
                              <m:e>
                                <m:r>
                                  <a:rPr lang="nl-NL" b="1" i="1" smtClean="0">
                                    <a:latin typeface="Cambria Math"/>
                                    <a:ea typeface="Cambria Math" panose="02040503050406030204" pitchFamily="18" charset="0"/>
                                  </a:rPr>
                                  <m:t>𝒆</m:t>
                                </m:r>
                              </m:e>
                              <m:e/>
                              <m:e>
                                <m:r>
                                  <a:rPr lang="nl-NL" b="1" i="1" smtClean="0">
                                    <a:latin typeface="Cambria Math"/>
                                    <a:ea typeface="Cambria Math" panose="02040503050406030204" pitchFamily="18" charset="0"/>
                                  </a:rPr>
                                  <m:t>𝒄</m:t>
                                </m:r>
                              </m:e>
                              <m:e>
                                <m:r>
                                  <a:rPr lang="nl-NL" b="1" i="1" smtClean="0">
                                    <a:latin typeface="Cambria Math"/>
                                    <a:ea typeface="Cambria Math" panose="02040503050406030204" pitchFamily="18" charset="0"/>
                                  </a:rPr>
                                  <m:t>𝒐</m:t>
                                </m:r>
                              </m:e>
                              <m:e>
                                <m:r>
                                  <a:rPr lang="nl-NL" b="1" i="1" smtClean="0">
                                    <a:latin typeface="Cambria Math"/>
                                    <a:ea typeface="Cambria Math" panose="02040503050406030204" pitchFamily="18" charset="0"/>
                                  </a:rPr>
                                  <m:t>𝒓</m:t>
                                </m:r>
                                <m:r>
                                  <a:rPr lang="nl-NL" b="1" i="1" smtClean="0">
                                    <a:latin typeface="Cambria Math"/>
                                    <a:ea typeface="Cambria Math" panose="02040503050406030204" pitchFamily="18" charset="0"/>
                                  </a:rPr>
                                  <m:t>−</m:t>
                                </m:r>
                              </m:e>
                            </m:mr>
                            <m:mr>
                              <m:e>
                                <m:r>
                                  <a:rPr lang="nl-NL" b="1" i="1" smtClean="0">
                                    <a:latin typeface="Cambria Math"/>
                                    <a:ea typeface="Cambria Math" panose="02040503050406030204" pitchFamily="18" charset="0"/>
                                  </a:rPr>
                                  <m:t>𝒓</m:t>
                                </m:r>
                              </m:e>
                              <m:e>
                                <m:r>
                                  <a:rPr lang="nl-NL" b="1" i="1" smtClean="0">
                                    <a:latin typeface="Cambria Math"/>
                                    <a:ea typeface="Cambria Math" panose="02040503050406030204" pitchFamily="18" charset="0"/>
                                  </a:rPr>
                                  <m:t>𝒆</m:t>
                                </m:r>
                              </m:e>
                              <m:e>
                                <m:r>
                                  <a:rPr lang="nl-NL" b="1" i="1" smtClean="0">
                                    <a:latin typeface="Cambria Math"/>
                                    <a:ea typeface="Cambria Math" panose="02040503050406030204" pitchFamily="18" charset="0"/>
                                  </a:rPr>
                                  <m:t>𝒄</m:t>
                                </m:r>
                              </m:e>
                              <m:e>
                                <m:r>
                                  <a:rPr lang="nl-NL" b="1" i="1" smtClean="0">
                                    <a:latin typeface="Cambria Math"/>
                                    <a:ea typeface="Cambria Math" panose="02040503050406030204" pitchFamily="18" charset="0"/>
                                  </a:rPr>
                                  <m:t>𝒕</m:t>
                                </m:r>
                              </m:e>
                              <m:e>
                                <m:r>
                                  <a:rPr lang="nl-NL" b="1" i="1" smtClean="0">
                                    <a:latin typeface="Cambria Math"/>
                                    <a:ea typeface="Cambria Math" panose="02040503050406030204" pitchFamily="18" charset="0"/>
                                  </a:rPr>
                                  <m:t>𝒍</m:t>
                                </m:r>
                              </m:e>
                              <m:e>
                                <m:r>
                                  <a:rPr lang="nl-NL" b="1" i="1" smtClean="0">
                                    <a:latin typeface="Cambria Math"/>
                                    <a:ea typeface="Cambria Math" panose="02040503050406030204" pitchFamily="18" charset="0"/>
                                  </a:rPr>
                                  <m:t>𝒚</m:t>
                                </m:r>
                              </m:e>
                            </m:mr>
                            <m:mr>
                              <m:e>
                                <m:r>
                                  <a:rPr lang="nl-NL" b="1" i="1">
                                    <a:latin typeface="Cambria Math" panose="02040503050406030204" pitchFamily="18" charset="0"/>
                                    <a:ea typeface="Cambria Math" panose="02040503050406030204" pitchFamily="18" charset="0"/>
                                  </a:rPr>
                                  <m:t>𝒄</m:t>
                                </m:r>
                              </m:e>
                              <m:e>
                                <m:r>
                                  <a:rPr lang="nl-NL" b="1" i="1">
                                    <a:latin typeface="Cambria Math" panose="02040503050406030204" pitchFamily="18" charset="0"/>
                                    <a:ea typeface="Cambria Math" panose="02040503050406030204" pitchFamily="18" charset="0"/>
                                  </a:rPr>
                                  <m:t>𝒐</m:t>
                                </m:r>
                              </m:e>
                              <m:e>
                                <m:r>
                                  <a:rPr lang="nl-NL" b="1" i="1">
                                    <a:latin typeface="Cambria Math" panose="02040503050406030204" pitchFamily="18" charset="0"/>
                                    <a:ea typeface="Cambria Math" panose="02040503050406030204" pitchFamily="18" charset="0"/>
                                  </a:rPr>
                                  <m:t>𝒎</m:t>
                                </m:r>
                              </m:e>
                              <m:e>
                                <m:r>
                                  <a:rPr lang="nl-NL" b="1" i="1">
                                    <a:latin typeface="Cambria Math" panose="02040503050406030204" pitchFamily="18" charset="0"/>
                                    <a:ea typeface="Cambria Math" panose="02040503050406030204" pitchFamily="18" charset="0"/>
                                  </a:rPr>
                                  <m:t>𝒑</m:t>
                                </m:r>
                              </m:e>
                              <m:e>
                                <m:r>
                                  <a:rPr lang="nl-NL" b="1" i="1">
                                    <a:latin typeface="Cambria Math" panose="02040503050406030204" pitchFamily="18" charset="0"/>
                                    <a:ea typeface="Cambria Math" panose="02040503050406030204" pitchFamily="18" charset="0"/>
                                  </a:rPr>
                                  <m:t>𝒍</m:t>
                                </m:r>
                              </m:e>
                              <m:e>
                                <m:r>
                                  <a:rPr lang="nl-NL" b="1" i="1">
                                    <a:latin typeface="Cambria Math" panose="02040503050406030204" pitchFamily="18" charset="0"/>
                                    <a:ea typeface="Cambria Math" panose="02040503050406030204" pitchFamily="18" charset="0"/>
                                  </a:rPr>
                                  <m:t>−</m:t>
                                </m:r>
                              </m:e>
                            </m:mr>
                            <m:mr>
                              <m:e>
                                <m:r>
                                  <a:rPr lang="nl-NL" b="1" i="1">
                                    <a:latin typeface="Cambria Math" panose="02040503050406030204" pitchFamily="18" charset="0"/>
                                    <a:ea typeface="Cambria Math" panose="02040503050406030204" pitchFamily="18" charset="0"/>
                                  </a:rPr>
                                  <m:t>𝒊</m:t>
                                </m:r>
                              </m:e>
                              <m:e>
                                <m:r>
                                  <a:rPr lang="nl-NL" b="1" i="1">
                                    <a:latin typeface="Cambria Math" panose="02040503050406030204" pitchFamily="18" charset="0"/>
                                    <a:ea typeface="Cambria Math" panose="02040503050406030204" pitchFamily="18" charset="0"/>
                                  </a:rPr>
                                  <m:t>𝒄</m:t>
                                </m:r>
                              </m:e>
                              <m:e>
                                <m:r>
                                  <a:rPr lang="nl-NL" b="1" i="1">
                                    <a:latin typeface="Cambria Math" panose="02040503050406030204" pitchFamily="18" charset="0"/>
                                    <a:ea typeface="Cambria Math" panose="02040503050406030204" pitchFamily="18" charset="0"/>
                                  </a:rPr>
                                  <m:t>𝒂</m:t>
                                </m:r>
                              </m:e>
                              <m:e>
                                <m:r>
                                  <a:rPr lang="nl-NL" b="1" i="1">
                                    <a:latin typeface="Cambria Math" panose="02040503050406030204" pitchFamily="18" charset="0"/>
                                    <a:ea typeface="Cambria Math" panose="02040503050406030204" pitchFamily="18" charset="0"/>
                                  </a:rPr>
                                  <m:t>𝒕</m:t>
                                </m:r>
                              </m:e>
                              <m:e>
                                <m:r>
                                  <a:rPr lang="nl-NL" b="1" i="1">
                                    <a:latin typeface="Cambria Math" panose="02040503050406030204" pitchFamily="18" charset="0"/>
                                    <a:ea typeface="Cambria Math" panose="02040503050406030204" pitchFamily="18" charset="0"/>
                                  </a:rPr>
                                  <m:t>𝒆</m:t>
                                </m:r>
                              </m:e>
                              <m:e>
                                <m:r>
                                  <a:rPr lang="nl-NL" b="1" i="1">
                                    <a:latin typeface="Cambria Math" panose="02040503050406030204" pitchFamily="18" charset="0"/>
                                    <a:ea typeface="Cambria Math" panose="02040503050406030204" pitchFamily="18" charset="0"/>
                                  </a:rPr>
                                  <m:t>𝒅</m:t>
                                </m:r>
                                <m:r>
                                  <a:rPr lang="nl-NL" b="1" i="1">
                                    <a:latin typeface="Cambria Math" panose="02040503050406030204" pitchFamily="18" charset="0"/>
                                    <a:ea typeface="Cambria Math" panose="02040503050406030204" pitchFamily="18" charset="0"/>
                                  </a:rPr>
                                  <m:t>!</m:t>
                                </m:r>
                              </m:e>
                            </m:mr>
                          </m:m>
                        </m:e>
                      </m:d>
                    </m:oMath>
                  </m:oMathPara>
                </a14:m>
                <a:endParaRPr lang="en-US" dirty="0">
                  <a:latin typeface="Cambria Math" panose="02040503050406030204" pitchFamily="18" charset="0"/>
                  <a:ea typeface="Cambria Math" panose="02040503050406030204" pitchFamily="18" charset="0"/>
                </a:endParaRPr>
              </a:p>
              <a:p>
                <a:endParaRPr lang="en-US" dirty="0"/>
              </a:p>
              <a:p>
                <a:r>
                  <a:rPr lang="en-US" dirty="0"/>
                  <a:t>We can use different correlation structures to model </a:t>
                </a:r>
                <a:r>
                  <a:rPr lang="en-US" b="1" i="1" dirty="0">
                    <a:latin typeface="Cambria Math" panose="02040503050406030204" pitchFamily="18" charset="0"/>
                    <a:ea typeface="Cambria Math" panose="02040503050406030204" pitchFamily="18" charset="0"/>
                  </a:rPr>
                  <a:t>Σ</a:t>
                </a:r>
                <a:r>
                  <a:rPr lang="en-US" dirty="0"/>
                  <a:t> directly</a:t>
                </a:r>
              </a:p>
              <a:p>
                <a:r>
                  <a:rPr lang="en-US" dirty="0"/>
                  <a:t>We call this type of model a </a:t>
                </a:r>
                <a:r>
                  <a:rPr lang="en-US" i="1" dirty="0"/>
                  <a:t>covariance pattern model</a:t>
                </a:r>
                <a:r>
                  <a:rPr lang="en-US" dirty="0"/>
                  <a:t> (CPM)</a:t>
                </a:r>
              </a:p>
              <a:p>
                <a:r>
                  <a:rPr lang="en-US" dirty="0"/>
                  <a:t>Some also call them “GEE-type covariance structures”</a:t>
                </a:r>
              </a:p>
              <a:p>
                <a:endParaRPr lang="nl-NL"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a:blip r:embed="rId2"/>
                <a:stretch>
                  <a:fillRect l="-673" b="-8344"/>
                </a:stretch>
              </a:blipFill>
            </p:spPr>
            <p:txBody>
              <a:bodyPr/>
              <a:lstStyle/>
              <a:p>
                <a:r>
                  <a:rPr lang="nl-NL">
                    <a:noFill/>
                  </a:rPr>
                  <a:t> </a:t>
                </a:r>
              </a:p>
            </p:txBody>
          </p:sp>
        </mc:Fallback>
      </mc:AlternateContent>
      <p:sp>
        <p:nvSpPr>
          <p:cNvPr id="5" name="Slide Number Placeholder 4"/>
          <p:cNvSpPr>
            <a:spLocks noGrp="1"/>
          </p:cNvSpPr>
          <p:nvPr>
            <p:ph type="sldNum" sz="quarter" idx="4"/>
          </p:nvPr>
        </p:nvSpPr>
        <p:spPr/>
        <p:txBody>
          <a:bodyPr/>
          <a:lstStyle/>
          <a:p>
            <a:fld id="{D87BC140-2E60-49D6-BAEA-92AEB9198AEC}" type="slidenum">
              <a:rPr lang="nl-NL" smtClean="0"/>
              <a:pPr/>
              <a:t>23</a:t>
            </a:fld>
            <a:endParaRPr lang="nl-NL"/>
          </a:p>
        </p:txBody>
      </p:sp>
    </p:spTree>
    <p:extLst>
      <p:ext uri="{BB962C8B-B14F-4D97-AF65-F5344CB8AC3E}">
        <p14:creationId xmlns:p14="http://schemas.microsoft.com/office/powerpoint/2010/main" val="2313657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Example: </a:t>
            </a:r>
            <a:r>
              <a:rPr lang="en-US" dirty="0" err="1"/>
              <a:t>Reisby</a:t>
            </a:r>
            <a:r>
              <a:rPr lang="en-US" dirty="0"/>
              <a:t> Data</a:t>
            </a:r>
          </a:p>
        </p:txBody>
      </p:sp>
      <p:sp>
        <p:nvSpPr>
          <p:cNvPr id="18435" name="Rectangle 3"/>
          <p:cNvSpPr>
            <a:spLocks noGrp="1" noChangeArrowheads="1"/>
          </p:cNvSpPr>
          <p:nvPr>
            <p:ph idx="1"/>
          </p:nvPr>
        </p:nvSpPr>
        <p:spPr/>
        <p:txBody>
          <a:bodyPr/>
          <a:lstStyle/>
          <a:p>
            <a:r>
              <a:rPr lang="en-US" dirty="0"/>
              <a:t>Model correlation of measurements </a:t>
            </a:r>
            <a:r>
              <a:rPr lang="en-US" i="1" dirty="0"/>
              <a:t>implicitly</a:t>
            </a:r>
            <a:r>
              <a:rPr lang="en-US" dirty="0"/>
              <a:t> (linear mixed effects model):</a:t>
            </a:r>
          </a:p>
          <a:p>
            <a:pPr lvl="1"/>
            <a:r>
              <a:rPr lang="en-US" dirty="0"/>
              <a:t>repeated observations are level-1 variables nested within patient (=level 2)</a:t>
            </a:r>
          </a:p>
          <a:p>
            <a:pPr lvl="2"/>
            <a:r>
              <a:rPr lang="en-US" dirty="0"/>
              <a:t>random intercept per patient or random intercept per patient + random slope for week per patient or...</a:t>
            </a:r>
          </a:p>
          <a:p>
            <a:pPr lvl="2"/>
            <a:r>
              <a:rPr lang="en-US" dirty="0"/>
              <a:t>random effects and their covariance determine structure of </a:t>
            </a:r>
            <a:r>
              <a:rPr lang="en-US" dirty="0" err="1"/>
              <a:t>var-covar</a:t>
            </a:r>
            <a:r>
              <a:rPr lang="en-US" dirty="0"/>
              <a:t> matrix</a:t>
            </a:r>
          </a:p>
          <a:p>
            <a:r>
              <a:rPr lang="en-US" dirty="0"/>
              <a:t>Model correlation of measurements </a:t>
            </a:r>
            <a:r>
              <a:rPr lang="en-US" i="1" dirty="0"/>
              <a:t>explicitly</a:t>
            </a:r>
            <a:r>
              <a:rPr lang="en-US" dirty="0"/>
              <a:t> (CPM):</a:t>
            </a:r>
          </a:p>
          <a:p>
            <a:pPr lvl="1"/>
            <a:r>
              <a:rPr lang="en-US" dirty="0"/>
              <a:t>incorporate a covariance structure of the residuals into the model</a:t>
            </a:r>
          </a:p>
          <a:p>
            <a:pPr lvl="1"/>
            <a:r>
              <a:rPr lang="en-US" dirty="0"/>
              <a:t>(usually) assumes equally spaced time intervals</a:t>
            </a:r>
          </a:p>
          <a:p>
            <a:r>
              <a:rPr lang="en-US" dirty="0"/>
              <a:t>Combination of the two (mixed regression models with </a:t>
            </a:r>
            <a:r>
              <a:rPr lang="en-US" dirty="0" err="1"/>
              <a:t>autocorrelated</a:t>
            </a:r>
            <a:r>
              <a:rPr lang="en-US" dirty="0"/>
              <a:t> errors)</a:t>
            </a:r>
          </a:p>
        </p:txBody>
      </p:sp>
      <p:sp>
        <p:nvSpPr>
          <p:cNvPr id="2" name="Content Placeholder 1"/>
          <p:cNvSpPr>
            <a:spLocks noGrp="1"/>
          </p:cNvSpPr>
          <p:nvPr>
            <p:ph sz="quarter" idx="11"/>
          </p:nvPr>
        </p:nvSpPr>
        <p:spPr/>
        <p:txBody>
          <a:bodyPr/>
          <a:lstStyle/>
          <a:p>
            <a:r>
              <a:rPr lang="en-US" dirty="0"/>
              <a:t>Possibilities for modelling correlated measures</a:t>
            </a:r>
          </a:p>
        </p:txBody>
      </p:sp>
      <p:sp>
        <p:nvSpPr>
          <p:cNvPr id="3" name="Slide Number Placeholder 2"/>
          <p:cNvSpPr>
            <a:spLocks noGrp="1"/>
          </p:cNvSpPr>
          <p:nvPr>
            <p:ph type="sldNum" sz="quarter" idx="4"/>
          </p:nvPr>
        </p:nvSpPr>
        <p:spPr/>
        <p:txBody>
          <a:bodyPr/>
          <a:lstStyle/>
          <a:p>
            <a:fld id="{D87BC140-2E60-49D6-BAEA-92AEB9198AEC}" type="slidenum">
              <a:rPr lang="nl-NL" smtClean="0"/>
              <a:pPr/>
              <a:t>24</a:t>
            </a:fld>
            <a:endParaRPr lang="nl-NL"/>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nl-NL" dirty="0" err="1"/>
              <a:t>Observed</a:t>
            </a:r>
            <a:r>
              <a:rPr lang="nl-NL" dirty="0"/>
              <a:t> var-</a:t>
            </a:r>
            <a:r>
              <a:rPr lang="nl-NL" dirty="0" err="1"/>
              <a:t>cov</a:t>
            </a:r>
            <a:r>
              <a:rPr lang="nl-NL" dirty="0"/>
              <a:t> matrix </a:t>
            </a:r>
            <a:r>
              <a:rPr lang="nl-NL" dirty="0" err="1"/>
              <a:t>Reisby</a:t>
            </a:r>
            <a:r>
              <a:rPr lang="nl-NL" dirty="0"/>
              <a:t> dataset</a:t>
            </a:r>
          </a:p>
        </p:txBody>
      </p:sp>
      <p:sp>
        <p:nvSpPr>
          <p:cNvPr id="7" name="Content Placeholder 6"/>
          <p:cNvSpPr>
            <a:spLocks noGrp="1"/>
          </p:cNvSpPr>
          <p:nvPr>
            <p:ph idx="1"/>
          </p:nvPr>
        </p:nvSpPr>
        <p:spPr/>
        <p:txBody>
          <a:bodyPr/>
          <a:lstStyle/>
          <a:p>
            <a:r>
              <a:rPr lang="nl-NL" dirty="0"/>
              <a:t>&gt; </a:t>
            </a:r>
            <a:r>
              <a:rPr lang="nl-NL" dirty="0" err="1"/>
              <a:t>round</a:t>
            </a:r>
            <a:r>
              <a:rPr lang="nl-NL" dirty="0"/>
              <a:t>(var(</a:t>
            </a:r>
            <a:r>
              <a:rPr lang="nl-NL" dirty="0" err="1"/>
              <a:t>reisby.wide</a:t>
            </a:r>
            <a:r>
              <a:rPr lang="nl-NL" dirty="0"/>
              <a:t>[,3:8], </a:t>
            </a:r>
            <a:r>
              <a:rPr lang="nl-NL" dirty="0" err="1"/>
              <a:t>use</a:t>
            </a:r>
            <a:r>
              <a:rPr lang="nl-NL" dirty="0"/>
              <a:t>="</a:t>
            </a:r>
            <a:r>
              <a:rPr lang="nl-NL" dirty="0" err="1"/>
              <a:t>pairwise.complete.obs</a:t>
            </a:r>
            <a:r>
              <a:rPr lang="nl-NL" dirty="0"/>
              <a:t>"), </a:t>
            </a:r>
            <a:r>
              <a:rPr lang="nl-NL" dirty="0" err="1"/>
              <a:t>digits</a:t>
            </a:r>
            <a:r>
              <a:rPr lang="nl-NL" dirty="0"/>
              <a:t> = 2)</a:t>
            </a:r>
          </a:p>
          <a:p>
            <a:endParaRPr lang="nl-NL" dirty="0"/>
          </a:p>
          <a:p>
            <a:r>
              <a:rPr lang="nl-NL" dirty="0"/>
              <a:t>       hdrs.0 hdrs.1 hdrs.2 hdrs.3 hdrs.4 hdrs.5</a:t>
            </a:r>
          </a:p>
          <a:p>
            <a:r>
              <a:rPr lang="nl-NL" dirty="0"/>
              <a:t>hdrs.0  20.55  10.11  10.14  10.09   7.19   6.28</a:t>
            </a:r>
          </a:p>
          <a:p>
            <a:r>
              <a:rPr lang="nl-NL" dirty="0"/>
              <a:t>hdrs.1  10.11  22.07  12.28  12.55  10.26   7.72</a:t>
            </a:r>
          </a:p>
          <a:p>
            <a:r>
              <a:rPr lang="nl-NL" dirty="0"/>
              <a:t>hdrs.2  10.14  12.28  30.09  25.13  24.63  18.38</a:t>
            </a:r>
          </a:p>
          <a:p>
            <a:r>
              <a:rPr lang="nl-NL" dirty="0"/>
              <a:t>hdrs.3  10.09  12.55  25.13  41.15  37.34  23.99</a:t>
            </a:r>
          </a:p>
          <a:p>
            <a:r>
              <a:rPr lang="nl-NL" dirty="0"/>
              <a:t>hdrs.4   7.19  10.26  24.63  37.34  48.59  30.51</a:t>
            </a:r>
          </a:p>
          <a:p>
            <a:r>
              <a:rPr lang="nl-NL" dirty="0"/>
              <a:t>hdrs.5   6.28   7.72  18.38  23.99  30.51  52.12</a:t>
            </a:r>
          </a:p>
        </p:txBody>
      </p:sp>
      <p:sp>
        <p:nvSpPr>
          <p:cNvPr id="5" name="Slide Number Placeholder 4"/>
          <p:cNvSpPr>
            <a:spLocks noGrp="1"/>
          </p:cNvSpPr>
          <p:nvPr>
            <p:ph type="sldNum" sz="quarter" idx="4"/>
          </p:nvPr>
        </p:nvSpPr>
        <p:spPr/>
        <p:txBody>
          <a:bodyPr/>
          <a:lstStyle/>
          <a:p>
            <a:fld id="{D87BC140-2E60-49D6-BAEA-92AEB9198AEC}" type="slidenum">
              <a:rPr lang="nl-NL" smtClean="0"/>
              <a:pPr/>
              <a:t>25</a:t>
            </a:fld>
            <a:endParaRPr lang="nl-NL"/>
          </a:p>
        </p:txBody>
      </p:sp>
      <p:sp>
        <p:nvSpPr>
          <p:cNvPr id="10" name="AutoShape 8">
            <a:hlinkClick r:id="rId2" action="ppaction://hlinksldjump" highlightClick="1"/>
          </p:cNvPr>
          <p:cNvSpPr>
            <a:spLocks noChangeArrowheads="1"/>
          </p:cNvSpPr>
          <p:nvPr/>
        </p:nvSpPr>
        <p:spPr bwMode="auto">
          <a:xfrm rot="10800000">
            <a:off x="8121650" y="5373216"/>
            <a:ext cx="647700"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8">
            <a:hlinkClick r:id="rId3" action="ppaction://hlinksldjump" highlightClick="1"/>
          </p:cNvPr>
          <p:cNvSpPr>
            <a:spLocks noChangeArrowheads="1"/>
          </p:cNvSpPr>
          <p:nvPr/>
        </p:nvSpPr>
        <p:spPr bwMode="auto">
          <a:xfrm rot="10800000">
            <a:off x="8913812" y="5373216"/>
            <a:ext cx="647700"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35332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dirty="0"/>
              <a:t>Various correlation structures</a:t>
            </a:r>
            <a:endParaRPr lang="nl-NL" dirty="0"/>
          </a:p>
        </p:txBody>
      </p:sp>
      <p:sp>
        <p:nvSpPr>
          <p:cNvPr id="19459" name="Rectangle 3"/>
          <p:cNvSpPr>
            <a:spLocks noGrp="1" noChangeArrowheads="1"/>
          </p:cNvSpPr>
          <p:nvPr>
            <p:ph idx="1"/>
          </p:nvPr>
        </p:nvSpPr>
        <p:spPr/>
        <p:txBody>
          <a:bodyPr/>
          <a:lstStyle/>
          <a:p>
            <a:r>
              <a:rPr lang="en-US" dirty="0" err="1"/>
              <a:t>nlme</a:t>
            </a:r>
            <a:r>
              <a:rPr lang="en-US" dirty="0"/>
              <a:t> has numerous correlation structures for linear </a:t>
            </a:r>
            <a:r>
              <a:rPr lang="en-US" strike="sngStrike" dirty="0"/>
              <a:t>mixed</a:t>
            </a:r>
            <a:r>
              <a:rPr lang="en-US" dirty="0"/>
              <a:t> models</a:t>
            </a:r>
          </a:p>
          <a:p>
            <a:r>
              <a:rPr lang="en-US" dirty="0"/>
              <a:t>Most common/realistic for longitudinal data</a:t>
            </a:r>
          </a:p>
          <a:p>
            <a:pPr lvl="1"/>
            <a:r>
              <a:rPr lang="en-US" dirty="0"/>
              <a:t>unstructured</a:t>
            </a:r>
          </a:p>
          <a:p>
            <a:pPr lvl="1"/>
            <a:r>
              <a:rPr lang="en-US" dirty="0"/>
              <a:t>autoregressive of order 1: AR(1)</a:t>
            </a:r>
          </a:p>
          <a:p>
            <a:r>
              <a:rPr lang="nl-NL" dirty="0"/>
              <a:t>Bad </a:t>
            </a:r>
            <a:r>
              <a:rPr lang="nl-NL" dirty="0" err="1"/>
              <a:t>ideas</a:t>
            </a:r>
            <a:r>
              <a:rPr lang="nl-NL" dirty="0"/>
              <a:t>:</a:t>
            </a:r>
          </a:p>
          <a:p>
            <a:pPr lvl="1"/>
            <a:r>
              <a:rPr lang="nl-NL" dirty="0" err="1"/>
              <a:t>uncorrelated</a:t>
            </a:r>
            <a:r>
              <a:rPr lang="nl-NL" dirty="0"/>
              <a:t> (independent)</a:t>
            </a:r>
          </a:p>
          <a:p>
            <a:pPr lvl="1"/>
            <a:r>
              <a:rPr lang="nl-NL" dirty="0"/>
              <a:t>compound </a:t>
            </a:r>
            <a:r>
              <a:rPr lang="nl-NL" dirty="0" err="1"/>
              <a:t>symmetry</a:t>
            </a:r>
            <a:endParaRPr lang="nl-NL" dirty="0"/>
          </a:p>
          <a:p>
            <a:r>
              <a:rPr lang="en-US" dirty="0"/>
              <a:t>Correlations pertain to the residuals within each of the subjects after correcting for fixed (and perhaps random) effects</a:t>
            </a:r>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26</a:t>
            </a:fld>
            <a:endParaRPr lang="nl-NL"/>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a:t>Independent </a:t>
            </a:r>
            <a:r>
              <a:rPr lang="nl-NL" dirty="0" err="1"/>
              <a:t>correlation</a:t>
            </a:r>
            <a:r>
              <a:rPr lang="nl-NL" dirty="0"/>
              <a:t> </a:t>
            </a:r>
            <a:r>
              <a:rPr lang="nl-NL" dirty="0" err="1"/>
              <a:t>structure</a:t>
            </a:r>
            <a:endParaRPr lang="nl-NL" dirty="0"/>
          </a:p>
        </p:txBody>
      </p:sp>
      <p:sp>
        <p:nvSpPr>
          <p:cNvPr id="8" name="Content Placeholder 7"/>
          <p:cNvSpPr>
            <a:spLocks noGrp="1"/>
          </p:cNvSpPr>
          <p:nvPr>
            <p:ph idx="11"/>
          </p:nvPr>
        </p:nvSpPr>
        <p:spPr/>
        <p:txBody>
          <a:bodyPr/>
          <a:lstStyle/>
          <a:p>
            <a:r>
              <a:rPr lang="en-US" dirty="0"/>
              <a:t>The independent  (scaled identity) correlation structure assumes residuals to be independent, as if they came from different subjects</a:t>
            </a:r>
          </a:p>
          <a:p>
            <a:r>
              <a:rPr lang="en-US" dirty="0"/>
              <a:t>All variances are assumed equal, all correlations are assumed 0</a:t>
            </a:r>
          </a:p>
          <a:p>
            <a:r>
              <a:rPr lang="en-US" dirty="0"/>
              <a:t>This is the assumption in ordinary linear regression/ANOVA</a:t>
            </a:r>
          </a:p>
          <a:p>
            <a:endParaRPr lang="nl-NL" dirty="0"/>
          </a:p>
        </p:txBody>
      </p:sp>
      <p:sp>
        <p:nvSpPr>
          <p:cNvPr id="5" name="Slide Number Placeholder 4"/>
          <p:cNvSpPr>
            <a:spLocks noGrp="1"/>
          </p:cNvSpPr>
          <p:nvPr>
            <p:ph type="sldNum" sz="quarter" idx="4"/>
          </p:nvPr>
        </p:nvSpPr>
        <p:spPr/>
        <p:txBody>
          <a:bodyPr/>
          <a:lstStyle/>
          <a:p>
            <a:fld id="{D87BC140-2E60-49D6-BAEA-92AEB9198AEC}" type="slidenum">
              <a:rPr lang="nl-NL" smtClean="0"/>
              <a:pPr/>
              <a:t>27</a:t>
            </a:fld>
            <a:endParaRPr lang="nl-NL"/>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28497" y="3501008"/>
                <a:ext cx="9049006" cy="2376264"/>
              </a:xfrm>
            </p:spPr>
            <p:txBody>
              <a:bodyPr/>
              <a:lstStyle/>
              <a:p>
                <a:pPr marL="0" indent="0" algn="ctr">
                  <a:lnSpc>
                    <a:spcPct val="100000"/>
                  </a:lnSpc>
                  <a:buNone/>
                </a:pPr>
                <a:r>
                  <a:rPr lang="en-US" b="1" i="1" dirty="0">
                    <a:latin typeface="Cambria Math" panose="02040503050406030204" pitchFamily="18" charset="0"/>
                    <a:ea typeface="Cambria Math" panose="02040503050406030204" pitchFamily="18" charset="0"/>
                  </a:rPr>
                  <a:t>Σ </a:t>
                </a:r>
                <a14:m>
                  <m:oMath xmlns:m="http://schemas.openxmlformats.org/officeDocument/2006/math">
                    <m:r>
                      <a:rPr lang="nl-NL" b="1" i="1">
                        <a:latin typeface="Cambria Math"/>
                      </a:rPr>
                      <m:t>=</m:t>
                    </m:r>
                    <m:d>
                      <m:dPr>
                        <m:ctrlPr>
                          <a:rPr lang="nl-NL" b="1" i="1" smtClean="0">
                            <a:latin typeface="Cambria Math" panose="02040503050406030204" pitchFamily="18" charset="0"/>
                          </a:rPr>
                        </m:ctrlPr>
                      </m:dPr>
                      <m:e>
                        <m:m>
                          <m:mPr>
                            <m:mcs>
                              <m:mc>
                                <m:mcPr>
                                  <m:count m:val="6"/>
                                  <m:mcJc m:val="center"/>
                                </m:mcPr>
                              </m:mc>
                            </m:mcs>
                            <m:ctrlPr>
                              <a:rPr lang="nl-NL" b="1" i="1">
                                <a:latin typeface="Cambria Math" panose="02040503050406030204" pitchFamily="18" charset="0"/>
                              </a:rPr>
                            </m:ctrlPr>
                          </m:mPr>
                          <m:mr>
                            <m:e>
                              <m:sSup>
                                <m:sSupPr>
                                  <m:ctrlPr>
                                    <a:rPr lang="nl-NL" b="1" i="1" smtClean="0">
                                      <a:latin typeface="Cambria Math" panose="02040503050406030204" pitchFamily="18" charset="0"/>
                                    </a:rPr>
                                  </m:ctrlPr>
                                </m:sSupPr>
                                <m:e>
                                  <m:r>
                                    <a:rPr lang="nl-NL" b="1" i="1" smtClean="0">
                                      <a:latin typeface="Cambria Math"/>
                                      <a:ea typeface="Cambria Math"/>
                                    </a:rPr>
                                    <m:t>𝝈</m:t>
                                  </m:r>
                                </m:e>
                                <m:sup>
                                  <m:r>
                                    <a:rPr lang="nl-NL" b="1" i="1" smtClean="0">
                                      <a:latin typeface="Cambria Math"/>
                                    </a:rPr>
                                    <m:t>𝟐</m:t>
                                  </m:r>
                                </m:sup>
                              </m:sSup>
                            </m:e>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mr>
                          <m:mr>
                            <m:e>
                              <m:r>
                                <a:rPr lang="nl-NL" b="1" i="1" smtClean="0">
                                  <a:latin typeface="Cambria Math"/>
                                </a:rPr>
                                <m:t>𝟎</m:t>
                              </m:r>
                            </m:e>
                            <m:e>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e>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mr>
                          <m:mr>
                            <m:e>
                              <m:r>
                                <a:rPr lang="nl-NL" b="1" i="1" smtClean="0">
                                  <a:latin typeface="Cambria Math"/>
                                </a:rPr>
                                <m:t>𝟎</m:t>
                              </m:r>
                            </m:e>
                            <m:e>
                              <m:r>
                                <a:rPr lang="nl-NL" b="1" i="1" smtClean="0">
                                  <a:latin typeface="Cambria Math"/>
                                </a:rPr>
                                <m:t>𝟎</m:t>
                              </m:r>
                            </m:e>
                            <m:e>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e>
                            <m:e>
                              <m:r>
                                <a:rPr lang="nl-NL" b="1" i="1" smtClean="0">
                                  <a:latin typeface="Cambria Math"/>
                                </a:rPr>
                                <m:t>𝟎</m:t>
                              </m:r>
                            </m:e>
                            <m:e>
                              <m:r>
                                <a:rPr lang="nl-NL" b="1" i="1" smtClean="0">
                                  <a:latin typeface="Cambria Math"/>
                                </a:rPr>
                                <m:t>𝟎</m:t>
                              </m:r>
                            </m:e>
                            <m:e>
                              <m:r>
                                <a:rPr lang="nl-NL" b="1" i="1" smtClean="0">
                                  <a:latin typeface="Cambria Math"/>
                                </a:rPr>
                                <m:t>𝟎</m:t>
                              </m:r>
                            </m:e>
                          </m:mr>
                          <m:mr>
                            <m:e>
                              <m:r>
                                <a:rPr lang="nl-NL" b="1" i="1" smtClean="0">
                                  <a:latin typeface="Cambria Math"/>
                                </a:rPr>
                                <m:t>𝟎</m:t>
                              </m:r>
                            </m:e>
                            <m:e>
                              <m:r>
                                <a:rPr lang="nl-NL" b="1" i="1" smtClean="0">
                                  <a:latin typeface="Cambria Math"/>
                                </a:rPr>
                                <m:t>𝟎</m:t>
                              </m:r>
                            </m:e>
                            <m:e>
                              <m:r>
                                <a:rPr lang="nl-NL" b="1" i="1" smtClean="0">
                                  <a:latin typeface="Cambria Math"/>
                                </a:rPr>
                                <m:t>𝟎</m:t>
                              </m:r>
                            </m:e>
                            <m:e>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e>
                            <m:e>
                              <m:r>
                                <a:rPr lang="nl-NL" b="1" i="1" smtClean="0">
                                  <a:latin typeface="Cambria Math"/>
                                </a:rPr>
                                <m:t>𝟎</m:t>
                              </m:r>
                            </m:e>
                            <m:e>
                              <m:r>
                                <a:rPr lang="nl-NL" b="1" i="1" smtClean="0">
                                  <a:latin typeface="Cambria Math"/>
                                </a:rPr>
                                <m:t>𝟎</m:t>
                              </m:r>
                            </m:e>
                          </m:mr>
                          <m:mr>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e>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e>
                            <m:e>
                              <m:r>
                                <a:rPr lang="nl-NL" b="1" i="1" smtClean="0">
                                  <a:latin typeface="Cambria Math"/>
                                </a:rPr>
                                <m:t>𝟎</m:t>
                              </m:r>
                            </m:e>
                          </m:mr>
                          <m:mr>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e>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e>
                          </m:mr>
                        </m:m>
                      </m:e>
                    </m:d>
                    <m:r>
                      <a:rPr lang="nl-NL" b="1" i="1" smtClean="0">
                        <a:latin typeface="Cambria Math"/>
                      </a:rPr>
                      <m:t>=</m:t>
                    </m:r>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r>
                      <a:rPr lang="nl-NL" b="1" i="1" smtClean="0">
                        <a:latin typeface="Cambria Math"/>
                        <a:ea typeface="Cambria Math"/>
                      </a:rPr>
                      <m:t>∙</m:t>
                    </m:r>
                    <m:d>
                      <m:dPr>
                        <m:ctrlPr>
                          <a:rPr lang="nl-NL" b="1" i="1">
                            <a:latin typeface="Cambria Math" panose="02040503050406030204" pitchFamily="18" charset="0"/>
                          </a:rPr>
                        </m:ctrlPr>
                      </m:dPr>
                      <m:e>
                        <m:m>
                          <m:mPr>
                            <m:mcs>
                              <m:mc>
                                <m:mcPr>
                                  <m:count m:val="6"/>
                                  <m:mcJc m:val="center"/>
                                </m:mcPr>
                              </m:mc>
                            </m:mcs>
                            <m:ctrlPr>
                              <a:rPr lang="nl-NL" b="1" i="1" smtClean="0">
                                <a:latin typeface="Cambria Math" panose="02040503050406030204" pitchFamily="18" charset="0"/>
                              </a:rPr>
                            </m:ctrlPr>
                          </m:mPr>
                          <m:mr>
                            <m:e>
                              <m:r>
                                <m:rPr>
                                  <m:brk m:alnAt="7"/>
                                </m:rPr>
                                <a:rPr lang="nl-NL" b="1" i="1" smtClean="0">
                                  <a:latin typeface="Cambria Math"/>
                                </a:rPr>
                                <m:t>𝟏</m:t>
                              </m:r>
                            </m:e>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mr>
                          <m:mr>
                            <m:e>
                              <m:r>
                                <a:rPr lang="nl-NL" b="1" i="1">
                                  <a:latin typeface="Cambria Math"/>
                                </a:rPr>
                                <m:t>𝟎</m:t>
                              </m:r>
                            </m:e>
                            <m:e>
                              <m:r>
                                <a:rPr lang="nl-NL" b="1" i="1" smtClean="0">
                                  <a:latin typeface="Cambria Math"/>
                                </a:rPr>
                                <m:t>𝟏</m:t>
                              </m:r>
                            </m:e>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mr>
                          <m:mr>
                            <m:e>
                              <m:r>
                                <a:rPr lang="nl-NL" b="1" i="1">
                                  <a:latin typeface="Cambria Math"/>
                                </a:rPr>
                                <m:t>𝟎</m:t>
                              </m:r>
                            </m:e>
                            <m:e>
                              <m:r>
                                <a:rPr lang="nl-NL" b="1" i="1">
                                  <a:latin typeface="Cambria Math"/>
                                </a:rPr>
                                <m:t>𝟎</m:t>
                              </m:r>
                            </m:e>
                            <m:e>
                              <m:r>
                                <a:rPr lang="nl-NL" b="1" i="1" smtClean="0">
                                  <a:latin typeface="Cambria Math"/>
                                </a:rPr>
                                <m:t>𝟏</m:t>
                              </m:r>
                            </m:e>
                            <m:e>
                              <m:r>
                                <a:rPr lang="nl-NL" b="1" i="1">
                                  <a:latin typeface="Cambria Math"/>
                                </a:rPr>
                                <m:t>𝟎</m:t>
                              </m:r>
                            </m:e>
                            <m:e>
                              <m:r>
                                <a:rPr lang="nl-NL" b="1" i="1">
                                  <a:latin typeface="Cambria Math"/>
                                </a:rPr>
                                <m:t>𝟎</m:t>
                              </m:r>
                            </m:e>
                            <m:e>
                              <m:r>
                                <a:rPr lang="nl-NL" b="1" i="1">
                                  <a:latin typeface="Cambria Math"/>
                                </a:rPr>
                                <m:t>𝟎</m:t>
                              </m:r>
                            </m:e>
                          </m:mr>
                          <m:mr>
                            <m:e>
                              <m:r>
                                <a:rPr lang="nl-NL" b="1" i="1">
                                  <a:latin typeface="Cambria Math"/>
                                </a:rPr>
                                <m:t>𝟎</m:t>
                              </m:r>
                            </m:e>
                            <m:e>
                              <m:r>
                                <a:rPr lang="nl-NL" b="1" i="1">
                                  <a:latin typeface="Cambria Math"/>
                                </a:rPr>
                                <m:t>𝟎</m:t>
                              </m:r>
                            </m:e>
                            <m:e>
                              <m:r>
                                <a:rPr lang="nl-NL" b="1" i="1">
                                  <a:latin typeface="Cambria Math"/>
                                </a:rPr>
                                <m:t>𝟎</m:t>
                              </m:r>
                            </m:e>
                            <m:e>
                              <m:r>
                                <a:rPr lang="nl-NL" b="1" i="1" smtClean="0">
                                  <a:latin typeface="Cambria Math"/>
                                </a:rPr>
                                <m:t>𝟏</m:t>
                              </m:r>
                            </m:e>
                            <m:e>
                              <m:r>
                                <a:rPr lang="nl-NL" b="1" i="1">
                                  <a:latin typeface="Cambria Math"/>
                                </a:rPr>
                                <m:t>𝟎</m:t>
                              </m:r>
                            </m:e>
                            <m:e>
                              <m:r>
                                <a:rPr lang="nl-NL" b="1" i="1">
                                  <a:latin typeface="Cambria Math"/>
                                </a:rPr>
                                <m:t>𝟎</m:t>
                              </m:r>
                            </m:e>
                          </m:mr>
                          <m:mr>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e>
                              <m:r>
                                <a:rPr lang="nl-NL" b="1" i="1" smtClean="0">
                                  <a:latin typeface="Cambria Math"/>
                                </a:rPr>
                                <m:t>𝟏</m:t>
                              </m:r>
                            </m:e>
                            <m:e>
                              <m:r>
                                <a:rPr lang="nl-NL" b="1" i="1">
                                  <a:latin typeface="Cambria Math"/>
                                </a:rPr>
                                <m:t>𝟎</m:t>
                              </m:r>
                            </m:e>
                          </m:mr>
                          <m:mr>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e>
                              <m:r>
                                <a:rPr lang="nl-NL" b="1" i="1" smtClean="0">
                                  <a:latin typeface="Cambria Math"/>
                                </a:rPr>
                                <m:t>𝟏</m:t>
                              </m:r>
                            </m:e>
                          </m:mr>
                        </m:m>
                      </m:e>
                    </m:d>
                  </m:oMath>
                </a14:m>
                <a:endParaRPr lang="nl-NL" b="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28497" y="3501008"/>
                <a:ext cx="9049006" cy="2376264"/>
              </a:xfrm>
              <a:blipFill rotWithShape="1">
                <a:blip r:embed="rId2"/>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4285329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nl-NL"/>
              <a:t>Independent correlation structure</a:t>
            </a:r>
          </a:p>
        </p:txBody>
      </p:sp>
      <p:sp>
        <p:nvSpPr>
          <p:cNvPr id="21507" name="Rectangle 3"/>
          <p:cNvSpPr>
            <a:spLocks noGrp="1" noChangeArrowheads="1"/>
          </p:cNvSpPr>
          <p:nvPr>
            <p:ph idx="1"/>
          </p:nvPr>
        </p:nvSpPr>
        <p:spPr/>
        <p:txBody>
          <a:bodyPr/>
          <a:lstStyle/>
          <a:p>
            <a:r>
              <a:rPr lang="en-US" dirty="0"/>
              <a:t>Analyzing the data from the </a:t>
            </a:r>
            <a:r>
              <a:rPr lang="en-US" dirty="0" err="1"/>
              <a:t>Reisby</a:t>
            </a:r>
            <a:r>
              <a:rPr lang="en-US" dirty="0"/>
              <a:t> example using time (categorical), </a:t>
            </a:r>
            <a:r>
              <a:rPr lang="en-US" dirty="0" err="1"/>
              <a:t>tx</a:t>
            </a:r>
            <a:r>
              <a:rPr lang="en-US" dirty="0"/>
              <a:t> and time*</a:t>
            </a:r>
            <a:r>
              <a:rPr lang="en-US" dirty="0" err="1"/>
              <a:t>tx</a:t>
            </a:r>
            <a:r>
              <a:rPr lang="en-US" dirty="0"/>
              <a:t> and an independent correlation structure amounts to doing a two-way ANOVA (all observations are assumed to be independent)</a:t>
            </a:r>
          </a:p>
          <a:p>
            <a:r>
              <a:rPr lang="en-US" dirty="0"/>
              <a:t>Even when observations are in fact (nearly) independent, the design of the study was to take random patients, and measure these multiple times, not to take random samples at each time point</a:t>
            </a:r>
          </a:p>
          <a:p>
            <a:pPr>
              <a:buFont typeface="Wingdings" panose="05000000000000000000" pitchFamily="2" charset="2"/>
              <a:buChar char="Ø"/>
            </a:pPr>
            <a:endParaRPr lang="en-US" dirty="0"/>
          </a:p>
          <a:p>
            <a:pPr>
              <a:buFont typeface="Wingdings" panose="05000000000000000000" pitchFamily="2" charset="2"/>
              <a:buChar char="Ø"/>
            </a:pPr>
            <a:r>
              <a:rPr lang="en-US" dirty="0"/>
              <a:t>Preferable to analyze data as being repeated (and thus correlated)!</a:t>
            </a:r>
          </a:p>
          <a:p>
            <a:endParaRPr lang="en-US" dirty="0"/>
          </a:p>
          <a:p>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28</a:t>
            </a:fld>
            <a:endParaRPr lang="nl-NL"/>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nl-NL"/>
              <a:t>Compound symmetry correlation structure</a:t>
            </a:r>
            <a:endParaRPr lang="nl-NL" dirty="0"/>
          </a:p>
        </p:txBody>
      </p:sp>
      <p:sp>
        <p:nvSpPr>
          <p:cNvPr id="15" name="Content Placeholder 14"/>
          <p:cNvSpPr>
            <a:spLocks noGrp="1"/>
          </p:cNvSpPr>
          <p:nvPr>
            <p:ph idx="11"/>
          </p:nvPr>
        </p:nvSpPr>
        <p:spPr/>
        <p:txBody>
          <a:bodyPr/>
          <a:lstStyle/>
          <a:p>
            <a:r>
              <a:rPr lang="en-US" dirty="0"/>
              <a:t>The compound symmetry (exchangeable) correlation structure assumes correlations between all time points to be equal, irrespective of the length of the time intervals.</a:t>
            </a:r>
          </a:p>
          <a:p>
            <a:r>
              <a:rPr lang="en-US" dirty="0"/>
              <a:t>All variances are assumed equal, all correlations too: </a:t>
            </a:r>
            <a:endParaRPr lang="nl-NL" dirty="0"/>
          </a:p>
        </p:txBody>
      </p:sp>
      <p:sp>
        <p:nvSpPr>
          <p:cNvPr id="5" name="Slide Number Placeholder 4"/>
          <p:cNvSpPr>
            <a:spLocks noGrp="1"/>
          </p:cNvSpPr>
          <p:nvPr>
            <p:ph type="sldNum" sz="quarter" idx="4"/>
          </p:nvPr>
        </p:nvSpPr>
        <p:spPr/>
        <p:txBody>
          <a:bodyPr/>
          <a:lstStyle/>
          <a:p>
            <a:fld id="{D87BC140-2E60-49D6-BAEA-92AEB9198AEC}" type="slidenum">
              <a:rPr lang="nl-NL" smtClean="0"/>
              <a:pPr/>
              <a:t>29</a:t>
            </a:fld>
            <a:endParaRPr lang="nl-NL"/>
          </a:p>
        </p:txBody>
      </p:sp>
      <mc:AlternateContent xmlns:mc="http://schemas.openxmlformats.org/markup-compatibility/2006" xmlns:a14="http://schemas.microsoft.com/office/drawing/2010/main">
        <mc:Choice Requires="a14">
          <p:sp>
            <p:nvSpPr>
              <p:cNvPr id="27" name="Content Placeholder 26"/>
              <p:cNvSpPr>
                <a:spLocks noGrp="1"/>
              </p:cNvSpPr>
              <p:nvPr>
                <p:ph idx="13"/>
              </p:nvPr>
            </p:nvSpPr>
            <p:spPr>
              <a:xfrm>
                <a:off x="416496" y="5085184"/>
                <a:ext cx="8352928" cy="1728192"/>
              </a:xfrm>
            </p:spPr>
            <p:txBody>
              <a:bodyPr/>
              <a:lstStyle/>
              <a:p>
                <a:r>
                  <a:rPr lang="en-US" dirty="0"/>
                  <a:t>Note: </a:t>
                </a:r>
                <a14:m>
                  <m:oMath xmlns:m="http://schemas.openxmlformats.org/officeDocument/2006/math">
                    <m:r>
                      <a:rPr lang="en-US" i="1" smtClean="0">
                        <a:latin typeface="Cambria Math"/>
                        <a:ea typeface="Cambria Math"/>
                      </a:rPr>
                      <m:t>𝜌</m:t>
                    </m:r>
                    <m:r>
                      <a:rPr lang="nl-NL" b="0" i="1" smtClean="0">
                        <a:latin typeface="Cambria Math"/>
                        <a:ea typeface="Cambria Math"/>
                      </a:rPr>
                      <m:t>=</m:t>
                    </m:r>
                    <m:f>
                      <m:fPr>
                        <m:type m:val="skw"/>
                        <m:ctrlPr>
                          <a:rPr lang="nl-NL" b="0" i="1" smtClean="0">
                            <a:latin typeface="Cambria Math" panose="02040503050406030204" pitchFamily="18" charset="0"/>
                            <a:ea typeface="Cambria Math"/>
                          </a:rPr>
                        </m:ctrlPr>
                      </m:fPr>
                      <m:num>
                        <m:sSup>
                          <m:sSupPr>
                            <m:ctrlPr>
                              <a:rPr lang="nl-NL" i="1">
                                <a:latin typeface="Cambria Math" panose="02040503050406030204" pitchFamily="18" charset="0"/>
                                <a:ea typeface="Cambria Math"/>
                              </a:rPr>
                            </m:ctrlPr>
                          </m:sSupPr>
                          <m:e>
                            <m:sSub>
                              <m:sSubPr>
                                <m:ctrlPr>
                                  <a:rPr lang="nl-NL" i="1">
                                    <a:latin typeface="Cambria Math" panose="02040503050406030204" pitchFamily="18" charset="0"/>
                                    <a:ea typeface="Cambria Math"/>
                                  </a:rPr>
                                </m:ctrlPr>
                              </m:sSubPr>
                              <m:e>
                                <m:r>
                                  <a:rPr lang="nl-NL" i="1">
                                    <a:latin typeface="Cambria Math"/>
                                    <a:ea typeface="Cambria Math"/>
                                  </a:rPr>
                                  <m:t>𝜎</m:t>
                                </m:r>
                              </m:e>
                              <m:sub>
                                <m:r>
                                  <a:rPr lang="nl-NL" i="1">
                                    <a:latin typeface="Cambria Math"/>
                                    <a:ea typeface="Cambria Math"/>
                                  </a:rPr>
                                  <m:t>0</m:t>
                                </m:r>
                              </m:sub>
                            </m:sSub>
                          </m:e>
                          <m:sup>
                            <m:r>
                              <a:rPr lang="nl-NL" i="1">
                                <a:latin typeface="Cambria Math"/>
                                <a:ea typeface="Cambria Math"/>
                              </a:rPr>
                              <m:t>2</m:t>
                            </m:r>
                          </m:sup>
                        </m:sSup>
                      </m:num>
                      <m:den>
                        <m:d>
                          <m:dPr>
                            <m:ctrlPr>
                              <a:rPr lang="nl-NL" b="0" i="1" smtClean="0">
                                <a:latin typeface="Cambria Math" panose="02040503050406030204" pitchFamily="18" charset="0"/>
                                <a:ea typeface="Cambria Math"/>
                              </a:rPr>
                            </m:ctrlPr>
                          </m:dPr>
                          <m:e>
                            <m:sSup>
                              <m:sSupPr>
                                <m:ctrlPr>
                                  <a:rPr lang="nl-NL" i="1">
                                    <a:latin typeface="Cambria Math" panose="02040503050406030204" pitchFamily="18" charset="0"/>
                                    <a:ea typeface="Cambria Math"/>
                                  </a:rPr>
                                </m:ctrlPr>
                              </m:sSupPr>
                              <m:e>
                                <m:sSub>
                                  <m:sSubPr>
                                    <m:ctrlPr>
                                      <a:rPr lang="nl-NL" i="1">
                                        <a:latin typeface="Cambria Math" panose="02040503050406030204" pitchFamily="18" charset="0"/>
                                        <a:ea typeface="Cambria Math"/>
                                      </a:rPr>
                                    </m:ctrlPr>
                                  </m:sSubPr>
                                  <m:e>
                                    <m:r>
                                      <a:rPr lang="nl-NL" i="1">
                                        <a:latin typeface="Cambria Math"/>
                                        <a:ea typeface="Cambria Math"/>
                                      </a:rPr>
                                      <m:t>𝜎</m:t>
                                    </m:r>
                                  </m:e>
                                  <m:sub>
                                    <m:r>
                                      <a:rPr lang="nl-NL" i="1">
                                        <a:latin typeface="Cambria Math"/>
                                        <a:ea typeface="Cambria Math"/>
                                      </a:rPr>
                                      <m:t>0</m:t>
                                    </m:r>
                                  </m:sub>
                                </m:sSub>
                              </m:e>
                              <m:sup>
                                <m:r>
                                  <a:rPr lang="nl-NL" i="1">
                                    <a:latin typeface="Cambria Math"/>
                                    <a:ea typeface="Cambria Math"/>
                                  </a:rPr>
                                  <m:t>2</m:t>
                                </m:r>
                              </m:sup>
                            </m:sSup>
                            <m:r>
                              <a:rPr lang="nl-NL" b="0" i="1" smtClean="0">
                                <a:latin typeface="Cambria Math"/>
                                <a:ea typeface="Cambria Math"/>
                              </a:rPr>
                              <m:t>+</m:t>
                            </m:r>
                            <m:sSup>
                              <m:sSupPr>
                                <m:ctrlPr>
                                  <a:rPr lang="nl-NL" b="0" i="1" smtClean="0">
                                    <a:latin typeface="Cambria Math" panose="02040503050406030204" pitchFamily="18" charset="0"/>
                                    <a:ea typeface="Cambria Math"/>
                                  </a:rPr>
                                </m:ctrlPr>
                              </m:sSupPr>
                              <m:e>
                                <m:r>
                                  <a:rPr lang="nl-NL" b="0" i="1" smtClean="0">
                                    <a:latin typeface="Cambria Math"/>
                                    <a:ea typeface="Cambria Math"/>
                                  </a:rPr>
                                  <m:t>𝜎</m:t>
                                </m:r>
                              </m:e>
                              <m:sup>
                                <m:r>
                                  <a:rPr lang="nl-NL" b="0" i="1" smtClean="0">
                                    <a:latin typeface="Cambria Math"/>
                                    <a:ea typeface="Cambria Math"/>
                                  </a:rPr>
                                  <m:t>2</m:t>
                                </m:r>
                              </m:sup>
                            </m:sSup>
                          </m:e>
                        </m:d>
                      </m:den>
                    </m:f>
                  </m:oMath>
                </a14:m>
                <a:r>
                  <a:rPr lang="en-US" dirty="0"/>
                  <a:t>, with </a:t>
                </a:r>
                <a14:m>
                  <m:oMath xmlns:m="http://schemas.openxmlformats.org/officeDocument/2006/math">
                    <m:sSup>
                      <m:sSupPr>
                        <m:ctrlPr>
                          <a:rPr lang="nl-NL" i="1">
                            <a:latin typeface="Cambria Math" panose="02040503050406030204" pitchFamily="18" charset="0"/>
                            <a:ea typeface="Cambria Math"/>
                          </a:rPr>
                        </m:ctrlPr>
                      </m:sSupPr>
                      <m:e>
                        <m:sSub>
                          <m:sSubPr>
                            <m:ctrlPr>
                              <a:rPr lang="nl-NL" i="1">
                                <a:latin typeface="Cambria Math" panose="02040503050406030204" pitchFamily="18" charset="0"/>
                                <a:ea typeface="Cambria Math"/>
                              </a:rPr>
                            </m:ctrlPr>
                          </m:sSubPr>
                          <m:e>
                            <m:r>
                              <a:rPr lang="nl-NL" i="1">
                                <a:latin typeface="Cambria Math"/>
                                <a:ea typeface="Cambria Math"/>
                              </a:rPr>
                              <m:t>𝜎</m:t>
                            </m:r>
                          </m:e>
                          <m:sub>
                            <m:r>
                              <a:rPr lang="nl-NL" i="1">
                                <a:latin typeface="Cambria Math"/>
                                <a:ea typeface="Cambria Math"/>
                              </a:rPr>
                              <m:t>0</m:t>
                            </m:r>
                          </m:sub>
                        </m:sSub>
                      </m:e>
                      <m:sup>
                        <m:r>
                          <a:rPr lang="nl-NL" i="1">
                            <a:latin typeface="Cambria Math"/>
                            <a:ea typeface="Cambria Math"/>
                          </a:rPr>
                          <m:t>2</m:t>
                        </m:r>
                      </m:sup>
                    </m:sSup>
                  </m:oMath>
                </a14:m>
                <a:r>
                  <a:rPr lang="en-US" dirty="0"/>
                  <a:t> the variance within patients</a:t>
                </a:r>
              </a:p>
              <a:p>
                <a:r>
                  <a:rPr lang="en-US" dirty="0"/>
                  <a:t>ρ is then known as the </a:t>
                </a:r>
                <a:r>
                  <a:rPr lang="en-US" dirty="0" err="1"/>
                  <a:t>intraclass</a:t>
                </a:r>
                <a:r>
                  <a:rPr lang="en-US" dirty="0"/>
                  <a:t> correlation coefficient, a ratio of individual variance to total variance</a:t>
                </a:r>
                <a:endParaRPr lang="nl-NL" dirty="0"/>
              </a:p>
            </p:txBody>
          </p:sp>
        </mc:Choice>
        <mc:Fallback xmlns="">
          <p:sp>
            <p:nvSpPr>
              <p:cNvPr id="27" name="Content Placeholder 26"/>
              <p:cNvSpPr>
                <a:spLocks noGrp="1" noRot="1" noChangeAspect="1" noMove="1" noResize="1" noEditPoints="1" noAdjustHandles="1" noChangeArrowheads="1" noChangeShapeType="1" noTextEdit="1"/>
              </p:cNvSpPr>
              <p:nvPr>
                <p:ph idx="13"/>
              </p:nvPr>
            </p:nvSpPr>
            <p:spPr>
              <a:xfrm>
                <a:off x="416496" y="5085184"/>
                <a:ext cx="8352928" cy="1728192"/>
              </a:xfrm>
              <a:blipFill rotWithShape="1">
                <a:blip r:embed="rId2"/>
                <a:stretch>
                  <a:fillRect l="-729" r="-219"/>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 name="Content Placeholder 1"/>
              <p:cNvSpPr>
                <a:spLocks noGrp="1"/>
              </p:cNvSpPr>
              <p:nvPr>
                <p:ph idx="12"/>
              </p:nvPr>
            </p:nvSpPr>
            <p:spPr>
              <a:xfrm>
                <a:off x="0" y="2852936"/>
                <a:ext cx="9777536" cy="2088232"/>
              </a:xfrm>
            </p:spPr>
            <p:txBody>
              <a:bodyPr>
                <a:normAutofit fontScale="77500" lnSpcReduction="20000"/>
              </a:bodyPr>
              <a:lstStyle/>
              <a:p>
                <a:pPr marL="0" indent="0">
                  <a:lnSpc>
                    <a:spcPct val="100000"/>
                  </a:lnSpc>
                  <a:buNone/>
                </a:pPr>
                <a14:m>
                  <m:oMathPara xmlns:m="http://schemas.openxmlformats.org/officeDocument/2006/math">
                    <m:oMathParaPr>
                      <m:jc m:val="centerGroup"/>
                    </m:oMathParaPr>
                    <m:oMath xmlns:m="http://schemas.openxmlformats.org/officeDocument/2006/math">
                      <m:d>
                        <m:dPr>
                          <m:ctrlPr>
                            <a:rPr lang="nl-NL" sz="2000" b="1" i="1" smtClean="0">
                              <a:latin typeface="Cambria Math" panose="02040503050406030204" pitchFamily="18" charset="0"/>
                            </a:rPr>
                          </m:ctrlPr>
                        </m:dPr>
                        <m:e>
                          <m:m>
                            <m:mPr>
                              <m:mcs>
                                <m:mc>
                                  <m:mcPr>
                                    <m:count m:val="6"/>
                                    <m:mcJc m:val="center"/>
                                  </m:mcPr>
                                </m:mc>
                              </m:mcs>
                              <m:ctrlPr>
                                <a:rPr lang="nl-NL" sz="2000" i="1">
                                  <a:latin typeface="Cambria Math" panose="02040503050406030204" pitchFamily="18" charset="0"/>
                                </a:rPr>
                              </m:ctrlPr>
                            </m:mPr>
                            <m:mr>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
                        </m:e>
                      </m:d>
                      <m:r>
                        <a:rPr lang="nl-NL" sz="2000" i="1">
                          <a:latin typeface="Cambria Math"/>
                        </a:rPr>
                        <m:t>=</m:t>
                      </m:r>
                      <m:d>
                        <m:dPr>
                          <m:ctrlPr>
                            <a:rPr lang="nl-NL" sz="2000" i="1" smtClean="0">
                              <a:latin typeface="Cambria Math" panose="02040503050406030204" pitchFamily="18" charset="0"/>
                            </a:rPr>
                          </m:ctrlPr>
                        </m:dP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r>
                            <a:rPr lang="nl-NL" sz="2000" b="0" i="1" smtClean="0">
                              <a:latin typeface="Cambria Math"/>
                            </a:rPr>
                            <m:t>+</m:t>
                          </m:r>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e>
                      </m:d>
                      <m:d>
                        <m:dPr>
                          <m:ctrlPr>
                            <a:rPr lang="nl-NL" sz="2000" i="1">
                              <a:latin typeface="Cambria Math" panose="02040503050406030204" pitchFamily="18" charset="0"/>
                            </a:rPr>
                          </m:ctrlPr>
                        </m:dPr>
                        <m:e>
                          <m:m>
                            <m:mPr>
                              <m:mcs>
                                <m:mc>
                                  <m:mcPr>
                                    <m:count m:val="6"/>
                                    <m:mcJc m:val="center"/>
                                  </m:mcPr>
                                </m:mc>
                              </m:mcs>
                              <m:ctrlPr>
                                <a:rPr lang="nl-NL" sz="2000" i="1" smtClean="0">
                                  <a:latin typeface="Cambria Math" panose="02040503050406030204" pitchFamily="18" charset="0"/>
                                </a:rPr>
                              </m:ctrlPr>
                            </m:mPr>
                            <m:mr>
                              <m:e>
                                <m:r>
                                  <m:rPr>
                                    <m:brk m:alnAt="7"/>
                                  </m:rPr>
                                  <a:rPr lang="nl-NL" sz="2000" i="1">
                                    <a:latin typeface="Cambria Math"/>
                                  </a:rPr>
                                  <m:t>1</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mr>
                            <m:mr>
                              <m:e>
                                <m:r>
                                  <a:rPr lang="nl-NL" sz="2000" i="1">
                                    <a:latin typeface="Cambria Math"/>
                                    <a:ea typeface="Cambria Math"/>
                                  </a:rPr>
                                  <m:t>𝜌</m:t>
                                </m:r>
                              </m:e>
                              <m:e>
                                <m:r>
                                  <a:rPr lang="nl-NL" sz="2000" i="1">
                                    <a:latin typeface="Cambria Math"/>
                                  </a:rPr>
                                  <m:t>1</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mr>
                            <m:mr>
                              <m:e>
                                <m:r>
                                  <a:rPr lang="nl-NL" sz="2000" i="1">
                                    <a:latin typeface="Cambria Math"/>
                                    <a:ea typeface="Cambria Math"/>
                                  </a:rPr>
                                  <m:t>𝜌</m:t>
                                </m:r>
                              </m:e>
                              <m:e>
                                <m:r>
                                  <a:rPr lang="nl-NL" sz="2000" i="1">
                                    <a:latin typeface="Cambria Math"/>
                                    <a:ea typeface="Cambria Math"/>
                                  </a:rPr>
                                  <m:t>𝜌</m:t>
                                </m:r>
                              </m:e>
                              <m:e>
                                <m:r>
                                  <a:rPr lang="nl-NL" sz="2000" i="1">
                                    <a:latin typeface="Cambria Math"/>
                                  </a:rPr>
                                  <m:t>1</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mr>
                            <m:mr>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rPr>
                                  <m:t>1</m:t>
                                </m:r>
                              </m:e>
                              <m:e>
                                <m:r>
                                  <a:rPr lang="nl-NL" sz="2000" i="1">
                                    <a:latin typeface="Cambria Math"/>
                                    <a:ea typeface="Cambria Math"/>
                                  </a:rPr>
                                  <m:t>𝜌</m:t>
                                </m:r>
                              </m:e>
                              <m:e>
                                <m:r>
                                  <a:rPr lang="nl-NL" sz="2000" i="1">
                                    <a:latin typeface="Cambria Math"/>
                                    <a:ea typeface="Cambria Math"/>
                                  </a:rPr>
                                  <m:t>𝜌</m:t>
                                </m:r>
                              </m:e>
                            </m:mr>
                            <m:mr>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rPr>
                                  <m:t>1</m:t>
                                </m:r>
                              </m:e>
                              <m:e>
                                <m:r>
                                  <a:rPr lang="nl-NL" sz="2000" i="1">
                                    <a:latin typeface="Cambria Math"/>
                                    <a:ea typeface="Cambria Math"/>
                                  </a:rPr>
                                  <m:t>𝜌</m:t>
                                </m:r>
                              </m:e>
                            </m:mr>
                            <m:mr>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rPr>
                                  <m:t>1</m:t>
                                </m:r>
                              </m:e>
                            </m:mr>
                          </m:m>
                        </m:e>
                      </m:d>
                    </m:oMath>
                  </m:oMathPara>
                </a14:m>
                <a:endParaRPr lang="nl-NL" sz="2000" b="1" dirty="0"/>
              </a:p>
              <a:p>
                <a:pPr>
                  <a:lnSpc>
                    <a:spcPct val="100000"/>
                  </a:lnSpc>
                </a:pPr>
                <a:endParaRPr lang="nl-NL" dirty="0"/>
              </a:p>
            </p:txBody>
          </p:sp>
        </mc:Choice>
        <mc:Fallback xmlns="">
          <p:sp>
            <p:nvSpPr>
              <p:cNvPr id="2" name="Content Placeholder 1"/>
              <p:cNvSpPr>
                <a:spLocks noGrp="1" noRot="1" noChangeAspect="1" noMove="1" noResize="1" noEditPoints="1" noAdjustHandles="1" noChangeArrowheads="1" noChangeShapeType="1" noTextEdit="1"/>
              </p:cNvSpPr>
              <p:nvPr>
                <p:ph idx="12"/>
              </p:nvPr>
            </p:nvSpPr>
            <p:spPr>
              <a:xfrm>
                <a:off x="0" y="2852936"/>
                <a:ext cx="9777536" cy="2088232"/>
              </a:xfrm>
              <a:blipFill rotWithShape="1">
                <a:blip r:embed="rId3"/>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107910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Longitudinal Data</a:t>
            </a:r>
            <a:endParaRPr lang="en-US"/>
          </a:p>
        </p:txBody>
      </p:sp>
      <p:sp>
        <p:nvSpPr>
          <p:cNvPr id="3" name="Content Placeholder 2"/>
          <p:cNvSpPr>
            <a:spLocks noGrp="1"/>
          </p:cNvSpPr>
          <p:nvPr>
            <p:ph idx="1"/>
          </p:nvPr>
        </p:nvSpPr>
        <p:spPr/>
        <p:txBody>
          <a:bodyPr/>
          <a:lstStyle/>
          <a:p>
            <a:r>
              <a:rPr lang="en-US" dirty="0"/>
              <a:t>Longitudinal data:</a:t>
            </a:r>
          </a:p>
          <a:p>
            <a:pPr lvl="1"/>
            <a:r>
              <a:rPr lang="en-US" dirty="0"/>
              <a:t>variable measured on individual at several time points</a:t>
            </a:r>
          </a:p>
          <a:p>
            <a:pPr lvl="1"/>
            <a:r>
              <a:rPr lang="en-US" dirty="0"/>
              <a:t>observations on one and the same individual will not be independent</a:t>
            </a:r>
          </a:p>
          <a:p>
            <a:pPr lvl="1"/>
            <a:r>
              <a:rPr lang="en-US" dirty="0"/>
              <a:t>calls for special analysis techniques</a:t>
            </a:r>
          </a:p>
          <a:p>
            <a:endParaRPr lang="en-US" dirty="0"/>
          </a:p>
        </p:txBody>
      </p:sp>
      <p:sp>
        <p:nvSpPr>
          <p:cNvPr id="4" name="Slide Number Placeholder 3"/>
          <p:cNvSpPr>
            <a:spLocks noGrp="1"/>
          </p:cNvSpPr>
          <p:nvPr>
            <p:ph type="sldNum" sz="quarter" idx="4"/>
          </p:nvPr>
        </p:nvSpPr>
        <p:spPr/>
        <p:txBody>
          <a:bodyPr/>
          <a:lstStyle/>
          <a:p>
            <a:fld id="{D87BC140-2E60-49D6-BAEA-92AEB9198AEC}" type="slidenum">
              <a:rPr lang="nl-NL" smtClean="0"/>
              <a:pPr/>
              <a:t>3</a:t>
            </a:fld>
            <a:endParaRPr lang="nl-NL"/>
          </a:p>
        </p:txBody>
      </p:sp>
    </p:spTree>
    <p:extLst>
      <p:ext uri="{BB962C8B-B14F-4D97-AF65-F5344CB8AC3E}">
        <p14:creationId xmlns:p14="http://schemas.microsoft.com/office/powerpoint/2010/main" val="1506226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nl-NL"/>
              <a:t>Compound symmetry correlation structure</a:t>
            </a:r>
          </a:p>
        </p:txBody>
      </p:sp>
      <p:sp>
        <p:nvSpPr>
          <p:cNvPr id="23555" name="Rectangle 3"/>
          <p:cNvSpPr>
            <a:spLocks noGrp="1" noChangeArrowheads="1"/>
          </p:cNvSpPr>
          <p:nvPr>
            <p:ph idx="1"/>
          </p:nvPr>
        </p:nvSpPr>
        <p:spPr/>
        <p:txBody>
          <a:bodyPr/>
          <a:lstStyle/>
          <a:p>
            <a:r>
              <a:rPr lang="en-US" dirty="0"/>
              <a:t>A covariance pattern model with a compound symmetry pattern for the residuals is equivalent to a linear mixed model with a random intercept per patient</a:t>
            </a:r>
          </a:p>
          <a:p>
            <a:pPr lvl="1"/>
            <a:r>
              <a:rPr lang="en-US" dirty="0"/>
              <a:t>when we treat time as categorical in the fixed parts of both models</a:t>
            </a:r>
          </a:p>
          <a:p>
            <a:r>
              <a:rPr lang="en-US" dirty="0"/>
              <a:t>For data without missing values, these two models are also equivalent to a repeated measures (“split-plot”) ANOVA</a:t>
            </a:r>
          </a:p>
          <a:p>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30</a:t>
            </a:fld>
            <a:endParaRPr lang="nl-NL"/>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Unstructured</a:t>
            </a:r>
            <a:r>
              <a:rPr lang="nl-NL" dirty="0"/>
              <a:t> </a:t>
            </a:r>
            <a:r>
              <a:rPr lang="nl-NL" dirty="0" err="1"/>
              <a:t>correlation</a:t>
            </a:r>
            <a:endParaRPr lang="nl-NL" dirty="0"/>
          </a:p>
        </p:txBody>
      </p:sp>
      <p:sp>
        <p:nvSpPr>
          <p:cNvPr id="6" name="Content Placeholder 5"/>
          <p:cNvSpPr>
            <a:spLocks noGrp="1"/>
          </p:cNvSpPr>
          <p:nvPr>
            <p:ph idx="1"/>
          </p:nvPr>
        </p:nvSpPr>
        <p:spPr/>
        <p:txBody>
          <a:bodyPr/>
          <a:lstStyle/>
          <a:p>
            <a:r>
              <a:rPr lang="nl-NL" dirty="0" err="1"/>
              <a:t>Variances</a:t>
            </a:r>
            <a:r>
              <a:rPr lang="nl-NL" dirty="0"/>
              <a:t> at </a:t>
            </a:r>
            <a:r>
              <a:rPr lang="nl-NL" dirty="0" err="1"/>
              <a:t>each</a:t>
            </a:r>
            <a:r>
              <a:rPr lang="nl-NL" dirty="0"/>
              <a:t> time point different</a:t>
            </a:r>
          </a:p>
          <a:p>
            <a:r>
              <a:rPr lang="nl-NL" dirty="0" err="1"/>
              <a:t>All</a:t>
            </a:r>
            <a:r>
              <a:rPr lang="nl-NL" dirty="0"/>
              <a:t> </a:t>
            </a:r>
            <a:r>
              <a:rPr lang="nl-NL" dirty="0" err="1"/>
              <a:t>covariances</a:t>
            </a:r>
            <a:r>
              <a:rPr lang="nl-NL" dirty="0"/>
              <a:t> </a:t>
            </a:r>
            <a:r>
              <a:rPr lang="nl-NL" dirty="0" err="1"/>
              <a:t>among</a:t>
            </a:r>
            <a:r>
              <a:rPr lang="nl-NL" dirty="0"/>
              <a:t> time points different (</a:t>
            </a:r>
            <a:r>
              <a:rPr lang="nl-NL" dirty="0" err="1"/>
              <a:t>note</a:t>
            </a:r>
            <a:r>
              <a:rPr lang="nl-NL" dirty="0"/>
              <a:t> </a:t>
            </a:r>
            <a:r>
              <a:rPr lang="nl-NL" dirty="0" err="1"/>
              <a:t>that</a:t>
            </a:r>
            <a:r>
              <a:rPr lang="nl-NL" dirty="0"/>
              <a:t> </a:t>
            </a:r>
            <a:r>
              <a:rPr lang="el-GR" dirty="0"/>
              <a:t>θ</a:t>
            </a:r>
            <a:r>
              <a:rPr lang="en-US" baseline="-25000" dirty="0"/>
              <a:t>12</a:t>
            </a:r>
            <a:r>
              <a:rPr lang="en-US" dirty="0"/>
              <a:t> = </a:t>
            </a:r>
            <a:r>
              <a:rPr lang="el-GR" dirty="0"/>
              <a:t>θ</a:t>
            </a:r>
            <a:r>
              <a:rPr lang="en-US" baseline="-25000" dirty="0"/>
              <a:t>21</a:t>
            </a:r>
            <a:r>
              <a:rPr lang="en-US" dirty="0"/>
              <a:t>)</a:t>
            </a:r>
            <a:endParaRPr lang="nl-NL" dirty="0"/>
          </a:p>
          <a:p>
            <a:r>
              <a:rPr lang="nl-NL" dirty="0" err="1"/>
              <a:t>Costly</a:t>
            </a:r>
            <a:r>
              <a:rPr lang="nl-NL" dirty="0"/>
              <a:t> </a:t>
            </a:r>
            <a:r>
              <a:rPr lang="nl-NL" dirty="0" err="1"/>
              <a:t>structure</a:t>
            </a:r>
            <a:r>
              <a:rPr lang="nl-NL" dirty="0"/>
              <a:t>:  21 </a:t>
            </a:r>
            <a:r>
              <a:rPr lang="nl-NL" dirty="0" err="1"/>
              <a:t>df</a:t>
            </a:r>
            <a:r>
              <a:rPr lang="nl-NL" dirty="0"/>
              <a:t> </a:t>
            </a:r>
            <a:r>
              <a:rPr lang="nl-NL" dirty="0" err="1"/>
              <a:t>needed</a:t>
            </a:r>
            <a:r>
              <a:rPr lang="nl-NL" dirty="0"/>
              <a:t> </a:t>
            </a:r>
            <a:r>
              <a:rPr lang="nl-NL" dirty="0" err="1"/>
              <a:t>for</a:t>
            </a:r>
            <a:r>
              <a:rPr lang="nl-NL" dirty="0"/>
              <a:t> 6 time points!</a:t>
            </a:r>
          </a:p>
          <a:p>
            <a:r>
              <a:rPr lang="nl-NL" dirty="0" err="1"/>
              <a:t>Flexible</a:t>
            </a:r>
            <a:r>
              <a:rPr lang="nl-NL" dirty="0"/>
              <a:t> </a:t>
            </a:r>
            <a:r>
              <a:rPr lang="nl-NL" dirty="0" err="1"/>
              <a:t>structure</a:t>
            </a:r>
            <a:endParaRPr lang="nl-NL" dirty="0"/>
          </a:p>
          <a:p>
            <a:endParaRPr lang="nl-NL" dirty="0"/>
          </a:p>
        </p:txBody>
      </p:sp>
      <p:sp>
        <p:nvSpPr>
          <p:cNvPr id="5" name="Slide Number Placeholder 4"/>
          <p:cNvSpPr>
            <a:spLocks noGrp="1"/>
          </p:cNvSpPr>
          <p:nvPr>
            <p:ph type="sldNum" sz="quarter" idx="4"/>
          </p:nvPr>
        </p:nvSpPr>
        <p:spPr/>
        <p:txBody>
          <a:bodyPr/>
          <a:lstStyle/>
          <a:p>
            <a:fld id="{D87BC140-2E60-49D6-BAEA-92AEB9198AEC}" type="slidenum">
              <a:rPr lang="nl-NL" smtClean="0"/>
              <a:pPr/>
              <a:t>31</a:t>
            </a:fld>
            <a:endParaRPr lang="nl-NL"/>
          </a:p>
        </p:txBody>
      </p:sp>
      <mc:AlternateContent xmlns:mc="http://schemas.openxmlformats.org/markup-compatibility/2006" xmlns:a14="http://schemas.microsoft.com/office/drawing/2010/main">
        <mc:Choice Requires="a14">
          <p:sp>
            <p:nvSpPr>
              <p:cNvPr id="9" name="Content Placeholder 8"/>
              <p:cNvSpPr>
                <a:spLocks noGrp="1"/>
              </p:cNvSpPr>
              <p:nvPr>
                <p:ph idx="11"/>
              </p:nvPr>
            </p:nvSpPr>
            <p:spPr>
              <a:xfrm>
                <a:off x="2523396" y="620688"/>
                <a:ext cx="4517836" cy="2707246"/>
              </a:xfrm>
              <a:prstGeom prst="rect">
                <a:avLst/>
              </a:prstGeom>
            </p:spPr>
            <p:txBody>
              <a:bodyPr wrap="none">
                <a:spAutoFit/>
              </a:bodyPr>
              <a:lstStyle/>
              <a:p>
                <a:pPr marL="0" indent="0">
                  <a:buNone/>
                </a:pPr>
                <a14:m>
                  <m:oMathPara xmlns:m="http://schemas.openxmlformats.org/officeDocument/2006/math">
                    <m:oMathParaPr>
                      <m:jc m:val="center"/>
                    </m:oMathParaPr>
                    <m:oMath xmlns:m="http://schemas.openxmlformats.org/officeDocument/2006/math">
                      <m:d>
                        <m:dPr>
                          <m:ctrlPr>
                            <a:rPr lang="nl-NL" i="1">
                              <a:latin typeface="Cambria Math" panose="02040503050406030204" pitchFamily="18" charset="0"/>
                            </a:rPr>
                          </m:ctrlPr>
                        </m:dPr>
                        <m:e>
                          <m:m>
                            <m:mPr>
                              <m:mcs>
                                <m:mc>
                                  <m:mcPr>
                                    <m:count m:val="6"/>
                                    <m:mcJc m:val="center"/>
                                  </m:mcPr>
                                </m:mc>
                              </m:mcs>
                              <m:ctrlPr>
                                <a:rPr lang="nl-NL" i="1">
                                  <a:latin typeface="Cambria Math" panose="02040503050406030204" pitchFamily="18" charset="0"/>
                                </a:rPr>
                              </m:ctrlPr>
                            </m:mP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16</m:t>
                                    </m:r>
                                  </m:sub>
                                </m:sSub>
                              </m:e>
                            </m:m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m:t>
                                    </m:r>
                                    <m:r>
                                      <a:rPr lang="nl-NL" i="1">
                                        <a:latin typeface="Cambria Math"/>
                                      </a:rPr>
                                      <m:t>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26</m:t>
                                    </m:r>
                                  </m:sub>
                                </m:sSub>
                              </m:e>
                            </m:m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m:t>
                                    </m:r>
                                    <m:r>
                                      <a:rPr lang="nl-NL" i="1">
                                        <a:latin typeface="Cambria Math"/>
                                      </a:rPr>
                                      <m:t>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36</m:t>
                                    </m:r>
                                  </m:sub>
                                </m:sSub>
                              </m:e>
                            </m:m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m:t>
                                    </m:r>
                                    <m:r>
                                      <a:rPr lang="nl-NL" i="1">
                                        <a:latin typeface="Cambria Math"/>
                                      </a:rPr>
                                      <m:t>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46</m:t>
                                    </m:r>
                                  </m:sub>
                                </m:sSub>
                              </m:e>
                            </m:m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56</m:t>
                                    </m:r>
                                  </m:sub>
                                </m:sSub>
                              </m:e>
                            </m:m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m:t>
                                    </m:r>
                                    <m:r>
                                      <a:rPr lang="nl-NL" i="1">
                                        <a:latin typeface="Cambria Math"/>
                                      </a:rPr>
                                      <m:t>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66</m:t>
                                    </m:r>
                                  </m:sub>
                                </m:sSub>
                              </m:e>
                            </m:mr>
                          </m:m>
                        </m:e>
                      </m:d>
                    </m:oMath>
                  </m:oMathPara>
                </a14:m>
                <a:endParaRPr lang="nl-NL" dirty="0"/>
              </a:p>
            </p:txBody>
          </p:sp>
        </mc:Choice>
        <mc:Fallback xmlns="">
          <p:sp>
            <p:nvSpPr>
              <p:cNvPr id="9" name="Content Placeholder 8"/>
              <p:cNvSpPr>
                <a:spLocks noGrp="1" noRot="1" noChangeAspect="1" noMove="1" noResize="1" noEditPoints="1" noAdjustHandles="1" noChangeArrowheads="1" noChangeShapeType="1" noTextEdit="1"/>
              </p:cNvSpPr>
              <p:nvPr>
                <p:ph idx="11"/>
              </p:nvPr>
            </p:nvSpPr>
            <p:spPr>
              <a:xfrm>
                <a:off x="2523396" y="620688"/>
                <a:ext cx="4517836" cy="2707246"/>
              </a:xfrm>
              <a:prstGeom prst="rect">
                <a:avLst/>
              </a:prstGeom>
              <a:blipFill rotWithShape="1">
                <a:blip r:embed="rId2"/>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172782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Unstructured</a:t>
            </a:r>
            <a:r>
              <a:rPr lang="nl-NL" dirty="0"/>
              <a:t> </a:t>
            </a:r>
            <a:r>
              <a:rPr lang="nl-NL" dirty="0" err="1"/>
              <a:t>correlation</a:t>
            </a:r>
            <a:r>
              <a:rPr lang="nl-NL" dirty="0"/>
              <a:t> </a:t>
            </a:r>
            <a:r>
              <a:rPr lang="nl-NL" dirty="0" err="1"/>
              <a:t>for</a:t>
            </a:r>
            <a:r>
              <a:rPr lang="nl-NL" dirty="0"/>
              <a:t> </a:t>
            </a:r>
            <a:r>
              <a:rPr lang="nl-NL" dirty="0" err="1"/>
              <a:t>Reisby</a:t>
            </a:r>
            <a:r>
              <a:rPr lang="nl-NL" dirty="0"/>
              <a:t> data</a:t>
            </a:r>
          </a:p>
        </p:txBody>
      </p:sp>
      <p:sp>
        <p:nvSpPr>
          <p:cNvPr id="3" name="Content Placeholder 2"/>
          <p:cNvSpPr>
            <a:spLocks noGrp="1"/>
          </p:cNvSpPr>
          <p:nvPr>
            <p:ph idx="1"/>
          </p:nvPr>
        </p:nvSpPr>
        <p:spPr/>
        <p:txBody>
          <a:bodyPr/>
          <a:lstStyle/>
          <a:p>
            <a:r>
              <a:rPr lang="nl-NL" dirty="0"/>
              <a:t>      [,1]  [,2]  [,3]  [,4]  [,5]  [,6]</a:t>
            </a:r>
          </a:p>
          <a:p>
            <a:r>
              <a:rPr lang="nl-NL" dirty="0"/>
              <a:t>[1,] 19.63 10.40  6.34  8.09  6.73  4.50</a:t>
            </a:r>
          </a:p>
          <a:p>
            <a:r>
              <a:rPr lang="nl-NL" dirty="0"/>
              <a:t>[2,] 10.40 20.87 10.26 10.69  8.33  5.02</a:t>
            </a:r>
          </a:p>
          <a:p>
            <a:r>
              <a:rPr lang="nl-NL" dirty="0"/>
              <a:t>[3,]  6.34 10.26 25.90 22.36 23.99 20.88</a:t>
            </a:r>
          </a:p>
          <a:p>
            <a:r>
              <a:rPr lang="nl-NL" dirty="0"/>
              <a:t>[4,]  8.09 10.69 22.36 38.44 32.03 29.90</a:t>
            </a:r>
          </a:p>
          <a:p>
            <a:r>
              <a:rPr lang="nl-NL" dirty="0"/>
              <a:t>[5,]  6.73  8.33 23.99 32.03 46.89 38.77</a:t>
            </a:r>
          </a:p>
          <a:p>
            <a:r>
              <a:rPr lang="nl-NL" dirty="0"/>
              <a:t>[6,]  4.50  5.02 20.88 29.90 38.77 60.19</a:t>
            </a:r>
          </a:p>
        </p:txBody>
      </p:sp>
      <p:sp>
        <p:nvSpPr>
          <p:cNvPr id="6" name="Content Placeholder 5"/>
          <p:cNvSpPr>
            <a:spLocks noGrp="1"/>
          </p:cNvSpPr>
          <p:nvPr>
            <p:ph sz="quarter" idx="11"/>
          </p:nvPr>
        </p:nvSpPr>
        <p:spPr/>
        <p:txBody>
          <a:bodyPr/>
          <a:lstStyle/>
          <a:p>
            <a:r>
              <a:rPr lang="nl-NL" dirty="0" err="1"/>
              <a:t>Estimated</a:t>
            </a:r>
            <a:r>
              <a:rPr lang="nl-NL" dirty="0"/>
              <a:t> </a:t>
            </a:r>
            <a:r>
              <a:rPr lang="nl-NL" dirty="0" err="1"/>
              <a:t>from</a:t>
            </a:r>
            <a:r>
              <a:rPr lang="nl-NL" dirty="0"/>
              <a:t> model </a:t>
            </a:r>
            <a:r>
              <a:rPr lang="nl-NL" dirty="0" err="1"/>
              <a:t>with</a:t>
            </a:r>
            <a:r>
              <a:rPr lang="nl-NL" dirty="0"/>
              <a:t> time (</a:t>
            </a:r>
            <a:r>
              <a:rPr lang="nl-NL" dirty="0" err="1"/>
              <a:t>cat</a:t>
            </a:r>
            <a:r>
              <a:rPr lang="nl-NL" dirty="0"/>
              <a:t>), </a:t>
            </a:r>
            <a:r>
              <a:rPr lang="nl-NL" dirty="0" err="1"/>
              <a:t>endo</a:t>
            </a:r>
            <a:r>
              <a:rPr lang="nl-NL" dirty="0"/>
              <a:t> &amp; time*</a:t>
            </a:r>
            <a:r>
              <a:rPr lang="nl-NL" dirty="0" err="1"/>
              <a:t>endo</a:t>
            </a:r>
            <a:r>
              <a:rPr lang="nl-NL" dirty="0"/>
              <a:t>, no random </a:t>
            </a:r>
            <a:r>
              <a:rPr lang="nl-NL" dirty="0" err="1"/>
              <a:t>effects</a:t>
            </a:r>
            <a:endParaRPr lang="nl-NL" dirty="0"/>
          </a:p>
        </p:txBody>
      </p:sp>
      <p:sp>
        <p:nvSpPr>
          <p:cNvPr id="4" name="Slide Number Placeholder 3"/>
          <p:cNvSpPr>
            <a:spLocks noGrp="1"/>
          </p:cNvSpPr>
          <p:nvPr>
            <p:ph type="sldNum" sz="quarter" idx="4"/>
          </p:nvPr>
        </p:nvSpPr>
        <p:spPr/>
        <p:txBody>
          <a:bodyPr/>
          <a:lstStyle/>
          <a:p>
            <a:fld id="{D87BC140-2E60-49D6-BAEA-92AEB9198AEC}" type="slidenum">
              <a:rPr lang="nl-NL" smtClean="0"/>
              <a:pPr/>
              <a:t>32</a:t>
            </a:fld>
            <a:endParaRPr lang="nl-NL"/>
          </a:p>
        </p:txBody>
      </p:sp>
      <p:sp>
        <p:nvSpPr>
          <p:cNvPr id="5" name="AutoShape 8">
            <a:hlinkClick r:id="rId2" action="ppaction://hlinksldjump" highlightClick="1"/>
          </p:cNvPr>
          <p:cNvSpPr>
            <a:spLocks noChangeArrowheads="1"/>
          </p:cNvSpPr>
          <p:nvPr/>
        </p:nvSpPr>
        <p:spPr bwMode="auto">
          <a:xfrm>
            <a:off x="8121650" y="5373216"/>
            <a:ext cx="647700"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635324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(Homogeneous) autoregressive of order 1 (AR1) correlation</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a:t>Note: observations per subject assumed to be taken at equally-spaced intervals</a:t>
                </a:r>
              </a:p>
              <a:p>
                <a:r>
                  <a:rPr lang="en-US" dirty="0"/>
                  <a:t>AR(1) assumes all observations 1 time unit apart have same correlations (</a:t>
                </a:r>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a:t>
                </a:r>
              </a:p>
              <a:p>
                <a:r>
                  <a:rPr lang="en-US" dirty="0"/>
                  <a:t>Observations 2 units apart have </a:t>
                </a:r>
                <a:r>
                  <a:rPr lang="en-US" dirty="0" err="1"/>
                  <a:t>corr</a:t>
                </a:r>
                <a:r>
                  <a:rPr lang="en-US" dirty="0"/>
                  <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𝜌</m:t>
                        </m:r>
                      </m:e>
                      <m:sup>
                        <m:r>
                          <a:rPr lang="nl-NL" b="0" i="1" smtClean="0">
                            <a:latin typeface="Cambria Math" panose="02040503050406030204" pitchFamily="18" charset="0"/>
                          </a:rPr>
                          <m:t>2</m:t>
                        </m:r>
                      </m:sup>
                    </m:sSup>
                  </m:oMath>
                </a14:m>
                <a:r>
                  <a:rPr lang="en-US" dirty="0"/>
                  <a:t>, </a:t>
                </a:r>
                <a:r>
                  <a:rPr lang="en-US" dirty="0" err="1"/>
                  <a:t>obs</a:t>
                </a:r>
                <a:r>
                  <a:rPr lang="en-US" dirty="0"/>
                  <a:t> 3 units apart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nl-NL" b="0" i="1" smtClean="0">
                            <a:latin typeface="Cambria Math" panose="02040503050406030204" pitchFamily="18" charset="0"/>
                            <a:ea typeface="Cambria Math" panose="02040503050406030204" pitchFamily="18" charset="0"/>
                          </a:rPr>
                          <m:t>3</m:t>
                        </m:r>
                      </m:sup>
                    </m:sSup>
                  </m:oMath>
                </a14:m>
                <a:r>
                  <a:rPr lang="en-US" dirty="0"/>
                  <a:t>, etc.</a:t>
                </a:r>
              </a:p>
              <a:p>
                <a:r>
                  <a:rPr lang="en-US" dirty="0"/>
                  <a:t>Outcome has same variance (</a:t>
                </a:r>
                <a14:m>
                  <m:oMath xmlns:m="http://schemas.openxmlformats.org/officeDocument/2006/math">
                    <m:sSup>
                      <m:sSupPr>
                        <m:ctrlPr>
                          <a:rPr lang="nl-NL" i="1">
                            <a:latin typeface="Cambria Math" panose="02040503050406030204" pitchFamily="18" charset="0"/>
                          </a:rPr>
                        </m:ctrlPr>
                      </m:sSupPr>
                      <m:e>
                        <m:r>
                          <a:rPr lang="nl-NL" i="1">
                            <a:latin typeface="Cambria Math"/>
                            <a:ea typeface="Cambria Math"/>
                          </a:rPr>
                          <m:t>𝜎</m:t>
                        </m:r>
                      </m:e>
                      <m:sup>
                        <m:r>
                          <a:rPr lang="nl-NL" i="1">
                            <a:latin typeface="Cambria Math"/>
                          </a:rPr>
                          <m:t>2</m:t>
                        </m:r>
                      </m:sup>
                    </m:sSup>
                  </m:oMath>
                </a14:m>
                <a:r>
                  <a:rPr lang="en-US" dirty="0"/>
                  <a:t>) across all time points</a:t>
                </a:r>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a:blip r:embed="rId2"/>
                <a:stretch>
                  <a:fillRect l="-673" b="-17436"/>
                </a:stretch>
              </a:blipFill>
            </p:spPr>
            <p:txBody>
              <a:bodyPr/>
              <a:lstStyle/>
              <a:p>
                <a:r>
                  <a:rPr lang="nl-NL">
                    <a:noFill/>
                  </a:rPr>
                  <a:t> </a:t>
                </a:r>
              </a:p>
            </p:txBody>
          </p:sp>
        </mc:Fallback>
      </mc:AlternateContent>
      <p:sp>
        <p:nvSpPr>
          <p:cNvPr id="5" name="Slide Number Placeholder 4"/>
          <p:cNvSpPr>
            <a:spLocks noGrp="1"/>
          </p:cNvSpPr>
          <p:nvPr>
            <p:ph type="sldNum" sz="quarter" idx="4"/>
          </p:nvPr>
        </p:nvSpPr>
        <p:spPr/>
        <p:txBody>
          <a:bodyPr/>
          <a:lstStyle/>
          <a:p>
            <a:fld id="{D87BC140-2E60-49D6-BAEA-92AEB9198AEC}" type="slidenum">
              <a:rPr lang="en-US" smtClean="0"/>
              <a:pPr/>
              <a:t>33</a:t>
            </a:fld>
            <a:endParaRPr 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1"/>
              </p:nvPr>
            </p:nvSpPr>
            <p:spPr>
              <a:xfrm>
                <a:off x="416496" y="476672"/>
                <a:ext cx="9049006" cy="2376264"/>
              </a:xfrm>
            </p:spPr>
            <p:txBody>
              <a:bodyPr/>
              <a:lstStyle/>
              <a:p>
                <a:pPr marL="0" indent="0">
                  <a:buNone/>
                </a:pPr>
                <a14:m>
                  <m:oMathPara xmlns:m="http://schemas.openxmlformats.org/officeDocument/2006/math">
                    <m:oMathParaPr>
                      <m:jc m:val="centerGroup"/>
                    </m:oMathParaPr>
                    <m:oMath xmlns:m="http://schemas.openxmlformats.org/officeDocument/2006/math">
                      <m:sSup>
                        <m:sSupPr>
                          <m:ctrlPr>
                            <a:rPr lang="nl-NL" i="1">
                              <a:latin typeface="Cambria Math" panose="02040503050406030204" pitchFamily="18" charset="0"/>
                            </a:rPr>
                          </m:ctrlPr>
                        </m:sSupPr>
                        <m:e>
                          <m:r>
                            <a:rPr lang="nl-NL" i="1">
                              <a:latin typeface="Cambria Math"/>
                              <a:ea typeface="Cambria Math"/>
                            </a:rPr>
                            <m:t>𝜎</m:t>
                          </m:r>
                        </m:e>
                        <m:sup>
                          <m:r>
                            <a:rPr lang="nl-NL" i="1">
                              <a:latin typeface="Cambria Math"/>
                            </a:rPr>
                            <m:t>2</m:t>
                          </m:r>
                        </m:sup>
                      </m:sSup>
                      <m:r>
                        <a:rPr lang="nl-NL" i="1">
                          <a:latin typeface="Cambria Math"/>
                          <a:ea typeface="Cambria Math"/>
                        </a:rPr>
                        <m:t>∙</m:t>
                      </m:r>
                      <m:d>
                        <m:dPr>
                          <m:ctrlPr>
                            <a:rPr lang="nl-NL" i="1">
                              <a:latin typeface="Cambria Math" panose="02040503050406030204" pitchFamily="18" charset="0"/>
                            </a:rPr>
                          </m:ctrlPr>
                        </m:dPr>
                        <m:e>
                          <m:m>
                            <m:mPr>
                              <m:mcs>
                                <m:mc>
                                  <m:mcPr>
                                    <m:count m:val="6"/>
                                    <m:mcJc m:val="center"/>
                                  </m:mcPr>
                                </m:mc>
                              </m:mcs>
                              <m:ctrlPr>
                                <a:rPr lang="nl-NL" i="1">
                                  <a:latin typeface="Cambria Math" panose="02040503050406030204" pitchFamily="18" charset="0"/>
                                </a:rPr>
                              </m:ctrlPr>
                            </m:mPr>
                            <m:mr>
                              <m:e>
                                <m:r>
                                  <a:rPr lang="nl-NL" i="1">
                                    <a:latin typeface="Cambria Math"/>
                                  </a:rPr>
                                  <m:t>1</m:t>
                                </m:r>
                              </m:e>
                              <m:e>
                                <m:r>
                                  <a:rPr lang="nl-NL" i="1">
                                    <a:latin typeface="Cambria Math"/>
                                    <a:ea typeface="Cambria Math"/>
                                  </a:rPr>
                                  <m:t>𝜌</m:t>
                                </m:r>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4</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5</m:t>
                                    </m:r>
                                  </m:sup>
                                </m:sSup>
                              </m:e>
                            </m:mr>
                            <m:mr>
                              <m:e>
                                <m:r>
                                  <a:rPr lang="nl-NL" i="1">
                                    <a:latin typeface="Cambria Math"/>
                                    <a:ea typeface="Cambria Math"/>
                                  </a:rPr>
                                  <m:t>𝜌</m:t>
                                </m:r>
                              </m:e>
                              <m:e>
                                <m:r>
                                  <a:rPr lang="nl-NL" i="1">
                                    <a:latin typeface="Cambria Math"/>
                                  </a:rPr>
                                  <m:t>1</m:t>
                                </m:r>
                              </m:e>
                              <m:e>
                                <m:r>
                                  <a:rPr lang="nl-NL" i="1">
                                    <a:latin typeface="Cambria Math"/>
                                    <a:ea typeface="Cambria Math"/>
                                  </a:rPr>
                                  <m:t>𝜌</m:t>
                                </m:r>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4</m:t>
                                    </m:r>
                                  </m:sup>
                                </m:sSup>
                              </m:e>
                            </m:mr>
                            <m:mr>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r>
                                  <a:rPr lang="nl-NL" i="1">
                                    <a:latin typeface="Cambria Math"/>
                                    <a:ea typeface="Cambria Math"/>
                                  </a:rPr>
                                  <m:t>𝜌</m:t>
                                </m:r>
                              </m:e>
                              <m:e>
                                <m:r>
                                  <a:rPr lang="nl-NL" i="1">
                                    <a:latin typeface="Cambria Math"/>
                                  </a:rPr>
                                  <m:t>1</m:t>
                                </m:r>
                              </m:e>
                              <m:e>
                                <m:r>
                                  <a:rPr lang="nl-NL" i="1">
                                    <a:latin typeface="Cambria Math"/>
                                    <a:ea typeface="Cambria Math"/>
                                  </a:rPr>
                                  <m:t>𝜌</m:t>
                                </m:r>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mr>
                            <m:mr>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r>
                                  <a:rPr lang="nl-NL" i="1">
                                    <a:latin typeface="Cambria Math"/>
                                    <a:ea typeface="Cambria Math"/>
                                  </a:rPr>
                                  <m:t>𝜌</m:t>
                                </m:r>
                              </m:e>
                              <m:e>
                                <m:r>
                                  <a:rPr lang="nl-NL" i="1">
                                    <a:latin typeface="Cambria Math"/>
                                  </a:rPr>
                                  <m:t>1</m:t>
                                </m:r>
                              </m:e>
                              <m:e>
                                <m:r>
                                  <a:rPr lang="nl-NL" i="1">
                                    <a:latin typeface="Cambria Math"/>
                                    <a:ea typeface="Cambria Math"/>
                                  </a:rPr>
                                  <m:t>𝜌</m:t>
                                </m:r>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mr>
                            <m:mr>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4</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r>
                                  <a:rPr lang="nl-NL" i="1">
                                    <a:latin typeface="Cambria Math"/>
                                    <a:ea typeface="Cambria Math"/>
                                  </a:rPr>
                                  <m:t>𝜌</m:t>
                                </m:r>
                              </m:e>
                              <m:e>
                                <m:r>
                                  <a:rPr lang="nl-NL" i="1">
                                    <a:latin typeface="Cambria Math"/>
                                  </a:rPr>
                                  <m:t>1</m:t>
                                </m:r>
                              </m:e>
                              <m:e>
                                <m:r>
                                  <a:rPr lang="nl-NL" i="1">
                                    <a:latin typeface="Cambria Math"/>
                                    <a:ea typeface="Cambria Math"/>
                                  </a:rPr>
                                  <m:t>𝜌</m:t>
                                </m:r>
                              </m:e>
                            </m:mr>
                            <m:mr>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5</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4</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r>
                                  <a:rPr lang="nl-NL" i="1">
                                    <a:latin typeface="Cambria Math"/>
                                    <a:ea typeface="Cambria Math"/>
                                  </a:rPr>
                                  <m:t>𝜌</m:t>
                                </m:r>
                              </m:e>
                              <m:e>
                                <m:r>
                                  <a:rPr lang="nl-NL" i="1">
                                    <a:latin typeface="Cambria Math"/>
                                  </a:rPr>
                                  <m:t>1</m:t>
                                </m:r>
                              </m:e>
                            </m:mr>
                          </m:m>
                        </m:e>
                      </m:d>
                    </m:oMath>
                  </m:oMathPara>
                </a14:m>
                <a:endParaRPr lang="nl-NL" dirty="0"/>
              </a:p>
            </p:txBody>
          </p:sp>
        </mc:Choice>
        <mc:Fallback xmlns="">
          <p:sp>
            <p:nvSpPr>
              <p:cNvPr id="2" name="Content Placeholder 1"/>
              <p:cNvSpPr>
                <a:spLocks noGrp="1" noRot="1" noChangeAspect="1" noMove="1" noResize="1" noEditPoints="1" noAdjustHandles="1" noChangeArrowheads="1" noChangeShapeType="1" noTextEdit="1"/>
              </p:cNvSpPr>
              <p:nvPr>
                <p:ph idx="11"/>
              </p:nvPr>
            </p:nvSpPr>
            <p:spPr>
              <a:xfrm>
                <a:off x="416496" y="476672"/>
                <a:ext cx="9049006" cy="2376264"/>
              </a:xfrm>
              <a:blipFill rotWithShape="1">
                <a:blip r:embed="rId3"/>
                <a:stretch>
                  <a:fillRect b="-24359"/>
                </a:stretch>
              </a:blipFill>
            </p:spPr>
            <p:txBody>
              <a:bodyPr/>
              <a:lstStyle/>
              <a:p>
                <a:r>
                  <a:rPr lang="nl-NL">
                    <a:noFill/>
                  </a:rPr>
                  <a:t> </a:t>
                </a:r>
              </a:p>
            </p:txBody>
          </p:sp>
        </mc:Fallback>
      </mc:AlternateContent>
    </p:spTree>
    <p:extLst>
      <p:ext uri="{BB962C8B-B14F-4D97-AF65-F5344CB8AC3E}">
        <p14:creationId xmlns:p14="http://schemas.microsoft.com/office/powerpoint/2010/main" val="396119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AR1 with homogeneous variances </a:t>
            </a:r>
            <a:r>
              <a:rPr lang="nl-NL" dirty="0" err="1"/>
              <a:t>for</a:t>
            </a:r>
            <a:r>
              <a:rPr lang="nl-NL" dirty="0"/>
              <a:t> </a:t>
            </a:r>
            <a:r>
              <a:rPr lang="nl-NL" dirty="0" err="1"/>
              <a:t>Reisby</a:t>
            </a:r>
            <a:r>
              <a:rPr lang="nl-NL" dirty="0"/>
              <a:t> data</a:t>
            </a:r>
          </a:p>
        </p:txBody>
      </p:sp>
      <p:sp>
        <p:nvSpPr>
          <p:cNvPr id="7" name="Content Placeholder 6"/>
          <p:cNvSpPr>
            <a:spLocks noGrp="1"/>
          </p:cNvSpPr>
          <p:nvPr>
            <p:ph idx="1"/>
          </p:nvPr>
        </p:nvSpPr>
        <p:spPr/>
        <p:txBody>
          <a:bodyPr/>
          <a:lstStyle/>
          <a:p>
            <a:r>
              <a:rPr lang="nl-NL" dirty="0"/>
              <a:t>        [,1]    [,2]   [,3]   [,4]    [,5]    [,6]</a:t>
            </a:r>
          </a:p>
          <a:p>
            <a:r>
              <a:rPr lang="nl-NL" dirty="0"/>
              <a:t>[1,] 35.0510 23.1050 15.231 10.040  6.6183  4.3627</a:t>
            </a:r>
          </a:p>
          <a:p>
            <a:r>
              <a:rPr lang="nl-NL" dirty="0"/>
              <a:t>[2,] 23.1050 35.0510 23.105 15.231 10.0400  6.6183</a:t>
            </a:r>
          </a:p>
          <a:p>
            <a:r>
              <a:rPr lang="nl-NL" dirty="0"/>
              <a:t>[3,] 15.2310 23.1050 35.051 23.105 15.2310 10.0400</a:t>
            </a:r>
          </a:p>
          <a:p>
            <a:r>
              <a:rPr lang="nl-NL" dirty="0"/>
              <a:t>[4,] 10.0400 15.2310 23.105 35.051 23.1050 15.2310</a:t>
            </a:r>
          </a:p>
          <a:p>
            <a:r>
              <a:rPr lang="nl-NL" dirty="0"/>
              <a:t>[5,]  6.6183 10.0400 15.231 23.105 35.0510 23.1050</a:t>
            </a:r>
          </a:p>
          <a:p>
            <a:r>
              <a:rPr lang="nl-NL" dirty="0"/>
              <a:t>[6,]  4.3627  6.6183 10.040 15.231 23.1050 35.0510</a:t>
            </a:r>
          </a:p>
          <a:p>
            <a:r>
              <a:rPr lang="nl-NL" dirty="0"/>
              <a:t>  Standard </a:t>
            </a:r>
            <a:r>
              <a:rPr lang="nl-NL" dirty="0" err="1"/>
              <a:t>Deviations</a:t>
            </a:r>
            <a:r>
              <a:rPr lang="nl-NL" dirty="0"/>
              <a:t>: 5.9204 5.9204 5.9204 5.9204 5.9204 5.9204 </a:t>
            </a:r>
          </a:p>
        </p:txBody>
      </p:sp>
      <p:sp>
        <p:nvSpPr>
          <p:cNvPr id="2" name="Content Placeholder 1"/>
          <p:cNvSpPr>
            <a:spLocks noGrp="1"/>
          </p:cNvSpPr>
          <p:nvPr>
            <p:ph sz="quarter" idx="11"/>
          </p:nvPr>
        </p:nvSpPr>
        <p:spPr/>
        <p:txBody>
          <a:bodyPr/>
          <a:lstStyle/>
          <a:p>
            <a:r>
              <a:rPr lang="nl-NL" dirty="0" err="1"/>
              <a:t>Estimated</a:t>
            </a:r>
            <a:r>
              <a:rPr lang="nl-NL" dirty="0"/>
              <a:t> </a:t>
            </a:r>
            <a:r>
              <a:rPr lang="nl-NL" dirty="0" err="1"/>
              <a:t>from</a:t>
            </a:r>
            <a:r>
              <a:rPr lang="nl-NL" dirty="0"/>
              <a:t> model </a:t>
            </a:r>
            <a:r>
              <a:rPr lang="nl-NL" dirty="0" err="1"/>
              <a:t>with</a:t>
            </a:r>
            <a:r>
              <a:rPr lang="nl-NL" dirty="0"/>
              <a:t> time (</a:t>
            </a:r>
            <a:r>
              <a:rPr lang="nl-NL" dirty="0" err="1"/>
              <a:t>cat</a:t>
            </a:r>
            <a:r>
              <a:rPr lang="nl-NL" dirty="0"/>
              <a:t>), </a:t>
            </a:r>
            <a:r>
              <a:rPr lang="nl-NL" dirty="0" err="1"/>
              <a:t>tx</a:t>
            </a:r>
            <a:r>
              <a:rPr lang="nl-NL" dirty="0"/>
              <a:t> &amp; time*</a:t>
            </a:r>
            <a:r>
              <a:rPr lang="nl-NL" dirty="0" err="1"/>
              <a:t>tx</a:t>
            </a:r>
            <a:r>
              <a:rPr lang="nl-NL" dirty="0"/>
              <a:t>, no random </a:t>
            </a:r>
            <a:r>
              <a:rPr lang="nl-NL" dirty="0" err="1"/>
              <a:t>effects</a:t>
            </a:r>
            <a:endParaRPr lang="nl-NL" dirty="0"/>
          </a:p>
        </p:txBody>
      </p:sp>
      <p:sp>
        <p:nvSpPr>
          <p:cNvPr id="5" name="Slide Number Placeholder 4"/>
          <p:cNvSpPr>
            <a:spLocks noGrp="1"/>
          </p:cNvSpPr>
          <p:nvPr>
            <p:ph type="sldNum" sz="quarter" idx="4"/>
          </p:nvPr>
        </p:nvSpPr>
        <p:spPr/>
        <p:txBody>
          <a:bodyPr/>
          <a:lstStyle/>
          <a:p>
            <a:fld id="{D87BC140-2E60-49D6-BAEA-92AEB9198AEC}" type="slidenum">
              <a:rPr lang="nl-NL" smtClean="0"/>
              <a:pPr/>
              <a:t>34</a:t>
            </a:fld>
            <a:endParaRPr lang="nl-NL"/>
          </a:p>
        </p:txBody>
      </p:sp>
    </p:spTree>
    <p:extLst>
      <p:ext uri="{BB962C8B-B14F-4D97-AF65-F5344CB8AC3E}">
        <p14:creationId xmlns:p14="http://schemas.microsoft.com/office/powerpoint/2010/main" val="2477302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AR1 with </a:t>
            </a:r>
            <a:r>
              <a:rPr lang="en-US" i="1" dirty="0"/>
              <a:t>heterogeneous</a:t>
            </a:r>
            <a:r>
              <a:rPr lang="en-US" dirty="0"/>
              <a:t> variances </a:t>
            </a:r>
            <a:r>
              <a:rPr lang="nl-NL" dirty="0" err="1"/>
              <a:t>for</a:t>
            </a:r>
            <a:r>
              <a:rPr lang="nl-NL" dirty="0"/>
              <a:t> </a:t>
            </a:r>
            <a:r>
              <a:rPr lang="nl-NL" dirty="0" err="1"/>
              <a:t>Reisby</a:t>
            </a:r>
            <a:r>
              <a:rPr lang="nl-NL" dirty="0"/>
              <a:t> data</a:t>
            </a:r>
          </a:p>
        </p:txBody>
      </p:sp>
      <p:sp>
        <p:nvSpPr>
          <p:cNvPr id="18" name="Content Placeholder 17"/>
          <p:cNvSpPr>
            <a:spLocks noGrp="1"/>
          </p:cNvSpPr>
          <p:nvPr>
            <p:ph idx="1"/>
          </p:nvPr>
        </p:nvSpPr>
        <p:spPr/>
        <p:txBody>
          <a:bodyPr/>
          <a:lstStyle/>
          <a:p>
            <a:r>
              <a:rPr lang="nl-NL" dirty="0"/>
              <a:t>      [,1]  [,2]  [,3]  [,4]  [,5]  [,6]</a:t>
            </a:r>
          </a:p>
          <a:p>
            <a:r>
              <a:rPr lang="nl-NL" dirty="0"/>
              <a:t>[1,] 22.98 16.29 11.18  7.76  5.42  4.09</a:t>
            </a:r>
          </a:p>
          <a:p>
            <a:r>
              <a:rPr lang="nl-NL" dirty="0"/>
              <a:t>[2,] 16.29 27.12 18.62 12.92  9.02  6.81</a:t>
            </a:r>
          </a:p>
          <a:p>
            <a:r>
              <a:rPr lang="nl-NL" dirty="0"/>
              <a:t>[3,] 11.18 18.62 30.05 20.85 14.56 10.99</a:t>
            </a:r>
          </a:p>
          <a:p>
            <a:r>
              <a:rPr lang="nl-NL" dirty="0"/>
              <a:t>[4,]  7.76 12.92 20.85 33.98 23.73 17.91</a:t>
            </a:r>
          </a:p>
          <a:p>
            <a:r>
              <a:rPr lang="nl-NL" dirty="0"/>
              <a:t>[5,]  5.42  9.02 14.56 23.73 38.92 29.38</a:t>
            </a:r>
          </a:p>
          <a:p>
            <a:r>
              <a:rPr lang="nl-NL" dirty="0"/>
              <a:t>[6,]  4.09  6.81 10.99 17.91 29.38 52.11</a:t>
            </a:r>
          </a:p>
        </p:txBody>
      </p:sp>
      <p:sp>
        <p:nvSpPr>
          <p:cNvPr id="2" name="Content Placeholder 1"/>
          <p:cNvSpPr>
            <a:spLocks noGrp="1"/>
          </p:cNvSpPr>
          <p:nvPr>
            <p:ph sz="quarter" idx="11"/>
          </p:nvPr>
        </p:nvSpPr>
        <p:spPr/>
        <p:txBody>
          <a:bodyPr/>
          <a:lstStyle/>
          <a:p>
            <a:r>
              <a:rPr lang="nl-NL" dirty="0" err="1"/>
              <a:t>Estimated</a:t>
            </a:r>
            <a:r>
              <a:rPr lang="nl-NL" dirty="0"/>
              <a:t> </a:t>
            </a:r>
            <a:r>
              <a:rPr lang="nl-NL" dirty="0" err="1"/>
              <a:t>from</a:t>
            </a:r>
            <a:r>
              <a:rPr lang="nl-NL" dirty="0"/>
              <a:t> model </a:t>
            </a:r>
            <a:r>
              <a:rPr lang="nl-NL" dirty="0" err="1"/>
              <a:t>with</a:t>
            </a:r>
            <a:r>
              <a:rPr lang="nl-NL" dirty="0"/>
              <a:t> time (</a:t>
            </a:r>
            <a:r>
              <a:rPr lang="nl-NL" dirty="0" err="1"/>
              <a:t>cat</a:t>
            </a:r>
            <a:r>
              <a:rPr lang="nl-NL" dirty="0"/>
              <a:t>), </a:t>
            </a:r>
            <a:r>
              <a:rPr lang="nl-NL" dirty="0" err="1"/>
              <a:t>tx</a:t>
            </a:r>
            <a:r>
              <a:rPr lang="nl-NL" dirty="0"/>
              <a:t> &amp; time*</a:t>
            </a:r>
            <a:r>
              <a:rPr lang="nl-NL" dirty="0" err="1"/>
              <a:t>tx</a:t>
            </a:r>
            <a:r>
              <a:rPr lang="nl-NL" dirty="0"/>
              <a:t>, no random </a:t>
            </a:r>
            <a:r>
              <a:rPr lang="nl-NL" dirty="0" err="1"/>
              <a:t>effects</a:t>
            </a:r>
            <a:endParaRPr lang="nl-NL" dirty="0"/>
          </a:p>
          <a:p>
            <a:endParaRPr lang="nl-NL" dirty="0"/>
          </a:p>
        </p:txBody>
      </p:sp>
      <p:sp>
        <p:nvSpPr>
          <p:cNvPr id="5" name="Slide Number Placeholder 4"/>
          <p:cNvSpPr>
            <a:spLocks noGrp="1"/>
          </p:cNvSpPr>
          <p:nvPr>
            <p:ph type="sldNum" sz="quarter" idx="4"/>
          </p:nvPr>
        </p:nvSpPr>
        <p:spPr/>
        <p:txBody>
          <a:bodyPr/>
          <a:lstStyle/>
          <a:p>
            <a:fld id="{D87BC140-2E60-49D6-BAEA-92AEB9198AEC}" type="slidenum">
              <a:rPr lang="nl-NL" smtClean="0"/>
              <a:pPr/>
              <a:t>35</a:t>
            </a:fld>
            <a:endParaRPr lang="nl-NL"/>
          </a:p>
        </p:txBody>
      </p:sp>
      <p:sp>
        <p:nvSpPr>
          <p:cNvPr id="4" name="Content Placeholder 3"/>
          <p:cNvSpPr>
            <a:spLocks noGrp="1"/>
          </p:cNvSpPr>
          <p:nvPr>
            <p:ph sz="quarter" idx="4294967295"/>
          </p:nvPr>
        </p:nvSpPr>
        <p:spPr>
          <a:xfrm>
            <a:off x="0" y="5733256"/>
            <a:ext cx="9074150" cy="503238"/>
          </a:xfrm>
          <a:prstGeom prst="rect">
            <a:avLst/>
          </a:prstGeom>
        </p:spPr>
        <p:txBody>
          <a:bodyPr/>
          <a:lstStyle/>
          <a:p>
            <a:r>
              <a:rPr lang="nl-NL" dirty="0" err="1"/>
              <a:t>Heterogeneous</a:t>
            </a:r>
            <a:r>
              <a:rPr lang="nl-NL" dirty="0"/>
              <a:t> </a:t>
            </a:r>
            <a:r>
              <a:rPr lang="nl-NL" dirty="0" err="1"/>
              <a:t>variances</a:t>
            </a:r>
            <a:r>
              <a:rPr lang="nl-NL" dirty="0"/>
              <a:t> </a:t>
            </a:r>
            <a:r>
              <a:rPr lang="nl-NL" dirty="0" err="1"/>
              <a:t>probably</a:t>
            </a:r>
            <a:r>
              <a:rPr lang="nl-NL" dirty="0"/>
              <a:t> fit </a:t>
            </a:r>
            <a:r>
              <a:rPr lang="nl-NL" dirty="0" err="1"/>
              <a:t>the</a:t>
            </a:r>
            <a:r>
              <a:rPr lang="nl-NL" dirty="0"/>
              <a:t> data </a:t>
            </a:r>
            <a:r>
              <a:rPr lang="nl-NL" dirty="0" err="1"/>
              <a:t>better</a:t>
            </a:r>
            <a:endParaRPr lang="nl-NL" dirty="0"/>
          </a:p>
        </p:txBody>
      </p:sp>
      <p:sp>
        <p:nvSpPr>
          <p:cNvPr id="22" name="AutoShape 8">
            <a:hlinkClick r:id="rId2" action="ppaction://hlinksldjump" highlightClick="1"/>
          </p:cNvPr>
          <p:cNvSpPr>
            <a:spLocks noChangeArrowheads="1"/>
          </p:cNvSpPr>
          <p:nvPr/>
        </p:nvSpPr>
        <p:spPr bwMode="auto">
          <a:xfrm>
            <a:off x="8121650" y="5373216"/>
            <a:ext cx="647700"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80932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nl-NL"/>
              <a:t>“Covariance patterns” of linear mixed models</a:t>
            </a:r>
          </a:p>
        </p:txBody>
      </p:sp>
      <mc:AlternateContent xmlns:mc="http://schemas.openxmlformats.org/markup-compatibility/2006" xmlns:a14="http://schemas.microsoft.com/office/drawing/2010/main">
        <mc:Choice Requires="a14">
          <p:sp>
            <p:nvSpPr>
              <p:cNvPr id="49155" name="Rectangle 3"/>
              <p:cNvSpPr>
                <a:spLocks noGrp="1" noChangeArrowheads="1"/>
              </p:cNvSpPr>
              <p:nvPr>
                <p:ph idx="1"/>
              </p:nvPr>
            </p:nvSpPr>
            <p:spPr/>
            <p:txBody>
              <a:bodyPr/>
              <a:lstStyle/>
              <a:p>
                <a:r>
                  <a:rPr lang="en-US" dirty="0"/>
                  <a:t>A random intercept model implies a compound symmetry structure for all data combined</a:t>
                </a:r>
              </a:p>
              <a:p>
                <a:r>
                  <a:rPr lang="en-US" dirty="0"/>
                  <a:t>A linear mixed model with random intercept and random slope also implies a certain correlation structure for the data, but this is by no means a simple structure</a:t>
                </a:r>
              </a:p>
              <a:p>
                <a:pPr lvl="1"/>
                <a:r>
                  <a:rPr lang="en-US" dirty="0"/>
                  <a:t>recall: </a:t>
                </a:r>
                <a14:m>
                  <m:oMath xmlns:m="http://schemas.openxmlformats.org/officeDocument/2006/math">
                    <m:r>
                      <a:rPr lang="en-US" i="1">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a:rPr>
                              <m:t>𝒀</m:t>
                            </m:r>
                          </m:e>
                          <m:sub>
                            <m:r>
                              <a:rPr lang="en-US" i="1">
                                <a:latin typeface="Cambria Math"/>
                              </a:rPr>
                              <m:t>𝑖</m:t>
                            </m:r>
                          </m:sub>
                        </m:sSub>
                      </m:e>
                    </m:d>
                    <m:r>
                      <a:rPr lang="en-US" i="1">
                        <a:latin typeface="Cambria Math"/>
                      </a:rPr>
                      <m:t>=</m:t>
                    </m:r>
                    <m:sSub>
                      <m:sSubPr>
                        <m:ctrlPr>
                          <a:rPr lang="en-US" b="1" i="1">
                            <a:latin typeface="Cambria Math" panose="02040503050406030204" pitchFamily="18" charset="0"/>
                            <a:ea typeface="Cambria Math"/>
                          </a:rPr>
                        </m:ctrlPr>
                      </m:sSubPr>
                      <m:e>
                        <m:r>
                          <a:rPr lang="en-US" b="1" i="1">
                            <a:latin typeface="Cambria Math"/>
                            <a:ea typeface="Cambria Math"/>
                          </a:rPr>
                          <m:t>𝒁</m:t>
                        </m:r>
                      </m:e>
                      <m:sub>
                        <m:r>
                          <a:rPr lang="en-US" i="1">
                            <a:latin typeface="Cambria Math"/>
                            <a:ea typeface="Cambria Math"/>
                          </a:rPr>
                          <m:t>𝑖</m:t>
                        </m:r>
                      </m:sub>
                    </m:sSub>
                    <m:r>
                      <a:rPr lang="en-US" b="1" i="1">
                        <a:latin typeface="Cambria Math"/>
                        <a:ea typeface="Cambria Math"/>
                      </a:rPr>
                      <m:t>∙</m:t>
                    </m:r>
                    <m:sSub>
                      <m:sSubPr>
                        <m:ctrlPr>
                          <a:rPr lang="en-US" i="1">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r>
                      <a:rPr lang="en-US" i="1">
                        <a:latin typeface="Cambria Math"/>
                        <a:ea typeface="Cambria Math"/>
                        <a:sym typeface="Symbol"/>
                      </a:rPr>
                      <m:t>∙</m:t>
                    </m:r>
                    <m:sSup>
                      <m:sSupPr>
                        <m:ctrlPr>
                          <a:rPr lang="en-US" i="1">
                            <a:latin typeface="Cambria Math" panose="02040503050406030204" pitchFamily="18" charset="0"/>
                            <a:ea typeface="Cambria Math"/>
                            <a:sym typeface="Symbol"/>
                          </a:rPr>
                        </m:ctrlPr>
                      </m:sSupPr>
                      <m:e>
                        <m:sSub>
                          <m:sSubPr>
                            <m:ctrlPr>
                              <a:rPr lang="en-US" b="1" i="1">
                                <a:latin typeface="Cambria Math" panose="02040503050406030204" pitchFamily="18" charset="0"/>
                                <a:ea typeface="Cambria Math"/>
                              </a:rPr>
                            </m:ctrlPr>
                          </m:sSubPr>
                          <m:e>
                            <m:r>
                              <a:rPr lang="en-US" b="1" i="1">
                                <a:latin typeface="Cambria Math"/>
                                <a:ea typeface="Cambria Math"/>
                              </a:rPr>
                              <m:t>𝒁</m:t>
                            </m:r>
                          </m:e>
                          <m:sub>
                            <m:r>
                              <a:rPr lang="en-US" i="1">
                                <a:latin typeface="Cambria Math"/>
                                <a:ea typeface="Cambria Math"/>
                              </a:rPr>
                              <m:t>𝑖</m:t>
                            </m:r>
                          </m:sub>
                        </m:sSub>
                      </m:e>
                      <m:sup>
                        <m:r>
                          <a:rPr lang="en-US" i="1">
                            <a:latin typeface="Cambria Math"/>
                            <a:ea typeface="Cambria Math"/>
                            <a:sym typeface="Symbol"/>
                          </a:rPr>
                          <m:t>′</m:t>
                        </m:r>
                      </m:sup>
                    </m:sSup>
                    <m:r>
                      <a:rPr lang="en-US" i="1">
                        <a:latin typeface="Cambria Math"/>
                        <a:ea typeface="Cambria Math"/>
                        <a:sym typeface="Symbol"/>
                      </a:rPr>
                      <m:t>+</m:t>
                    </m:r>
                    <m:sSup>
                      <m:sSupPr>
                        <m:ctrlPr>
                          <a:rPr lang="en-US" i="1">
                            <a:latin typeface="Cambria Math" panose="02040503050406030204" pitchFamily="18" charset="0"/>
                            <a:ea typeface="Cambria Math"/>
                            <a:sym typeface="Symbol"/>
                          </a:rPr>
                        </m:ctrlPr>
                      </m:sSupPr>
                      <m:e>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𝜎</m:t>
                            </m:r>
                          </m:e>
                          <m:sub>
                            <m:r>
                              <a:rPr lang="en-US" i="1">
                                <a:latin typeface="Cambria Math"/>
                                <a:ea typeface="Cambria Math"/>
                                <a:sym typeface="Symbol"/>
                              </a:rPr>
                              <m:t>𝑒</m:t>
                            </m:r>
                          </m:sub>
                        </m:sSub>
                      </m:e>
                      <m:sup>
                        <m:r>
                          <a:rPr lang="en-US" i="1">
                            <a:latin typeface="Cambria Math"/>
                            <a:ea typeface="Cambria Math"/>
                            <a:sym typeface="Symbol"/>
                          </a:rPr>
                          <m:t>2</m:t>
                        </m:r>
                      </m:sup>
                    </m:sSup>
                    <m:r>
                      <a:rPr lang="en-US" i="1">
                        <a:latin typeface="Cambria Math"/>
                        <a:ea typeface="Cambria Math"/>
                        <a:sym typeface="Symbol"/>
                      </a:rPr>
                      <m:t>∙</m:t>
                    </m:r>
                    <m:sSub>
                      <m:sSubPr>
                        <m:ctrlPr>
                          <a:rPr lang="en-US" i="1">
                            <a:latin typeface="Cambria Math" panose="02040503050406030204" pitchFamily="18" charset="0"/>
                            <a:ea typeface="Cambria Math"/>
                            <a:sym typeface="Symbol"/>
                          </a:rPr>
                        </m:ctrlPr>
                      </m:sSubPr>
                      <m:e>
                        <m:r>
                          <a:rPr lang="en-US" b="1" i="1">
                            <a:latin typeface="Cambria Math"/>
                            <a:ea typeface="Cambria Math"/>
                            <a:sym typeface="Symbol"/>
                          </a:rPr>
                          <m:t>𝑰</m:t>
                        </m:r>
                      </m:e>
                      <m: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𝑛</m:t>
                            </m:r>
                          </m:e>
                          <m:sub>
                            <m:r>
                              <a:rPr lang="en-US" i="1">
                                <a:latin typeface="Cambria Math"/>
                                <a:ea typeface="Cambria Math"/>
                                <a:sym typeface="Symbol"/>
                              </a:rPr>
                              <m:t>𝑖</m:t>
                            </m:r>
                          </m:sub>
                        </m:sSub>
                      </m:sub>
                    </m:sSub>
                  </m:oMath>
                </a14:m>
                <a:endParaRPr lang="en-US" dirty="0"/>
              </a:p>
              <a:p>
                <a:pPr lvl="1"/>
                <a:r>
                  <a:rPr lang="en-US" dirty="0"/>
                  <a:t>structure depends on the estimates for </a:t>
                </a:r>
                <a14:m>
                  <m:oMath xmlns:m="http://schemas.openxmlformats.org/officeDocument/2006/math">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0</m:t>
                            </m:r>
                          </m:sub>
                        </m:sSub>
                      </m:e>
                      <m:sup>
                        <m:r>
                          <a:rPr lang="en-US" altLang="en-US" i="1">
                            <a:latin typeface="Cambria Math"/>
                            <a:ea typeface="Cambria Math"/>
                          </a:rPr>
                          <m:t>2</m:t>
                        </m:r>
                      </m:sup>
                    </m:sSup>
                  </m:oMath>
                </a14:m>
                <a:r>
                  <a:rPr lang="en-US" dirty="0"/>
                  <a:t>, </a:t>
                </a:r>
                <a14:m>
                  <m:oMath xmlns:m="http://schemas.openxmlformats.org/officeDocument/2006/math">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m:t>
                            </m:r>
                            <m:r>
                              <a:rPr lang="nl-NL" altLang="en-US" b="0" i="1" smtClean="0">
                                <a:latin typeface="Cambria Math" panose="02040503050406030204" pitchFamily="18" charset="0"/>
                                <a:ea typeface="Cambria Math"/>
                                <a:sym typeface="Symbol"/>
                              </a:rPr>
                              <m:t>1</m:t>
                            </m:r>
                          </m:sub>
                        </m:sSub>
                      </m:e>
                      <m:sup>
                        <m:r>
                          <a:rPr lang="en-US" altLang="en-US" i="1">
                            <a:latin typeface="Cambria Math"/>
                            <a:ea typeface="Cambria Math"/>
                          </a:rPr>
                          <m:t>2</m:t>
                        </m:r>
                      </m:sup>
                    </m:sSup>
                  </m:oMath>
                </a14:m>
                <a:r>
                  <a:rPr lang="en-US" dirty="0"/>
                  <a:t>, and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ea typeface="Cambria Math"/>
                          </a:rPr>
                          <m:t>𝜎</m:t>
                        </m:r>
                      </m:e>
                      <m:sub>
                        <m:r>
                          <a:rPr lang="en-US" altLang="en-US" i="1">
                            <a:latin typeface="Cambria Math"/>
                            <a:sym typeface="Symbol"/>
                          </a:rPr>
                          <m:t>01</m:t>
                        </m:r>
                      </m:sub>
                    </m:sSub>
                  </m:oMath>
                </a14:m>
                <a:r>
                  <a:rPr lang="en-US" dirty="0"/>
                  <a:t>, but *usually* the variances increase for later time points and correlations decrease when time points are further apart</a:t>
                </a:r>
              </a:p>
              <a:p>
                <a:pPr lvl="1"/>
                <a:r>
                  <a:rPr lang="en-US" dirty="0"/>
                  <a:t>this is exactly what we observed for our data set, so this model might fit the data quite well</a:t>
                </a:r>
                <a:endParaRPr lang="nl-NL" dirty="0"/>
              </a:p>
            </p:txBody>
          </p:sp>
        </mc:Choice>
        <mc:Fallback xmlns="">
          <p:sp>
            <p:nvSpPr>
              <p:cNvPr id="49155" name="Rectangle 3"/>
              <p:cNvSpPr>
                <a:spLocks noGrp="1" noRot="1" noChangeAspect="1" noMove="1" noResize="1" noEditPoints="1" noAdjustHandles="1" noChangeArrowheads="1" noChangeShapeType="1" noTextEdit="1"/>
              </p:cNvSpPr>
              <p:nvPr>
                <p:ph idx="1"/>
              </p:nvPr>
            </p:nvSpPr>
            <p:spPr>
              <a:blipFill>
                <a:blip r:embed="rId2"/>
                <a:stretch>
                  <a:fillRect l="-673"/>
                </a:stretch>
              </a:blipFill>
            </p:spPr>
            <p:txBody>
              <a:bodyPr/>
              <a:lstStyle/>
              <a:p>
                <a:r>
                  <a:rPr lang="nl-NL">
                    <a:noFill/>
                  </a:rPr>
                  <a:t> </a:t>
                </a:r>
              </a:p>
            </p:txBody>
          </p:sp>
        </mc:Fallback>
      </mc:AlternateContent>
      <p:sp>
        <p:nvSpPr>
          <p:cNvPr id="2" name="Slide Number Placeholder 1"/>
          <p:cNvSpPr>
            <a:spLocks noGrp="1"/>
          </p:cNvSpPr>
          <p:nvPr>
            <p:ph type="sldNum" sz="quarter" idx="4"/>
          </p:nvPr>
        </p:nvSpPr>
        <p:spPr/>
        <p:txBody>
          <a:bodyPr/>
          <a:lstStyle/>
          <a:p>
            <a:fld id="{D87BC140-2E60-49D6-BAEA-92AEB9198AEC}" type="slidenum">
              <a:rPr lang="nl-NL" smtClean="0"/>
              <a:pPr/>
              <a:t>36</a:t>
            </a:fld>
            <a:endParaRPr lang="nl-NL"/>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nl-NL"/>
              <a:t>Covariance patterns linear mixed models</a:t>
            </a:r>
          </a:p>
        </p:txBody>
      </p:sp>
      <p:sp>
        <p:nvSpPr>
          <p:cNvPr id="2" name="Content Placeholder 1"/>
          <p:cNvSpPr>
            <a:spLocks noGrp="1"/>
          </p:cNvSpPr>
          <p:nvPr>
            <p:ph idx="1"/>
          </p:nvPr>
        </p:nvSpPr>
        <p:spPr/>
        <p:txBody>
          <a:bodyPr/>
          <a:lstStyle/>
          <a:p>
            <a:r>
              <a:rPr lang="nl-NL" dirty="0" err="1"/>
              <a:t>Marginal</a:t>
            </a:r>
            <a:r>
              <a:rPr lang="nl-NL" dirty="0"/>
              <a:t> </a:t>
            </a:r>
            <a:r>
              <a:rPr lang="nl-NL" dirty="0" err="1"/>
              <a:t>variance</a:t>
            </a:r>
            <a:r>
              <a:rPr lang="nl-NL" dirty="0"/>
              <a:t> </a:t>
            </a:r>
            <a:r>
              <a:rPr lang="nl-NL" dirty="0" err="1"/>
              <a:t>covariance</a:t>
            </a:r>
            <a:r>
              <a:rPr lang="nl-NL" dirty="0"/>
              <a:t> matrix</a:t>
            </a:r>
          </a:p>
          <a:p>
            <a:r>
              <a:rPr lang="nl-NL" dirty="0"/>
              <a:t>        1      2      3       4       5       6</a:t>
            </a:r>
          </a:p>
          <a:p>
            <a:r>
              <a:rPr lang="nl-NL" dirty="0"/>
              <a:t>1 23.8600 10.239  8.838  7.4364  6.0349  4.6334</a:t>
            </a:r>
          </a:p>
          <a:p>
            <a:r>
              <a:rPr lang="nl-NL" dirty="0"/>
              <a:t>2 10.2390 23.134 11.590 12.2660 12.9420 13.6170</a:t>
            </a:r>
          </a:p>
          <a:p>
            <a:r>
              <a:rPr lang="nl-NL" dirty="0"/>
              <a:t>3  8.8380 11.590 26.562 17.0960 19.8480 22.6010</a:t>
            </a:r>
          </a:p>
          <a:p>
            <a:r>
              <a:rPr lang="nl-NL" dirty="0"/>
              <a:t>4  7.4364 12.266 17.096 34.1440 26.7550 31.5840</a:t>
            </a:r>
          </a:p>
          <a:p>
            <a:r>
              <a:rPr lang="nl-NL" dirty="0"/>
              <a:t>5  6.0349 12.942 19.848 26.7550 45.8800 40.5680</a:t>
            </a:r>
          </a:p>
          <a:p>
            <a:r>
              <a:rPr lang="nl-NL" dirty="0"/>
              <a:t>6  4.6334 13.617 22.601 31.5840 40.5680 61.7700</a:t>
            </a:r>
          </a:p>
          <a:p>
            <a:endParaRPr lang="nl-NL" dirty="0"/>
          </a:p>
        </p:txBody>
      </p:sp>
      <p:sp>
        <p:nvSpPr>
          <p:cNvPr id="3" name="Content Placeholder 2"/>
          <p:cNvSpPr>
            <a:spLocks noGrp="1"/>
          </p:cNvSpPr>
          <p:nvPr>
            <p:ph sz="quarter" idx="11"/>
          </p:nvPr>
        </p:nvSpPr>
        <p:spPr/>
        <p:txBody>
          <a:bodyPr/>
          <a:lstStyle/>
          <a:p>
            <a:r>
              <a:rPr lang="en-US" dirty="0"/>
              <a:t>Random intercept + random slope model (fixed time categorical):</a:t>
            </a:r>
            <a:endParaRPr lang="nl-NL" dirty="0"/>
          </a:p>
        </p:txBody>
      </p:sp>
      <p:sp>
        <p:nvSpPr>
          <p:cNvPr id="4" name="Slide Number Placeholder 3"/>
          <p:cNvSpPr>
            <a:spLocks noGrp="1"/>
          </p:cNvSpPr>
          <p:nvPr>
            <p:ph type="sldNum" sz="quarter" idx="4"/>
          </p:nvPr>
        </p:nvSpPr>
        <p:spPr/>
        <p:txBody>
          <a:bodyPr/>
          <a:lstStyle/>
          <a:p>
            <a:fld id="{D87BC140-2E60-49D6-BAEA-92AEB9198AEC}" type="slidenum">
              <a:rPr lang="nl-NL" smtClean="0"/>
              <a:pPr/>
              <a:t>37</a:t>
            </a:fld>
            <a:endParaRPr lang="nl-NL"/>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008" y="1412776"/>
            <a:ext cx="5799088" cy="4353490"/>
          </a:xfrm>
          <a:prstGeom prst="rect">
            <a:avLst/>
          </a:prstGeom>
        </p:spPr>
      </p:pic>
      <p:sp>
        <p:nvSpPr>
          <p:cNvPr id="8" name="Content Placeholder 7"/>
          <p:cNvSpPr>
            <a:spLocks noGrp="1"/>
          </p:cNvSpPr>
          <p:nvPr>
            <p:ph sz="half" idx="13"/>
          </p:nvPr>
        </p:nvSpPr>
        <p:spPr/>
        <p:txBody>
          <a:bodyPr/>
          <a:lstStyle/>
          <a:p>
            <a:endParaRPr lang="nl-NL"/>
          </a:p>
        </p:txBody>
      </p:sp>
      <p:sp>
        <p:nvSpPr>
          <p:cNvPr id="3" name="Content Placeholder 2"/>
          <p:cNvSpPr>
            <a:spLocks noGrp="1"/>
          </p:cNvSpPr>
          <p:nvPr>
            <p:ph sz="half" idx="14"/>
          </p:nvPr>
        </p:nvSpPr>
        <p:spPr/>
        <p:txBody>
          <a:bodyPr/>
          <a:lstStyle/>
          <a:p>
            <a:r>
              <a:rPr lang="en-US" dirty="0"/>
              <a:t>How would we model data from Stoop, et al.?</a:t>
            </a:r>
          </a:p>
          <a:p>
            <a:pPr lvl="1"/>
            <a:r>
              <a:rPr lang="en-US" dirty="0"/>
              <a:t>time: discreet or continuous?</a:t>
            </a:r>
          </a:p>
          <a:p>
            <a:pPr lvl="1"/>
            <a:r>
              <a:rPr lang="en-US" dirty="0"/>
              <a:t>LME or CPM?</a:t>
            </a:r>
          </a:p>
          <a:p>
            <a:pPr lvl="1"/>
            <a:r>
              <a:rPr lang="en-US" dirty="0"/>
              <a:t>time: linear? quadratic?</a:t>
            </a:r>
          </a:p>
          <a:p>
            <a:pPr lvl="1"/>
            <a:endParaRPr lang="en-US" dirty="0"/>
          </a:p>
          <a:p>
            <a:pPr lvl="1"/>
            <a:r>
              <a:rPr lang="en-US" dirty="0"/>
              <a:t>Theory vs. practice....</a:t>
            </a:r>
          </a:p>
          <a:p>
            <a:endParaRPr lang="nl-NL" dirty="0"/>
          </a:p>
        </p:txBody>
      </p:sp>
      <p:sp>
        <p:nvSpPr>
          <p:cNvPr id="2" name="Title 1"/>
          <p:cNvSpPr>
            <a:spLocks noGrp="1"/>
          </p:cNvSpPr>
          <p:nvPr>
            <p:ph type="title"/>
          </p:nvPr>
        </p:nvSpPr>
        <p:spPr/>
        <p:txBody>
          <a:bodyPr/>
          <a:lstStyle/>
          <a:p>
            <a:r>
              <a:rPr lang="en-US"/>
              <a:t>Back to Stoop, et al.</a:t>
            </a:r>
          </a:p>
        </p:txBody>
      </p:sp>
      <p:sp>
        <p:nvSpPr>
          <p:cNvPr id="5" name="Slide Number Placeholder 4"/>
          <p:cNvSpPr>
            <a:spLocks noGrp="1"/>
          </p:cNvSpPr>
          <p:nvPr>
            <p:ph type="sldNum" sz="quarter" idx="4"/>
          </p:nvPr>
        </p:nvSpPr>
        <p:spPr/>
        <p:txBody>
          <a:bodyPr/>
          <a:lstStyle/>
          <a:p>
            <a:fld id="{D87BC140-2E60-49D6-BAEA-92AEB9198AEC}" type="slidenum">
              <a:rPr lang="nl-NL" smtClean="0"/>
              <a:pPr/>
              <a:t>38</a:t>
            </a:fld>
            <a:endParaRPr lang="nl-NL"/>
          </a:p>
        </p:txBody>
      </p:sp>
    </p:spTree>
    <p:extLst>
      <p:ext uri="{BB962C8B-B14F-4D97-AF65-F5344CB8AC3E}">
        <p14:creationId xmlns:p14="http://schemas.microsoft.com/office/powerpoint/2010/main" val="2595310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What to do with baseline measurement?</a:t>
            </a:r>
            <a:endParaRPr lang="nl-NL"/>
          </a:p>
        </p:txBody>
      </p:sp>
      <p:sp>
        <p:nvSpPr>
          <p:cNvPr id="58371" name="Rectangle 3"/>
          <p:cNvSpPr>
            <a:spLocks noGrp="1" noChangeArrowheads="1"/>
          </p:cNvSpPr>
          <p:nvPr>
            <p:ph idx="1"/>
          </p:nvPr>
        </p:nvSpPr>
        <p:spPr/>
        <p:txBody>
          <a:bodyPr/>
          <a:lstStyle/>
          <a:p>
            <a:r>
              <a:rPr lang="nl-NL"/>
              <a:t>In clinical trials, a baseline measurement of outcome often taken before randomization</a:t>
            </a:r>
          </a:p>
          <a:p>
            <a:pPr lvl="1"/>
            <a:r>
              <a:rPr lang="nl-NL"/>
              <a:t>Is baseline an “outcome”?</a:t>
            </a:r>
          </a:p>
          <a:p>
            <a:pPr lvl="2"/>
            <a:r>
              <a:rPr lang="nl-NL"/>
              <a:t>yes: use as first outcome measurement in mixed model?</a:t>
            </a:r>
          </a:p>
          <a:p>
            <a:pPr lvl="2"/>
            <a:r>
              <a:rPr lang="nl-NL"/>
              <a:t>no: ignore?</a:t>
            </a:r>
          </a:p>
          <a:p>
            <a:pPr lvl="2"/>
            <a:r>
              <a:rPr lang="nl-NL"/>
              <a:t>no: use as covariate in model?</a:t>
            </a:r>
          </a:p>
          <a:p>
            <a:r>
              <a:rPr lang="nl-NL"/>
              <a:t>In an observational study, there is no experimental intervention</a:t>
            </a:r>
          </a:p>
          <a:p>
            <a:pPr lvl="1"/>
            <a:r>
              <a:rPr lang="nl-NL"/>
              <a:t>Usually then “baseline” is the first of the measured outcomes</a:t>
            </a:r>
          </a:p>
          <a:p>
            <a:r>
              <a:rPr lang="nl-NL"/>
              <a:t>In Reisby example, baseline HDRS is before patients are treated, but there is no randomization</a:t>
            </a:r>
          </a:p>
          <a:p>
            <a:pPr lvl="1"/>
            <a:r>
              <a:rPr lang="nl-NL"/>
              <a:t>Is baseline HDRS an outcome?</a:t>
            </a:r>
          </a:p>
          <a:p>
            <a:endParaRPr lang="nl-NL"/>
          </a:p>
        </p:txBody>
      </p:sp>
      <p:sp>
        <p:nvSpPr>
          <p:cNvPr id="2" name="Slide Number Placeholder 1"/>
          <p:cNvSpPr>
            <a:spLocks noGrp="1"/>
          </p:cNvSpPr>
          <p:nvPr>
            <p:ph type="sldNum" sz="quarter" idx="4"/>
          </p:nvPr>
        </p:nvSpPr>
        <p:spPr/>
        <p:txBody>
          <a:bodyPr/>
          <a:lstStyle/>
          <a:p>
            <a:fld id="{D87BC140-2E60-49D6-BAEA-92AEB9198AEC}" type="slidenum">
              <a:rPr lang="nl-NL" smtClean="0"/>
              <a:pPr/>
              <a:t>39</a:t>
            </a:fld>
            <a:endParaRPr lang="nl-N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nl-NL"/>
              <a:t>Examples of Longitudinal Data</a:t>
            </a:r>
          </a:p>
        </p:txBody>
      </p:sp>
      <p:sp>
        <p:nvSpPr>
          <p:cNvPr id="8195" name="Rectangle 3"/>
          <p:cNvSpPr>
            <a:spLocks noGrp="1" noChangeArrowheads="1"/>
          </p:cNvSpPr>
          <p:nvPr>
            <p:ph idx="1"/>
          </p:nvPr>
        </p:nvSpPr>
        <p:spPr/>
        <p:txBody>
          <a:bodyPr/>
          <a:lstStyle/>
          <a:p>
            <a:pPr eaLnBrk="1" hangingPunct="1"/>
            <a:r>
              <a:rPr lang="en-US"/>
              <a:t>Example (Reisby et al.)</a:t>
            </a:r>
          </a:p>
          <a:p>
            <a:pPr lvl="1" eaLnBrk="1" hangingPunct="1"/>
            <a:r>
              <a:rPr lang="en-US"/>
              <a:t>66 patients</a:t>
            </a:r>
          </a:p>
          <a:p>
            <a:pPr lvl="1" eaLnBrk="1" hangingPunct="1"/>
            <a:r>
              <a:rPr lang="en-US"/>
              <a:t>with or without endogenous depression</a:t>
            </a:r>
          </a:p>
          <a:p>
            <a:pPr lvl="1" eaLnBrk="1" hangingPunct="1"/>
            <a:r>
              <a:rPr lang="en-US"/>
              <a:t>depression scores measured weekly at weeks 0 – 5, using Hamilton Depression Rating Scale (HDRS)</a:t>
            </a:r>
          </a:p>
          <a:p>
            <a:pPr lvl="1" eaLnBrk="1" hangingPunct="1"/>
            <a:r>
              <a:rPr lang="en-US"/>
              <a:t>from week 1 onwards, patients are treated with imipramine</a:t>
            </a:r>
          </a:p>
          <a:p>
            <a:pPr lvl="1" eaLnBrk="1" hangingPunct="1"/>
            <a:r>
              <a:rPr lang="en-US" b="1"/>
              <a:t>Research question</a:t>
            </a:r>
            <a:r>
              <a:rPr lang="en-US"/>
              <a:t>: is the pattern of HDRS over time different for patients with endogenous and non-endogenous depression?</a:t>
            </a:r>
            <a:endParaRPr lang="nl-NL"/>
          </a:p>
        </p:txBody>
      </p:sp>
      <p:sp>
        <p:nvSpPr>
          <p:cNvPr id="2" name="Slide Number Placeholder 1"/>
          <p:cNvSpPr>
            <a:spLocks noGrp="1"/>
          </p:cNvSpPr>
          <p:nvPr>
            <p:ph type="sldNum" sz="quarter" idx="4"/>
          </p:nvPr>
        </p:nvSpPr>
        <p:spPr/>
        <p:txBody>
          <a:bodyPr/>
          <a:lstStyle/>
          <a:p>
            <a:fld id="{D87BC140-2E60-49D6-BAEA-92AEB9198AEC}" type="slidenum">
              <a:rPr lang="nl-NL" smtClean="0"/>
              <a:pPr/>
              <a:t>4</a:t>
            </a:fld>
            <a:endParaRPr lang="nl-NL"/>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nl-NL"/>
              <a:t>Reisby Example, use baseline HDRS as covariate</a:t>
            </a:r>
          </a:p>
        </p:txBody>
      </p:sp>
      <p:sp>
        <p:nvSpPr>
          <p:cNvPr id="59395" name="Rectangle 3"/>
          <p:cNvSpPr>
            <a:spLocks noGrp="1" noChangeArrowheads="1"/>
          </p:cNvSpPr>
          <p:nvPr>
            <p:ph idx="1"/>
          </p:nvPr>
        </p:nvSpPr>
        <p:spPr/>
        <p:txBody>
          <a:bodyPr/>
          <a:lstStyle/>
          <a:p>
            <a:pPr eaLnBrk="1" hangingPunct="1"/>
            <a:r>
              <a:rPr lang="en-US" dirty="0"/>
              <a:t>Select only time &gt;0, use </a:t>
            </a:r>
            <a:r>
              <a:rPr lang="en-US" dirty="0" err="1"/>
              <a:t>hdrs.base</a:t>
            </a:r>
            <a:r>
              <a:rPr lang="en-US" dirty="0"/>
              <a:t> as covariate in mixed model with random intercept, random slope, fixed time &amp; </a:t>
            </a:r>
            <a:r>
              <a:rPr lang="en-US" dirty="0" err="1"/>
              <a:t>endo</a:t>
            </a:r>
            <a:endParaRPr lang="en-US" dirty="0"/>
          </a:p>
          <a:p>
            <a:pPr eaLnBrk="1" hangingPunct="1"/>
            <a:r>
              <a:rPr lang="en-US" dirty="0"/>
              <a:t>What do you expect will happen to:</a:t>
            </a:r>
          </a:p>
          <a:p>
            <a:pPr lvl="1" eaLnBrk="1" hangingPunct="1"/>
            <a:r>
              <a:rPr lang="en-US" dirty="0"/>
              <a:t>…the estimate of the fixed intercept?</a:t>
            </a:r>
          </a:p>
          <a:p>
            <a:pPr lvl="2"/>
            <a:r>
              <a:rPr lang="en-US" dirty="0"/>
              <a:t>Intercept is now avg HDRS for time = 0, baseline HDRS = 0, endo = 0 </a:t>
            </a:r>
          </a:p>
          <a:p>
            <a:pPr lvl="2"/>
            <a:r>
              <a:rPr lang="en-US" dirty="0"/>
              <a:t>Estimate reduces from 24.5 to 11.4</a:t>
            </a:r>
          </a:p>
          <a:p>
            <a:pPr lvl="2"/>
            <a:endParaRPr lang="en-US" dirty="0"/>
          </a:p>
          <a:p>
            <a:pPr lvl="1" eaLnBrk="1" hangingPunct="1"/>
            <a:r>
              <a:rPr lang="en-US" dirty="0"/>
              <a:t>…the estimate of the fixed effect of endo?</a:t>
            </a:r>
          </a:p>
          <a:p>
            <a:pPr marL="957915" lvl="2" indent="0">
              <a:buNone/>
            </a:pPr>
            <a:endParaRPr lang="en-US" dirty="0"/>
          </a:p>
          <a:p>
            <a:pPr lvl="2"/>
            <a:endParaRPr lang="en-US" dirty="0"/>
          </a:p>
          <a:p>
            <a:pPr lvl="1"/>
            <a:r>
              <a:rPr lang="en-US" dirty="0"/>
              <a:t>…the estimate of the fixed effect of time?</a:t>
            </a:r>
          </a:p>
          <a:p>
            <a:pPr lvl="2"/>
            <a:r>
              <a:rPr lang="en-US" dirty="0"/>
              <a:t>Intercept is now avg HDRS for time = 0, baseline HDRS = 0, endo = 0 </a:t>
            </a:r>
          </a:p>
          <a:p>
            <a:pPr lvl="2"/>
            <a:endParaRPr lang="en-US" dirty="0"/>
          </a:p>
          <a:p>
            <a:pPr eaLnBrk="1" hangingPunct="1"/>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40</a:t>
            </a:fld>
            <a:endParaRPr lang="nl-NL"/>
          </a:p>
        </p:txBody>
      </p:sp>
    </p:spTree>
    <p:extLst>
      <p:ext uri="{BB962C8B-B14F-4D97-AF65-F5344CB8AC3E}">
        <p14:creationId xmlns:p14="http://schemas.microsoft.com/office/powerpoint/2010/main" val="39824110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nl-NL"/>
              <a:t>Reisby Example, use baseline HDRS as covariate</a:t>
            </a:r>
          </a:p>
        </p:txBody>
      </p:sp>
      <p:sp>
        <p:nvSpPr>
          <p:cNvPr id="59395" name="Rectangle 3"/>
          <p:cNvSpPr>
            <a:spLocks noGrp="1" noChangeArrowheads="1"/>
          </p:cNvSpPr>
          <p:nvPr>
            <p:ph idx="1"/>
          </p:nvPr>
        </p:nvSpPr>
        <p:spPr/>
        <p:txBody>
          <a:bodyPr/>
          <a:lstStyle/>
          <a:p>
            <a:pPr eaLnBrk="1" hangingPunct="1"/>
            <a:r>
              <a:rPr lang="en-US" dirty="0"/>
              <a:t>Select only time &gt;0, use </a:t>
            </a:r>
            <a:r>
              <a:rPr lang="en-US" dirty="0" err="1"/>
              <a:t>hdrs.base</a:t>
            </a:r>
            <a:r>
              <a:rPr lang="en-US" dirty="0"/>
              <a:t> as covariate in mixed model with random intercept, random slope, fixed time &amp; </a:t>
            </a:r>
            <a:r>
              <a:rPr lang="en-US" dirty="0" err="1"/>
              <a:t>endo</a:t>
            </a:r>
            <a:endParaRPr lang="en-US" dirty="0"/>
          </a:p>
          <a:p>
            <a:pPr eaLnBrk="1" hangingPunct="1"/>
            <a:r>
              <a:rPr lang="en-US" dirty="0"/>
              <a:t>What do you expect will happen to:</a:t>
            </a:r>
          </a:p>
          <a:p>
            <a:pPr lvl="1" eaLnBrk="1" hangingPunct="1"/>
            <a:r>
              <a:rPr lang="en-US" dirty="0"/>
              <a:t>…the variance of the random intercept?</a:t>
            </a:r>
          </a:p>
          <a:p>
            <a:pPr lvl="2"/>
            <a:r>
              <a:rPr lang="en-US" dirty="0"/>
              <a:t>Will baseline HDRS explain variation in intercepts between patients</a:t>
            </a:r>
          </a:p>
          <a:p>
            <a:pPr lvl="2"/>
            <a:r>
              <a:rPr lang="en-US" dirty="0"/>
              <a:t>Estimate reduces from 16.0 to 10.1</a:t>
            </a:r>
          </a:p>
          <a:p>
            <a:pPr lvl="2"/>
            <a:endParaRPr lang="en-US" dirty="0"/>
          </a:p>
          <a:p>
            <a:pPr lvl="1" eaLnBrk="1" hangingPunct="1"/>
            <a:r>
              <a:rPr lang="en-US" dirty="0"/>
              <a:t>…the variance of the random slope?</a:t>
            </a:r>
          </a:p>
          <a:p>
            <a:pPr lvl="2"/>
            <a:r>
              <a:rPr lang="en-US" dirty="0"/>
              <a:t>Will baseline HDRS explain variation in slopes between patients</a:t>
            </a:r>
          </a:p>
          <a:p>
            <a:pPr lvl="2"/>
            <a:r>
              <a:rPr lang="en-US"/>
              <a:t>Estimate remains </a:t>
            </a:r>
            <a:r>
              <a:rPr lang="en-US" dirty="0"/>
              <a:t>much the same</a:t>
            </a:r>
          </a:p>
          <a:p>
            <a:pPr lvl="1" eaLnBrk="1" hangingPunct="1"/>
            <a:endParaRPr lang="en-US" dirty="0"/>
          </a:p>
          <a:p>
            <a:pPr eaLnBrk="1" hangingPunct="1"/>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41</a:t>
            </a:fld>
            <a:endParaRPr lang="nl-NL"/>
          </a:p>
        </p:txBody>
      </p:sp>
    </p:spTree>
    <p:extLst>
      <p:ext uri="{BB962C8B-B14F-4D97-AF65-F5344CB8AC3E}">
        <p14:creationId xmlns:p14="http://schemas.microsoft.com/office/powerpoint/2010/main" val="11765269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nl-NL"/>
              <a:t>Summary </a:t>
            </a:r>
            <a:r>
              <a:rPr lang="en-US"/>
              <a:t>longitudinal data</a:t>
            </a:r>
            <a:endParaRPr lang="nl-NL"/>
          </a:p>
        </p:txBody>
      </p:sp>
      <p:sp>
        <p:nvSpPr>
          <p:cNvPr id="60419" name="Rectangle 3"/>
          <p:cNvSpPr>
            <a:spLocks noGrp="1" noChangeArrowheads="1"/>
          </p:cNvSpPr>
          <p:nvPr>
            <p:ph idx="1"/>
          </p:nvPr>
        </p:nvSpPr>
        <p:spPr/>
        <p:txBody>
          <a:bodyPr/>
          <a:lstStyle/>
          <a:p>
            <a:r>
              <a:rPr lang="en-US" dirty="0"/>
              <a:t>Longitudinal data is a specific form of multilevel data</a:t>
            </a:r>
          </a:p>
          <a:p>
            <a:pPr lvl="1"/>
            <a:r>
              <a:rPr lang="en-US" dirty="0"/>
              <a:t>measurements within patients, challenge is in modelling time properly</a:t>
            </a:r>
          </a:p>
          <a:p>
            <a:r>
              <a:rPr lang="en-US" dirty="0"/>
              <a:t>Time can be continuous or discrete</a:t>
            </a:r>
          </a:p>
          <a:p>
            <a:pPr lvl="1"/>
            <a:r>
              <a:rPr lang="en-US" dirty="0"/>
              <a:t>discrete: everyone measured at a few specific time points</a:t>
            </a:r>
          </a:p>
          <a:p>
            <a:pPr lvl="2"/>
            <a:r>
              <a:rPr lang="en-US" dirty="0"/>
              <a:t>but, with 3+ measurements per person and approximately linear time trends, you could still consider modelling data as continuous</a:t>
            </a:r>
          </a:p>
          <a:p>
            <a:pPr lvl="1"/>
            <a:r>
              <a:rPr lang="en-US" dirty="0"/>
              <a:t>continuous: measurements at different times for different individuals</a:t>
            </a:r>
          </a:p>
          <a:p>
            <a:r>
              <a:rPr lang="en-US" dirty="0"/>
              <a:t>We can account for correlation of measurements over time</a:t>
            </a:r>
          </a:p>
          <a:p>
            <a:pPr lvl="1"/>
            <a:r>
              <a:rPr lang="en-US" dirty="0"/>
              <a:t>explicitly: variance-covariance matrix of residuals (CPMs)</a:t>
            </a:r>
          </a:p>
          <a:p>
            <a:pPr lvl="2"/>
            <a:r>
              <a:rPr lang="en-US" dirty="0"/>
              <a:t>primarily when everyone (theoretically) measured at same time points</a:t>
            </a:r>
          </a:p>
          <a:p>
            <a:pPr lvl="1"/>
            <a:r>
              <a:rPr lang="en-US" dirty="0"/>
              <a:t>implicitly: random intercept, random slope for time (LMEs)</a:t>
            </a:r>
          </a:p>
          <a:p>
            <a:pPr lvl="1"/>
            <a:r>
              <a:rPr lang="en-US" dirty="0"/>
              <a:t>(both explicitly &amp; implicitly: LMEs with </a:t>
            </a:r>
            <a:r>
              <a:rPr lang="en-US" dirty="0" err="1"/>
              <a:t>autocorrelated</a:t>
            </a:r>
            <a:r>
              <a:rPr lang="en-US" dirty="0"/>
              <a:t> errors)</a:t>
            </a:r>
          </a:p>
          <a:p>
            <a:r>
              <a:rPr lang="en-US" dirty="0"/>
              <a:t>“Baseline” measurement of outcome has different meaning depending on study design</a:t>
            </a:r>
          </a:p>
        </p:txBody>
      </p:sp>
      <p:sp>
        <p:nvSpPr>
          <p:cNvPr id="2" name="Slide Number Placeholder 1"/>
          <p:cNvSpPr>
            <a:spLocks noGrp="1"/>
          </p:cNvSpPr>
          <p:nvPr>
            <p:ph type="sldNum" sz="quarter" idx="4"/>
          </p:nvPr>
        </p:nvSpPr>
        <p:spPr/>
        <p:txBody>
          <a:bodyPr/>
          <a:lstStyle/>
          <a:p>
            <a:fld id="{D87BC140-2E60-49D6-BAEA-92AEB9198AEC}" type="slidenum">
              <a:rPr lang="nl-NL" smtClean="0"/>
              <a:pPr/>
              <a:t>42</a:t>
            </a:fld>
            <a:endParaRPr lang="nl-N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nl-NL"/>
              <a:t>Examples of Longitudinal Data</a:t>
            </a:r>
          </a:p>
        </p:txBody>
      </p:sp>
      <p:sp>
        <p:nvSpPr>
          <p:cNvPr id="8195" name="Rectangle 3"/>
          <p:cNvSpPr>
            <a:spLocks noGrp="1" noChangeArrowheads="1"/>
          </p:cNvSpPr>
          <p:nvPr>
            <p:ph idx="1"/>
          </p:nvPr>
        </p:nvSpPr>
        <p:spPr/>
        <p:txBody>
          <a:bodyPr/>
          <a:lstStyle/>
          <a:p>
            <a:pPr eaLnBrk="1" hangingPunct="1"/>
            <a:r>
              <a:rPr lang="en-US" dirty="0"/>
              <a:t>Example (Stoop et al. 2012)</a:t>
            </a:r>
          </a:p>
          <a:p>
            <a:pPr lvl="1" eaLnBrk="1" hangingPunct="1"/>
            <a:r>
              <a:rPr lang="en-US" dirty="0"/>
              <a:t>14 patients with Hurler syndrome</a:t>
            </a:r>
          </a:p>
          <a:p>
            <a:pPr lvl="1" eaLnBrk="1" hangingPunct="1"/>
            <a:r>
              <a:rPr lang="en-US" dirty="0"/>
              <a:t>after </a:t>
            </a:r>
            <a:r>
              <a:rPr lang="en-US" dirty="0" err="1"/>
              <a:t>haematopoietic</a:t>
            </a:r>
            <a:r>
              <a:rPr lang="en-US" dirty="0"/>
              <a:t> stem cell transplantation</a:t>
            </a:r>
          </a:p>
          <a:p>
            <a:pPr lvl="1" eaLnBrk="1" hangingPunct="1"/>
            <a:r>
              <a:rPr lang="en-US" dirty="0"/>
              <a:t>various radiologic measurements, including the odontoid/body ratio</a:t>
            </a:r>
          </a:p>
          <a:p>
            <a:pPr lvl="1" eaLnBrk="1" hangingPunct="1"/>
            <a:r>
              <a:rPr lang="en-US" b="1" dirty="0"/>
              <a:t>Research question</a:t>
            </a:r>
            <a:r>
              <a:rPr lang="en-US" dirty="0"/>
              <a:t>: what is the pattern of orthopedic manifestations after stem cell transplant?</a:t>
            </a:r>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5</a:t>
            </a:fld>
            <a:endParaRPr lang="nl-NL"/>
          </a:p>
        </p:txBody>
      </p:sp>
    </p:spTree>
    <p:extLst>
      <p:ext uri="{BB962C8B-B14F-4D97-AF65-F5344CB8AC3E}">
        <p14:creationId xmlns:p14="http://schemas.microsoft.com/office/powerpoint/2010/main" val="2813327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prstGeom prst="rect">
            <a:avLst/>
          </a:prstGeom>
        </p:spPr>
        <p:txBody>
          <a:bodyPr/>
          <a:lstStyle/>
          <a:p>
            <a:r>
              <a:rPr lang="en-US"/>
              <a:t>Reisby et al.</a:t>
            </a:r>
          </a:p>
        </p:txBody>
      </p:sp>
      <p:pic>
        <p:nvPicPr>
          <p:cNvPr id="9"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a:xfrm>
            <a:off x="69014" y="2084374"/>
            <a:ext cx="4825371" cy="3864906"/>
          </a:xfrm>
        </p:spPr>
      </p:pic>
      <p:sp>
        <p:nvSpPr>
          <p:cNvPr id="7" name="Text Placeholder 6"/>
          <p:cNvSpPr>
            <a:spLocks noGrp="1"/>
          </p:cNvSpPr>
          <p:nvPr>
            <p:ph type="body" idx="13"/>
          </p:nvPr>
        </p:nvSpPr>
        <p:spPr>
          <a:prstGeom prst="rect">
            <a:avLst/>
          </a:prstGeom>
        </p:spPr>
        <p:txBody>
          <a:bodyPr/>
          <a:lstStyle/>
          <a:p>
            <a:r>
              <a:rPr lang="en-US"/>
              <a:t>Stoop et al.</a:t>
            </a:r>
          </a:p>
        </p:txBody>
      </p:sp>
      <p:sp>
        <p:nvSpPr>
          <p:cNvPr id="4" name="Title 3"/>
          <p:cNvSpPr>
            <a:spLocks noGrp="1"/>
          </p:cNvSpPr>
          <p:nvPr>
            <p:ph type="title"/>
          </p:nvPr>
        </p:nvSpPr>
        <p:spPr/>
        <p:txBody>
          <a:bodyPr/>
          <a:lstStyle/>
          <a:p>
            <a:r>
              <a:rPr lang="nl-NL"/>
              <a:t>Examples of Longitudinal Data</a:t>
            </a:r>
            <a:endParaRPr lang="en-US"/>
          </a:p>
        </p:txBody>
      </p:sp>
      <p:pic>
        <p:nvPicPr>
          <p:cNvPr id="63492" name="Picture 4"/>
          <p:cNvPicPr>
            <a:picLocks noGrp="1" noChangeAspect="1" noChangeArrowheads="1"/>
          </p:cNvPicPr>
          <p:nvPr>
            <p:ph sz="half" idx="14"/>
          </p:nvPr>
        </p:nvPicPr>
        <p:blipFill>
          <a:blip r:embed="rId3">
            <a:extLst>
              <a:ext uri="{28A0092B-C50C-407E-A947-70E740481C1C}">
                <a14:useLocalDpi xmlns:a14="http://schemas.microsoft.com/office/drawing/2010/main" val="0"/>
              </a:ext>
            </a:extLst>
          </a:blip>
          <a:stretch>
            <a:fillRect/>
          </a:stretch>
        </p:blipFill>
        <p:spPr>
          <a:xfrm>
            <a:off x="4999038" y="2025811"/>
            <a:ext cx="4778498" cy="3828875"/>
          </a:xfrm>
          <a:prstGeom prst="rect">
            <a:avLst/>
          </a:prstGeom>
        </p:spPr>
      </p:pic>
      <p:sp>
        <p:nvSpPr>
          <p:cNvPr id="2" name="Slide Number Placeholder 1"/>
          <p:cNvSpPr>
            <a:spLocks noGrp="1"/>
          </p:cNvSpPr>
          <p:nvPr>
            <p:ph type="sldNum" sz="quarter" idx="4"/>
          </p:nvPr>
        </p:nvSpPr>
        <p:spPr/>
        <p:txBody>
          <a:bodyPr/>
          <a:lstStyle/>
          <a:p>
            <a:fld id="{D87BC140-2E60-49D6-BAEA-92AEB9198AEC}" type="slidenum">
              <a:rPr lang="nl-NL" smtClean="0"/>
              <a:pPr/>
              <a:t>6</a:t>
            </a:fld>
            <a:endParaRPr lang="nl-NL"/>
          </a:p>
        </p:txBody>
      </p:sp>
    </p:spTree>
    <p:extLst>
      <p:ext uri="{BB962C8B-B14F-4D97-AF65-F5344CB8AC3E}">
        <p14:creationId xmlns:p14="http://schemas.microsoft.com/office/powerpoint/2010/main" val="3682780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nl-NL"/>
              <a:t>Example: Reisby Data</a:t>
            </a:r>
            <a:endParaRPr lang="en-US"/>
          </a:p>
        </p:txBody>
      </p:sp>
      <p:sp>
        <p:nvSpPr>
          <p:cNvPr id="8" name="Content Placeholder 7"/>
          <p:cNvSpPr>
            <a:spLocks noGrp="1"/>
          </p:cNvSpPr>
          <p:nvPr>
            <p:ph idx="1"/>
          </p:nvPr>
        </p:nvSpPr>
        <p:spPr/>
        <p:txBody>
          <a:bodyPr/>
          <a:lstStyle/>
          <a:p>
            <a:r>
              <a:rPr lang="en-US" dirty="0"/>
              <a:t>Research question: differing patterns over time for the two groups?</a:t>
            </a:r>
          </a:p>
          <a:p>
            <a:pPr lvl="1">
              <a:buFont typeface="Wingdings" pitchFamily="2" charset="2"/>
              <a:buChar char="Ø"/>
            </a:pPr>
            <a:r>
              <a:rPr lang="en-US" dirty="0"/>
              <a:t>fixed effects for intercept, time, group &amp; group*time</a:t>
            </a:r>
          </a:p>
          <a:p>
            <a:pPr lvl="1"/>
            <a:r>
              <a:rPr lang="en-US" dirty="0"/>
              <a:t>time continuous or categorical?</a:t>
            </a:r>
          </a:p>
          <a:p>
            <a:pPr lvl="1">
              <a:buFont typeface="Arial" pitchFamily="34" charset="0"/>
              <a:buChar char="•"/>
            </a:pPr>
            <a:endParaRPr lang="en-US" dirty="0"/>
          </a:p>
          <a:p>
            <a:r>
              <a:rPr lang="en-US" dirty="0"/>
              <a:t>How to deal with multiple measurements?</a:t>
            </a:r>
          </a:p>
          <a:p>
            <a:pPr lvl="1">
              <a:buFont typeface="Wingdings" pitchFamily="2" charset="2"/>
              <a:buChar char="Ø"/>
            </a:pPr>
            <a:r>
              <a:rPr lang="en-US" dirty="0"/>
              <a:t>Random effects</a:t>
            </a:r>
          </a:p>
          <a:p>
            <a:pPr lvl="2"/>
            <a:r>
              <a:rPr lang="en-US" dirty="0"/>
              <a:t>intercept?</a:t>
            </a:r>
          </a:p>
          <a:p>
            <a:pPr lvl="3"/>
            <a:r>
              <a:rPr lang="en-US" dirty="0"/>
              <a:t>each patient seems to have a different starting point</a:t>
            </a:r>
          </a:p>
          <a:p>
            <a:pPr lvl="2"/>
            <a:r>
              <a:rPr lang="en-US" dirty="0"/>
              <a:t>slope of time?</a:t>
            </a:r>
          </a:p>
          <a:p>
            <a:pPr lvl="3"/>
            <a:r>
              <a:rPr lang="en-US" dirty="0"/>
              <a:t>could be patients have differing slopes over time</a:t>
            </a:r>
          </a:p>
          <a:p>
            <a:pPr lvl="1"/>
            <a:endParaRPr lang="en-US"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7</a:t>
            </a:fld>
            <a:endParaRPr lang="nl-NL"/>
          </a:p>
        </p:txBody>
      </p:sp>
    </p:spTree>
    <p:extLst>
      <p:ext uri="{BB962C8B-B14F-4D97-AF65-F5344CB8AC3E}">
        <p14:creationId xmlns:p14="http://schemas.microsoft.com/office/powerpoint/2010/main" val="3819365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nl-NL" sz="2800"/>
              <a:t>Example: Reisby Data</a:t>
            </a:r>
            <a:endParaRPr lang="nl-NL" sz="2800" dirty="0"/>
          </a:p>
        </p:txBody>
      </p:sp>
      <p:sp>
        <p:nvSpPr>
          <p:cNvPr id="11267" name="Rectangle 3"/>
          <p:cNvSpPr>
            <a:spLocks noGrp="1" noChangeArrowheads="1"/>
          </p:cNvSpPr>
          <p:nvPr>
            <p:ph idx="1"/>
          </p:nvPr>
        </p:nvSpPr>
        <p:spPr/>
        <p:txBody>
          <a:bodyPr/>
          <a:lstStyle/>
          <a:p>
            <a:pPr eaLnBrk="1" hangingPunct="1">
              <a:lnSpc>
                <a:spcPct val="90000"/>
              </a:lnSpc>
            </a:pPr>
            <a:r>
              <a:rPr lang="nl-NL" dirty="0">
                <a:latin typeface="Courier New" pitchFamily="49" charset="0"/>
              </a:rPr>
              <a:t>&gt; </a:t>
            </a:r>
            <a:r>
              <a:rPr lang="nl-NL" dirty="0" err="1">
                <a:latin typeface="Courier New" pitchFamily="49" charset="0"/>
              </a:rPr>
              <a:t>reisby.wide</a:t>
            </a:r>
            <a:r>
              <a:rPr lang="nl-NL" dirty="0">
                <a:latin typeface="Courier New" pitchFamily="49" charset="0"/>
              </a:rPr>
              <a:t> &lt;- </a:t>
            </a:r>
            <a:r>
              <a:rPr lang="nl-NL" dirty="0" err="1">
                <a:latin typeface="Courier New" pitchFamily="49" charset="0"/>
              </a:rPr>
              <a:t>reshape</a:t>
            </a:r>
            <a:r>
              <a:rPr lang="nl-NL" dirty="0">
                <a:latin typeface="Courier New" pitchFamily="49" charset="0"/>
              </a:rPr>
              <a:t>(</a:t>
            </a:r>
            <a:r>
              <a:rPr lang="nl-NL" dirty="0" err="1">
                <a:latin typeface="Courier New" pitchFamily="49" charset="0"/>
              </a:rPr>
              <a:t>reisby.long</a:t>
            </a:r>
            <a:r>
              <a:rPr lang="nl-NL" dirty="0">
                <a:latin typeface="Courier New" pitchFamily="49" charset="0"/>
              </a:rPr>
              <a:t>, </a:t>
            </a:r>
            <a:r>
              <a:rPr lang="nl-NL" dirty="0" err="1">
                <a:latin typeface="Courier New" pitchFamily="49" charset="0"/>
              </a:rPr>
              <a:t>v.names</a:t>
            </a:r>
            <a:r>
              <a:rPr lang="nl-NL" dirty="0">
                <a:latin typeface="Courier New" pitchFamily="49" charset="0"/>
              </a:rPr>
              <a:t>="</a:t>
            </a:r>
            <a:r>
              <a:rPr lang="nl-NL" dirty="0" err="1">
                <a:latin typeface="Courier New" pitchFamily="49" charset="0"/>
              </a:rPr>
              <a:t>hdrs</a:t>
            </a:r>
            <a:r>
              <a:rPr lang="nl-NL" dirty="0">
                <a:latin typeface="Courier New" pitchFamily="49" charset="0"/>
              </a:rPr>
              <a:t>", </a:t>
            </a:r>
            <a:r>
              <a:rPr lang="nl-NL" dirty="0" err="1">
                <a:latin typeface="Courier New" pitchFamily="49" charset="0"/>
              </a:rPr>
              <a:t>idvar</a:t>
            </a:r>
            <a:r>
              <a:rPr lang="nl-NL" dirty="0">
                <a:latin typeface="Courier New" pitchFamily="49" charset="0"/>
              </a:rPr>
              <a:t>="</a:t>
            </a:r>
            <a:r>
              <a:rPr lang="nl-NL" dirty="0" err="1">
                <a:latin typeface="Courier New" pitchFamily="49" charset="0"/>
              </a:rPr>
              <a:t>id</a:t>
            </a:r>
            <a:r>
              <a:rPr lang="nl-NL" dirty="0">
                <a:latin typeface="Courier New" pitchFamily="49" charset="0"/>
              </a:rPr>
              <a:t>", </a:t>
            </a:r>
            <a:r>
              <a:rPr lang="nl-NL" dirty="0" err="1">
                <a:latin typeface="Courier New" pitchFamily="49" charset="0"/>
              </a:rPr>
              <a:t>timevar</a:t>
            </a:r>
            <a:r>
              <a:rPr lang="nl-NL" dirty="0">
                <a:latin typeface="Courier New" pitchFamily="49" charset="0"/>
              </a:rPr>
              <a:t>="week", </a:t>
            </a:r>
            <a:r>
              <a:rPr lang="nl-NL" dirty="0" err="1">
                <a:latin typeface="Courier New" pitchFamily="49" charset="0"/>
              </a:rPr>
              <a:t>direction</a:t>
            </a:r>
            <a:r>
              <a:rPr lang="nl-NL" dirty="0">
                <a:latin typeface="Courier New" pitchFamily="49" charset="0"/>
              </a:rPr>
              <a:t>="</a:t>
            </a:r>
            <a:r>
              <a:rPr lang="nl-NL" dirty="0" err="1">
                <a:latin typeface="Courier New" pitchFamily="49" charset="0"/>
              </a:rPr>
              <a:t>wide</a:t>
            </a:r>
            <a:r>
              <a:rPr lang="nl-NL" dirty="0">
                <a:latin typeface="Courier New" pitchFamily="49" charset="0"/>
              </a:rPr>
              <a:t>")</a:t>
            </a:r>
          </a:p>
          <a:p>
            <a:pPr eaLnBrk="1" hangingPunct="1">
              <a:lnSpc>
                <a:spcPct val="90000"/>
              </a:lnSpc>
              <a:spcBef>
                <a:spcPct val="0"/>
              </a:spcBef>
            </a:pPr>
            <a:r>
              <a:rPr lang="en-US" dirty="0">
                <a:latin typeface="Courier New" pitchFamily="49" charset="0"/>
              </a:rPr>
              <a:t>&gt; by(</a:t>
            </a:r>
            <a:r>
              <a:rPr lang="en-US" dirty="0" err="1">
                <a:latin typeface="Courier New" pitchFamily="49" charset="0"/>
              </a:rPr>
              <a:t>reisby.wide</a:t>
            </a:r>
            <a:r>
              <a:rPr lang="en-US" dirty="0">
                <a:latin typeface="Courier New" pitchFamily="49" charset="0"/>
              </a:rPr>
              <a:t>[,3:8], </a:t>
            </a:r>
            <a:r>
              <a:rPr lang="en-US" dirty="0" err="1">
                <a:latin typeface="Courier New" pitchFamily="49" charset="0"/>
              </a:rPr>
              <a:t>reisby.wide$endo</a:t>
            </a:r>
            <a:r>
              <a:rPr lang="en-US" dirty="0">
                <a:latin typeface="Courier New" pitchFamily="49" charset="0"/>
              </a:rPr>
              <a:t>, describe)</a:t>
            </a:r>
          </a:p>
          <a:p>
            <a:pPr eaLnBrk="1" hangingPunct="1">
              <a:lnSpc>
                <a:spcPct val="90000"/>
              </a:lnSpc>
              <a:spcBef>
                <a:spcPct val="0"/>
              </a:spcBef>
            </a:pPr>
            <a:r>
              <a:rPr lang="en-US" dirty="0" err="1">
                <a:latin typeface="Courier New" pitchFamily="49" charset="0"/>
              </a:rPr>
              <a:t>endo</a:t>
            </a:r>
            <a:r>
              <a:rPr lang="en-US" dirty="0">
                <a:latin typeface="Courier New" pitchFamily="49" charset="0"/>
              </a:rPr>
              <a:t>: 0</a:t>
            </a:r>
          </a:p>
          <a:p>
            <a:pPr eaLnBrk="1" hangingPunct="1">
              <a:lnSpc>
                <a:spcPct val="90000"/>
              </a:lnSpc>
              <a:spcBef>
                <a:spcPct val="0"/>
              </a:spcBef>
            </a:pPr>
            <a:r>
              <a:rPr lang="en-US" dirty="0">
                <a:latin typeface="Courier New" pitchFamily="49" charset="0"/>
              </a:rPr>
              <a:t>       </a:t>
            </a:r>
            <a:r>
              <a:rPr lang="en-US" dirty="0" err="1">
                <a:latin typeface="Courier New" pitchFamily="49" charset="0"/>
              </a:rPr>
              <a:t>var</a:t>
            </a:r>
            <a:r>
              <a:rPr lang="en-US" dirty="0">
                <a:latin typeface="Courier New" pitchFamily="49" charset="0"/>
              </a:rPr>
              <a:t>  n  mean   </a:t>
            </a:r>
            <a:r>
              <a:rPr lang="en-US" dirty="0" err="1">
                <a:latin typeface="Courier New" pitchFamily="49" charset="0"/>
              </a:rPr>
              <a:t>sd</a:t>
            </a:r>
            <a:r>
              <a:rPr lang="en-US" dirty="0">
                <a:latin typeface="Courier New" pitchFamily="49" charset="0"/>
              </a:rPr>
              <a:t> median  </a:t>
            </a:r>
          </a:p>
          <a:p>
            <a:pPr eaLnBrk="1" hangingPunct="1">
              <a:lnSpc>
                <a:spcPct val="90000"/>
              </a:lnSpc>
              <a:spcBef>
                <a:spcPct val="0"/>
              </a:spcBef>
            </a:pPr>
            <a:r>
              <a:rPr lang="en-US" dirty="0">
                <a:latin typeface="Courier New" pitchFamily="49" charset="0"/>
              </a:rPr>
              <a:t>hdrs.0   1 28 22.79 4.12   22.0</a:t>
            </a:r>
          </a:p>
          <a:p>
            <a:pPr eaLnBrk="1" hangingPunct="1">
              <a:lnSpc>
                <a:spcPct val="90000"/>
              </a:lnSpc>
              <a:spcBef>
                <a:spcPct val="0"/>
              </a:spcBef>
            </a:pPr>
            <a:r>
              <a:rPr lang="en-US" dirty="0">
                <a:latin typeface="Courier New" pitchFamily="49" charset="0"/>
              </a:rPr>
              <a:t>hdrs.1   2 29 20.48 3.83   21.0</a:t>
            </a:r>
          </a:p>
          <a:p>
            <a:pPr eaLnBrk="1" hangingPunct="1">
              <a:lnSpc>
                <a:spcPct val="90000"/>
              </a:lnSpc>
              <a:spcBef>
                <a:spcPct val="0"/>
              </a:spcBef>
            </a:pPr>
            <a:r>
              <a:rPr lang="en-US" dirty="0">
                <a:latin typeface="Courier New" pitchFamily="49" charset="0"/>
              </a:rPr>
              <a:t>hdrs.2   3 28 17.00 4.35   16.5</a:t>
            </a:r>
          </a:p>
          <a:p>
            <a:pPr eaLnBrk="1" hangingPunct="1">
              <a:lnSpc>
                <a:spcPct val="90000"/>
              </a:lnSpc>
              <a:spcBef>
                <a:spcPct val="0"/>
              </a:spcBef>
            </a:pPr>
            <a:r>
              <a:rPr lang="en-US" dirty="0">
                <a:latin typeface="Courier New" pitchFamily="49" charset="0"/>
              </a:rPr>
              <a:t>hdrs.3   4 29 15.34 6.17   16.0</a:t>
            </a:r>
          </a:p>
          <a:p>
            <a:pPr eaLnBrk="1" hangingPunct="1">
              <a:lnSpc>
                <a:spcPct val="90000"/>
              </a:lnSpc>
              <a:spcBef>
                <a:spcPct val="0"/>
              </a:spcBef>
            </a:pPr>
            <a:r>
              <a:rPr lang="en-US" dirty="0">
                <a:latin typeface="Courier New" pitchFamily="49" charset="0"/>
              </a:rPr>
              <a:t>hdrs.4   5 29 12.62 6.72   12.0</a:t>
            </a:r>
          </a:p>
          <a:p>
            <a:pPr eaLnBrk="1" hangingPunct="1">
              <a:lnSpc>
                <a:spcPct val="90000"/>
              </a:lnSpc>
              <a:spcBef>
                <a:spcPct val="0"/>
              </a:spcBef>
            </a:pPr>
            <a:r>
              <a:rPr lang="en-US" dirty="0">
                <a:latin typeface="Courier New" pitchFamily="49" charset="0"/>
              </a:rPr>
              <a:t>hdrs.5   6 27 11.22 6.34   11.0</a:t>
            </a:r>
          </a:p>
          <a:p>
            <a:pPr eaLnBrk="1" hangingPunct="1">
              <a:lnSpc>
                <a:spcPct val="90000"/>
              </a:lnSpc>
              <a:spcBef>
                <a:spcPct val="0"/>
              </a:spcBef>
            </a:pPr>
            <a:r>
              <a:rPr lang="en-US" dirty="0">
                <a:latin typeface="Courier New" pitchFamily="49" charset="0"/>
              </a:rPr>
              <a:t>------------------------------------</a:t>
            </a:r>
          </a:p>
          <a:p>
            <a:pPr eaLnBrk="1" hangingPunct="1">
              <a:lnSpc>
                <a:spcPct val="90000"/>
              </a:lnSpc>
              <a:spcBef>
                <a:spcPct val="0"/>
              </a:spcBef>
            </a:pPr>
            <a:r>
              <a:rPr lang="en-US" dirty="0" err="1">
                <a:latin typeface="Courier New" pitchFamily="49" charset="0"/>
              </a:rPr>
              <a:t>endo</a:t>
            </a:r>
            <a:r>
              <a:rPr lang="en-US" dirty="0">
                <a:latin typeface="Courier New" pitchFamily="49" charset="0"/>
              </a:rPr>
              <a:t>: 1</a:t>
            </a:r>
          </a:p>
          <a:p>
            <a:pPr eaLnBrk="1" hangingPunct="1">
              <a:lnSpc>
                <a:spcPct val="90000"/>
              </a:lnSpc>
              <a:spcBef>
                <a:spcPct val="0"/>
              </a:spcBef>
            </a:pPr>
            <a:r>
              <a:rPr lang="en-US" dirty="0">
                <a:latin typeface="Courier New" pitchFamily="49" charset="0"/>
              </a:rPr>
              <a:t>       </a:t>
            </a:r>
            <a:r>
              <a:rPr lang="en-US" dirty="0" err="1">
                <a:latin typeface="Courier New" pitchFamily="49" charset="0"/>
              </a:rPr>
              <a:t>var</a:t>
            </a:r>
            <a:r>
              <a:rPr lang="en-US" dirty="0">
                <a:latin typeface="Courier New" pitchFamily="49" charset="0"/>
              </a:rPr>
              <a:t>  n  mean   </a:t>
            </a:r>
            <a:r>
              <a:rPr lang="en-US" dirty="0" err="1">
                <a:latin typeface="Courier New" pitchFamily="49" charset="0"/>
              </a:rPr>
              <a:t>sd</a:t>
            </a:r>
            <a:r>
              <a:rPr lang="en-US" dirty="0">
                <a:latin typeface="Courier New" pitchFamily="49" charset="0"/>
              </a:rPr>
              <a:t> median</a:t>
            </a:r>
          </a:p>
          <a:p>
            <a:pPr eaLnBrk="1" hangingPunct="1">
              <a:lnSpc>
                <a:spcPct val="90000"/>
              </a:lnSpc>
              <a:spcBef>
                <a:spcPct val="0"/>
              </a:spcBef>
            </a:pPr>
            <a:r>
              <a:rPr lang="en-US" dirty="0">
                <a:latin typeface="Courier New" pitchFamily="49" charset="0"/>
              </a:rPr>
              <a:t>hdrs.0   1 33 24.00 4.85   24.0</a:t>
            </a:r>
          </a:p>
          <a:p>
            <a:pPr eaLnBrk="1" hangingPunct="1">
              <a:lnSpc>
                <a:spcPct val="90000"/>
              </a:lnSpc>
              <a:spcBef>
                <a:spcPct val="0"/>
              </a:spcBef>
            </a:pPr>
            <a:r>
              <a:rPr lang="en-US" dirty="0">
                <a:latin typeface="Courier New" pitchFamily="49" charset="0"/>
              </a:rPr>
              <a:t>hdrs.1   2 34 23.00 5.10   22.0</a:t>
            </a:r>
          </a:p>
          <a:p>
            <a:pPr eaLnBrk="1" hangingPunct="1">
              <a:lnSpc>
                <a:spcPct val="90000"/>
              </a:lnSpc>
              <a:spcBef>
                <a:spcPct val="0"/>
              </a:spcBef>
            </a:pPr>
            <a:r>
              <a:rPr lang="en-US" dirty="0">
                <a:latin typeface="Courier New" pitchFamily="49" charset="0"/>
              </a:rPr>
              <a:t>hdrs.2   3 37 19.30 6.08   18.0</a:t>
            </a:r>
          </a:p>
          <a:p>
            <a:pPr eaLnBrk="1" hangingPunct="1">
              <a:lnSpc>
                <a:spcPct val="90000"/>
              </a:lnSpc>
              <a:spcBef>
                <a:spcPct val="0"/>
              </a:spcBef>
            </a:pPr>
            <a:r>
              <a:rPr lang="en-US" dirty="0">
                <a:latin typeface="Courier New" pitchFamily="49" charset="0"/>
              </a:rPr>
              <a:t>hdrs.3   4 36 17.28 6.56   16.5</a:t>
            </a:r>
          </a:p>
          <a:p>
            <a:pPr eaLnBrk="1" hangingPunct="1">
              <a:lnSpc>
                <a:spcPct val="90000"/>
              </a:lnSpc>
              <a:spcBef>
                <a:spcPct val="0"/>
              </a:spcBef>
            </a:pPr>
            <a:r>
              <a:rPr lang="en-US" dirty="0">
                <a:latin typeface="Courier New" pitchFamily="49" charset="0"/>
              </a:rPr>
              <a:t>hdrs.4   5 34 14.47 7.17   14.0</a:t>
            </a:r>
            <a:endParaRPr lang="nl-NL" dirty="0">
              <a:latin typeface="Courier New" pitchFamily="49" charset="0"/>
            </a:endParaRPr>
          </a:p>
          <a:p>
            <a:pPr eaLnBrk="1" hangingPunct="1">
              <a:lnSpc>
                <a:spcPct val="90000"/>
              </a:lnSpc>
              <a:spcBef>
                <a:spcPct val="0"/>
              </a:spcBef>
            </a:pPr>
            <a:r>
              <a:rPr lang="nl-NL" dirty="0">
                <a:latin typeface="Courier New" pitchFamily="49" charset="0"/>
              </a:rPr>
              <a:t>hdrs.5   6 31 12.58 7.96   11.0</a:t>
            </a:r>
          </a:p>
          <a:p>
            <a:pPr eaLnBrk="1" hangingPunct="1">
              <a:lnSpc>
                <a:spcPct val="90000"/>
              </a:lnSpc>
              <a:spcBef>
                <a:spcPct val="0"/>
              </a:spcBef>
            </a:pPr>
            <a:endParaRPr lang="en-US" dirty="0">
              <a:latin typeface="Courier New" pitchFamily="49" charset="0"/>
            </a:endParaRPr>
          </a:p>
          <a:p>
            <a:pPr eaLnBrk="1" hangingPunct="1">
              <a:lnSpc>
                <a:spcPct val="90000"/>
              </a:lnSpc>
              <a:spcBef>
                <a:spcPct val="0"/>
              </a:spcBef>
            </a:pPr>
            <a:r>
              <a:rPr lang="en-US" dirty="0"/>
              <a:t>describe() function in the ‘</a:t>
            </a:r>
            <a:r>
              <a:rPr lang="en-US" b="1" dirty="0"/>
              <a:t>psych</a:t>
            </a:r>
            <a:r>
              <a:rPr lang="en-US" dirty="0"/>
              <a:t>’ package (gives more stats than presented here)</a:t>
            </a:r>
            <a:endParaRPr lang="nl-NL" dirty="0"/>
          </a:p>
        </p:txBody>
      </p:sp>
      <p:sp>
        <p:nvSpPr>
          <p:cNvPr id="2" name="Content Placeholder 1"/>
          <p:cNvSpPr>
            <a:spLocks noGrp="1"/>
          </p:cNvSpPr>
          <p:nvPr>
            <p:ph sz="quarter" idx="11"/>
          </p:nvPr>
        </p:nvSpPr>
        <p:spPr/>
        <p:txBody>
          <a:bodyPr/>
          <a:lstStyle/>
          <a:p>
            <a:r>
              <a:rPr lang="en-US"/>
              <a:t>Descriptive Statistics (R)</a:t>
            </a:r>
            <a:endParaRPr lang="nl-NL" dirty="0"/>
          </a:p>
        </p:txBody>
      </p:sp>
      <p:sp>
        <p:nvSpPr>
          <p:cNvPr id="3" name="Slide Number Placeholder 2"/>
          <p:cNvSpPr>
            <a:spLocks noGrp="1"/>
          </p:cNvSpPr>
          <p:nvPr>
            <p:ph type="sldNum" sz="quarter" idx="4"/>
          </p:nvPr>
        </p:nvSpPr>
        <p:spPr/>
        <p:txBody>
          <a:bodyPr/>
          <a:lstStyle/>
          <a:p>
            <a:fld id="{D87BC140-2E60-49D6-BAEA-92AEB9198AEC}" type="slidenum">
              <a:rPr lang="nl-NL" smtClean="0"/>
              <a:pPr/>
              <a:t>8</a:t>
            </a:fld>
            <a:endParaRPr lang="nl-NL"/>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NL"/>
              <a:t>Example: Reisby Data</a:t>
            </a:r>
            <a:endParaRPr lang="nl-NL" dirty="0"/>
          </a:p>
        </p:txBody>
      </p:sp>
      <p:sp>
        <p:nvSpPr>
          <p:cNvPr id="13315" name="Rectangle 3"/>
          <p:cNvSpPr>
            <a:spLocks noGrp="1" noChangeArrowheads="1"/>
          </p:cNvSpPr>
          <p:nvPr>
            <p:ph idx="1"/>
          </p:nvPr>
        </p:nvSpPr>
        <p:spPr/>
        <p:txBody>
          <a:bodyPr/>
          <a:lstStyle/>
          <a:p>
            <a:r>
              <a:rPr lang="nl-NL"/>
              <a:t>&gt; round(cor(reisby.wide[,3:8], use="pairwise.complete.obs"), digits=3)</a:t>
            </a:r>
          </a:p>
          <a:p>
            <a:endParaRPr lang="nl-NL"/>
          </a:p>
          <a:p>
            <a:r>
              <a:rPr lang="nl-NL"/>
              <a:t>       hdrs.0 hdrs.1 hdrs.2 hdrs.3 hdrs.4 hdrs.5</a:t>
            </a:r>
          </a:p>
          <a:p>
            <a:r>
              <a:rPr lang="nl-NL"/>
              <a:t>hdrs.0  1.000  0.493  0.410  0.333  0.227  0.184</a:t>
            </a:r>
          </a:p>
          <a:p>
            <a:r>
              <a:rPr lang="nl-NL"/>
              <a:t>hdrs.1  0.493  1.000  0.494  0.412  0.308  0.218</a:t>
            </a:r>
          </a:p>
          <a:p>
            <a:r>
              <a:rPr lang="nl-NL"/>
              <a:t>hdrs.2  0.410  0.494  1.000  0.738  0.669  0.461</a:t>
            </a:r>
          </a:p>
          <a:p>
            <a:r>
              <a:rPr lang="nl-NL"/>
              <a:t>hdrs.3  0.333  0.412  0.738  1.000  0.817  0.568</a:t>
            </a:r>
          </a:p>
          <a:p>
            <a:r>
              <a:rPr lang="nl-NL"/>
              <a:t>hdrs.4  0.227  0.308  0.669  0.817  1.000  0.654</a:t>
            </a:r>
          </a:p>
          <a:p>
            <a:r>
              <a:rPr lang="nl-NL"/>
              <a:t>hdrs.5  0.184  0.218  0.461  0.568  0.654  1.000</a:t>
            </a:r>
          </a:p>
        </p:txBody>
      </p:sp>
      <p:sp>
        <p:nvSpPr>
          <p:cNvPr id="2" name="Content Placeholder 1"/>
          <p:cNvSpPr>
            <a:spLocks noGrp="1"/>
          </p:cNvSpPr>
          <p:nvPr>
            <p:ph sz="quarter" idx="11"/>
          </p:nvPr>
        </p:nvSpPr>
        <p:spPr/>
        <p:txBody>
          <a:bodyPr/>
          <a:lstStyle/>
          <a:p>
            <a:r>
              <a:rPr lang="nl-NL"/>
              <a:t>correlations between HDRS measurements (R)</a:t>
            </a:r>
            <a:endParaRPr lang="nl-NL" dirty="0"/>
          </a:p>
        </p:txBody>
      </p:sp>
      <p:sp>
        <p:nvSpPr>
          <p:cNvPr id="3" name="Slide Number Placeholder 2"/>
          <p:cNvSpPr>
            <a:spLocks noGrp="1"/>
          </p:cNvSpPr>
          <p:nvPr>
            <p:ph type="sldNum" sz="quarter" idx="4"/>
          </p:nvPr>
        </p:nvSpPr>
        <p:spPr/>
        <p:txBody>
          <a:bodyPr/>
          <a:lstStyle/>
          <a:p>
            <a:fld id="{D87BC140-2E60-49D6-BAEA-92AEB9198AEC}" type="slidenum">
              <a:rPr lang="nl-NL" smtClean="0"/>
              <a:pPr/>
              <a:t>9</a:t>
            </a:fld>
            <a:endParaRPr lang="nl-NL"/>
          </a:p>
        </p:txBody>
      </p:sp>
    </p:spTree>
  </p:cSld>
  <p:clrMapOvr>
    <a:masterClrMapping/>
  </p:clrMapOvr>
</p:sld>
</file>

<file path=ppt/theme/theme1.xml><?xml version="1.0" encoding="utf-8"?>
<a:theme xmlns:a="http://schemas.openxmlformats.org/drawingml/2006/main" name="9_UMCU_PPT_V1">
  <a:themeElements>
    <a:clrScheme name="Aangepast 2">
      <a:dk1>
        <a:srgbClr val="1C1C1C"/>
      </a:dk1>
      <a:lt1>
        <a:sysClr val="window" lastClr="FFFFFF"/>
      </a:lt1>
      <a:dk2>
        <a:srgbClr val="1961AB"/>
      </a:dk2>
      <a:lt2>
        <a:srgbClr val="EEECE1"/>
      </a:lt2>
      <a:accent1>
        <a:srgbClr val="2526A9"/>
      </a:accent1>
      <a:accent2>
        <a:srgbClr val="D0103A"/>
      </a:accent2>
      <a:accent3>
        <a:srgbClr val="79B829"/>
      </a:accent3>
      <a:accent4>
        <a:srgbClr val="0F84C9"/>
      </a:accent4>
      <a:accent5>
        <a:srgbClr val="FF6319"/>
      </a:accent5>
      <a:accent6>
        <a:srgbClr val="B7B1A9"/>
      </a:accent6>
      <a:hlink>
        <a:srgbClr val="2526A9"/>
      </a:hlink>
      <a:folHlink>
        <a:srgbClr val="B7B1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7_Standaardthema">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3114</Words>
  <Application>Microsoft Office PowerPoint</Application>
  <PresentationFormat>A4 Paper (210x297 mm)</PresentationFormat>
  <Paragraphs>362</Paragraphs>
  <Slides>42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Arial</vt:lpstr>
      <vt:lpstr>Calibri</vt:lpstr>
      <vt:lpstr>Cambria Math</vt:lpstr>
      <vt:lpstr>Courier New</vt:lpstr>
      <vt:lpstr>Myriad Pro</vt:lpstr>
      <vt:lpstr>Segoe UI</vt:lpstr>
      <vt:lpstr>Times New Roman</vt:lpstr>
      <vt:lpstr>Wingdings</vt:lpstr>
      <vt:lpstr>9_UMCU_PPT_V1</vt:lpstr>
      <vt:lpstr>17_Standaardthema</vt:lpstr>
      <vt:lpstr>Epidemiology and Big Data Mixed Models part 2: Longitudinal Data (Modelling Time)</vt:lpstr>
      <vt:lpstr>Overview Part 2: longitudinal data</vt:lpstr>
      <vt:lpstr>Longitudinal Data</vt:lpstr>
      <vt:lpstr>Examples of Longitudinal Data</vt:lpstr>
      <vt:lpstr>Examples of Longitudinal Data</vt:lpstr>
      <vt:lpstr>Examples of Longitudinal Data</vt:lpstr>
      <vt:lpstr>Example: Reisby Data</vt:lpstr>
      <vt:lpstr>Example: Reisby Data</vt:lpstr>
      <vt:lpstr>Example: Reisby Data</vt:lpstr>
      <vt:lpstr>Example: Reisby Data</vt:lpstr>
      <vt:lpstr>Linear time effect</vt:lpstr>
      <vt:lpstr>Random intercept with linear time effect</vt:lpstr>
      <vt:lpstr>Random intercept + random linear time effect</vt:lpstr>
      <vt:lpstr>R output random intercept + random slope model</vt:lpstr>
      <vt:lpstr>R output random intercept + random slope model</vt:lpstr>
      <vt:lpstr>Interpretation of model</vt:lpstr>
      <vt:lpstr>Interpretation of model, cont.</vt:lpstr>
      <vt:lpstr>Random intercept + random linear time effect</vt:lpstr>
      <vt:lpstr>Random intercept + random linear time effect</vt:lpstr>
      <vt:lpstr>LMM matrix formulation &amp; var-covar matrix</vt:lpstr>
      <vt:lpstr>LMM matrix formulation &amp; var-covar matrix</vt:lpstr>
      <vt:lpstr>CPMs &amp; var-covar matrix</vt:lpstr>
      <vt:lpstr>CPMs &amp; var-covar matrix</vt:lpstr>
      <vt:lpstr>Example: Reisby Data</vt:lpstr>
      <vt:lpstr>Observed var-cov matrix Reisby dataset</vt:lpstr>
      <vt:lpstr>Various correlation structures</vt:lpstr>
      <vt:lpstr>Independent correlation structure</vt:lpstr>
      <vt:lpstr>Independent correlation structure</vt:lpstr>
      <vt:lpstr>Compound symmetry correlation structure</vt:lpstr>
      <vt:lpstr>Compound symmetry correlation structure</vt:lpstr>
      <vt:lpstr>Unstructured correlation</vt:lpstr>
      <vt:lpstr>Unstructured correlation for Reisby data</vt:lpstr>
      <vt:lpstr>(Homogeneous) autoregressive of order 1 (AR1) correlation</vt:lpstr>
      <vt:lpstr>AR1 with homogeneous variances for Reisby data</vt:lpstr>
      <vt:lpstr>AR1 with heterogeneous variances for Reisby data</vt:lpstr>
      <vt:lpstr>“Covariance patterns” of linear mixed models</vt:lpstr>
      <vt:lpstr>Covariance patterns linear mixed models</vt:lpstr>
      <vt:lpstr>Back to Stoop, et al.</vt:lpstr>
      <vt:lpstr>What to do with baseline measurement?</vt:lpstr>
      <vt:lpstr>Reisby Example, use baseline HDRS as covariate</vt:lpstr>
      <vt:lpstr>Reisby Example, use baseline HDRS as covariate</vt:lpstr>
      <vt:lpstr>Summary longitudinal data</vt:lpstr>
    </vt:vector>
  </TitlesOfParts>
  <Company>FenF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Systeembeheer</dc:creator>
  <cp:lastModifiedBy>Hans Franke</cp:lastModifiedBy>
  <cp:revision>716</cp:revision>
  <cp:lastPrinted>2001-08-23T04:55:19Z</cp:lastPrinted>
  <dcterms:created xsi:type="dcterms:W3CDTF">2003-02-04T11:47:10Z</dcterms:created>
  <dcterms:modified xsi:type="dcterms:W3CDTF">2020-12-09T18:33:23Z</dcterms:modified>
</cp:coreProperties>
</file>