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2"/>
    <p:sldMasterId id="2147483767" r:id="rId3"/>
  </p:sldMasterIdLst>
  <p:notesMasterIdLst>
    <p:notesMasterId r:id="rId47"/>
  </p:notesMasterIdLst>
  <p:handoutMasterIdLst>
    <p:handoutMasterId r:id="rId48"/>
  </p:handoutMasterIdLst>
  <p:sldIdLst>
    <p:sldId id="484" r:id="rId4"/>
    <p:sldId id="485" r:id="rId5"/>
    <p:sldId id="541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5" r:id="rId28"/>
    <p:sldId id="538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39" r:id="rId40"/>
    <p:sldId id="504" r:id="rId41"/>
    <p:sldId id="505" r:id="rId42"/>
    <p:sldId id="514" r:id="rId43"/>
    <p:sldId id="490" r:id="rId44"/>
    <p:sldId id="536" r:id="rId45"/>
    <p:sldId id="537" r:id="rId46"/>
  </p:sldIdLst>
  <p:sldSz cx="9906000" cy="6858000" type="A4"/>
  <p:notesSz cx="9775825" cy="666908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07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 Stellato" initials="rks" lastIdx="10" clrIdx="0"/>
  <p:cmAuthor id="1" name="Stellato, R.K." initials="SR" lastIdx="1" clrIdx="1">
    <p:extLst>
      <p:ext uri="{19B8F6BF-5375-455C-9EA6-DF929625EA0E}">
        <p15:presenceInfo xmlns:p15="http://schemas.microsoft.com/office/powerpoint/2012/main" userId="S-1-5-21-259876232-2311697445-3510696487-73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6900"/>
    <a:srgbClr val="F0C200"/>
    <a:srgbClr val="FFFFCC"/>
    <a:srgbClr val="FFEEA7"/>
    <a:srgbClr val="FFCC00"/>
    <a:srgbClr val="FF0066"/>
    <a:srgbClr val="CC33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2" autoAdjust="0"/>
  </p:normalViewPr>
  <p:slideViewPr>
    <p:cSldViewPr>
      <p:cViewPr varScale="1">
        <p:scale>
          <a:sx n="78" d="100"/>
          <a:sy n="78" d="100"/>
        </p:scale>
        <p:origin x="1338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566" y="-78"/>
      </p:cViewPr>
      <p:guideLst>
        <p:guide orient="horz" pos="2100"/>
        <p:guide pos="30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21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89275" y="504825"/>
            <a:ext cx="3600450" cy="2492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6113"/>
            <a:ext cx="7172325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376" tIns="43904" rIns="89376" bIns="43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648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90599" y="2451218"/>
            <a:ext cx="8019644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7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90601" y="4077073"/>
            <a:ext cx="8019645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21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7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90602" y="6356352"/>
            <a:ext cx="31369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5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22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4152900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6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124744"/>
            <a:ext cx="9049006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55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628800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41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124744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5301208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19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772816"/>
            <a:ext cx="9049006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44522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142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217024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9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3573016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7898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41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700808"/>
            <a:ext cx="9073008" cy="15841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3356992"/>
            <a:ext cx="9049006" cy="2592288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1125339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9374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772816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601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288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86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84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980728"/>
            <a:ext cx="9049006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445224"/>
            <a:ext cx="9074150" cy="50405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05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877271"/>
            <a:ext cx="8208912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01472" y="644825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9685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00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556792"/>
            <a:ext cx="9049006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861048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3093572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horiz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980728"/>
            <a:ext cx="9049006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5445224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284984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116706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horiz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12776"/>
            <a:ext cx="9049006" cy="1944216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5445224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429000"/>
            <a:ext cx="9049006" cy="1944216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416496" y="908720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80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556792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4221088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416496" y="3717032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857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980728"/>
            <a:ext cx="9049006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4143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2" hasCustomPrompt="1"/>
          </p:nvPr>
        </p:nvSpPr>
        <p:spPr>
          <a:xfrm>
            <a:off x="416496" y="2852936"/>
            <a:ext cx="9049006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4725144"/>
            <a:ext cx="8352928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412326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291082"/>
            <a:ext cx="9049006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506509" y="6173790"/>
            <a:ext cx="936104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301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84784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4143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429000"/>
            <a:ext cx="904900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16496" y="5157192"/>
            <a:ext cx="8280920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745764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416496" y="1124744"/>
            <a:ext cx="4340405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5003966" y="1124744"/>
            <a:ext cx="4473537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0659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434686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844824"/>
            <a:ext cx="4346868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5004865" y="1052736"/>
            <a:ext cx="447263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844824"/>
            <a:ext cx="449088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6729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9061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700808"/>
            <a:ext cx="4346868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700808"/>
            <a:ext cx="449088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5753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5017601" y="3501008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6508" y="3501008"/>
            <a:ext cx="4374484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052736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5025008" y="1052736"/>
            <a:ext cx="4459903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27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18917" y="1124744"/>
            <a:ext cx="445858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124744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253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416496" y="1124744"/>
            <a:ext cx="9073008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8294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5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418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35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713" y="1772816"/>
            <a:ext cx="5400675" cy="1295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/>
            </a:lvl1pPr>
          </a:lstStyle>
          <a:p>
            <a:pPr lvl="0"/>
            <a:endParaRPr lang="nl-NL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08584" y="3285405"/>
            <a:ext cx="756084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695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54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701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89154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4079875"/>
            <a:ext cx="89154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2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484313"/>
            <a:ext cx="89154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04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484313"/>
            <a:ext cx="43815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079875"/>
            <a:ext cx="43815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9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41556_UMCU_PPT_intro-28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15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Afbeelding 2" descr="41556_UMCU_PPT_vervolg-14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88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7" r:id="rId29"/>
    <p:sldLayoutId id="2147483796" r:id="rId30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Mixed Models Day 4:</a:t>
            </a:r>
            <a:br>
              <a:rPr lang="en-US" smtClean="0"/>
            </a:br>
            <a:r>
              <a:rPr lang="en-US" smtClean="0"/>
              <a:t>Beyond the Linear Mixed Model</a:t>
            </a:r>
            <a:endParaRPr lang="nl-NL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Cas Kruitwagen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Generalized Linear Models</a:t>
            </a:r>
            <a:endParaRPr lang="nl-NL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Poisson regression: offset</a:t>
                </a:r>
              </a:p>
              <a:p>
                <a:pPr lvl="1"/>
                <a:r>
                  <a:rPr lang="en-GB" dirty="0" smtClean="0"/>
                  <a:t>Varying exposure window, e.g.</a:t>
                </a:r>
              </a:p>
              <a:p>
                <a:pPr lvl="2"/>
                <a:r>
                  <a:rPr lang="en-GB" dirty="0" smtClean="0"/>
                  <a:t>Insects (not all plots of land which we observe have the same size -&gt; insects/km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).</a:t>
                </a:r>
              </a:p>
              <a:p>
                <a:pPr lvl="2"/>
                <a:r>
                  <a:rPr lang="en-GB" dirty="0" smtClean="0"/>
                  <a:t>Infections (not all patients were followed for the same length of time -&gt; infections/year).</a:t>
                </a:r>
              </a:p>
              <a:p>
                <a:pPr lvl="1"/>
                <a:r>
                  <a:rPr lang="en-GB" dirty="0" smtClean="0"/>
                  <a:t>Formula: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nl-NL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altLang="nl-NL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nl-NL" altLang="nl-NL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𝑒𝑥𝑝𝑜𝑠𝑢𝑟𝑒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nl-NL" altLang="nl-NL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nl-NL" altLang="nl-NL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 ⋯+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nl-NL" altLang="nl-NL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nl-NL" altLang="nl-NL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nl-NL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altLang="nl-NL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nl-NL" altLang="nl-NL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nl-NL" altLang="nl-NL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nl-NL" altLang="nl-NL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nl-NL" altLang="nl-NL">
                                <a:latin typeface="Cambria Math" panose="02040503050406030204" pitchFamily="18" charset="0"/>
                                <a:ea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nl-NL" altLang="nl-NL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nl-NL" altLang="nl-NL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𝑒𝑥𝑝𝑜𝑠𝑢𝑟𝑒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nl-NL" altLang="nl-NL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nl-NL" altLang="nl-NL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nl-N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nl-NL" altLang="nl-NL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nl-NL" i="1">
                        <a:latin typeface="Cambria Math"/>
                        <a:ea typeface="Cambria Math"/>
                      </a:rPr>
                      <m:t>+ ⋯+</m:t>
                    </m:r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nl-NL" altLang="nl-NL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nl-NL" altLang="nl-NL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nl-NL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nl-NL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altLang="nl-NL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nl-NL" altLang="nl-NL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nl-NL" altLang="nl-NL" b="0" i="1" smtClean="0">
                          <a:latin typeface="Cambria Math" panose="02040503050406030204" pitchFamily="18" charset="0"/>
                          <a:ea typeface="Cambria Math"/>
                        </a:rPr>
                        <m:t>1∗</m:t>
                      </m:r>
                      <m:func>
                        <m:funcPr>
                          <m:ctrlPr>
                            <a:rPr lang="nl-NL" altLang="nl-NL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altLang="nl-NL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altLang="nl-NL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nl-NL" altLang="nl-NL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𝑒𝑥𝑝𝑜𝑠𝑢𝑟𝑒</m:t>
                              </m:r>
                            </m:e>
                          </m:d>
                        </m:e>
                      </m:func>
                      <m:r>
                        <a:rPr lang="nl-NL" altLang="nl-NL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nl-NL" altLang="nl-NL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nl-NL" altLang="nl-NL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 ⋯+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nl-NL" altLang="nl-NL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dirty="0" smtClean="0"/>
              </a:p>
            </p:txBody>
          </p:sp>
        </mc:Choice>
        <mc:Fallback>
          <p:sp>
            <p:nvSpPr>
              <p:cNvPr id="1536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Linear Mixed Models</a:t>
            </a:r>
            <a:endParaRPr lang="nl-NL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Linear mixed model with levels i and j: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l-NL" alt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l-NL" altLang="en-US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nl-NL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NL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nl-NL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nl-NL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l-NL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nl-NL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nl-NL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l-NL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nl-NL" sz="2000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nl-NL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l-NL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sz="20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nl-NL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nl-NL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nl-NL" altLang="nl-NL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altLang="nl-NL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nl-NL" altLang="nl-NL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nl-NL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nl-NL" alt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lvl="1"/>
                <a:endParaRPr lang="en-GB" dirty="0" smtClean="0"/>
              </a:p>
              <a:p>
                <a:pPr lvl="1"/>
                <a:r>
                  <a:rPr lang="en-GB" dirty="0" smtClean="0"/>
                  <a:t>Continuous outcome variable Y</a:t>
                </a:r>
              </a:p>
              <a:p>
                <a:pPr lvl="1"/>
                <a:r>
                  <a:rPr lang="en-GB" dirty="0" smtClean="0"/>
                  <a:t>p predictor variables 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on level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aseline="-25000" dirty="0" smtClean="0"/>
                  <a:t> </a:t>
                </a:r>
                <a:r>
                  <a:rPr lang="en-GB" dirty="0" smtClean="0"/>
                  <a:t>on level 2)</a:t>
                </a:r>
              </a:p>
              <a:p>
                <a:pPr lvl="1"/>
                <a:r>
                  <a:rPr lang="en-GB" dirty="0" smtClean="0"/>
                  <a:t>Fixed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alt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Random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(multivariate normally distributed, with covariance matrix)</a:t>
                </a:r>
              </a:p>
              <a:p>
                <a:pPr lvl="1"/>
                <a:r>
                  <a:rPr lang="en-GB" dirty="0" smtClean="0"/>
                  <a:t>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(multivariate normally distributed, with covariance matrix)</a:t>
                </a:r>
              </a:p>
              <a:p>
                <a:endParaRPr lang="nl-NL" dirty="0" smtClean="0"/>
              </a:p>
            </p:txBody>
          </p:sp>
        </mc:Choice>
        <mc:Fallback xmlns="">
          <p:sp>
            <p:nvSpPr>
              <p:cNvPr id="16387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Linear Mixed Models</a:t>
            </a:r>
            <a:endParaRPr lang="nl-NL" smtClean="0"/>
          </a:p>
        </p:txBody>
      </p:sp>
      <p:sp>
        <p:nvSpPr>
          <p:cNvPr id="1741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Example: CD4 count</a:t>
            </a:r>
          </a:p>
          <a:p>
            <a:pPr lvl="1"/>
            <a:r>
              <a:rPr lang="en-GB" dirty="0" smtClean="0"/>
              <a:t>Measured in HIV positive patients, over time (since seroconversion).</a:t>
            </a:r>
          </a:p>
          <a:p>
            <a:pPr lvl="1"/>
            <a:r>
              <a:rPr lang="en-GB" dirty="0" smtClean="0"/>
              <a:t>Level 1: repeated CD4 measurements (j).</a:t>
            </a:r>
          </a:p>
          <a:p>
            <a:pPr lvl="1"/>
            <a:r>
              <a:rPr lang="en-GB" dirty="0" smtClean="0"/>
              <a:t>Level 2: individual patients (i).</a:t>
            </a:r>
          </a:p>
          <a:p>
            <a:pPr lvl="1"/>
            <a:r>
              <a:rPr lang="en-GB" dirty="0" smtClean="0"/>
              <a:t>Level 1 covariate: having active tuberculosis (TB) (1=yes/0=no).</a:t>
            </a:r>
          </a:p>
          <a:p>
            <a:pPr lvl="1"/>
            <a:r>
              <a:rPr lang="en-GB" dirty="0" smtClean="0"/>
              <a:t>6 example patients (next slide).</a:t>
            </a:r>
          </a:p>
          <a:p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Linear Mixed Models</a:t>
            </a:r>
            <a:endParaRPr lang="nl-NL" smtClean="0"/>
          </a:p>
        </p:txBody>
      </p:sp>
      <p:pic>
        <p:nvPicPr>
          <p:cNvPr id="18435" name="Picture 5" descr="CD4_6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7013" y="1125538"/>
            <a:ext cx="7351974" cy="467995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Linear Mixed Models</a:t>
            </a:r>
            <a:endParaRPr lang="nl-NL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Example: CD4 count</a:t>
                </a:r>
              </a:p>
              <a:p>
                <a:pPr lvl="1"/>
                <a:r>
                  <a:rPr lang="en-GB" dirty="0" smtClean="0"/>
                  <a:t>Model includes:</a:t>
                </a:r>
              </a:p>
              <a:p>
                <a:pPr lvl="2"/>
                <a:r>
                  <a:rPr lang="en-GB" dirty="0" smtClean="0"/>
                  <a:t>Square root of CD4 count  as outcome.</a:t>
                </a:r>
              </a:p>
              <a:p>
                <a:pPr lvl="2"/>
                <a:r>
                  <a:rPr lang="en-GB" dirty="0" smtClean="0"/>
                  <a:t>Fixed and random intercept.</a:t>
                </a:r>
              </a:p>
              <a:p>
                <a:pPr lvl="2"/>
                <a:r>
                  <a:rPr lang="en-GB" dirty="0" smtClean="0"/>
                  <a:t>Fixed and random effect of time.</a:t>
                </a:r>
              </a:p>
              <a:p>
                <a:pPr lvl="2"/>
                <a:r>
                  <a:rPr lang="en-GB" dirty="0" smtClean="0"/>
                  <a:t>Fixed effect of TB.</a:t>
                </a:r>
              </a:p>
              <a:p>
                <a:pPr lvl="1"/>
                <a:r>
                  <a:rPr lang="en-GB" dirty="0" smtClean="0"/>
                  <a:t>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pt-B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NL" altLang="en-US" b="0" i="1" smtClean="0"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  <m:r>
                                <a:rPr lang="nl-NL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l-NL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altLang="nl-NL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𝑇𝐵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nl-NL" altLang="nl-NL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nl-NL" dirty="0" smtClean="0"/>
              </a:p>
            </p:txBody>
          </p:sp>
        </mc:Choice>
        <mc:Fallback xmlns="">
          <p:sp>
            <p:nvSpPr>
              <p:cNvPr id="19459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Generalized Linear Mixed Models (GLMMs)</a:t>
            </a:r>
            <a:endParaRPr lang="nl-NL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Similar to GLM:</a:t>
                </a:r>
              </a:p>
              <a:p>
                <a:pPr lvl="1"/>
                <a:r>
                  <a:rPr lang="en-GB" dirty="0" smtClean="0"/>
                  <a:t>Left-hand side: Y (continuous, dichotomous, count, ordinal, categorical, etc., from the exponential family)</a:t>
                </a:r>
              </a:p>
              <a:p>
                <a:pPr lvl="1"/>
                <a:r>
                  <a:rPr lang="en-GB" dirty="0" smtClean="0"/>
                  <a:t>Right-hand side: includes linear equation</a:t>
                </a:r>
              </a:p>
              <a:p>
                <a:pPr marL="47894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alt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NL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sz="24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nl-NL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alt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nl-NL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l-NL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nl-NL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nl-NL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l-NL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nl-NL" sz="2400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nl-NL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l-NL" alt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nl-NL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nl-NL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nl-NL" altLang="nl-NL" sz="24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nl-NL" altLang="nl-NL" sz="24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lvl="1"/>
                <a:endParaRPr lang="en-GB" dirty="0" smtClean="0"/>
              </a:p>
              <a:p>
                <a:pPr lvl="1"/>
                <a:r>
                  <a:rPr lang="en-GB" dirty="0" smtClean="0"/>
                  <a:t>Left- and right-hand side are linked together using an appropriate link function.</a:t>
                </a:r>
              </a:p>
            </p:txBody>
          </p:sp>
        </mc:Choice>
        <mc:Fallback xmlns="">
          <p:sp>
            <p:nvSpPr>
              <p:cNvPr id="2048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 r="-6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Generalized Linear Mixed Models (GLMMs)</a:t>
            </a:r>
            <a:endParaRPr lang="nl-NL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Example: logistic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alt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nl-NL" alt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alt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nl-NL" alt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alt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l-NL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nl-NL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nl-NL" altLang="nl-NL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nl-NL" altLang="nl-NL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Example: Poisson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nl-N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nl-NL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altLang="nl-NL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nl-NL" altLang="nl-NL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nl-NL" altLang="nl-NL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nl-N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alt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alt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nl-NL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sz="24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alt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  <m:r>
                          <a:rPr lang="nl-NL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nl-NL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NL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nl-NL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nl-NL" sz="2400" i="1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nl-NL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nl-NL" alt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nl-NL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nl-NL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sz="24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nl-NL" altLang="nl-NL" sz="2400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  <m:r>
                          <a:rPr lang="en-US" altLang="nl-NL" sz="24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nl-NL" altLang="nl-NL" sz="24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nl-NL" dirty="0" smtClean="0"/>
              </a:p>
            </p:txBody>
          </p:sp>
        </mc:Choice>
        <mc:Fallback xmlns="">
          <p:sp>
            <p:nvSpPr>
              <p:cNvPr id="21507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cases</a:t>
            </a:r>
            <a:endParaRPr lang="nl-NL" smtClean="0"/>
          </a:p>
        </p:txBody>
      </p:sp>
      <p:sp>
        <p:nvSpPr>
          <p:cNvPr id="245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GB" dirty="0" smtClean="0"/>
              <a:t>These are analysed in R.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GB" dirty="0" smtClean="0"/>
              <a:t>Examples come from the </a:t>
            </a:r>
            <a:r>
              <a:rPr lang="en-GB" dirty="0" err="1" smtClean="0"/>
              <a:t>mlmRev</a:t>
            </a:r>
            <a:r>
              <a:rPr lang="en-GB" dirty="0" smtClean="0"/>
              <a:t> package: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GB" dirty="0" err="1" smtClean="0"/>
              <a:t>install.packages</a:t>
            </a:r>
            <a:r>
              <a:rPr lang="en-GB" dirty="0" smtClean="0"/>
              <a:t>("</a:t>
            </a:r>
            <a:r>
              <a:rPr lang="en-GB" dirty="0" err="1" smtClean="0"/>
              <a:t>mlmRev</a:t>
            </a:r>
            <a:r>
              <a:rPr lang="en-GB" dirty="0" smtClean="0"/>
              <a:t>")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GB" dirty="0" smtClean="0"/>
              <a:t>Analysis using lme4 package: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GB" dirty="0" err="1" smtClean="0"/>
              <a:t>install.packages</a:t>
            </a:r>
            <a:r>
              <a:rPr lang="en-GB" dirty="0" smtClean="0"/>
              <a:t>(“lme4")</a:t>
            </a:r>
          </a:p>
          <a:p>
            <a:pPr marL="0" indent="0">
              <a:buFont typeface="Arial" pitchFamily="34" charset="0"/>
              <a:buNone/>
              <a:defRPr/>
            </a:pP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contraception</a:t>
            </a:r>
            <a:endParaRPr lang="nl-NL" smtClean="0"/>
          </a:p>
        </p:txBody>
      </p:sp>
      <p:sp>
        <p:nvSpPr>
          <p:cNvPr id="235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Data: Contraception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mlmRev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	data(Contraception)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	?Contraception</a:t>
            </a:r>
          </a:p>
          <a:p>
            <a:r>
              <a:rPr lang="nl-NL" dirty="0" smtClean="0"/>
              <a:t>These data on the </a:t>
            </a:r>
            <a:r>
              <a:rPr lang="nl-NL" dirty="0" err="1" smtClean="0"/>
              <a:t>use</a:t>
            </a:r>
            <a:r>
              <a:rPr lang="nl-NL" dirty="0" smtClean="0"/>
              <a:t> of </a:t>
            </a:r>
            <a:r>
              <a:rPr lang="nl-NL" dirty="0" err="1" smtClean="0"/>
              <a:t>contraception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women</a:t>
            </a:r>
            <a:r>
              <a:rPr lang="nl-NL" dirty="0" smtClean="0"/>
              <a:t> in </a:t>
            </a:r>
            <a:r>
              <a:rPr lang="nl-NL" dirty="0" err="1" smtClean="0"/>
              <a:t>urban</a:t>
            </a:r>
            <a:r>
              <a:rPr lang="nl-NL" dirty="0" smtClean="0"/>
              <a:t> and </a:t>
            </a:r>
            <a:r>
              <a:rPr lang="nl-NL" dirty="0" err="1" smtClean="0"/>
              <a:t>rural</a:t>
            </a:r>
            <a:r>
              <a:rPr lang="nl-NL" dirty="0" smtClean="0"/>
              <a:t> </a:t>
            </a:r>
            <a:r>
              <a:rPr lang="nl-NL" dirty="0" err="1" smtClean="0"/>
              <a:t>areas</a:t>
            </a:r>
            <a:r>
              <a:rPr lang="nl-NL" dirty="0" smtClean="0"/>
              <a:t> (</a:t>
            </a:r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districts</a:t>
            </a:r>
            <a:r>
              <a:rPr lang="nl-NL" dirty="0" smtClean="0"/>
              <a:t>) </a:t>
            </a:r>
            <a:r>
              <a:rPr lang="nl-NL" dirty="0" err="1" smtClean="0"/>
              <a:t>come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1988 Bangladesh </a:t>
            </a:r>
            <a:r>
              <a:rPr lang="nl-NL" dirty="0" err="1" smtClean="0"/>
              <a:t>Fertility</a:t>
            </a:r>
            <a:r>
              <a:rPr lang="nl-NL" dirty="0" smtClean="0"/>
              <a:t> Survey. </a:t>
            </a:r>
          </a:p>
          <a:p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contraception</a:t>
            </a:r>
            <a:endParaRPr lang="nl-NL" smtClean="0"/>
          </a:p>
        </p:txBody>
      </p:sp>
      <p:sp>
        <p:nvSpPr>
          <p:cNvPr id="245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Data: Contraception</a:t>
            </a:r>
            <a:br>
              <a:rPr lang="en-GB" dirty="0" smtClean="0"/>
            </a:br>
            <a:r>
              <a:rPr lang="nl-NL" dirty="0" smtClean="0"/>
              <a:t>A data frame </a:t>
            </a:r>
            <a:r>
              <a:rPr lang="nl-NL" dirty="0" err="1" smtClean="0"/>
              <a:t>with</a:t>
            </a:r>
            <a:r>
              <a:rPr lang="nl-NL" dirty="0" smtClean="0"/>
              <a:t> 1934 </a:t>
            </a:r>
            <a:r>
              <a:rPr lang="nl-NL" dirty="0" err="1" smtClean="0"/>
              <a:t>observations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the </a:t>
            </a:r>
            <a:r>
              <a:rPr lang="nl-NL" dirty="0" err="1" smtClean="0"/>
              <a:t>following</a:t>
            </a:r>
            <a:r>
              <a:rPr lang="nl-NL" dirty="0" smtClean="0"/>
              <a:t> 6 variables:</a:t>
            </a:r>
          </a:p>
          <a:p>
            <a:pPr lvl="1"/>
            <a:r>
              <a:rPr lang="nl-NL" b="1" dirty="0" err="1" smtClean="0"/>
              <a:t>woman</a:t>
            </a:r>
            <a:r>
              <a:rPr lang="nl-NL" dirty="0" smtClean="0"/>
              <a:t> - </a:t>
            </a:r>
            <a:r>
              <a:rPr lang="nl-NL" dirty="0" err="1" smtClean="0"/>
              <a:t>Identifying</a:t>
            </a:r>
            <a:r>
              <a:rPr lang="nl-NL" dirty="0" smtClean="0"/>
              <a:t> code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woman</a:t>
            </a:r>
            <a:r>
              <a:rPr lang="nl-NL" dirty="0" smtClean="0"/>
              <a:t> - a factor </a:t>
            </a:r>
            <a:r>
              <a:rPr lang="nl-NL" dirty="0"/>
              <a:t>→ </a:t>
            </a:r>
            <a:r>
              <a:rPr lang="nl-NL" i="1" dirty="0" smtClean="0"/>
              <a:t>level 1</a:t>
            </a:r>
          </a:p>
          <a:p>
            <a:pPr lvl="1"/>
            <a:r>
              <a:rPr lang="nl-NL" b="1" dirty="0" smtClean="0"/>
              <a:t>district</a:t>
            </a:r>
            <a:r>
              <a:rPr lang="nl-NL" dirty="0" smtClean="0"/>
              <a:t> - </a:t>
            </a:r>
            <a:r>
              <a:rPr lang="nl-NL" dirty="0" err="1" smtClean="0"/>
              <a:t>Identifying</a:t>
            </a:r>
            <a:r>
              <a:rPr lang="nl-NL" dirty="0" smtClean="0"/>
              <a:t> code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district - a factor </a:t>
            </a:r>
            <a:r>
              <a:rPr lang="nl-NL" dirty="0"/>
              <a:t>→ </a:t>
            </a:r>
            <a:r>
              <a:rPr lang="nl-NL" i="1" dirty="0" smtClean="0"/>
              <a:t>level 2</a:t>
            </a:r>
          </a:p>
          <a:p>
            <a:pPr lvl="1"/>
            <a:r>
              <a:rPr lang="nl-NL" b="1" dirty="0" err="1" smtClean="0"/>
              <a:t>use</a:t>
            </a:r>
            <a:r>
              <a:rPr lang="nl-NL" dirty="0" smtClean="0"/>
              <a:t> - </a:t>
            </a:r>
            <a:r>
              <a:rPr lang="nl-NL" dirty="0" err="1" smtClean="0"/>
              <a:t>Contraceptive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at time of survey </a:t>
            </a:r>
            <a:r>
              <a:rPr lang="nl-NL" dirty="0"/>
              <a:t>→ </a:t>
            </a:r>
            <a:r>
              <a:rPr lang="nl-NL" dirty="0" err="1" smtClean="0">
                <a:solidFill>
                  <a:srgbClr val="FF0000"/>
                </a:solidFill>
              </a:rPr>
              <a:t>outcome</a:t>
            </a:r>
            <a:endParaRPr lang="nl-NL" dirty="0" smtClean="0">
              <a:solidFill>
                <a:srgbClr val="FF0000"/>
              </a:solidFill>
            </a:endParaRPr>
          </a:p>
          <a:p>
            <a:pPr lvl="1"/>
            <a:r>
              <a:rPr lang="nl-NL" b="1" dirty="0" err="1" smtClean="0"/>
              <a:t>livch</a:t>
            </a:r>
            <a:r>
              <a:rPr lang="nl-NL" dirty="0" smtClean="0"/>
              <a:t> - </a:t>
            </a:r>
            <a:r>
              <a:rPr lang="nl-NL" dirty="0" err="1" smtClean="0"/>
              <a:t>Number</a:t>
            </a:r>
            <a:r>
              <a:rPr lang="nl-NL" dirty="0" smtClean="0"/>
              <a:t> of living </a:t>
            </a:r>
            <a:r>
              <a:rPr lang="nl-NL" dirty="0" err="1" smtClean="0"/>
              <a:t>children</a:t>
            </a:r>
            <a:r>
              <a:rPr lang="nl-NL" dirty="0" smtClean="0"/>
              <a:t> at time of survey - </a:t>
            </a:r>
            <a:r>
              <a:rPr lang="nl-NL" dirty="0" err="1" smtClean="0"/>
              <a:t>ordered</a:t>
            </a:r>
            <a:r>
              <a:rPr lang="nl-NL" dirty="0" smtClean="0"/>
              <a:t> factor. Levels are 0, 1, 2, 3+   → </a:t>
            </a:r>
            <a:r>
              <a:rPr lang="nl-NL" i="1" dirty="0" smtClean="0"/>
              <a:t>level 1 </a:t>
            </a:r>
            <a:r>
              <a:rPr lang="nl-NL" i="1" dirty="0" err="1" smtClean="0"/>
              <a:t>covariate</a:t>
            </a:r>
            <a:endParaRPr lang="nl-NL" i="1" dirty="0" smtClean="0"/>
          </a:p>
          <a:p>
            <a:pPr lvl="1"/>
            <a:r>
              <a:rPr lang="nl-NL" b="1" dirty="0" err="1" smtClean="0"/>
              <a:t>age</a:t>
            </a:r>
            <a:r>
              <a:rPr lang="nl-NL" dirty="0" smtClean="0"/>
              <a:t> - Age of </a:t>
            </a:r>
            <a:r>
              <a:rPr lang="nl-NL" dirty="0" err="1" smtClean="0"/>
              <a:t>woman</a:t>
            </a:r>
            <a:r>
              <a:rPr lang="nl-NL" dirty="0" smtClean="0"/>
              <a:t> at time of survey (in </a:t>
            </a:r>
            <a:r>
              <a:rPr lang="nl-NL" dirty="0" err="1" smtClean="0"/>
              <a:t>years</a:t>
            </a:r>
            <a:r>
              <a:rPr lang="nl-NL" dirty="0" smtClean="0"/>
              <a:t>), </a:t>
            </a:r>
            <a:r>
              <a:rPr lang="nl-NL" dirty="0" err="1" smtClean="0"/>
              <a:t>centered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</a:t>
            </a:r>
            <a:r>
              <a:rPr lang="nl-NL" dirty="0" err="1" smtClean="0"/>
              <a:t>mean</a:t>
            </a:r>
            <a:r>
              <a:rPr lang="nl-NL" dirty="0" smtClean="0"/>
              <a:t> → </a:t>
            </a:r>
            <a:r>
              <a:rPr lang="nl-NL" i="1" dirty="0" smtClean="0"/>
              <a:t>level 1 </a:t>
            </a:r>
            <a:r>
              <a:rPr lang="nl-NL" i="1" dirty="0" err="1" smtClean="0"/>
              <a:t>covariate</a:t>
            </a:r>
            <a:endParaRPr lang="nl-NL" i="1" dirty="0" smtClean="0"/>
          </a:p>
          <a:p>
            <a:pPr lvl="1"/>
            <a:r>
              <a:rPr lang="nl-NL" b="1" dirty="0" err="1" smtClean="0"/>
              <a:t>urban</a:t>
            </a:r>
            <a:r>
              <a:rPr lang="nl-NL" dirty="0" smtClean="0"/>
              <a:t> - Type of </a:t>
            </a:r>
            <a:r>
              <a:rPr lang="nl-NL" dirty="0" err="1" smtClean="0"/>
              <a:t>region</a:t>
            </a:r>
            <a:r>
              <a:rPr lang="nl-NL" dirty="0" smtClean="0"/>
              <a:t> of </a:t>
            </a:r>
            <a:r>
              <a:rPr lang="nl-NL" dirty="0" err="1" smtClean="0"/>
              <a:t>residence</a:t>
            </a:r>
            <a:r>
              <a:rPr lang="nl-NL" dirty="0" smtClean="0"/>
              <a:t> - a factor. Levels are </a:t>
            </a:r>
            <a:r>
              <a:rPr lang="nl-NL" dirty="0" err="1" smtClean="0"/>
              <a:t>urban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rural</a:t>
            </a:r>
            <a:r>
              <a:rPr lang="nl-NL" dirty="0" smtClean="0"/>
              <a:t> → </a:t>
            </a:r>
            <a:r>
              <a:rPr lang="nl-NL" i="1" dirty="0" smtClean="0"/>
              <a:t>level 1 </a:t>
            </a:r>
            <a:r>
              <a:rPr lang="nl-NL" i="1" dirty="0" err="1" smtClean="0"/>
              <a:t>covariate</a:t>
            </a:r>
            <a:r>
              <a:rPr lang="nl-NL" dirty="0" smtClean="0"/>
              <a:t> (?)</a:t>
            </a:r>
          </a:p>
          <a:p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Overview Day 4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  <a:p>
            <a:pPr eaLnBrk="1" hangingPunct="1"/>
            <a:r>
              <a:rPr lang="en-US" dirty="0" smtClean="0"/>
              <a:t>Generalized linear mixed models (GLMMs)</a:t>
            </a:r>
          </a:p>
          <a:p>
            <a:pPr lvl="1"/>
            <a:r>
              <a:rPr lang="en-US" dirty="0" smtClean="0"/>
              <a:t>Combining GLM’s with Mixed Models</a:t>
            </a:r>
          </a:p>
          <a:p>
            <a:pPr lvl="1"/>
            <a:r>
              <a:rPr lang="en-US" dirty="0" smtClean="0"/>
              <a:t>Logistic and Poisson</a:t>
            </a:r>
          </a:p>
          <a:p>
            <a:pPr lvl="1"/>
            <a:r>
              <a:rPr lang="en-US" dirty="0" smtClean="0"/>
              <a:t>Estimation procedure and software</a:t>
            </a:r>
          </a:p>
          <a:p>
            <a:pPr eaLnBrk="1" hangingPunct="1"/>
            <a:r>
              <a:rPr lang="en-US" dirty="0" smtClean="0"/>
              <a:t>Extension to Non-linear models (</a:t>
            </a:r>
            <a:r>
              <a:rPr lang="en-US" i="1" dirty="0" smtClean="0"/>
              <a:t>very</a:t>
            </a:r>
            <a:r>
              <a:rPr lang="en-US" dirty="0" smtClean="0"/>
              <a:t> brief)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Case studies and examples throughout</a:t>
            </a:r>
          </a:p>
          <a:p>
            <a:pPr eaLnBrk="1" hangingPunct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case: contraception</a:t>
            </a:r>
            <a:endParaRPr lang="nl-NL" smtClean="0"/>
          </a:p>
        </p:txBody>
      </p:sp>
      <p:sp>
        <p:nvSpPr>
          <p:cNvPr id="25603" name="Tijdelijke aanduiding voor inhoud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&gt; Contraception[1:4,]</a:t>
            </a:r>
          </a:p>
          <a:p>
            <a:pPr eaLnBrk="1" hangingPunct="1"/>
            <a:r>
              <a:rPr lang="en-GB" dirty="0" smtClean="0"/>
              <a:t>  woman district use </a:t>
            </a:r>
            <a:r>
              <a:rPr lang="en-GB" dirty="0" err="1" smtClean="0"/>
              <a:t>livch</a:t>
            </a:r>
            <a:r>
              <a:rPr lang="en-GB" dirty="0" smtClean="0"/>
              <a:t>      age urban</a:t>
            </a:r>
          </a:p>
          <a:p>
            <a:pPr eaLnBrk="1" hangingPunct="1"/>
            <a:r>
              <a:rPr lang="en-GB" dirty="0" smtClean="0"/>
              <a:t>1     1        1   N    3+  18.4400     Y</a:t>
            </a:r>
          </a:p>
          <a:p>
            <a:pPr eaLnBrk="1" hangingPunct="1"/>
            <a:r>
              <a:rPr lang="en-GB" dirty="0" smtClean="0"/>
              <a:t>2     2        1   N     0  -5.5599     Y</a:t>
            </a:r>
          </a:p>
          <a:p>
            <a:pPr eaLnBrk="1" hangingPunct="1"/>
            <a:r>
              <a:rPr lang="en-GB" dirty="0" smtClean="0"/>
              <a:t>3     3        1   N     2   1.4400     Y</a:t>
            </a:r>
          </a:p>
          <a:p>
            <a:pPr eaLnBrk="1" hangingPunct="1"/>
            <a:r>
              <a:rPr lang="en-GB" dirty="0" smtClean="0"/>
              <a:t>4     4        1   N    3+   8.4400     Y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s-ES" b="1" dirty="0" smtClean="0"/>
              <a:t>&gt; </a:t>
            </a:r>
            <a:r>
              <a:rPr lang="es-ES" b="1" dirty="0" err="1" smtClean="0"/>
              <a:t>Contraception</a:t>
            </a:r>
            <a:r>
              <a:rPr lang="es-ES" b="1" dirty="0" smtClean="0"/>
              <a:t>[501:504,]</a:t>
            </a:r>
          </a:p>
          <a:p>
            <a:pPr eaLnBrk="1" hangingPunct="1"/>
            <a:r>
              <a:rPr lang="es-ES" dirty="0" smtClean="0"/>
              <a:t>    </a:t>
            </a:r>
            <a:r>
              <a:rPr lang="es-ES" dirty="0" err="1" smtClean="0"/>
              <a:t>woman</a:t>
            </a:r>
            <a:r>
              <a:rPr lang="es-ES" dirty="0" smtClean="0"/>
              <a:t> </a:t>
            </a:r>
            <a:r>
              <a:rPr lang="es-ES" dirty="0" err="1" smtClean="0"/>
              <a:t>district</a:t>
            </a:r>
            <a:r>
              <a:rPr lang="es-ES" dirty="0" smtClean="0"/>
              <a:t> use </a:t>
            </a:r>
            <a:r>
              <a:rPr lang="es-ES" dirty="0" err="1" smtClean="0"/>
              <a:t>livch</a:t>
            </a:r>
            <a:r>
              <a:rPr lang="es-ES" dirty="0" smtClean="0"/>
              <a:t>     </a:t>
            </a:r>
            <a:r>
              <a:rPr lang="es-ES" dirty="0" err="1" smtClean="0"/>
              <a:t>age</a:t>
            </a:r>
            <a:r>
              <a:rPr lang="es-ES" dirty="0" smtClean="0"/>
              <a:t> </a:t>
            </a:r>
            <a:r>
              <a:rPr lang="es-ES" dirty="0" err="1" smtClean="0"/>
              <a:t>urban</a:t>
            </a:r>
            <a:endParaRPr lang="es-ES" dirty="0" smtClean="0"/>
          </a:p>
          <a:p>
            <a:pPr eaLnBrk="1" hangingPunct="1"/>
            <a:r>
              <a:rPr lang="es-ES" dirty="0" smtClean="0"/>
              <a:t>501   501       14   Y     2 -4.5599     Y</a:t>
            </a:r>
          </a:p>
          <a:p>
            <a:pPr eaLnBrk="1" hangingPunct="1"/>
            <a:r>
              <a:rPr lang="es-ES" dirty="0" smtClean="0"/>
              <a:t>502   502       14   Y     1 -5.5599     Y</a:t>
            </a:r>
          </a:p>
          <a:p>
            <a:pPr eaLnBrk="1" hangingPunct="1"/>
            <a:r>
              <a:rPr lang="es-ES" dirty="0" smtClean="0"/>
              <a:t>503   503       14   N     1 -8.5599     Y</a:t>
            </a:r>
          </a:p>
          <a:p>
            <a:pPr eaLnBrk="1" hangingPunct="1">
              <a:buAutoNum type="arabicPlain" startAt="504"/>
            </a:pPr>
            <a:r>
              <a:rPr lang="es-ES" dirty="0" smtClean="0"/>
              <a:t>   504       14   Y     2  0.4400     Y</a:t>
            </a:r>
          </a:p>
          <a:p>
            <a:pPr eaLnBrk="1" hangingPunct="1">
              <a:buAutoNum type="arabicPlain" startAt="504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2400" dirty="0" smtClean="0"/>
              <a:t>Examine </a:t>
            </a:r>
            <a:r>
              <a:rPr lang="en-GB" sz="2400" dirty="0"/>
              <a:t>the dataset:</a:t>
            </a:r>
          </a:p>
          <a:p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case: contraception</a:t>
            </a:r>
            <a:endParaRPr lang="nl-NL" smtClean="0"/>
          </a:p>
        </p:txBody>
      </p:sp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&gt; with(Contraception, table(district, urban))</a:t>
            </a:r>
          </a:p>
          <a:p>
            <a:pPr eaLnBrk="1" hangingPunct="1"/>
            <a:r>
              <a:rPr lang="en-US" dirty="0" smtClean="0"/>
              <a:t>        urban</a:t>
            </a:r>
          </a:p>
          <a:p>
            <a:pPr eaLnBrk="1" hangingPunct="1"/>
            <a:r>
              <a:rPr lang="en-US" dirty="0" smtClean="0"/>
              <a:t>district   N   Y</a:t>
            </a:r>
          </a:p>
          <a:p>
            <a:pPr eaLnBrk="1" hangingPunct="1"/>
            <a:r>
              <a:rPr lang="en-US" dirty="0" smtClean="0"/>
              <a:t>      1   54  63</a:t>
            </a:r>
          </a:p>
          <a:p>
            <a:pPr eaLnBrk="1" hangingPunct="1"/>
            <a:r>
              <a:rPr lang="en-US" dirty="0" smtClean="0"/>
              <a:t>      2   20   0</a:t>
            </a:r>
          </a:p>
          <a:p>
            <a:pPr eaLnBrk="1" hangingPunct="1"/>
            <a:r>
              <a:rPr lang="en-US" dirty="0" smtClean="0"/>
              <a:t>      3    0   2</a:t>
            </a:r>
          </a:p>
          <a:p>
            <a:pPr eaLnBrk="1" hangingPunct="1"/>
            <a:r>
              <a:rPr lang="en-US" dirty="0" smtClean="0"/>
              <a:t>      4   19  11</a:t>
            </a:r>
          </a:p>
          <a:p>
            <a:pPr eaLnBrk="1" hangingPunct="1"/>
            <a:r>
              <a:rPr lang="en-US" dirty="0" smtClean="0"/>
              <a:t>      5   37   2</a:t>
            </a:r>
          </a:p>
          <a:p>
            <a:pPr eaLnBrk="1" hangingPunct="1"/>
            <a:r>
              <a:rPr lang="en-US" dirty="0" smtClean="0"/>
              <a:t>      6   58   7</a:t>
            </a:r>
          </a:p>
          <a:p>
            <a:pPr eaLnBrk="1" hangingPunct="1"/>
            <a:r>
              <a:rPr lang="en-US" dirty="0" smtClean="0"/>
              <a:t>      7   18   0</a:t>
            </a:r>
          </a:p>
          <a:p>
            <a:pPr eaLnBrk="1" hangingPunct="1"/>
            <a:r>
              <a:rPr lang="en-US" dirty="0" smtClean="0"/>
              <a:t>      8   35   2</a:t>
            </a:r>
          </a:p>
          <a:p>
            <a:pPr eaLnBrk="1" hangingPunct="1"/>
            <a:r>
              <a:rPr lang="en-US" dirty="0" smtClean="0"/>
              <a:t>      9   20   3</a:t>
            </a:r>
          </a:p>
          <a:p>
            <a:pPr eaLnBrk="1" hangingPunct="1"/>
            <a:r>
              <a:rPr lang="en-US" dirty="0" smtClean="0"/>
              <a:t>      . . .</a:t>
            </a:r>
          </a:p>
          <a:p>
            <a:pPr eaLnBrk="1" hangingPunct="1"/>
            <a:r>
              <a:rPr lang="en-GB" sz="2000" dirty="0" smtClean="0">
                <a:latin typeface="+mj-lt"/>
              </a:rPr>
              <a:t># -&gt; No, urban varies within district, so is indeed a </a:t>
            </a:r>
            <a:r>
              <a:rPr lang="en-GB" sz="2000" i="1" dirty="0" smtClean="0">
                <a:latin typeface="+mj-lt"/>
              </a:rPr>
              <a:t>level 1</a:t>
            </a:r>
            <a:r>
              <a:rPr lang="en-GB" sz="2000" dirty="0" smtClean="0">
                <a:latin typeface="+mj-lt"/>
              </a:rPr>
              <a:t> covariate.</a:t>
            </a:r>
            <a:endParaRPr lang="en-US" sz="2000" dirty="0" smtClean="0">
              <a:latin typeface="+mj-lt"/>
            </a:endParaRPr>
          </a:p>
          <a:p>
            <a:pPr eaLnBrk="1" hangingPunct="1"/>
            <a:endParaRPr lang="nl-N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2400" dirty="0" smtClean="0"/>
              <a:t>Is </a:t>
            </a:r>
            <a:r>
              <a:rPr lang="en-GB" sz="2400" dirty="0"/>
              <a:t>urban constant within district</a:t>
            </a:r>
            <a:r>
              <a:rPr lang="en-GB" sz="2400" dirty="0" smtClean="0"/>
              <a:t>?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case: contraception</a:t>
            </a:r>
            <a:endParaRPr lang="nl-NL" smtClean="0"/>
          </a:p>
        </p:txBody>
      </p:sp>
      <p:sp>
        <p:nvSpPr>
          <p:cNvPr id="2765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&gt; table(</a:t>
            </a:r>
            <a:r>
              <a:rPr lang="en-US" b="1" dirty="0" err="1" smtClean="0"/>
              <a:t>Contraception$use</a:t>
            </a:r>
            <a:r>
              <a:rPr lang="en-US" b="1" dirty="0" smtClean="0"/>
              <a:t>)</a:t>
            </a:r>
          </a:p>
          <a:p>
            <a:pPr eaLnBrk="1" hangingPunct="1"/>
            <a:r>
              <a:rPr lang="en-US" dirty="0" smtClean="0"/>
              <a:t>   N    Y </a:t>
            </a:r>
          </a:p>
          <a:p>
            <a:pPr eaLnBrk="1" hangingPunct="1"/>
            <a:r>
              <a:rPr lang="en-US" dirty="0" smtClean="0"/>
              <a:t>1175  759 </a:t>
            </a:r>
          </a:p>
          <a:p>
            <a:pPr eaLnBrk="1" hangingPunct="1"/>
            <a:r>
              <a:rPr lang="en-US" b="1" dirty="0" smtClean="0"/>
              <a:t>&gt; table(</a:t>
            </a:r>
            <a:r>
              <a:rPr lang="en-US" b="1" dirty="0" err="1" smtClean="0"/>
              <a:t>Contraception$livch</a:t>
            </a:r>
            <a:r>
              <a:rPr lang="en-US" b="1" dirty="0" smtClean="0"/>
              <a:t>)</a:t>
            </a:r>
          </a:p>
          <a:p>
            <a:pPr eaLnBrk="1" hangingPunct="1"/>
            <a:r>
              <a:rPr lang="en-US" dirty="0" smtClean="0"/>
              <a:t>  0   1   2  3+ </a:t>
            </a:r>
          </a:p>
          <a:p>
            <a:pPr eaLnBrk="1" hangingPunct="1"/>
            <a:r>
              <a:rPr lang="en-US" dirty="0" smtClean="0"/>
              <a:t>530 356 305 743 </a:t>
            </a:r>
          </a:p>
          <a:p>
            <a:pPr eaLnBrk="1" hangingPunct="1"/>
            <a:r>
              <a:rPr lang="en-US" b="1" dirty="0" smtClean="0"/>
              <a:t>&gt; summary(</a:t>
            </a:r>
            <a:r>
              <a:rPr lang="en-US" b="1" dirty="0" err="1" smtClean="0"/>
              <a:t>Contraception$age</a:t>
            </a:r>
            <a:r>
              <a:rPr lang="en-US" b="1" dirty="0" smtClean="0"/>
              <a:t>)</a:t>
            </a:r>
          </a:p>
          <a:p>
            <a:pPr eaLnBrk="1" hangingPunct="1"/>
            <a:r>
              <a:rPr lang="en-US" dirty="0" smtClean="0"/>
              <a:t>      Min.    1st Qu.     Median       Mean    3rd Qu.       Max. </a:t>
            </a:r>
          </a:p>
          <a:p>
            <a:pPr eaLnBrk="1" hangingPunct="1"/>
            <a:r>
              <a:rPr lang="en-US" dirty="0" smtClean="0"/>
              <a:t>-13.560000  -7.560000  -1.560000   0.002198   6.440000  19.440000 </a:t>
            </a:r>
          </a:p>
          <a:p>
            <a:pPr eaLnBrk="1" hangingPunct="1"/>
            <a:r>
              <a:rPr lang="en-US" b="1" dirty="0" smtClean="0"/>
              <a:t>&gt; table(</a:t>
            </a:r>
            <a:r>
              <a:rPr lang="en-US" b="1" dirty="0" err="1" smtClean="0"/>
              <a:t>Contraception$urban</a:t>
            </a:r>
            <a:r>
              <a:rPr lang="en-US" b="1" dirty="0" smtClean="0"/>
              <a:t>)</a:t>
            </a:r>
          </a:p>
          <a:p>
            <a:pPr eaLnBrk="1" hangingPunct="1"/>
            <a:r>
              <a:rPr lang="en-US" dirty="0" smtClean="0"/>
              <a:t>   N    Y </a:t>
            </a:r>
          </a:p>
          <a:p>
            <a:pPr eaLnBrk="1" hangingPunct="1"/>
            <a:r>
              <a:rPr lang="en-US" dirty="0" smtClean="0"/>
              <a:t>1372  562 </a:t>
            </a:r>
          </a:p>
          <a:p>
            <a:pPr eaLnBrk="1" hangingPunct="1"/>
            <a:endParaRPr lang="nl-N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2400" dirty="0" smtClean="0"/>
              <a:t>Some </a:t>
            </a:r>
            <a:r>
              <a:rPr lang="en-GB" sz="2400" dirty="0" err="1" smtClean="0"/>
              <a:t>descriptives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contraception</a:t>
            </a:r>
            <a:endParaRPr lang="nl-NL" smtClean="0"/>
          </a:p>
        </p:txBody>
      </p:sp>
      <p:sp>
        <p:nvSpPr>
          <p:cNvPr id="2867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think about the analysis</a:t>
            </a:r>
          </a:p>
          <a:p>
            <a:pPr lvl="1"/>
            <a:r>
              <a:rPr lang="en-GB" dirty="0" smtClean="0"/>
              <a:t>Dichotomous outcome </a:t>
            </a:r>
            <a:r>
              <a:rPr lang="nl-NL" dirty="0"/>
              <a:t>→</a:t>
            </a:r>
            <a:r>
              <a:rPr lang="en-GB" dirty="0" smtClean="0"/>
              <a:t> logistic regression</a:t>
            </a:r>
            <a:endParaRPr lang="nl-NL" dirty="0" smtClean="0"/>
          </a:p>
          <a:p>
            <a:pPr lvl="1"/>
            <a:r>
              <a:rPr lang="en-GB" dirty="0" smtClean="0"/>
              <a:t>Predictors: </a:t>
            </a:r>
            <a:r>
              <a:rPr lang="nl-NL" dirty="0" err="1" smtClean="0"/>
              <a:t>Number</a:t>
            </a:r>
            <a:r>
              <a:rPr lang="nl-NL" dirty="0" smtClean="0"/>
              <a:t> of living </a:t>
            </a:r>
            <a:r>
              <a:rPr lang="nl-NL" dirty="0" err="1" smtClean="0"/>
              <a:t>children</a:t>
            </a:r>
            <a:r>
              <a:rPr lang="nl-NL" dirty="0" smtClean="0"/>
              <a:t> (factor), </a:t>
            </a:r>
            <a:r>
              <a:rPr lang="nl-NL" dirty="0" err="1" smtClean="0"/>
              <a:t>age</a:t>
            </a:r>
            <a:r>
              <a:rPr lang="nl-NL" dirty="0" smtClean="0"/>
              <a:t>, </a:t>
            </a:r>
            <a:r>
              <a:rPr lang="nl-NL" dirty="0" err="1" smtClean="0"/>
              <a:t>urban</a:t>
            </a:r>
            <a:endParaRPr lang="en-GB" dirty="0" smtClean="0"/>
          </a:p>
          <a:p>
            <a:pPr lvl="1"/>
            <a:r>
              <a:rPr lang="en-GB" dirty="0" smtClean="0"/>
              <a:t>Women (=level 1) live within districts (sample of all districts in Bangladesh, = level 2)</a:t>
            </a:r>
          </a:p>
          <a:p>
            <a:pPr lvl="1"/>
            <a:r>
              <a:rPr lang="en-GB" dirty="0" smtClean="0"/>
              <a:t>Random intercept at level 2?</a:t>
            </a:r>
          </a:p>
          <a:p>
            <a:pPr lvl="1"/>
            <a:r>
              <a:rPr lang="en-GB" dirty="0" smtClean="0"/>
              <a:t>Random slope for predictors, at level 2?</a:t>
            </a:r>
          </a:p>
          <a:p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contraception</a:t>
            </a:r>
            <a:endParaRPr lang="nl-NL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Tijdelijke aanduiding voor inhoud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Some possible models (</a:t>
                </a:r>
                <a:r>
                  <a:rPr lang="en-GB" dirty="0" err="1" smtClean="0"/>
                  <a:t>livch</a:t>
                </a:r>
                <a:r>
                  <a:rPr lang="en-GB" dirty="0" smtClean="0"/>
                  <a:t> as factor variable, 3 dummies)</a:t>
                </a:r>
              </a:p>
              <a:p>
                <a:pPr lvl="1"/>
                <a:r>
                  <a:rPr lang="en-GB" dirty="0" smtClean="0"/>
                  <a:t>Fixed effects only, don’t take district into account:</a:t>
                </a:r>
              </a:p>
              <a:p>
                <a:pPr marL="47894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𝑢𝑠𝑒</m:t>
                                          </m:r>
                                        </m:e>
                                        <m:sub>
                                          <m:r>
                                            <a:rPr lang="nl-NL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𝑢𝑠𝑒</m:t>
                                          </m:r>
                                        </m:e>
                                        <m:sub>
                                          <m:r>
                                            <a:rPr lang="nl-NL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𝑙𝑖𝑣𝑐h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𝑢𝑟𝑏𝑎𝑛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lvl="1"/>
                <a:endParaRPr lang="en-GB" dirty="0" smtClean="0"/>
              </a:p>
              <a:p>
                <a:pPr lvl="1"/>
                <a:r>
                  <a:rPr lang="en-GB" dirty="0" smtClean="0"/>
                  <a:t>Random intercept per district:</a:t>
                </a:r>
              </a:p>
              <a:p>
                <a:pPr marL="47894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altLang="en-US" i="1">
                                              <a:latin typeface="Cambria Math" panose="02040503050406030204" pitchFamily="18" charset="0"/>
                                            </a:rPr>
                                            <m:t>𝑢𝑠𝑒</m:t>
                                          </m:r>
                                        </m:e>
                                        <m:sub>
                                          <m:r>
                                            <a:rPr lang="nl-NL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nl-NL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altLang="en-US" i="1">
                                              <a:latin typeface="Cambria Math" panose="02040503050406030204" pitchFamily="18" charset="0"/>
                                            </a:rPr>
                                            <m:t>𝑢𝑠𝑒</m:t>
                                          </m:r>
                                        </m:e>
                                        <m:sub>
                                          <m:r>
                                            <a:rPr lang="nl-NL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nl-NL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alt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NL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𝑙𝑖𝑣𝑐h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l-NL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𝑢𝑟𝑏𝑎𝑛</m:t>
                          </m:r>
                        </m:e>
                        <m:sub>
                          <m:r>
                            <a:rPr lang="nl-NL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lvl="1"/>
                <a:endParaRPr lang="en-GB" dirty="0" smtClean="0"/>
              </a:p>
              <a:p>
                <a:pPr lvl="1"/>
                <a:r>
                  <a:rPr lang="en-GB" dirty="0" smtClean="0"/>
                  <a:t>Random intercept + random slope urban per district:</a:t>
                </a:r>
              </a:p>
              <a:p>
                <a:pPr marL="47894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1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sz="19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sz="19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nl-NL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altLang="en-US" sz="1900" i="1">
                                              <a:latin typeface="Cambria Math" panose="02040503050406030204" pitchFamily="18" charset="0"/>
                                            </a:rPr>
                                            <m:t>𝑢𝑠𝑒</m:t>
                                          </m:r>
                                        </m:e>
                                        <m:sub>
                                          <m:r>
                                            <a:rPr lang="nl-NL" altLang="en-US" sz="1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nl-NL" alt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nl-NL" sz="19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nl-NL" sz="19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nl-NL" sz="19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nl-NL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altLang="en-US" sz="1900" i="1">
                                              <a:latin typeface="Cambria Math" panose="02040503050406030204" pitchFamily="18" charset="0"/>
                                            </a:rPr>
                                            <m:t>𝑢𝑠𝑒</m:t>
                                          </m:r>
                                        </m:e>
                                        <m:sub>
                                          <m:r>
                                            <a:rPr lang="nl-NL" altLang="en-US" sz="1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nl-NL" alt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nl-NL" sz="19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nl-NL" sz="1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alt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alt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nl-NL" altLang="en-US" sz="1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l-NL" altLang="en-US" sz="19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nl-NL" alt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en-US" sz="1900" dirty="0">
                                  <a:latin typeface="Times New Roman" pitchFamily="18" charset="0"/>
                                  <a:cs typeface="Times New Roman" pitchFamily="18" charset="0"/>
                                </a:rPr>
                                <m:t>υ</m:t>
                              </m:r>
                            </m:e>
                            <m:sub>
                              <m:r>
                                <a:rPr lang="nl-NL" altLang="en-US" sz="1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nl-NL" alt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nl-NL" altLang="en-US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𝑙𝑖𝑣𝑐h</m:t>
                          </m:r>
                        </m:e>
                        <m:sub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l-NL" altLang="en-US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l-NL" altLang="en-US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l-NL" alt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sz="1900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sz="19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nl-NL" altLang="en-US" sz="19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𝑢𝑟𝑏𝑎𝑛</m:t>
                          </m:r>
                        </m:e>
                        <m:sub>
                          <m:r>
                            <a:rPr lang="nl-NL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GB" sz="1900" dirty="0" smtClean="0"/>
              </a:p>
            </p:txBody>
          </p:sp>
        </mc:Choice>
        <mc:Fallback>
          <p:sp>
            <p:nvSpPr>
              <p:cNvPr id="29699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contraception</a:t>
            </a:r>
            <a:endParaRPr lang="nl-NL" smtClean="0"/>
          </a:p>
        </p:txBody>
      </p:sp>
      <p:sp>
        <p:nvSpPr>
          <p:cNvPr id="30723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nl-NL" dirty="0" smtClean="0"/>
          </a:p>
          <a:p>
            <a:r>
              <a:rPr lang="en-GB" dirty="0" smtClean="0"/>
              <a:t>&gt; </a:t>
            </a:r>
            <a:r>
              <a:rPr lang="en-US" dirty="0" smtClean="0"/>
              <a:t>mod1 &lt;- </a:t>
            </a:r>
            <a:r>
              <a:rPr lang="en-US" dirty="0" err="1" smtClean="0"/>
              <a:t>glmer</a:t>
            </a:r>
            <a:r>
              <a:rPr lang="en-US" dirty="0" smtClean="0"/>
              <a:t>(use ~ </a:t>
            </a:r>
            <a:r>
              <a:rPr lang="en-US" dirty="0" err="1" smtClean="0"/>
              <a:t>livch</a:t>
            </a:r>
            <a:r>
              <a:rPr lang="en-US" dirty="0" smtClean="0"/>
              <a:t> + age + urban + (1 | district), family = binomial, data = Contraception)</a:t>
            </a:r>
          </a:p>
          <a:p>
            <a:endParaRPr lang="nl-N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864096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ogistic model for contraception use, regressed on main effects of </a:t>
            </a:r>
            <a:r>
              <a:rPr lang="en-US" dirty="0" err="1" smtClean="0"/>
              <a:t>livch</a:t>
            </a:r>
            <a:r>
              <a:rPr lang="en-US" dirty="0" smtClean="0"/>
              <a:t>, age and urban, and with a random intercept for each district: 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contraception</a:t>
            </a:r>
            <a:endParaRPr lang="nl-NL" smtClean="0"/>
          </a:p>
        </p:txBody>
      </p:sp>
      <p:sp>
        <p:nvSpPr>
          <p:cNvPr id="31747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&gt; mod1</a:t>
            </a:r>
          </a:p>
          <a:p>
            <a:r>
              <a:rPr lang="en-US" smtClean="0"/>
              <a:t>AIC  BIC logLik deviance</a:t>
            </a:r>
          </a:p>
          <a:p>
            <a:r>
              <a:rPr lang="en-US" smtClean="0"/>
              <a:t> 2428 2467  -1207     2414</a:t>
            </a:r>
          </a:p>
          <a:p>
            <a:r>
              <a:rPr lang="en-US" smtClean="0"/>
              <a:t>Random effects:</a:t>
            </a:r>
          </a:p>
          <a:p>
            <a:r>
              <a:rPr lang="en-US" smtClean="0"/>
              <a:t> Groups   Name        Variance Std.Dev.</a:t>
            </a:r>
          </a:p>
          <a:p>
            <a:r>
              <a:rPr lang="en-US" smtClean="0"/>
              <a:t> district (Intercept) 0.21239  0.46086 </a:t>
            </a:r>
          </a:p>
          <a:p>
            <a:r>
              <a:rPr lang="en-US" smtClean="0"/>
              <a:t>Fixed effects:</a:t>
            </a:r>
          </a:p>
          <a:p>
            <a:r>
              <a:rPr lang="en-US" smtClean="0"/>
              <a:t>             Estimate Std. Error z value Pr(&gt;|z|)    </a:t>
            </a:r>
          </a:p>
          <a:p>
            <a:r>
              <a:rPr lang="en-US" smtClean="0"/>
              <a:t>(Intercept) -1.689710   0.145496 -11.613  &lt; 2e-16 ***</a:t>
            </a:r>
          </a:p>
          <a:p>
            <a:r>
              <a:rPr lang="en-US" smtClean="0"/>
              <a:t>livch1       1.109184   0.156825   7.073 1.52e-12 ***</a:t>
            </a:r>
          </a:p>
          <a:p>
            <a:r>
              <a:rPr lang="en-US" smtClean="0"/>
              <a:t>livch2       1.376396   0.173309   7.942 1.99e-15 ***</a:t>
            </a:r>
          </a:p>
          <a:p>
            <a:r>
              <a:rPr lang="en-US" smtClean="0"/>
              <a:t>livch3+      1.345234   0.177772   7.567 3.81e-14 ***</a:t>
            </a:r>
          </a:p>
          <a:p>
            <a:r>
              <a:rPr lang="en-US" smtClean="0"/>
              <a:t>age         -0.026595   0.007828  -3.398  0.00068 ***</a:t>
            </a:r>
          </a:p>
          <a:p>
            <a:r>
              <a:rPr lang="en-US" smtClean="0"/>
              <a:t>urbanY       0.732918   0.118419   6.189 6.05e-10 ***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</a:t>
            </a:r>
            <a:r>
              <a:rPr lang="en-GB" smtClean="0"/>
              <a:t>Melanoma Mortality</a:t>
            </a:r>
            <a:endParaRPr lang="nl-NL" smtClean="0"/>
          </a:p>
        </p:txBody>
      </p:sp>
      <p:sp>
        <p:nvSpPr>
          <p:cNvPr id="32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Data: </a:t>
            </a:r>
            <a:r>
              <a:rPr lang="en-GB" dirty="0" err="1" smtClean="0"/>
              <a:t>Mmmec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	library(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mlmRev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	data(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Mmmec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	?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Mmmec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nl-NL" dirty="0" smtClean="0"/>
          </a:p>
          <a:p>
            <a:r>
              <a:rPr lang="nl-NL" dirty="0" err="1" smtClean="0"/>
              <a:t>Malignant</a:t>
            </a:r>
            <a:r>
              <a:rPr lang="nl-NL" dirty="0" smtClean="0"/>
              <a:t> </a:t>
            </a:r>
            <a:r>
              <a:rPr lang="nl-NL" dirty="0" err="1" smtClean="0"/>
              <a:t>Melanoma</a:t>
            </a:r>
            <a:r>
              <a:rPr lang="nl-NL" dirty="0" smtClean="0"/>
              <a:t> </a:t>
            </a:r>
            <a:r>
              <a:rPr lang="nl-NL" dirty="0" err="1" smtClean="0"/>
              <a:t>Mortality</a:t>
            </a:r>
            <a:r>
              <a:rPr lang="nl-NL" dirty="0" smtClean="0"/>
              <a:t> in the </a:t>
            </a:r>
            <a:r>
              <a:rPr lang="nl-NL" dirty="0" err="1" smtClean="0"/>
              <a:t>European</a:t>
            </a:r>
            <a:r>
              <a:rPr lang="nl-NL" dirty="0" smtClean="0"/>
              <a:t> </a:t>
            </a:r>
            <a:r>
              <a:rPr lang="nl-NL" dirty="0" err="1" smtClean="0"/>
              <a:t>Community</a:t>
            </a:r>
            <a:r>
              <a:rPr lang="nl-NL" dirty="0" smtClean="0"/>
              <a:t> </a:t>
            </a:r>
            <a:r>
              <a:rPr lang="nl-NL" dirty="0" err="1" smtClean="0"/>
              <a:t>associated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impact of UV </a:t>
            </a:r>
            <a:r>
              <a:rPr lang="nl-NL" dirty="0" err="1" smtClean="0"/>
              <a:t>radiation</a:t>
            </a:r>
            <a:r>
              <a:rPr lang="nl-NL" dirty="0" smtClean="0"/>
              <a:t> </a:t>
            </a:r>
            <a:r>
              <a:rPr lang="nl-NL" dirty="0" err="1" smtClean="0"/>
              <a:t>exposure</a:t>
            </a:r>
            <a:r>
              <a:rPr lang="nl-NL" dirty="0" smtClean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</a:t>
            </a:r>
            <a:r>
              <a:rPr lang="en-GB" smtClean="0"/>
              <a:t>Melanoma Mortality</a:t>
            </a:r>
            <a:endParaRPr lang="nl-NL" smtClean="0"/>
          </a:p>
        </p:txBody>
      </p:sp>
      <p:sp>
        <p:nvSpPr>
          <p:cNvPr id="33795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124744"/>
            <a:ext cx="9049006" cy="5040560"/>
          </a:xfrm>
        </p:spPr>
        <p:txBody>
          <a:bodyPr/>
          <a:lstStyle/>
          <a:p>
            <a:r>
              <a:rPr lang="en-GB" dirty="0" smtClean="0"/>
              <a:t>Data: </a:t>
            </a:r>
            <a:r>
              <a:rPr lang="en-GB" dirty="0" err="1" smtClean="0"/>
              <a:t>Mmmec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nl-NL" dirty="0" smtClean="0"/>
              <a:t>data frame </a:t>
            </a:r>
            <a:r>
              <a:rPr lang="nl-NL" dirty="0" err="1" smtClean="0"/>
              <a:t>with</a:t>
            </a:r>
            <a:r>
              <a:rPr lang="nl-NL" dirty="0" smtClean="0"/>
              <a:t> 354 </a:t>
            </a:r>
            <a:r>
              <a:rPr lang="nl-NL" dirty="0" err="1" smtClean="0"/>
              <a:t>observations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the </a:t>
            </a:r>
            <a:r>
              <a:rPr lang="nl-NL" dirty="0" err="1" smtClean="0"/>
              <a:t>following</a:t>
            </a:r>
            <a:r>
              <a:rPr lang="nl-NL" dirty="0" smtClean="0"/>
              <a:t> 6 variables:</a:t>
            </a:r>
          </a:p>
          <a:p>
            <a:pPr lvl="1"/>
            <a:endParaRPr lang="nl-NL" dirty="0" smtClean="0"/>
          </a:p>
          <a:p>
            <a:pPr lvl="1"/>
            <a:r>
              <a:rPr lang="nl-NL" b="1" dirty="0" err="1" smtClean="0"/>
              <a:t>nation</a:t>
            </a:r>
            <a:r>
              <a:rPr lang="nl-NL" dirty="0" smtClean="0"/>
              <a:t> - a factor </a:t>
            </a:r>
            <a:r>
              <a:rPr lang="nl-NL" dirty="0" err="1" smtClean="0"/>
              <a:t>with</a:t>
            </a:r>
            <a:r>
              <a:rPr lang="nl-NL" dirty="0" smtClean="0"/>
              <a:t> levels Belgium, </a:t>
            </a:r>
            <a:r>
              <a:rPr lang="nl-NL" dirty="0" err="1" smtClean="0"/>
              <a:t>W.Germany</a:t>
            </a:r>
            <a:r>
              <a:rPr lang="nl-NL" dirty="0" smtClean="0"/>
              <a:t>, Denmark, France, UK, Italy, Ireland, Luxembourg, and Netherlands </a:t>
            </a:r>
            <a:r>
              <a:rPr lang="nl-NL" dirty="0"/>
              <a:t>→ </a:t>
            </a:r>
            <a:r>
              <a:rPr lang="nl-NL" i="1" dirty="0" smtClean="0"/>
              <a:t>level 3</a:t>
            </a:r>
          </a:p>
          <a:p>
            <a:pPr lvl="1"/>
            <a:r>
              <a:rPr lang="nl-NL" b="1" dirty="0" err="1" smtClean="0"/>
              <a:t>region</a:t>
            </a:r>
            <a:r>
              <a:rPr lang="nl-NL" dirty="0" smtClean="0"/>
              <a:t> - </a:t>
            </a:r>
            <a:r>
              <a:rPr lang="nl-NL" dirty="0" err="1"/>
              <a:t>r</a:t>
            </a:r>
            <a:r>
              <a:rPr lang="nl-NL" dirty="0" err="1" smtClean="0"/>
              <a:t>egion</a:t>
            </a:r>
            <a:r>
              <a:rPr lang="nl-NL" dirty="0" smtClean="0"/>
              <a:t> ID - a factor. </a:t>
            </a:r>
            <a:r>
              <a:rPr lang="nl-NL" dirty="0"/>
              <a:t>→ </a:t>
            </a:r>
            <a:r>
              <a:rPr lang="nl-NL" i="1" dirty="0" smtClean="0"/>
              <a:t>level 2</a:t>
            </a:r>
          </a:p>
          <a:p>
            <a:pPr lvl="1"/>
            <a:r>
              <a:rPr lang="nl-NL" b="1" dirty="0" err="1" smtClean="0"/>
              <a:t>county</a:t>
            </a:r>
            <a:r>
              <a:rPr lang="nl-NL" dirty="0" smtClean="0"/>
              <a:t> - </a:t>
            </a:r>
            <a:r>
              <a:rPr lang="nl-NL" dirty="0" err="1"/>
              <a:t>c</a:t>
            </a:r>
            <a:r>
              <a:rPr lang="nl-NL" dirty="0" err="1" smtClean="0"/>
              <a:t>ounty</a:t>
            </a:r>
            <a:r>
              <a:rPr lang="nl-NL" dirty="0" smtClean="0"/>
              <a:t> ID - a factor. </a:t>
            </a:r>
            <a:r>
              <a:rPr lang="nl-NL" dirty="0"/>
              <a:t>→ </a:t>
            </a:r>
            <a:r>
              <a:rPr lang="nl-NL" i="1" dirty="0" smtClean="0"/>
              <a:t>level 1</a:t>
            </a:r>
          </a:p>
          <a:p>
            <a:pPr lvl="1"/>
            <a:r>
              <a:rPr lang="nl-NL" b="1" dirty="0" err="1" smtClean="0"/>
              <a:t>deaths</a:t>
            </a:r>
            <a:r>
              <a:rPr lang="nl-NL" dirty="0" smtClean="0"/>
              <a:t> - </a:t>
            </a:r>
            <a:r>
              <a:rPr lang="nl-NL" dirty="0" err="1" smtClean="0"/>
              <a:t>number</a:t>
            </a:r>
            <a:r>
              <a:rPr lang="nl-NL" dirty="0" smtClean="0"/>
              <a:t> of male </a:t>
            </a:r>
            <a:r>
              <a:rPr lang="nl-NL" dirty="0" err="1" smtClean="0"/>
              <a:t>deaths</a:t>
            </a:r>
            <a:r>
              <a:rPr lang="nl-NL" dirty="0" smtClean="0"/>
              <a:t> </a:t>
            </a:r>
            <a:r>
              <a:rPr lang="nl-NL" dirty="0" err="1" smtClean="0"/>
              <a:t>due</a:t>
            </a:r>
            <a:r>
              <a:rPr lang="nl-NL" dirty="0" smtClean="0"/>
              <a:t> to MM </a:t>
            </a:r>
            <a:r>
              <a:rPr lang="nl-NL" dirty="0" err="1" smtClean="0"/>
              <a:t>during</a:t>
            </a:r>
            <a:r>
              <a:rPr lang="nl-NL" dirty="0" smtClean="0"/>
              <a:t> 1971–1980 </a:t>
            </a:r>
          </a:p>
          <a:p>
            <a:pPr lvl="1">
              <a:buNone/>
            </a:pPr>
            <a:r>
              <a:rPr lang="nl-NL" dirty="0" smtClean="0"/>
              <a:t>	</a:t>
            </a:r>
            <a:r>
              <a:rPr lang="nl-NL" dirty="0"/>
              <a:t> → </a:t>
            </a:r>
            <a:r>
              <a:rPr lang="nl-NL" dirty="0" err="1" smtClean="0">
                <a:solidFill>
                  <a:srgbClr val="FF0000"/>
                </a:solidFill>
              </a:rPr>
              <a:t>outcome</a:t>
            </a:r>
            <a:r>
              <a:rPr lang="nl-NL" dirty="0" smtClean="0"/>
              <a:t> (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deaths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county</a:t>
            </a:r>
            <a:r>
              <a:rPr lang="nl-NL" dirty="0" smtClean="0"/>
              <a:t>)</a:t>
            </a:r>
          </a:p>
          <a:p>
            <a:pPr lvl="1"/>
            <a:r>
              <a:rPr lang="nl-NL" b="1" dirty="0" err="1" smtClean="0"/>
              <a:t>Expected</a:t>
            </a:r>
            <a:r>
              <a:rPr lang="nl-NL" dirty="0" smtClean="0"/>
              <a:t> - </a:t>
            </a:r>
            <a:r>
              <a:rPr lang="nl-NL" dirty="0" err="1"/>
              <a:t>n</a:t>
            </a:r>
            <a:r>
              <a:rPr lang="nl-NL" dirty="0" err="1" smtClean="0"/>
              <a:t>umber</a:t>
            </a:r>
            <a:r>
              <a:rPr lang="nl-NL" dirty="0" smtClean="0"/>
              <a:t> of </a:t>
            </a:r>
            <a:r>
              <a:rPr lang="nl-NL" dirty="0" err="1" smtClean="0"/>
              <a:t>expected</a:t>
            </a:r>
            <a:r>
              <a:rPr lang="nl-NL" dirty="0" smtClean="0"/>
              <a:t> </a:t>
            </a:r>
            <a:r>
              <a:rPr lang="nl-NL" dirty="0" err="1" smtClean="0"/>
              <a:t>deaths</a:t>
            </a:r>
            <a:r>
              <a:rPr lang="nl-NL" dirty="0" smtClean="0"/>
              <a:t> </a:t>
            </a:r>
            <a:r>
              <a:rPr lang="nl-NL" dirty="0" err="1" smtClean="0"/>
              <a:t>due</a:t>
            </a:r>
            <a:r>
              <a:rPr lang="nl-NL" dirty="0" smtClean="0"/>
              <a:t> to MM. </a:t>
            </a:r>
            <a:r>
              <a:rPr lang="nl-NL" dirty="0"/>
              <a:t>→ </a:t>
            </a:r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exposure (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total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deaths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person </a:t>
            </a:r>
            <a:r>
              <a:rPr lang="nl-NL" dirty="0" err="1" smtClean="0"/>
              <a:t>years</a:t>
            </a:r>
            <a:r>
              <a:rPr lang="nl-NL" dirty="0" smtClean="0"/>
              <a:t> at risk, </a:t>
            </a:r>
            <a:r>
              <a:rPr lang="nl-NL" dirty="0" err="1" smtClean="0"/>
              <a:t>used</a:t>
            </a:r>
            <a:r>
              <a:rPr lang="nl-NL" dirty="0" smtClean="0"/>
              <a:t> as </a:t>
            </a:r>
            <a:r>
              <a:rPr lang="nl-NL" i="1" dirty="0"/>
              <a:t>offset </a:t>
            </a:r>
            <a:r>
              <a:rPr lang="nl-NL" i="1" dirty="0" err="1" smtClean="0"/>
              <a:t>variable</a:t>
            </a:r>
            <a:r>
              <a:rPr lang="nl-NL" dirty="0" smtClean="0"/>
              <a:t>).</a:t>
            </a:r>
          </a:p>
          <a:p>
            <a:pPr lvl="1"/>
            <a:r>
              <a:rPr lang="nl-NL" b="1" dirty="0" err="1" smtClean="0"/>
              <a:t>uvb</a:t>
            </a:r>
            <a:r>
              <a:rPr lang="nl-NL" dirty="0" smtClean="0"/>
              <a:t> - </a:t>
            </a:r>
            <a:r>
              <a:rPr lang="nl-NL" i="1" dirty="0" err="1" smtClean="0"/>
              <a:t>centered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of the UVB </a:t>
            </a:r>
            <a:r>
              <a:rPr lang="nl-NL" dirty="0" err="1" smtClean="0"/>
              <a:t>dose</a:t>
            </a:r>
            <a:r>
              <a:rPr lang="nl-NL" dirty="0" smtClean="0"/>
              <a:t> </a:t>
            </a:r>
            <a:r>
              <a:rPr lang="nl-NL" dirty="0" err="1" smtClean="0"/>
              <a:t>reaching</a:t>
            </a:r>
            <a:r>
              <a:rPr lang="nl-NL" dirty="0" smtClean="0"/>
              <a:t> the </a:t>
            </a:r>
            <a:r>
              <a:rPr lang="nl-NL" dirty="0" err="1" smtClean="0"/>
              <a:t>earth's</a:t>
            </a:r>
            <a:r>
              <a:rPr lang="nl-NL" dirty="0" smtClean="0"/>
              <a:t> </a:t>
            </a:r>
            <a:r>
              <a:rPr lang="nl-NL" dirty="0" err="1" smtClean="0"/>
              <a:t>surface</a:t>
            </a:r>
            <a:r>
              <a:rPr lang="nl-NL" dirty="0" smtClean="0"/>
              <a:t> in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county</a:t>
            </a:r>
            <a:r>
              <a:rPr lang="nl-NL" dirty="0" smtClean="0"/>
              <a:t> </a:t>
            </a:r>
            <a:r>
              <a:rPr lang="nl-NL" dirty="0"/>
              <a:t>→ </a:t>
            </a:r>
            <a:r>
              <a:rPr lang="nl-NL" i="1" dirty="0" smtClean="0"/>
              <a:t>level 1 </a:t>
            </a:r>
            <a:r>
              <a:rPr lang="nl-NL" i="1" dirty="0" err="1" smtClean="0"/>
              <a:t>covariate</a:t>
            </a:r>
            <a:endParaRPr lang="nl-NL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</a:t>
            </a:r>
            <a:r>
              <a:rPr lang="en-GB" smtClean="0"/>
              <a:t>Melanoma Mortality</a:t>
            </a:r>
            <a:endParaRPr lang="nl-NL" smtClean="0"/>
          </a:p>
        </p:txBody>
      </p:sp>
      <p:sp>
        <p:nvSpPr>
          <p:cNvPr id="348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&gt; </a:t>
            </a:r>
            <a:r>
              <a:rPr lang="en-GB" dirty="0" err="1" smtClean="0"/>
              <a:t>Mmmec</a:t>
            </a:r>
            <a:r>
              <a:rPr lang="en-GB" dirty="0" smtClean="0"/>
              <a:t>[1:4,]</a:t>
            </a:r>
          </a:p>
          <a:p>
            <a:r>
              <a:rPr lang="en-GB" dirty="0" smtClean="0"/>
              <a:t>   nation region county deaths expected     </a:t>
            </a:r>
            <a:r>
              <a:rPr lang="en-GB" dirty="0" err="1" smtClean="0"/>
              <a:t>uvb</a:t>
            </a:r>
            <a:endParaRPr lang="en-GB" dirty="0" smtClean="0"/>
          </a:p>
          <a:p>
            <a:r>
              <a:rPr lang="en-GB" dirty="0" smtClean="0"/>
              <a:t>1 Belgium      1      1     79  51.2220 -2.9057</a:t>
            </a:r>
          </a:p>
          <a:p>
            <a:r>
              <a:rPr lang="en-GB" dirty="0" smtClean="0"/>
              <a:t>2 Belgium      2      2     80  79.9560 -3.2075</a:t>
            </a:r>
          </a:p>
          <a:p>
            <a:r>
              <a:rPr lang="en-GB" dirty="0" smtClean="0"/>
              <a:t>3 Belgium      2      3     51  46.5169 -2.8038</a:t>
            </a:r>
          </a:p>
          <a:p>
            <a:r>
              <a:rPr lang="en-GB" dirty="0" smtClean="0"/>
              <a:t>4 Belgium      2      4     43  55.0530 -3.0069</a:t>
            </a:r>
          </a:p>
          <a:p>
            <a:endParaRPr lang="en-GB" dirty="0" smtClean="0"/>
          </a:p>
          <a:p>
            <a:r>
              <a:rPr lang="en-GB" dirty="0" smtClean="0"/>
              <a:t>&gt; </a:t>
            </a:r>
            <a:r>
              <a:rPr lang="en-GB" dirty="0" err="1" smtClean="0"/>
              <a:t>Mmmec</a:t>
            </a:r>
            <a:r>
              <a:rPr lang="en-GB" dirty="0" smtClean="0"/>
              <a:t>[301:304,]</a:t>
            </a:r>
          </a:p>
          <a:p>
            <a:r>
              <a:rPr lang="en-GB" dirty="0" smtClean="0"/>
              <a:t>    nation region county deaths expected    </a:t>
            </a:r>
            <a:r>
              <a:rPr lang="en-GB" dirty="0" err="1" smtClean="0"/>
              <a:t>uvb</a:t>
            </a:r>
            <a:endParaRPr lang="en-GB" dirty="0" smtClean="0"/>
          </a:p>
          <a:p>
            <a:r>
              <a:rPr lang="en-GB" dirty="0" smtClean="0"/>
              <a:t>301  Italy     66    302      5   8.2140 6.0751</a:t>
            </a:r>
          </a:p>
          <a:p>
            <a:r>
              <a:rPr lang="en-GB" dirty="0" smtClean="0"/>
              <a:t>302  Italy     66    303     11   7.1600 6.6938</a:t>
            </a:r>
          </a:p>
          <a:p>
            <a:r>
              <a:rPr lang="en-GB" dirty="0" smtClean="0"/>
              <a:t>303  Italy     67    304     13  13.6230 1.2744</a:t>
            </a:r>
          </a:p>
          <a:p>
            <a:r>
              <a:rPr lang="en-GB" dirty="0" smtClean="0"/>
              <a:t>304  Italy     67    305     15  13.9220 1.6140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Examine the dataset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Generalized linear mixed models (GLMMs)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51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case: </a:t>
            </a:r>
            <a:r>
              <a:rPr lang="en-GB" smtClean="0"/>
              <a:t>Melanoma Mortality</a:t>
            </a:r>
            <a:endParaRPr lang="nl-NL" smtClean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&gt; </a:t>
            </a:r>
            <a:r>
              <a:rPr lang="en-GB" b="1" dirty="0" err="1" smtClean="0"/>
              <a:t>as.data.frame</a:t>
            </a:r>
            <a:r>
              <a:rPr lang="en-GB" b="1" dirty="0" smtClean="0"/>
              <a:t>(table(</a:t>
            </a:r>
            <a:r>
              <a:rPr lang="en-GB" b="1" dirty="0" err="1" smtClean="0"/>
              <a:t>Mmmec$nation</a:t>
            </a:r>
            <a:r>
              <a:rPr lang="en-GB" b="1" dirty="0" smtClean="0"/>
              <a:t>)) #table in nice format</a:t>
            </a:r>
          </a:p>
          <a:p>
            <a:pPr eaLnBrk="1" hangingPunct="1"/>
            <a:r>
              <a:rPr lang="en-GB" dirty="0" smtClean="0"/>
              <a:t>         Var1 Freq</a:t>
            </a:r>
          </a:p>
          <a:p>
            <a:pPr eaLnBrk="1" hangingPunct="1"/>
            <a:r>
              <a:rPr lang="en-GB" dirty="0" smtClean="0"/>
              <a:t>1     Belgium   11</a:t>
            </a:r>
          </a:p>
          <a:p>
            <a:pPr eaLnBrk="1" hangingPunct="1"/>
            <a:r>
              <a:rPr lang="en-GB" dirty="0" smtClean="0"/>
              <a:t>2   </a:t>
            </a:r>
            <a:r>
              <a:rPr lang="en-GB" dirty="0" err="1" smtClean="0"/>
              <a:t>W.Germany</a:t>
            </a:r>
            <a:r>
              <a:rPr lang="en-GB" dirty="0" smtClean="0"/>
              <a:t>   30</a:t>
            </a:r>
          </a:p>
          <a:p>
            <a:pPr eaLnBrk="1" hangingPunct="1"/>
            <a:r>
              <a:rPr lang="en-GB" dirty="0" smtClean="0"/>
              <a:t>3     Denmark   14</a:t>
            </a:r>
          </a:p>
          <a:p>
            <a:pPr eaLnBrk="1" hangingPunct="1"/>
            <a:r>
              <a:rPr lang="en-GB" dirty="0" smtClean="0"/>
              <a:t>4      France   94</a:t>
            </a:r>
          </a:p>
          <a:p>
            <a:pPr eaLnBrk="1" hangingPunct="1"/>
            <a:r>
              <a:rPr lang="en-GB" dirty="0" smtClean="0"/>
              <a:t>5          UK   70</a:t>
            </a:r>
          </a:p>
          <a:p>
            <a:pPr eaLnBrk="1" hangingPunct="1"/>
            <a:r>
              <a:rPr lang="en-GB" dirty="0" smtClean="0"/>
              <a:t>6       Italy   95</a:t>
            </a:r>
          </a:p>
          <a:p>
            <a:pPr eaLnBrk="1" hangingPunct="1"/>
            <a:r>
              <a:rPr lang="en-GB" dirty="0" smtClean="0"/>
              <a:t>7     Ireland   26</a:t>
            </a:r>
          </a:p>
          <a:p>
            <a:pPr eaLnBrk="1" hangingPunct="1"/>
            <a:r>
              <a:rPr lang="en-GB" dirty="0" smtClean="0"/>
              <a:t>8  Luxembourg    3</a:t>
            </a:r>
          </a:p>
          <a:p>
            <a:pPr eaLnBrk="1" hangingPunct="1"/>
            <a:r>
              <a:rPr lang="en-GB" dirty="0" smtClean="0"/>
              <a:t>9 Netherlands   11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b="1" dirty="0" smtClean="0"/>
              <a:t>&gt; length(unique(</a:t>
            </a:r>
            <a:r>
              <a:rPr lang="en-GB" b="1" dirty="0" err="1" smtClean="0"/>
              <a:t>Mmmec$region</a:t>
            </a:r>
            <a:r>
              <a:rPr lang="en-GB" b="1" dirty="0" smtClean="0"/>
              <a:t>)) #number of regions</a:t>
            </a:r>
          </a:p>
          <a:p>
            <a:pPr eaLnBrk="1" hangingPunct="1"/>
            <a:r>
              <a:rPr lang="en-GB" dirty="0" smtClean="0"/>
              <a:t>[1] 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Some </a:t>
            </a:r>
            <a:r>
              <a:rPr lang="en-GB" dirty="0" err="1"/>
              <a:t>descriptives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case: </a:t>
            </a:r>
            <a:r>
              <a:rPr lang="en-GB" smtClean="0"/>
              <a:t>Melanoma Mortality</a:t>
            </a:r>
            <a:endParaRPr lang="nl-NL" smtClean="0"/>
          </a:p>
        </p:txBody>
      </p:sp>
      <p:sp>
        <p:nvSpPr>
          <p:cNvPr id="368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&gt; summary(</a:t>
            </a:r>
            <a:r>
              <a:rPr lang="en-GB" b="1" dirty="0" err="1" smtClean="0"/>
              <a:t>Mmmec$deaths</a:t>
            </a:r>
            <a:r>
              <a:rPr lang="en-GB" b="1" dirty="0" smtClean="0"/>
              <a:t>)</a:t>
            </a:r>
          </a:p>
          <a:p>
            <a:pPr eaLnBrk="1" hangingPunct="1"/>
            <a:r>
              <a:rPr lang="en-GB" dirty="0" smtClean="0"/>
              <a:t>   Min. 1st Qu.  Median    Mean 3rd Qu.    Max. </a:t>
            </a:r>
          </a:p>
          <a:p>
            <a:pPr eaLnBrk="1" hangingPunct="1"/>
            <a:r>
              <a:rPr lang="en-GB" dirty="0" smtClean="0"/>
              <a:t>   0.00    8.00   14.50   27.83   31.00  313.00 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b="1" dirty="0" smtClean="0"/>
              <a:t>&gt; summary(</a:t>
            </a:r>
            <a:r>
              <a:rPr lang="en-GB" b="1" dirty="0" err="1" smtClean="0"/>
              <a:t>Mmmec$expected</a:t>
            </a:r>
            <a:r>
              <a:rPr lang="en-GB" b="1" dirty="0" smtClean="0"/>
              <a:t>)</a:t>
            </a:r>
          </a:p>
          <a:p>
            <a:pPr eaLnBrk="1" hangingPunct="1"/>
            <a:r>
              <a:rPr lang="en-GB" dirty="0" smtClean="0"/>
              <a:t>   Min. 1st Qu.  Median    Mean 3rd Qu.    Max. </a:t>
            </a:r>
          </a:p>
          <a:p>
            <a:pPr eaLnBrk="1" hangingPunct="1"/>
            <a:r>
              <a:rPr lang="en-GB" dirty="0" smtClean="0"/>
              <a:t>   0.69   11.02   18.76   27.80   34.39  258.90 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b="1" dirty="0" smtClean="0"/>
              <a:t>&gt; summary(</a:t>
            </a:r>
            <a:r>
              <a:rPr lang="en-GB" b="1" dirty="0" err="1" smtClean="0"/>
              <a:t>Mmmec$uvb</a:t>
            </a:r>
            <a:r>
              <a:rPr lang="en-GB" b="1" dirty="0" smtClean="0"/>
              <a:t>)</a:t>
            </a:r>
          </a:p>
          <a:p>
            <a:pPr eaLnBrk="1" hangingPunct="1"/>
            <a:r>
              <a:rPr lang="en-GB" dirty="0" smtClean="0"/>
              <a:t>     Min.   1st Qu.    Median      Mean   3rd Qu.      Max. </a:t>
            </a:r>
          </a:p>
          <a:p>
            <a:pPr eaLnBrk="1" hangingPunct="1"/>
            <a:r>
              <a:rPr lang="en-GB" dirty="0" smtClean="0"/>
              <a:t>-8.900000 -4.158000 -0.886400  0.000204  3.276000 13.360000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Some more </a:t>
            </a:r>
            <a:r>
              <a:rPr lang="en-GB" dirty="0" err="1" smtClean="0"/>
              <a:t>descriptives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</a:t>
            </a:r>
            <a:r>
              <a:rPr lang="en-GB" smtClean="0"/>
              <a:t>Melanoma Mortality</a:t>
            </a:r>
            <a:endParaRPr lang="nl-NL" smtClean="0"/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think about the analysis</a:t>
            </a:r>
          </a:p>
          <a:p>
            <a:pPr marL="400050" lvl="1" indent="185738">
              <a:spcBef>
                <a:spcPct val="40000"/>
              </a:spcBef>
              <a:buFontTx/>
              <a:buChar char="•"/>
            </a:pPr>
            <a:r>
              <a:rPr lang="en-GB" dirty="0" smtClean="0"/>
              <a:t>Deaths in county (count) </a:t>
            </a:r>
            <a:r>
              <a:rPr lang="nl-NL" dirty="0"/>
              <a:t>→</a:t>
            </a:r>
            <a:r>
              <a:rPr lang="en-GB" dirty="0" smtClean="0"/>
              <a:t> Poisson regression</a:t>
            </a:r>
            <a:endParaRPr lang="nl-NL" dirty="0" smtClean="0"/>
          </a:p>
          <a:p>
            <a:pPr marL="400050" lvl="1" indent="185738">
              <a:spcBef>
                <a:spcPct val="40000"/>
              </a:spcBef>
              <a:buFontTx/>
              <a:buChar char="•"/>
            </a:pPr>
            <a:r>
              <a:rPr lang="en-GB" dirty="0" smtClean="0"/>
              <a:t>Counties (=level 1) within regions (sample of regions in EU, = level 2)</a:t>
            </a:r>
          </a:p>
          <a:p>
            <a:pPr marL="400050" lvl="1" indent="185738">
              <a:spcBef>
                <a:spcPct val="40000"/>
              </a:spcBef>
              <a:buFontTx/>
              <a:buChar char="•"/>
            </a:pPr>
            <a:r>
              <a:rPr lang="en-GB" dirty="0" smtClean="0"/>
              <a:t>Predictor: </a:t>
            </a:r>
            <a:r>
              <a:rPr lang="nl-NL" dirty="0" smtClean="0"/>
              <a:t>UVB </a:t>
            </a:r>
            <a:r>
              <a:rPr lang="nl-NL" dirty="0" err="1" smtClean="0"/>
              <a:t>dose</a:t>
            </a:r>
            <a:r>
              <a:rPr lang="nl-NL" dirty="0" smtClean="0"/>
              <a:t> </a:t>
            </a:r>
          </a:p>
          <a:p>
            <a:pPr marL="400050" lvl="1" indent="185738">
              <a:spcBef>
                <a:spcPct val="40000"/>
              </a:spcBef>
              <a:buFontTx/>
              <a:buChar char="•"/>
            </a:pPr>
            <a:r>
              <a:rPr lang="en-GB" dirty="0" smtClean="0"/>
              <a:t>Random intercept per region?</a:t>
            </a:r>
          </a:p>
          <a:p>
            <a:pPr marL="400050" lvl="1" indent="185738">
              <a:spcBef>
                <a:spcPct val="40000"/>
              </a:spcBef>
              <a:buFontTx/>
              <a:buChar char="•"/>
            </a:pPr>
            <a:r>
              <a:rPr lang="en-GB" dirty="0" smtClean="0"/>
              <a:t>Random slope for UVB per region?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</a:t>
            </a:r>
            <a:r>
              <a:rPr lang="en-GB" smtClean="0"/>
              <a:t>Melanoma Mortality</a:t>
            </a:r>
            <a:endParaRPr lang="nl-NL" smtClean="0"/>
          </a:p>
        </p:txBody>
      </p:sp>
      <p:sp>
        <p:nvSpPr>
          <p:cNvPr id="389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of the outcome variable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Mmmec$deaths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c(0, 320), breaks = 320)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33</a:t>
            </a:fld>
            <a:endParaRPr lang="nl-NL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103304"/>
            <a:ext cx="7488832" cy="449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case: </a:t>
            </a:r>
            <a:r>
              <a:rPr lang="en-GB" dirty="0" smtClean="0"/>
              <a:t>Melanoma Mortality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Expected deaths -&gt; Use offset in Poisson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nl-NL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altLang="nl-NL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𝑑𝑒𝑎𝑡h𝑠</m:t>
                                          </m:r>
                                        </m:e>
                                        <m:sub>
                                          <m:r>
                                            <a:rPr lang="nl-NL" altLang="nl-NL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nl-NL" altLang="nl-NL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𝑒𝑥𝑝𝑒𝑐𝑡𝑒𝑑</m:t>
                                      </m:r>
                                    </m:e>
                                    <m:sub>
                                      <m:r>
                                        <a:rPr lang="nl-NL" altLang="nl-NL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nl-NL" altLang="nl-NL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 ⋯+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nl-NL" altLang="nl-NL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nl-NL" dirty="0" smtClean="0"/>
              </a:p>
              <a:p>
                <a:pPr marL="0" indent="0">
                  <a:buNone/>
                </a:pPr>
                <a:endParaRPr lang="nl-N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nl-NL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altLang="nl-NL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𝑑𝑒𝑎𝑡h𝑠</m:t>
                                      </m:r>
                                    </m:e>
                                    <m:sub>
                                      <m:r>
                                        <a:rPr lang="nl-NL" altLang="nl-NL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nl-NL" altLang="nl-NL" i="1">
                          <a:latin typeface="Cambria Math" panose="02040503050406030204" pitchFamily="18" charset="0"/>
                          <a:ea typeface="Cambria Math"/>
                        </a:rPr>
                        <m:t>1∗</m:t>
                      </m:r>
                      <m:func>
                        <m:funcPr>
                          <m:ctrlPr>
                            <a:rPr lang="nl-NL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altLang="nl-NL">
                              <a:latin typeface="Cambria Math" panose="02040503050406030204" pitchFamily="18" charset="0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altLang="nl-NL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altLang="nl-NL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e>
                                <m:sub>
                                  <m:r>
                                    <a:rPr lang="nl-NL" altLang="nl-NL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nl-NL" altLang="nl-NL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nl-NL" altLang="nl-NL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nl-NL" altLang="nl-NL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  <a:p>
                <a:endParaRPr lang="nl-NL" dirty="0"/>
              </a:p>
              <a:p>
                <a:endParaRPr lang="nl-NL" dirty="0" smtClean="0"/>
              </a:p>
            </p:txBody>
          </p:sp>
        </mc:Choice>
        <mc:Fallback>
          <p:sp>
            <p:nvSpPr>
              <p:cNvPr id="39939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</a:t>
            </a:r>
            <a:r>
              <a:rPr lang="en-GB" smtClean="0"/>
              <a:t>Melanoma Mortality</a:t>
            </a:r>
            <a:endParaRPr lang="nl-NL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Some possible models</a:t>
                </a:r>
              </a:p>
              <a:p>
                <a:pPr lvl="1"/>
                <a:r>
                  <a:rPr lang="en-GB" dirty="0" smtClean="0"/>
                  <a:t>Fixed effect only:</a:t>
                </a:r>
              </a:p>
              <a:p>
                <a:pPr marL="47894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sz="22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nl-NL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nl-NL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altLang="nl-NL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𝑑𝑒𝑎𝑡h𝑠</m:t>
                                      </m:r>
                                    </m:e>
                                    <m:sub>
                                      <m:r>
                                        <a:rPr lang="nl-NL" altLang="nl-NL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nl-NL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NL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altLang="nl-NL" sz="2200">
                              <a:latin typeface="Cambria Math" panose="02040503050406030204" pitchFamily="18" charset="0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altLang="nl-NL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altLang="nl-NL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sz="2200" i="1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e>
                                <m:sub>
                                  <m:r>
                                    <a:rPr lang="nl-NL" altLang="nl-NL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nl-NL" altLang="nl-NL" sz="22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nl-NL" sz="22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nl-NL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altLang="nl-NL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𝑢𝑣𝑏</m:t>
                          </m:r>
                        </m:e>
                        <m:sub>
                          <m:r>
                            <a:rPr lang="nl-NL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200" dirty="0" smtClean="0"/>
              </a:p>
              <a:p>
                <a:pPr lvl="1"/>
                <a:endParaRPr lang="en-GB" dirty="0" smtClean="0"/>
              </a:p>
              <a:p>
                <a:pPr lvl="1"/>
                <a:r>
                  <a:rPr lang="en-GB" dirty="0" smtClean="0"/>
                  <a:t>Random intercept per region:</a:t>
                </a:r>
              </a:p>
              <a:p>
                <a:pPr marL="47894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sz="22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nl-NL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nl-NL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altLang="nl-NL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𝑑𝑒𝑎𝑡h𝑠</m:t>
                                      </m:r>
                                    </m:e>
                                    <m:sub>
                                      <m:r>
                                        <a:rPr lang="nl-NL" altLang="nl-NL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nl-NL" altLang="nl-NL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nl-NL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NL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altLang="nl-NL" sz="2200">
                              <a:latin typeface="Cambria Math" panose="02040503050406030204" pitchFamily="18" charset="0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altLang="nl-NL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altLang="nl-NL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sz="2200" i="1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e>
                                <m:sub>
                                  <m:r>
                                    <a:rPr lang="nl-NL" altLang="nl-NL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nl-NL" altLang="nl-NL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nl-NL" altLang="nl-NL" sz="22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nl-NL" altLang="nl-NL" sz="22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nl-NL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NL" alt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nl-NL" sz="22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  <m:t>𝑢𝑣𝑏</m:t>
                          </m:r>
                        </m:e>
                        <m:sub>
                          <m:r>
                            <a:rPr lang="nl-NL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nl-NL" altLang="nl-NL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200" dirty="0" smtClean="0"/>
              </a:p>
              <a:p>
                <a:pPr lvl="1"/>
                <a:endParaRPr lang="en-GB" dirty="0" smtClean="0"/>
              </a:p>
              <a:p>
                <a:pPr lvl="1"/>
                <a:r>
                  <a:rPr lang="en-GB" dirty="0" smtClean="0"/>
                  <a:t>Random intercept + random slope of UVB per region:</a:t>
                </a:r>
              </a:p>
              <a:p>
                <a:pPr marL="47894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sz="22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nl-NL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nl-NL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altLang="nl-NL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𝑑𝑒𝑎𝑡h𝑠</m:t>
                                      </m:r>
                                    </m:e>
                                    <m:sub>
                                      <m:r>
                                        <a:rPr lang="nl-NL" altLang="nl-NL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nl-NL" altLang="nl-NL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nl-NL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NL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altLang="nl-NL" sz="2200">
                              <a:latin typeface="Cambria Math" panose="02040503050406030204" pitchFamily="18" charset="0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altLang="nl-NL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altLang="nl-NL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sz="2200" i="1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e>
                                <m:sub>
                                  <m:r>
                                    <a:rPr lang="nl-NL" altLang="nl-NL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nl-NL" altLang="nl-NL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nl-NL" altLang="nl-NL" sz="22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nl-NL" altLang="nl-NL" sz="22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nl-NL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NL" alt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nl-NL" sz="22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altLang="nl-NL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sz="2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nl-NL" altLang="nl-NL" sz="22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nl-NL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nl-NL" altLang="en-US" sz="22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nl-NL" altLang="en-US" sz="22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altLang="nl-NL" sz="22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  <m:t>𝑢𝑣𝑏</m:t>
                          </m:r>
                        </m:e>
                        <m:sub>
                          <m:r>
                            <a:rPr lang="nl-NL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nl-NL" altLang="nl-NL" sz="2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200" dirty="0" smtClean="0"/>
              </a:p>
            </p:txBody>
          </p:sp>
        </mc:Choice>
        <mc:Fallback>
          <p:sp>
            <p:nvSpPr>
              <p:cNvPr id="4096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</a:t>
            </a:r>
            <a:r>
              <a:rPr lang="en-GB" smtClean="0"/>
              <a:t>Melanoma Mortality</a:t>
            </a:r>
            <a:endParaRPr lang="nl-NL" smtClean="0"/>
          </a:p>
        </p:txBody>
      </p:sp>
      <p:sp>
        <p:nvSpPr>
          <p:cNvPr id="41987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1800" b="1" dirty="0" smtClean="0"/>
              <a:t>&gt; </a:t>
            </a:r>
            <a:r>
              <a:rPr lang="en-US" sz="1800" b="1" dirty="0" smtClean="0"/>
              <a:t>pmod1 &lt;- </a:t>
            </a:r>
            <a:r>
              <a:rPr lang="en-US" sz="1800" b="1" dirty="0" err="1" smtClean="0"/>
              <a:t>glmer</a:t>
            </a:r>
            <a:r>
              <a:rPr lang="en-US" sz="1800" b="1" dirty="0" smtClean="0"/>
              <a:t>(deaths ~ </a:t>
            </a:r>
            <a:r>
              <a:rPr lang="en-US" sz="1800" b="1" dirty="0" err="1" smtClean="0"/>
              <a:t>uvb</a:t>
            </a:r>
            <a:r>
              <a:rPr lang="en-US" sz="1800" b="1" dirty="0" smtClean="0"/>
              <a:t> + (1|region), family = </a:t>
            </a:r>
            <a:r>
              <a:rPr lang="en-US" sz="1800" b="1" dirty="0" err="1" smtClean="0"/>
              <a:t>poisson</a:t>
            </a:r>
            <a:r>
              <a:rPr lang="en-US" sz="1800" b="1" dirty="0" smtClean="0"/>
              <a:t>, data = </a:t>
            </a:r>
            <a:r>
              <a:rPr lang="en-US" sz="1800" b="1" dirty="0" err="1" smtClean="0"/>
              <a:t>Mmmec</a:t>
            </a:r>
            <a:r>
              <a:rPr lang="en-US" sz="1800" b="1" dirty="0" smtClean="0"/>
              <a:t>, offset = log(expected))</a:t>
            </a:r>
            <a:endParaRPr lang="nl-NL" sz="18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Poisson regression model for deaths, regressed on a main effect of </a:t>
            </a:r>
            <a:r>
              <a:rPr lang="en-US" dirty="0" err="1" smtClean="0"/>
              <a:t>uvb</a:t>
            </a:r>
            <a:r>
              <a:rPr lang="en-US" dirty="0" smtClean="0"/>
              <a:t>, and including a random intercept for region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case: </a:t>
            </a:r>
            <a:r>
              <a:rPr lang="en-GB" smtClean="0"/>
              <a:t>Melanoma Mortality</a:t>
            </a:r>
            <a:endParaRPr lang="nl-NL" smtClean="0"/>
          </a:p>
        </p:txBody>
      </p:sp>
      <p:sp>
        <p:nvSpPr>
          <p:cNvPr id="43011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 smtClean="0"/>
              <a:t>&gt; pmod1</a:t>
            </a:r>
          </a:p>
          <a:p>
            <a:r>
              <a:rPr lang="en-GB" sz="1800" dirty="0" smtClean="0"/>
              <a:t>Generalized linear mixed model fit by the Laplace approximation </a:t>
            </a:r>
          </a:p>
          <a:p>
            <a:r>
              <a:rPr lang="en-GB" sz="1800" dirty="0" smtClean="0"/>
              <a:t>Formula: deaths ~ </a:t>
            </a:r>
            <a:r>
              <a:rPr lang="en-GB" sz="1800" dirty="0" err="1" smtClean="0"/>
              <a:t>uvb</a:t>
            </a:r>
            <a:r>
              <a:rPr lang="en-GB" sz="1800" dirty="0" smtClean="0"/>
              <a:t> + (1 | region) </a:t>
            </a:r>
          </a:p>
          <a:p>
            <a:r>
              <a:rPr lang="en-GB" sz="1800" dirty="0" smtClean="0"/>
              <a:t>   Data: </a:t>
            </a:r>
            <a:r>
              <a:rPr lang="en-GB" sz="1800" dirty="0" err="1" smtClean="0"/>
              <a:t>Mmmec</a:t>
            </a:r>
            <a:r>
              <a:rPr lang="en-GB" sz="1800" dirty="0" smtClean="0"/>
              <a:t> </a:t>
            </a:r>
          </a:p>
          <a:p>
            <a:r>
              <a:rPr lang="en-GB" sz="1800" dirty="0" smtClean="0"/>
              <a:t>   AIC BIC </a:t>
            </a:r>
            <a:r>
              <a:rPr lang="en-GB" sz="1800" dirty="0" err="1" smtClean="0"/>
              <a:t>logLik</a:t>
            </a:r>
            <a:r>
              <a:rPr lang="en-GB" sz="1800" dirty="0" smtClean="0"/>
              <a:t> deviance</a:t>
            </a:r>
          </a:p>
          <a:p>
            <a:r>
              <a:rPr lang="en-GB" sz="1800" dirty="0" smtClean="0"/>
              <a:t> 661.4 673 -327.7    655.4</a:t>
            </a:r>
          </a:p>
          <a:p>
            <a:r>
              <a:rPr lang="en-GB" sz="1800" dirty="0" smtClean="0"/>
              <a:t>Random effects:</a:t>
            </a:r>
          </a:p>
          <a:p>
            <a:r>
              <a:rPr lang="en-GB" sz="1800" dirty="0" smtClean="0"/>
              <a:t> Groups Name        Variance </a:t>
            </a:r>
            <a:r>
              <a:rPr lang="en-GB" sz="1800" dirty="0" err="1" smtClean="0"/>
              <a:t>Std.Dev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 region (Intercept) 0.16968  0.41192 </a:t>
            </a:r>
          </a:p>
          <a:p>
            <a:r>
              <a:rPr lang="en-GB" sz="1800" dirty="0" smtClean="0"/>
              <a:t>Number of </a:t>
            </a:r>
            <a:r>
              <a:rPr lang="en-GB" sz="1800" dirty="0" err="1" smtClean="0"/>
              <a:t>obs</a:t>
            </a:r>
            <a:r>
              <a:rPr lang="en-GB" sz="1800" dirty="0" smtClean="0"/>
              <a:t>: 354, groups: region, 78</a:t>
            </a:r>
          </a:p>
          <a:p>
            <a:endParaRPr lang="en-GB" sz="1800" dirty="0" smtClean="0"/>
          </a:p>
          <a:p>
            <a:r>
              <a:rPr lang="en-GB" sz="1800" dirty="0" smtClean="0"/>
              <a:t>Fixed effects:</a:t>
            </a:r>
          </a:p>
          <a:p>
            <a:r>
              <a:rPr lang="en-GB" sz="1800" dirty="0" smtClean="0"/>
              <a:t>             Estimate Std. Error z value Pr(&gt;|z|)    </a:t>
            </a:r>
          </a:p>
          <a:p>
            <a:r>
              <a:rPr lang="en-GB" sz="1800" dirty="0" smtClean="0"/>
              <a:t>(Intercept) -0.138601   0.049330  -2.810 0.004959 ** </a:t>
            </a:r>
          </a:p>
          <a:p>
            <a:r>
              <a:rPr lang="en-GB" sz="1800" dirty="0" err="1" smtClean="0"/>
              <a:t>uvb</a:t>
            </a:r>
            <a:r>
              <a:rPr lang="en-GB" sz="1800" dirty="0" smtClean="0"/>
              <a:t>         -0.034434   0.009734  -3.538 0.000404 ***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GLMM: parameter estimation</a:t>
            </a:r>
            <a:endParaRPr lang="nl-NL" smtClean="0"/>
          </a:p>
        </p:txBody>
      </p:sp>
      <p:sp>
        <p:nvSpPr>
          <p:cNvPr id="440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Marginal quasi-likelihood (MQL) -&gt; biased.</a:t>
            </a:r>
          </a:p>
          <a:p>
            <a:r>
              <a:rPr lang="en-GB" smtClean="0"/>
              <a:t>Penalized/predictive quasi-likelihood (PQL) -&gt; biased.</a:t>
            </a:r>
          </a:p>
          <a:p>
            <a:r>
              <a:rPr lang="en-GB" smtClean="0"/>
              <a:t>Laplace approximation -&gt; accurate, fast, likelihood/AIC/BIC obtainable.</a:t>
            </a:r>
          </a:p>
          <a:p>
            <a:r>
              <a:rPr lang="en-GB" smtClean="0"/>
              <a:t>Gauss-Hermite quadrature -&gt; accurate, likelihood/AIC/BIC obtainable, but computationally intensive.</a:t>
            </a:r>
          </a:p>
          <a:p>
            <a:r>
              <a:rPr lang="en-GB" smtClean="0"/>
              <a:t>Markov chain Monte Carlo (MCMC) -&gt; very flexible, but computationally intensive.</a:t>
            </a:r>
          </a:p>
          <a:p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38</a:t>
            </a:fld>
            <a:endParaRPr lang="nl-NL"/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>
            <a:off x="57150" y="2276872"/>
            <a:ext cx="431800" cy="0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GLMM: commonly used software</a:t>
            </a:r>
            <a:endParaRPr lang="nl-NL" smtClean="0"/>
          </a:p>
        </p:txBody>
      </p:sp>
      <p:sp>
        <p:nvSpPr>
          <p:cNvPr id="450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</a:t>
            </a:r>
          </a:p>
          <a:p>
            <a:pPr lvl="1"/>
            <a:r>
              <a:rPr lang="en-GB" dirty="0" smtClean="0"/>
              <a:t>MASS package: </a:t>
            </a:r>
            <a:r>
              <a:rPr lang="en-GB" dirty="0" err="1" smtClean="0"/>
              <a:t>glmPQL</a:t>
            </a:r>
            <a:r>
              <a:rPr lang="en-GB" dirty="0" smtClean="0"/>
              <a:t> (possible bias, no likelihood/AIC/BIC)</a:t>
            </a:r>
          </a:p>
          <a:p>
            <a:pPr lvl="1"/>
            <a:r>
              <a:rPr lang="en-GB" dirty="0" smtClean="0"/>
              <a:t>lme4 package: </a:t>
            </a:r>
            <a:r>
              <a:rPr lang="en-GB" dirty="0" err="1" smtClean="0"/>
              <a:t>glmer</a:t>
            </a:r>
            <a:r>
              <a:rPr lang="en-GB" dirty="0" smtClean="0"/>
              <a:t> (Laplace approximation)</a:t>
            </a:r>
          </a:p>
          <a:p>
            <a:pPr lvl="1"/>
            <a:r>
              <a:rPr lang="en-GB" dirty="0" err="1" smtClean="0"/>
              <a:t>MCMglmm</a:t>
            </a:r>
            <a:r>
              <a:rPr lang="en-GB" dirty="0" smtClean="0"/>
              <a:t> package (MCMC)</a:t>
            </a:r>
          </a:p>
          <a:p>
            <a:r>
              <a:rPr lang="en-GB" dirty="0" smtClean="0"/>
              <a:t> SAS</a:t>
            </a:r>
          </a:p>
          <a:p>
            <a:pPr lvl="1"/>
            <a:r>
              <a:rPr lang="nl-NL" dirty="0" smtClean="0"/>
              <a:t>PROC GLIMMIX  (Laplace)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WinBUGS</a:t>
            </a:r>
            <a:endParaRPr lang="en-GB" dirty="0" smtClean="0"/>
          </a:p>
          <a:p>
            <a:pPr lvl="1"/>
            <a:r>
              <a:rPr lang="nl-NL" dirty="0" err="1" smtClean="0"/>
              <a:t>Bayesian</a:t>
            </a:r>
            <a:r>
              <a:rPr lang="nl-NL" dirty="0" smtClean="0"/>
              <a:t> </a:t>
            </a:r>
            <a:r>
              <a:rPr lang="nl-NL" dirty="0" err="1" smtClean="0"/>
              <a:t>inference</a:t>
            </a:r>
            <a:r>
              <a:rPr lang="nl-NL" dirty="0" smtClean="0"/>
              <a:t> (MCMC)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MLwiN</a:t>
            </a:r>
            <a:endParaRPr lang="en-GB" dirty="0" smtClean="0"/>
          </a:p>
          <a:p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39</a:t>
            </a:fld>
            <a:endParaRPr lang="nl-NL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488504" y="2163957"/>
            <a:ext cx="431800" cy="0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jdelijke aanduiding voor tekst 2"/>
          <p:cNvSpPr>
            <a:spLocks noGrp="1"/>
          </p:cNvSpPr>
          <p:nvPr>
            <p:ph sz="half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Data</a:t>
            </a:r>
          </a:p>
          <a:p>
            <a:pPr lvl="1"/>
            <a:r>
              <a:rPr lang="en-GB" dirty="0" smtClean="0"/>
              <a:t>Continuous outcome variable Y:</a:t>
            </a:r>
            <a:br>
              <a:rPr lang="en-GB" dirty="0" smtClean="0"/>
            </a:br>
            <a:r>
              <a:rPr lang="en-GB" dirty="0" smtClean="0"/>
              <a:t>We assume the outcome for each individual </a:t>
            </a:r>
            <a:r>
              <a:rPr lang="en-GB" dirty="0" err="1" smtClean="0"/>
              <a:t>i</a:t>
            </a:r>
            <a:r>
              <a:rPr lang="en-GB" dirty="0" smtClean="0"/>
              <a:t> comes from</a:t>
            </a:r>
            <a:br>
              <a:rPr lang="en-GB" dirty="0" smtClean="0"/>
            </a:br>
            <a:r>
              <a:rPr lang="nl-NL" dirty="0" smtClean="0"/>
              <a:t>N(</a:t>
            </a:r>
            <a:r>
              <a:rPr lang="nl-NL" dirty="0" err="1" smtClean="0"/>
              <a:t>μ</a:t>
            </a:r>
            <a:r>
              <a:rPr lang="nl-NL" baseline="-25000" dirty="0" err="1" smtClean="0"/>
              <a:t>i</a:t>
            </a:r>
            <a:r>
              <a:rPr lang="nl-NL" dirty="0" smtClean="0"/>
              <a:t> ; σ</a:t>
            </a:r>
            <a:r>
              <a:rPr lang="nl-NL" baseline="30000" dirty="0" smtClean="0"/>
              <a:t>2</a:t>
            </a:r>
            <a:r>
              <a:rPr lang="nl-NL" dirty="0" smtClean="0"/>
              <a:t>).</a:t>
            </a:r>
          </a:p>
          <a:p>
            <a:pPr lvl="1"/>
            <a:r>
              <a:rPr lang="en-GB" dirty="0" smtClean="0"/>
              <a:t>Approach: we model </a:t>
            </a:r>
            <a:r>
              <a:rPr lang="nl-NL" dirty="0" err="1" smtClean="0"/>
              <a:t>μ</a:t>
            </a:r>
            <a:r>
              <a:rPr lang="nl-NL" baseline="-25000" dirty="0" err="1" smtClean="0"/>
              <a:t>i</a:t>
            </a:r>
            <a:r>
              <a:rPr lang="nl-NL" dirty="0" smtClean="0"/>
              <a:t> </a:t>
            </a:r>
            <a:r>
              <a:rPr lang="nl-NL" dirty="0" err="1" smtClean="0"/>
              <a:t>given</a:t>
            </a:r>
            <a:r>
              <a:rPr lang="nl-NL" dirty="0" smtClean="0"/>
              <a:t> a (set of) p</a:t>
            </a:r>
            <a:r>
              <a:rPr lang="en-GB" dirty="0" err="1" smtClean="0"/>
              <a:t>redictor</a:t>
            </a:r>
            <a:r>
              <a:rPr lang="en-GB" dirty="0" smtClean="0"/>
              <a:t> variable(s) X.</a:t>
            </a:r>
          </a:p>
          <a:p>
            <a:r>
              <a:rPr lang="en-GB" dirty="0" smtClean="0"/>
              <a:t> Model</a:t>
            </a:r>
          </a:p>
          <a:p>
            <a:pPr lvl="1"/>
            <a:r>
              <a:rPr lang="nl-NL" dirty="0" err="1" smtClean="0"/>
              <a:t>Y</a:t>
            </a:r>
            <a:r>
              <a:rPr lang="nl-NL" baseline="-25000" dirty="0" err="1" smtClean="0"/>
              <a:t>i</a:t>
            </a:r>
            <a:r>
              <a:rPr lang="nl-NL" dirty="0" smtClean="0"/>
              <a:t> = β</a:t>
            </a:r>
            <a:r>
              <a:rPr lang="nl-NL" baseline="-25000" dirty="0" smtClean="0"/>
              <a:t>0</a:t>
            </a:r>
            <a:r>
              <a:rPr lang="nl-NL" dirty="0" smtClean="0"/>
              <a:t> + β</a:t>
            </a:r>
            <a:r>
              <a:rPr lang="nl-NL" baseline="-25000" dirty="0" smtClean="0"/>
              <a:t>1</a:t>
            </a:r>
            <a:r>
              <a:rPr lang="nl-NL" dirty="0" smtClean="0"/>
              <a:t> X</a:t>
            </a:r>
            <a:r>
              <a:rPr lang="nl-NL" baseline="-25000" dirty="0" smtClean="0"/>
              <a:t>1i</a:t>
            </a:r>
            <a:r>
              <a:rPr lang="nl-NL" dirty="0" smtClean="0"/>
              <a:t> + </a:t>
            </a:r>
            <a:r>
              <a:rPr lang="nl-NL" dirty="0" err="1" smtClean="0"/>
              <a:t>ε</a:t>
            </a:r>
            <a:r>
              <a:rPr lang="nl-NL" baseline="-25000" dirty="0" err="1" smtClean="0"/>
              <a:t>i</a:t>
            </a:r>
            <a:endParaRPr lang="en-GB" baseline="-25000" dirty="0" smtClean="0"/>
          </a:p>
          <a:p>
            <a:pPr lvl="1"/>
            <a:r>
              <a:rPr lang="nl-NL" dirty="0" err="1" smtClean="0"/>
              <a:t>ε</a:t>
            </a:r>
            <a:r>
              <a:rPr lang="nl-NL" baseline="-25000" dirty="0" err="1" smtClean="0"/>
              <a:t>i</a:t>
            </a:r>
            <a:r>
              <a:rPr lang="nl-NL" dirty="0" smtClean="0"/>
              <a:t> ~ N(0 ; σ</a:t>
            </a:r>
            <a:r>
              <a:rPr lang="nl-NL" baseline="30000" dirty="0" smtClean="0"/>
              <a:t>2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ε</a:t>
            </a:r>
            <a:r>
              <a:rPr lang="nl-NL" baseline="-25000" dirty="0" err="1" smtClean="0"/>
              <a:t>i</a:t>
            </a:r>
            <a:r>
              <a:rPr lang="nl-NL" dirty="0" smtClean="0"/>
              <a:t> independent</a:t>
            </a:r>
            <a:r>
              <a:rPr lang="en-US" dirty="0" smtClean="0"/>
              <a:t> for</a:t>
            </a:r>
            <a:r>
              <a:rPr lang="nl-NL" dirty="0" smtClean="0"/>
              <a:t> i = 1, …, n</a:t>
            </a:r>
            <a:endParaRPr lang="en-GB" dirty="0" smtClean="0"/>
          </a:p>
          <a:p>
            <a:endParaRPr lang="nl-NL" dirty="0" smtClean="0"/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Linear Regression</a:t>
            </a:r>
            <a:endParaRPr lang="nl-NL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8" name="Picture 6" descr="bp-weight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tretch>
            <a:fillRect/>
          </a:stretch>
        </p:blipFill>
        <p:spPr>
          <a:xfrm>
            <a:off x="5121953" y="1678488"/>
            <a:ext cx="4223535" cy="38387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GLMMs with Laplace approximation</a:t>
            </a:r>
            <a:endParaRPr lang="nl-NL" dirty="0" smtClean="0"/>
          </a:p>
        </p:txBody>
      </p:sp>
      <p:sp>
        <p:nvSpPr>
          <p:cNvPr id="460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Comparing the models</a:t>
            </a:r>
          </a:p>
          <a:p>
            <a:pPr lvl="1"/>
            <a:r>
              <a:rPr lang="en-US" smtClean="0"/>
              <a:t>AIC: lower is better.</a:t>
            </a:r>
          </a:p>
          <a:p>
            <a:pPr lvl="1"/>
            <a:r>
              <a:rPr lang="en-US" smtClean="0"/>
              <a:t>Model with -2LL significantly lower is better.</a:t>
            </a:r>
          </a:p>
          <a:p>
            <a:pPr lvl="1"/>
            <a:r>
              <a:rPr lang="en-US" smtClean="0"/>
              <a:t>Model with -2LL not significantly different, but with less parameters is better.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41</a:t>
            </a:fld>
            <a:endParaRPr lang="nl-NL"/>
          </a:p>
        </p:txBody>
      </p:sp>
      <p:sp>
        <p:nvSpPr>
          <p:cNvPr id="58371" name="Ondertitel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Non-Linear Mixed Models (NLMMs)</a:t>
            </a:r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Non-exponential non-linear models</a:t>
            </a:r>
            <a:endParaRPr lang="nl-NL" smtClean="0"/>
          </a:p>
        </p:txBody>
      </p:sp>
      <p:sp>
        <p:nvSpPr>
          <p:cNvPr id="5939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covered some often-used </a:t>
            </a:r>
            <a:r>
              <a:rPr lang="en-US" dirty="0" smtClean="0"/>
              <a:t>GLMM’s</a:t>
            </a:r>
            <a:endParaRPr lang="en-US" dirty="0" smtClean="0"/>
          </a:p>
          <a:p>
            <a:r>
              <a:rPr lang="en-US" dirty="0" smtClean="0"/>
              <a:t>Other random effect-models can be defined, e.g. non-linear models not from the exponential family, with random </a:t>
            </a:r>
            <a:r>
              <a:rPr lang="en-US" dirty="0" smtClean="0"/>
              <a:t>effects.</a:t>
            </a:r>
            <a:endParaRPr lang="en-US" dirty="0" smtClean="0"/>
          </a:p>
          <a:p>
            <a:r>
              <a:rPr lang="en-US" dirty="0" smtClean="0"/>
              <a:t>Example: children with development of motor function.</a:t>
            </a:r>
          </a:p>
          <a:p>
            <a:pPr lvl="1"/>
            <a:r>
              <a:rPr lang="en-US" dirty="0" smtClean="0"/>
              <a:t>Motor function distribution defined by asymptote (maximum level), and rate of change (increase with age in motor function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Asymptote and rate can differ between </a:t>
            </a:r>
            <a:r>
              <a:rPr lang="en-US" dirty="0" smtClean="0"/>
              <a:t>children</a:t>
            </a:r>
            <a:endParaRPr lang="nl-NL" dirty="0" smtClean="0"/>
          </a:p>
          <a:p>
            <a:pPr lvl="1"/>
            <a:r>
              <a:rPr lang="en-US" dirty="0" smtClean="0"/>
              <a:t>Non-linear asymptotic regression with random </a:t>
            </a:r>
            <a:r>
              <a:rPr lang="en-US" dirty="0" smtClean="0"/>
              <a:t>effects</a:t>
            </a:r>
            <a:endParaRPr lang="en-US" dirty="0" smtClean="0"/>
          </a:p>
          <a:p>
            <a:r>
              <a:rPr lang="en-US" dirty="0" smtClean="0"/>
              <a:t>Software: </a:t>
            </a:r>
            <a:r>
              <a:rPr lang="en-US" dirty="0" err="1" smtClean="0"/>
              <a:t>nlme</a:t>
            </a:r>
            <a:r>
              <a:rPr lang="en-US" dirty="0" smtClean="0"/>
              <a:t> package (R) -&gt; </a:t>
            </a:r>
            <a:r>
              <a:rPr lang="en-US" dirty="0" err="1" smtClean="0"/>
              <a:t>nlme</a:t>
            </a:r>
            <a:r>
              <a:rPr lang="en-US" dirty="0" smtClean="0"/>
              <a:t> function with </a:t>
            </a:r>
            <a:r>
              <a:rPr lang="nl-NL" i="1" dirty="0" err="1" smtClean="0"/>
              <a:t>SSasymp</a:t>
            </a:r>
            <a:r>
              <a:rPr lang="nl-NL" dirty="0" smtClean="0"/>
              <a:t> term.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Non-exponential non-linear models</a:t>
            </a:r>
            <a:endParaRPr lang="nl-NL" smtClean="0"/>
          </a:p>
        </p:txBody>
      </p:sp>
      <p:sp>
        <p:nvSpPr>
          <p:cNvPr id="60419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Fitted curve (fixed effect), with individual data points:</a:t>
            </a:r>
            <a:endParaRPr lang="nl-NL" smtClean="0"/>
          </a:p>
        </p:txBody>
      </p:sp>
      <p:pic>
        <p:nvPicPr>
          <p:cNvPr id="60420" name="Picture 3" descr="D:\Willem_UMC\consultaties\Dirk-Wouter_Smits\Plots\levelI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188" y="1844675"/>
            <a:ext cx="78390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Generalized Linear Models</a:t>
            </a:r>
            <a:endParaRPr lang="nl-NL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Tijdelijke aanduiding voor inhoud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Data</a:t>
                </a:r>
              </a:p>
              <a:p>
                <a:pPr lvl="1"/>
                <a:r>
                  <a:rPr lang="en-GB" dirty="0" smtClean="0"/>
                  <a:t>Outcome variable Y</a:t>
                </a:r>
              </a:p>
              <a:p>
                <a:pPr lvl="1"/>
                <a:r>
                  <a:rPr lang="en-GB" dirty="0" smtClean="0"/>
                  <a:t>Predictor variable(s) X</a:t>
                </a:r>
              </a:p>
              <a:p>
                <a:r>
                  <a:rPr lang="en-GB" dirty="0" smtClean="0"/>
                  <a:t> Model</a:t>
                </a:r>
              </a:p>
              <a:p>
                <a:pPr lvl="1"/>
                <a:r>
                  <a:rPr lang="en-GB" dirty="0" smtClean="0"/>
                  <a:t>Left-hand side: Y (continuous, dichotomous, count, ordinal, categorical, etc., from the exponential family)</a:t>
                </a:r>
              </a:p>
              <a:p>
                <a:pPr lvl="1"/>
                <a:r>
                  <a:rPr lang="en-GB" dirty="0" smtClean="0"/>
                  <a:t>Right-hand side: linear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nl-N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nl-N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nl-NL" i="1">
                        <a:latin typeface="Cambria Math"/>
                        <a:ea typeface="Cambria Math"/>
                      </a:rPr>
                      <m:t>+ ⋯++</m:t>
                    </m:r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𝑖𝑝</m:t>
                        </m:r>
                      </m:sub>
                    </m:sSub>
                  </m:oMath>
                </a14:m>
                <a:endParaRPr lang="nl-NL" baseline="-25000" dirty="0" smtClean="0"/>
              </a:p>
              <a:p>
                <a:pPr lvl="1"/>
                <a:r>
                  <a:rPr lang="en-GB" dirty="0" smtClean="0"/>
                  <a:t>Left- and right-hand side are linked together using an appropriate “link function”</a:t>
                </a:r>
              </a:p>
              <a:p>
                <a:endParaRPr lang="nl-NL" dirty="0" smtClean="0"/>
              </a:p>
            </p:txBody>
          </p:sp>
        </mc:Choice>
        <mc:Fallback xmlns="">
          <p:sp>
            <p:nvSpPr>
              <p:cNvPr id="10243" name="Tijdelijke aanduiding voor inhoud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 r="-8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Generalized Linear Models</a:t>
            </a:r>
            <a:endParaRPr lang="nl-NL" smtClean="0"/>
          </a:p>
        </p:txBody>
      </p:sp>
      <p:sp>
        <p:nvSpPr>
          <p:cNvPr id="11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Example: logistic regression</a:t>
            </a:r>
          </a:p>
          <a:p>
            <a:pPr lvl="1"/>
            <a:r>
              <a:rPr lang="en-GB" dirty="0" smtClean="0"/>
              <a:t>Dichotomous outcome variable Y (1/0), e.g.</a:t>
            </a:r>
          </a:p>
          <a:p>
            <a:pPr lvl="2"/>
            <a:r>
              <a:rPr lang="en-GB" dirty="0" smtClean="0"/>
              <a:t>pregnant (1 = yes, 0 = no),</a:t>
            </a:r>
          </a:p>
          <a:p>
            <a:pPr lvl="2"/>
            <a:r>
              <a:rPr lang="en-GB" dirty="0" smtClean="0"/>
              <a:t>heart disease (1 = yes, 0 = no).</a:t>
            </a:r>
          </a:p>
          <a:p>
            <a:pPr lvl="1"/>
            <a:r>
              <a:rPr lang="en-GB" dirty="0" smtClean="0"/>
              <a:t>Assumed distribution of the outcome: binomial.</a:t>
            </a:r>
          </a:p>
          <a:p>
            <a:pPr lvl="2"/>
            <a:r>
              <a:rPr lang="en-GB" dirty="0" smtClean="0"/>
              <a:t>Each individual i that is drawn can be seen as the outcome of a “Bernoulli trial”, with success probability P(Y</a:t>
            </a:r>
            <a:r>
              <a:rPr lang="en-GB" baseline="-25000" dirty="0" smtClean="0"/>
              <a:t>i</a:t>
            </a:r>
            <a:r>
              <a:rPr lang="en-GB" dirty="0" smtClean="0"/>
              <a:t>=1).</a:t>
            </a:r>
          </a:p>
          <a:p>
            <a:pPr lvl="1"/>
            <a:r>
              <a:rPr lang="en-GB" dirty="0" smtClean="0"/>
              <a:t>Principle: we model the success probability P(Y</a:t>
            </a:r>
            <a:r>
              <a:rPr lang="en-GB" baseline="-25000" dirty="0" smtClean="0"/>
              <a:t>i</a:t>
            </a:r>
            <a:r>
              <a:rPr lang="en-GB" dirty="0" smtClean="0"/>
              <a:t>=1), given a set of predictor variables.</a:t>
            </a:r>
          </a:p>
          <a:p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Generalized Linear Models</a:t>
            </a:r>
            <a:endParaRPr lang="nl-NL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Example: logistic regression</a:t>
                </a:r>
              </a:p>
              <a:p>
                <a:pPr lvl="1"/>
                <a:r>
                  <a:rPr lang="en-GB" dirty="0" smtClean="0"/>
                  <a:t>Dichotomous outcome variable Y (1/0).</a:t>
                </a:r>
              </a:p>
              <a:p>
                <a:pPr lvl="1"/>
                <a:r>
                  <a:rPr lang="en-GB" dirty="0" smtClean="0"/>
                  <a:t>Link function: </a:t>
                </a:r>
                <a:r>
                  <a:rPr lang="en-GB" dirty="0" err="1" smtClean="0"/>
                  <a:t>logit</a:t>
                </a:r>
                <a:endParaRPr lang="en-GB" dirty="0" smtClean="0"/>
              </a:p>
              <a:p>
                <a:pPr marL="47894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GB" dirty="0" smtClean="0"/>
                  <a:t>Model:</a:t>
                </a:r>
              </a:p>
              <a:p>
                <a:pPr marL="47894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nl-NL" i="1">
                          <a:latin typeface="Cambria Math"/>
                          <a:ea typeface="Cambria Math"/>
                        </a:rPr>
                        <m:t>+ ⋯++</m:t>
                      </m:r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i="1">
                              <a:latin typeface="Cambria Math"/>
                              <a:ea typeface="Cambria Math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For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 smtClean="0"/>
                  <a:t> = pregnant (1 = yes, 0 = no), X = age, weight, </a:t>
                </a:r>
                <a:r>
                  <a:rPr lang="nl-NL" dirty="0" smtClean="0"/>
                  <a:t>LHB/CGB </a:t>
                </a:r>
                <a:r>
                  <a:rPr lang="nl-NL" dirty="0" err="1" smtClean="0"/>
                  <a:t>genes</a:t>
                </a:r>
                <a:r>
                  <a:rPr lang="nl-NL" dirty="0" smtClean="0"/>
                  <a:t>, etc.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 smtClean="0"/>
                  <a:t> = heart disease (1 = yes, 0 = no), X = age, weight, exercise, blood pressure, cholesterol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 smtClean="0"/>
                  <a:t> is the odds ratio corresponding to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nl-NL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 smtClean="0"/>
                  <a:t> on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dirty="0" smtClean="0"/>
              </a:p>
              <a:p>
                <a:endParaRPr lang="nl-NL" dirty="0" smtClean="0"/>
              </a:p>
            </p:txBody>
          </p:sp>
        </mc:Choice>
        <mc:Fallback xmlns="">
          <p:sp>
            <p:nvSpPr>
              <p:cNvPr id="12291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 b="-352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Generalized Linear Models</a:t>
            </a:r>
            <a:endParaRPr lang="nl-NL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Example: Poisson regression</a:t>
                </a:r>
              </a:p>
              <a:p>
                <a:pPr lvl="1"/>
                <a:r>
                  <a:rPr lang="en-GB" dirty="0" smtClean="0"/>
                  <a:t>Outcome variable Y: count within a given time or space, e.g.</a:t>
                </a:r>
              </a:p>
              <a:p>
                <a:pPr lvl="2"/>
                <a:r>
                  <a:rPr lang="en-GB" dirty="0" smtClean="0"/>
                  <a:t>Y = number of urinary tract infections per year,</a:t>
                </a:r>
              </a:p>
              <a:p>
                <a:pPr lvl="2"/>
                <a:r>
                  <a:rPr lang="en-GB" dirty="0" smtClean="0"/>
                  <a:t>Y = number of telephone calls in NL on a given date,</a:t>
                </a:r>
              </a:p>
              <a:p>
                <a:pPr lvl="2"/>
                <a:r>
                  <a:rPr lang="en-GB" dirty="0" smtClean="0"/>
                  <a:t>Y = number of insects on a plot of land.</a:t>
                </a:r>
              </a:p>
              <a:p>
                <a:pPr lvl="1"/>
                <a:r>
                  <a:rPr lang="en-GB" dirty="0" smtClean="0"/>
                  <a:t>Assumed distribution of the outcome: Poisson.</a:t>
                </a:r>
              </a:p>
              <a:p>
                <a:pPr lvl="2"/>
                <a:r>
                  <a:rPr lang="en-GB" dirty="0" smtClean="0"/>
                  <a:t>Parameter: rate λ (=mean, =variance)</a:t>
                </a:r>
              </a:p>
              <a:p>
                <a:pPr lvl="2"/>
                <a:r>
                  <a:rPr lang="en-GB" dirty="0" smtClean="0"/>
                  <a:t>Each individual i that is drawn can be seen as a draw from the Poisson distribution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</a:p>
              <a:p>
                <a:pPr lvl="1"/>
                <a:r>
                  <a:rPr lang="en-GB" dirty="0" smtClean="0"/>
                  <a:t>Principle: we model the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 which is related to the expected count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nl-NL" altLang="nl-NL" b="0" i="1" smtClean="0">
                            <a:latin typeface="Cambria Math" panose="02040503050406030204" pitchFamily="18" charset="0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nl-NL" altLang="nl-NL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, given a set of predictor variables</a:t>
                </a:r>
              </a:p>
              <a:p>
                <a:endParaRPr lang="nl-NL" dirty="0" smtClean="0"/>
              </a:p>
            </p:txBody>
          </p:sp>
        </mc:Choice>
        <mc:Fallback xmlns="">
          <p:sp>
            <p:nvSpPr>
              <p:cNvPr id="13315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Generalized Linear Models</a:t>
            </a:r>
            <a:endParaRPr lang="nl-NL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Example: Poisson regression</a:t>
                </a:r>
              </a:p>
              <a:p>
                <a:pPr lvl="1"/>
                <a:r>
                  <a:rPr lang="en-GB" dirty="0" smtClean="0"/>
                  <a:t>Count outcome variable Y.</a:t>
                </a:r>
              </a:p>
              <a:p>
                <a:pPr lvl="1"/>
                <a:r>
                  <a:rPr lang="en-GB" dirty="0" smtClean="0"/>
                  <a:t>Link function: natural logarithm.</a:t>
                </a:r>
              </a:p>
              <a:p>
                <a:pPr lvl="1"/>
                <a:r>
                  <a:rPr lang="en-GB" dirty="0" smtClean="0"/>
                  <a:t>Model:</a:t>
                </a:r>
              </a:p>
              <a:p>
                <a:pPr marL="47894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nl-NL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altLang="nl-NL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nl-NL" altLang="nl-NL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nl-NL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nl-NL" sz="24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nl-NL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nl-NL" sz="24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nl-NL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nl-NL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nl-NL" sz="2400" i="1">
                          <a:latin typeface="Cambria Math"/>
                          <a:ea typeface="Cambria Math"/>
                        </a:rPr>
                        <m:t>+ ⋯++</m:t>
                      </m:r>
                      <m:sSub>
                        <m:sSubPr>
                          <m:ctrlPr>
                            <a:rPr lang="en-US" altLang="nl-NL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nl-NL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nl-NL" sz="2400" i="1">
                              <a:latin typeface="Cambria Math"/>
                              <a:ea typeface="Cambria Math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lvl="1"/>
                <a:endParaRPr lang="en-GB" dirty="0" smtClean="0"/>
              </a:p>
              <a:p>
                <a:r>
                  <a:rPr lang="en-GB" dirty="0" smtClean="0"/>
                  <a:t>For example:</a:t>
                </a:r>
              </a:p>
              <a:p>
                <a:pPr lvl="1"/>
                <a:r>
                  <a:rPr lang="en-GB" dirty="0" smtClean="0"/>
                  <a:t>Y = number of urinary tract infections per year, X = age, weight, </a:t>
                </a:r>
                <a:r>
                  <a:rPr lang="nl-NL" dirty="0" err="1" smtClean="0"/>
                  <a:t>antibiotics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use</a:t>
                </a:r>
                <a:r>
                  <a:rPr lang="nl-NL" dirty="0" smtClean="0"/>
                  <a:t>, cranberry </a:t>
                </a:r>
                <a:r>
                  <a:rPr lang="nl-NL" dirty="0" err="1" smtClean="0"/>
                  <a:t>use</a:t>
                </a:r>
                <a:r>
                  <a:rPr lang="nl-NL" dirty="0" smtClean="0"/>
                  <a:t>, etc.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Y = number of telephone calls in NL on a given date, X = working day, season, temperature, economy, etc.</a:t>
                </a:r>
                <a:endParaRPr lang="nl-NL" dirty="0" smtClean="0"/>
              </a:p>
              <a:p>
                <a:endParaRPr lang="nl-NL" dirty="0" smtClean="0"/>
              </a:p>
            </p:txBody>
          </p:sp>
        </mc:Choice>
        <mc:Fallback xmlns="">
          <p:sp>
            <p:nvSpPr>
              <p:cNvPr id="14339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theme/theme1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ustomProperties xmlns="http://www.documentaal.nl/CustomProperties"/>
</file>

<file path=customXml/itemProps1.xml><?xml version="1.0" encoding="utf-8"?>
<ds:datastoreItem xmlns:ds="http://schemas.openxmlformats.org/officeDocument/2006/customXml" ds:itemID="{B51AC4FF-0056-41E3-A0FF-C6A76460491C}">
  <ds:schemaRefs>
    <ds:schemaRef ds:uri="http://www.documentaal.nl/Custom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14887</TotalTime>
  <Words>3762</Words>
  <Application>Microsoft Office PowerPoint</Application>
  <PresentationFormat>A4 Paper (210x297 mm)</PresentationFormat>
  <Paragraphs>392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ＭＳ Ｐゴシック</vt:lpstr>
      <vt:lpstr>Arial</vt:lpstr>
      <vt:lpstr>Calibri</vt:lpstr>
      <vt:lpstr>Cambria Math</vt:lpstr>
      <vt:lpstr>Courier New</vt:lpstr>
      <vt:lpstr>Myriad Pro</vt:lpstr>
      <vt:lpstr>Segoe UI</vt:lpstr>
      <vt:lpstr>Times New Roman</vt:lpstr>
      <vt:lpstr>9_UMCU_PPT_V1</vt:lpstr>
      <vt:lpstr>17_Standaardthema</vt:lpstr>
      <vt:lpstr>Mixed Models Day 4: Beyond the Linear Mixed Model</vt:lpstr>
      <vt:lpstr>Overview Day 4</vt:lpstr>
      <vt:lpstr>PowerPoint Presentation</vt:lpstr>
      <vt:lpstr>Linear Regression</vt:lpstr>
      <vt:lpstr>Generalized Linear Models</vt:lpstr>
      <vt:lpstr>Generalized Linear Models</vt:lpstr>
      <vt:lpstr>Generalized Linear Models</vt:lpstr>
      <vt:lpstr>Generalized Linear Models</vt:lpstr>
      <vt:lpstr>Generalized Linear Models</vt:lpstr>
      <vt:lpstr>Generalized Linear Models</vt:lpstr>
      <vt:lpstr>Linear Mixed Models</vt:lpstr>
      <vt:lpstr>Linear Mixed Models</vt:lpstr>
      <vt:lpstr>Linear Mixed Models</vt:lpstr>
      <vt:lpstr>Linear Mixed Models</vt:lpstr>
      <vt:lpstr>Generalized Linear Mixed Models (GLMMs)</vt:lpstr>
      <vt:lpstr>Generalized Linear Mixed Models (GLMMs)</vt:lpstr>
      <vt:lpstr>Example cases</vt:lpstr>
      <vt:lpstr>Example case: contraception</vt:lpstr>
      <vt:lpstr>Example case: contraception</vt:lpstr>
      <vt:lpstr>Example case: contraception</vt:lpstr>
      <vt:lpstr>Example case: contraception</vt:lpstr>
      <vt:lpstr>Example case: contraception</vt:lpstr>
      <vt:lpstr>Example case: contraception</vt:lpstr>
      <vt:lpstr>Example case: contraception</vt:lpstr>
      <vt:lpstr>Example case: contraception</vt:lpstr>
      <vt:lpstr>Example case: contraception</vt:lpstr>
      <vt:lpstr>Example case: Melanoma Mortality</vt:lpstr>
      <vt:lpstr>Example case: Melanoma Mortality</vt:lpstr>
      <vt:lpstr>Example case: Melanoma Mortality</vt:lpstr>
      <vt:lpstr>Example case: Melanoma Mortality</vt:lpstr>
      <vt:lpstr>Example case: Melanoma Mortality</vt:lpstr>
      <vt:lpstr>Example case: Melanoma Mortality</vt:lpstr>
      <vt:lpstr>Example case: Melanoma Mortality</vt:lpstr>
      <vt:lpstr>Example case: Melanoma Mortality</vt:lpstr>
      <vt:lpstr>Example case: Melanoma Mortality</vt:lpstr>
      <vt:lpstr>Example case: Melanoma Mortality</vt:lpstr>
      <vt:lpstr>Example case: Melanoma Mortality</vt:lpstr>
      <vt:lpstr>GLMM: parameter estimation</vt:lpstr>
      <vt:lpstr>GLMM: commonly used software</vt:lpstr>
      <vt:lpstr>Comparing GLMMs with Laplace approximation</vt:lpstr>
      <vt:lpstr>PowerPoint Presentation</vt:lpstr>
      <vt:lpstr>Non-exponential non-linear models</vt:lpstr>
      <vt:lpstr>Non-exponential non-linear models</vt:lpstr>
    </vt:vector>
  </TitlesOfParts>
  <Company>FenF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Systeembeheer</dc:creator>
  <cp:lastModifiedBy>Stellato, R.K.</cp:lastModifiedBy>
  <cp:revision>908</cp:revision>
  <cp:lastPrinted>2001-08-23T04:55:19Z</cp:lastPrinted>
  <dcterms:created xsi:type="dcterms:W3CDTF">2003-02-04T11:47:10Z</dcterms:created>
  <dcterms:modified xsi:type="dcterms:W3CDTF">2020-12-04T19:10:40Z</dcterms:modified>
</cp:coreProperties>
</file>