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724" r:id="rId4"/>
    <p:sldMasterId id="2147483735" r:id="rId5"/>
  </p:sldMasterIdLst>
  <p:notesMasterIdLst>
    <p:notesMasterId r:id="rId17"/>
  </p:notesMasterIdLst>
  <p:handoutMasterIdLst>
    <p:handoutMasterId r:id="rId18"/>
  </p:handoutMasterIdLst>
  <p:sldIdLst>
    <p:sldId id="484" r:id="rId6"/>
    <p:sldId id="573" r:id="rId7"/>
    <p:sldId id="587" r:id="rId8"/>
    <p:sldId id="588" r:id="rId9"/>
    <p:sldId id="589" r:id="rId10"/>
    <p:sldId id="590" r:id="rId11"/>
    <p:sldId id="586" r:id="rId12"/>
    <p:sldId id="591" r:id="rId13"/>
    <p:sldId id="592" r:id="rId14"/>
    <p:sldId id="594" r:id="rId15"/>
    <p:sldId id="593" r:id="rId16"/>
  </p:sldIdLst>
  <p:sldSz cx="9906000" cy="6858000" type="A4"/>
  <p:notesSz cx="9874250" cy="6797675"/>
  <p:embeddedFontLst>
    <p:embeddedFont>
      <p:font typeface="Calibri" panose="020F0502020204030204"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3988"/>
    <a:srgbClr val="0000FF"/>
    <a:srgbClr val="826900"/>
    <a:srgbClr val="F0C200"/>
    <a:srgbClr val="FFFFCC"/>
    <a:srgbClr val="FFEEA7"/>
    <a:srgbClr val="FFCC00"/>
    <a:srgbClr val="FF0066"/>
    <a:srgbClr val="CC33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300AB-7673-41F2-0F82-FD32086EAB86}" v="1" dt="2020-09-13T10:58:30.67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Stijl, thema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jl, thema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jl, thema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1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even, B. van der (Bas)" userId="S::b.vanderhoeven@students.uu.nl::2b31642a-e570-426d-95cc-be8d0fa12c14" providerId="AD" clId="Web-{BDC300AB-7673-41F2-0F82-FD32086EAB86}"/>
    <pc:docChg chg="sldOrd">
      <pc:chgData name="Hoeven, B. van der (Bas)" userId="S::b.vanderhoeven@students.uu.nl::2b31642a-e570-426d-95cc-be8d0fa12c14" providerId="AD" clId="Web-{BDC300AB-7673-41F2-0F82-FD32086EAB86}" dt="2020-09-13T10:58:30.676" v="0"/>
      <pc:docMkLst>
        <pc:docMk/>
      </pc:docMkLst>
      <pc:sldChg chg="ord">
        <pc:chgData name="Hoeven, B. van der (Bas)" userId="S::b.vanderhoeven@students.uu.nl::2b31642a-e570-426d-95cc-be8d0fa12c14" providerId="AD" clId="Web-{BDC300AB-7673-41F2-0F82-FD32086EAB86}" dt="2020-09-13T10:58:30.676" v="0"/>
        <pc:sldMkLst>
          <pc:docMk/>
          <pc:sldMk cId="352454799" sldId="5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376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2"/>
          </p:nvPr>
        </p:nvSpPr>
        <p:spPr bwMode="auto">
          <a:xfrm>
            <a:off x="3105150" y="514350"/>
            <a:ext cx="3668713" cy="25400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1314450" y="3248025"/>
            <a:ext cx="7245350"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9" tIns="44510" rIns="90609" bIns="4451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037507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409701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293801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48096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342956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74532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118583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40343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325922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223256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6" name="Titel 1"/>
          <p:cNvSpPr>
            <a:spLocks noGrp="1"/>
          </p:cNvSpPr>
          <p:nvPr>
            <p:ph type="ctrTitle"/>
          </p:nvPr>
        </p:nvSpPr>
        <p:spPr>
          <a:xfrm>
            <a:off x="990599" y="2451218"/>
            <a:ext cx="8019644" cy="1625855"/>
          </a:xfrm>
          <a:prstGeom prst="rect">
            <a:avLst/>
          </a:prstGeom>
        </p:spPr>
        <p:txBody>
          <a:bodyPr lIns="95788" tIns="47894" rIns="95788" bIns="47894"/>
          <a:lstStyle>
            <a:lvl1pPr>
              <a:defRPr sz="3700" b="1" i="0" cap="none">
                <a:solidFill>
                  <a:schemeClr val="bg1"/>
                </a:solidFill>
                <a:latin typeface="Segoe UI"/>
              </a:defRPr>
            </a:lvl1pPr>
          </a:lstStyle>
          <a:p>
            <a:r>
              <a:rPr lang="nl-NL"/>
              <a:t>Klik om de stijl te bewerken</a:t>
            </a:r>
          </a:p>
        </p:txBody>
      </p:sp>
      <p:sp>
        <p:nvSpPr>
          <p:cNvPr id="7" name="Subtitel 2"/>
          <p:cNvSpPr>
            <a:spLocks noGrp="1"/>
          </p:cNvSpPr>
          <p:nvPr>
            <p:ph type="subTitle" idx="1"/>
          </p:nvPr>
        </p:nvSpPr>
        <p:spPr>
          <a:xfrm>
            <a:off x="990601" y="4077073"/>
            <a:ext cx="8019645" cy="909089"/>
          </a:xfrm>
          <a:prstGeom prst="rect">
            <a:avLst/>
          </a:prstGeom>
        </p:spPr>
        <p:txBody>
          <a:bodyPr lIns="95788" tIns="47894" rIns="95788" bIns="47894"/>
          <a:lstStyle>
            <a:lvl1pPr marL="0" indent="0" algn="l">
              <a:buNone/>
              <a:defRPr sz="2100" b="0" i="0" baseline="0">
                <a:solidFill>
                  <a:schemeClr val="bg1"/>
                </a:solidFill>
                <a:latin typeface="Segoe UI"/>
                <a:cs typeface="Segoe UI"/>
              </a:defRPr>
            </a:lvl1pPr>
            <a:lvl2pPr marL="478940" indent="0" algn="ctr">
              <a:buNone/>
              <a:defRPr>
                <a:solidFill>
                  <a:schemeClr val="tx1">
                    <a:tint val="75000"/>
                  </a:schemeClr>
                </a:solidFill>
              </a:defRPr>
            </a:lvl2pPr>
            <a:lvl3pPr marL="957879" indent="0" algn="ctr">
              <a:buNone/>
              <a:defRPr>
                <a:solidFill>
                  <a:schemeClr val="tx1">
                    <a:tint val="75000"/>
                  </a:schemeClr>
                </a:solidFill>
              </a:defRPr>
            </a:lvl3pPr>
            <a:lvl4pPr marL="1436820" indent="0" algn="ctr">
              <a:buNone/>
              <a:defRPr>
                <a:solidFill>
                  <a:schemeClr val="tx1">
                    <a:tint val="75000"/>
                  </a:schemeClr>
                </a:solidFill>
              </a:defRPr>
            </a:lvl4pPr>
            <a:lvl5pPr marL="1915758" indent="0" algn="ctr">
              <a:buNone/>
              <a:defRPr>
                <a:solidFill>
                  <a:schemeClr val="tx1">
                    <a:tint val="75000"/>
                  </a:schemeClr>
                </a:solidFill>
              </a:defRPr>
            </a:lvl5pPr>
            <a:lvl6pPr marL="2394697" indent="0" algn="ctr">
              <a:buNone/>
              <a:defRPr>
                <a:solidFill>
                  <a:schemeClr val="tx1">
                    <a:tint val="75000"/>
                  </a:schemeClr>
                </a:solidFill>
              </a:defRPr>
            </a:lvl6pPr>
            <a:lvl7pPr marL="2873637" indent="0" algn="ctr">
              <a:buNone/>
              <a:defRPr>
                <a:solidFill>
                  <a:schemeClr val="tx1">
                    <a:tint val="75000"/>
                  </a:schemeClr>
                </a:solidFill>
              </a:defRPr>
            </a:lvl7pPr>
            <a:lvl8pPr marL="3352578" indent="0" algn="ctr">
              <a:buNone/>
              <a:defRPr>
                <a:solidFill>
                  <a:schemeClr val="tx1">
                    <a:tint val="75000"/>
                  </a:schemeClr>
                </a:solidFill>
              </a:defRPr>
            </a:lvl8pPr>
            <a:lvl9pPr marL="3831517" indent="0" algn="ctr">
              <a:buNone/>
              <a:defRPr>
                <a:solidFill>
                  <a:schemeClr val="tx1">
                    <a:tint val="75000"/>
                  </a:schemeClr>
                </a:solidFill>
              </a:defRPr>
            </a:lvl9pPr>
          </a:lstStyle>
          <a:p>
            <a:r>
              <a:rPr lang="nl-NL"/>
              <a:t>Klik om de ondertitelstijl van het model te bewerken</a:t>
            </a:r>
          </a:p>
        </p:txBody>
      </p:sp>
      <p:sp>
        <p:nvSpPr>
          <p:cNvPr id="4" name="Tijdelijke aanduiding voor voettekst 4"/>
          <p:cNvSpPr>
            <a:spLocks noGrp="1"/>
          </p:cNvSpPr>
          <p:nvPr>
            <p:ph type="ftr" sz="quarter" idx="10"/>
          </p:nvPr>
        </p:nvSpPr>
        <p:spPr>
          <a:xfrm>
            <a:off x="990602" y="6356352"/>
            <a:ext cx="3136900" cy="365125"/>
          </a:xfrm>
          <a:prstGeom prst="rect">
            <a:avLst/>
          </a:prstGeom>
        </p:spPr>
        <p:txBody>
          <a:bodyPr lIns="95788" tIns="47894" rIns="95788" bIns="47894"/>
          <a:lstStyle>
            <a:lvl1pPr fontAlgn="auto">
              <a:spcBef>
                <a:spcPts val="0"/>
              </a:spcBef>
              <a:spcAft>
                <a:spcPts val="0"/>
              </a:spcAft>
              <a:defRPr sz="1500">
                <a:latin typeface="Segoe UI"/>
                <a:ea typeface="+mn-ea"/>
                <a:cs typeface="Segoe UI"/>
              </a:defRPr>
            </a:lvl1pPr>
          </a:lstStyle>
          <a:p>
            <a:pPr>
              <a:defRPr/>
            </a:pPr>
            <a:endParaRPr lang="nl-NL"/>
          </a:p>
        </p:txBody>
      </p:sp>
    </p:spTree>
    <p:extLst>
      <p:ext uri="{BB962C8B-B14F-4D97-AF65-F5344CB8AC3E}">
        <p14:creationId xmlns:p14="http://schemas.microsoft.com/office/powerpoint/2010/main" val="57760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4152900"/>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47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9901907"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8F8F8"/>
          </a:solidFill>
        </p:spPr>
        <p:txBody>
          <a:bodyPr wrap="square" lIns="0" tIns="0" rIns="0" bIns="0" rtlCol="0"/>
          <a:lstStyle/>
          <a:p>
            <a:endParaRPr/>
          </a:p>
        </p:txBody>
      </p:sp>
      <p:sp>
        <p:nvSpPr>
          <p:cNvPr id="17" name="bk object 17"/>
          <p:cNvSpPr/>
          <p:nvPr/>
        </p:nvSpPr>
        <p:spPr>
          <a:xfrm>
            <a:off x="6636148" y="6680596"/>
            <a:ext cx="92783" cy="60401"/>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959595"/>
            </a:solidFill>
          </a:ln>
        </p:spPr>
        <p:txBody>
          <a:bodyPr wrap="square" lIns="0" tIns="0" rIns="0" bIns="0" rtlCol="0"/>
          <a:lstStyle/>
          <a:p>
            <a:endParaRPr/>
          </a:p>
        </p:txBody>
      </p:sp>
      <p:sp>
        <p:nvSpPr>
          <p:cNvPr id="18" name="bk object 18"/>
          <p:cNvSpPr/>
          <p:nvPr/>
        </p:nvSpPr>
        <p:spPr>
          <a:xfrm>
            <a:off x="6465070" y="6672745"/>
            <a:ext cx="54579" cy="75501"/>
          </a:xfrm>
          <a:custGeom>
            <a:avLst/>
            <a:gdLst/>
            <a:ahLst/>
            <a:cxnLst/>
            <a:rect l="l" t="t" r="r" b="b"/>
            <a:pathLst>
              <a:path w="25400" h="38100">
                <a:moveTo>
                  <a:pt x="25400" y="0"/>
                </a:moveTo>
                <a:lnTo>
                  <a:pt x="0" y="19050"/>
                </a:lnTo>
                <a:lnTo>
                  <a:pt x="25400" y="38100"/>
                </a:lnTo>
                <a:lnTo>
                  <a:pt x="25400" y="0"/>
                </a:lnTo>
                <a:close/>
              </a:path>
            </a:pathLst>
          </a:custGeom>
          <a:solidFill>
            <a:srgbClr val="C6C6C6"/>
          </a:solidFill>
        </p:spPr>
        <p:txBody>
          <a:bodyPr wrap="square" lIns="0" tIns="0" rIns="0" bIns="0" rtlCol="0"/>
          <a:lstStyle/>
          <a:p>
            <a:endParaRPr/>
          </a:p>
        </p:txBody>
      </p:sp>
      <p:sp>
        <p:nvSpPr>
          <p:cNvPr id="19" name="bk object 19"/>
          <p:cNvSpPr/>
          <p:nvPr/>
        </p:nvSpPr>
        <p:spPr>
          <a:xfrm>
            <a:off x="6847123" y="6672745"/>
            <a:ext cx="54579" cy="75501"/>
          </a:xfrm>
          <a:custGeom>
            <a:avLst/>
            <a:gdLst/>
            <a:ahLst/>
            <a:cxnLst/>
            <a:rect l="l" t="t" r="r" b="b"/>
            <a:pathLst>
              <a:path w="25400" h="38100">
                <a:moveTo>
                  <a:pt x="0" y="0"/>
                </a:moveTo>
                <a:lnTo>
                  <a:pt x="0" y="38100"/>
                </a:lnTo>
                <a:lnTo>
                  <a:pt x="25399" y="19050"/>
                </a:lnTo>
                <a:lnTo>
                  <a:pt x="0" y="0"/>
                </a:lnTo>
                <a:close/>
              </a:path>
            </a:pathLst>
          </a:custGeom>
          <a:solidFill>
            <a:srgbClr val="C6C6C6"/>
          </a:solidFill>
        </p:spPr>
        <p:txBody>
          <a:bodyPr wrap="square" lIns="0" tIns="0" rIns="0" bIns="0" rtlCol="0"/>
          <a:lstStyle/>
          <a:p>
            <a:endParaRPr/>
          </a:p>
        </p:txBody>
      </p:sp>
      <p:sp>
        <p:nvSpPr>
          <p:cNvPr id="20" name="bk object 20"/>
          <p:cNvSpPr/>
          <p:nvPr/>
        </p:nvSpPr>
        <p:spPr>
          <a:xfrm>
            <a:off x="7174780" y="6700655"/>
            <a:ext cx="92783" cy="60401"/>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959595"/>
            </a:solidFill>
          </a:ln>
        </p:spPr>
        <p:txBody>
          <a:bodyPr wrap="square" lIns="0" tIns="0" rIns="0" bIns="0" rtlCol="0"/>
          <a:lstStyle/>
          <a:p>
            <a:endParaRPr/>
          </a:p>
        </p:txBody>
      </p:sp>
      <p:sp>
        <p:nvSpPr>
          <p:cNvPr id="21" name="bk object 21"/>
          <p:cNvSpPr/>
          <p:nvPr/>
        </p:nvSpPr>
        <p:spPr>
          <a:xfrm>
            <a:off x="7197325" y="6680293"/>
            <a:ext cx="92783" cy="60401"/>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959595"/>
            </a:solidFill>
          </a:ln>
        </p:spPr>
        <p:txBody>
          <a:bodyPr wrap="square" lIns="0" tIns="0" rIns="0" bIns="0" rtlCol="0"/>
          <a:lstStyle/>
          <a:p>
            <a:endParaRPr/>
          </a:p>
        </p:txBody>
      </p:sp>
      <p:sp>
        <p:nvSpPr>
          <p:cNvPr id="22" name="bk object 22"/>
          <p:cNvSpPr/>
          <p:nvPr/>
        </p:nvSpPr>
        <p:spPr>
          <a:xfrm>
            <a:off x="7219156" y="6660160"/>
            <a:ext cx="92783" cy="60401"/>
          </a:xfrm>
          <a:custGeom>
            <a:avLst/>
            <a:gdLst/>
            <a:ahLst/>
            <a:cxnLst/>
            <a:rect l="l" t="t" r="r" b="b"/>
            <a:pathLst>
              <a:path w="43179" h="30479">
                <a:moveTo>
                  <a:pt x="0" y="10160"/>
                </a:moveTo>
                <a:lnTo>
                  <a:pt x="0" y="0"/>
                </a:lnTo>
                <a:lnTo>
                  <a:pt x="43181" y="0"/>
                </a:lnTo>
                <a:lnTo>
                  <a:pt x="43181" y="30480"/>
                </a:lnTo>
                <a:lnTo>
                  <a:pt x="33020" y="30480"/>
                </a:lnTo>
              </a:path>
            </a:pathLst>
          </a:custGeom>
          <a:ln w="5060">
            <a:solidFill>
              <a:srgbClr val="959595"/>
            </a:solidFill>
          </a:ln>
        </p:spPr>
        <p:txBody>
          <a:bodyPr wrap="square" lIns="0" tIns="0" rIns="0" bIns="0" rtlCol="0"/>
          <a:lstStyle/>
          <a:p>
            <a:endParaRPr/>
          </a:p>
        </p:txBody>
      </p:sp>
      <p:sp>
        <p:nvSpPr>
          <p:cNvPr id="23" name="bk object 23"/>
          <p:cNvSpPr/>
          <p:nvPr/>
        </p:nvSpPr>
        <p:spPr>
          <a:xfrm>
            <a:off x="7039045" y="6672745"/>
            <a:ext cx="436628" cy="75501"/>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6C6C6"/>
          </a:solidFill>
        </p:spPr>
        <p:txBody>
          <a:bodyPr wrap="square" lIns="0" tIns="0" rIns="0" bIns="0" rtlCol="0"/>
          <a:lstStyle/>
          <a:p>
            <a:endParaRPr/>
          </a:p>
        </p:txBody>
      </p:sp>
      <p:sp>
        <p:nvSpPr>
          <p:cNvPr id="24" name="bk object 24"/>
          <p:cNvSpPr/>
          <p:nvPr/>
        </p:nvSpPr>
        <p:spPr>
          <a:xfrm>
            <a:off x="7804046" y="6685329"/>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25" name="bk object 25"/>
          <p:cNvSpPr/>
          <p:nvPr/>
        </p:nvSpPr>
        <p:spPr>
          <a:xfrm>
            <a:off x="7613019" y="6672745"/>
            <a:ext cx="436628" cy="75501"/>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6C6C6"/>
          </a:solidFill>
        </p:spPr>
        <p:txBody>
          <a:bodyPr wrap="square" lIns="0" tIns="0" rIns="0" bIns="0" rtlCol="0"/>
          <a:lstStyle/>
          <a:p>
            <a:endParaRPr/>
          </a:p>
        </p:txBody>
      </p:sp>
      <p:sp>
        <p:nvSpPr>
          <p:cNvPr id="26" name="bk object 26"/>
          <p:cNvSpPr/>
          <p:nvPr/>
        </p:nvSpPr>
        <p:spPr>
          <a:xfrm>
            <a:off x="7776757" y="6660160"/>
            <a:ext cx="81868" cy="0"/>
          </a:xfrm>
          <a:custGeom>
            <a:avLst/>
            <a:gdLst/>
            <a:ahLst/>
            <a:cxnLst/>
            <a:rect l="l" t="t" r="r" b="b"/>
            <a:pathLst>
              <a:path w="38100">
                <a:moveTo>
                  <a:pt x="0" y="0"/>
                </a:moveTo>
                <a:lnTo>
                  <a:pt x="38100" y="0"/>
                </a:lnTo>
              </a:path>
            </a:pathLst>
          </a:custGeom>
          <a:ln w="7591">
            <a:solidFill>
              <a:srgbClr val="C6C6C6"/>
            </a:solidFill>
          </a:ln>
        </p:spPr>
        <p:txBody>
          <a:bodyPr wrap="square" lIns="0" tIns="0" rIns="0" bIns="0" rtlCol="0"/>
          <a:lstStyle/>
          <a:p>
            <a:endParaRPr/>
          </a:p>
        </p:txBody>
      </p:sp>
      <p:sp>
        <p:nvSpPr>
          <p:cNvPr id="27" name="bk object 27"/>
          <p:cNvSpPr/>
          <p:nvPr/>
        </p:nvSpPr>
        <p:spPr>
          <a:xfrm>
            <a:off x="7804046" y="6710496"/>
            <a:ext cx="81868" cy="0"/>
          </a:xfrm>
          <a:custGeom>
            <a:avLst/>
            <a:gdLst/>
            <a:ahLst/>
            <a:cxnLst/>
            <a:rect l="l" t="t" r="r" b="b"/>
            <a:pathLst>
              <a:path w="38100">
                <a:moveTo>
                  <a:pt x="0" y="0"/>
                </a:moveTo>
                <a:lnTo>
                  <a:pt x="38101" y="0"/>
                </a:lnTo>
              </a:path>
            </a:pathLst>
          </a:custGeom>
          <a:ln w="7591">
            <a:solidFill>
              <a:srgbClr val="C6C6C6"/>
            </a:solidFill>
          </a:ln>
        </p:spPr>
        <p:txBody>
          <a:bodyPr wrap="square" lIns="0" tIns="0" rIns="0" bIns="0" rtlCol="0"/>
          <a:lstStyle/>
          <a:p>
            <a:endParaRPr/>
          </a:p>
        </p:txBody>
      </p:sp>
      <p:sp>
        <p:nvSpPr>
          <p:cNvPr id="28" name="bk object 28"/>
          <p:cNvSpPr/>
          <p:nvPr/>
        </p:nvSpPr>
        <p:spPr>
          <a:xfrm>
            <a:off x="7776757" y="6735663"/>
            <a:ext cx="81868" cy="0"/>
          </a:xfrm>
          <a:custGeom>
            <a:avLst/>
            <a:gdLst/>
            <a:ahLst/>
            <a:cxnLst/>
            <a:rect l="l" t="t" r="r" b="b"/>
            <a:pathLst>
              <a:path w="38100">
                <a:moveTo>
                  <a:pt x="0" y="0"/>
                </a:moveTo>
                <a:lnTo>
                  <a:pt x="38100" y="0"/>
                </a:lnTo>
              </a:path>
            </a:pathLst>
          </a:custGeom>
          <a:ln w="7591">
            <a:solidFill>
              <a:srgbClr val="C6C6C6"/>
            </a:solidFill>
          </a:ln>
        </p:spPr>
        <p:txBody>
          <a:bodyPr wrap="square" lIns="0" tIns="0" rIns="0" bIns="0" rtlCol="0"/>
          <a:lstStyle/>
          <a:p>
            <a:endParaRPr/>
          </a:p>
        </p:txBody>
      </p:sp>
      <p:sp>
        <p:nvSpPr>
          <p:cNvPr id="29" name="bk object 29"/>
          <p:cNvSpPr/>
          <p:nvPr/>
        </p:nvSpPr>
        <p:spPr>
          <a:xfrm>
            <a:off x="7804046" y="6760830"/>
            <a:ext cx="81868" cy="0"/>
          </a:xfrm>
          <a:custGeom>
            <a:avLst/>
            <a:gdLst/>
            <a:ahLst/>
            <a:cxnLst/>
            <a:rect l="l" t="t" r="r" b="b"/>
            <a:pathLst>
              <a:path w="38100">
                <a:moveTo>
                  <a:pt x="0" y="0"/>
                </a:moveTo>
                <a:lnTo>
                  <a:pt x="38101" y="0"/>
                </a:lnTo>
              </a:path>
            </a:pathLst>
          </a:custGeom>
          <a:ln w="7591">
            <a:solidFill>
              <a:srgbClr val="C6C6C6"/>
            </a:solidFill>
          </a:ln>
        </p:spPr>
        <p:txBody>
          <a:bodyPr wrap="square" lIns="0" tIns="0" rIns="0" bIns="0" rtlCol="0"/>
          <a:lstStyle/>
          <a:p>
            <a:endParaRPr/>
          </a:p>
        </p:txBody>
      </p:sp>
      <p:sp>
        <p:nvSpPr>
          <p:cNvPr id="30" name="bk object 30"/>
          <p:cNvSpPr/>
          <p:nvPr/>
        </p:nvSpPr>
        <p:spPr>
          <a:xfrm>
            <a:off x="8350731" y="6660160"/>
            <a:ext cx="81868" cy="0"/>
          </a:xfrm>
          <a:custGeom>
            <a:avLst/>
            <a:gdLst/>
            <a:ahLst/>
            <a:cxnLst/>
            <a:rect l="l" t="t" r="r" b="b"/>
            <a:pathLst>
              <a:path w="38100">
                <a:moveTo>
                  <a:pt x="0" y="0"/>
                </a:moveTo>
                <a:lnTo>
                  <a:pt x="38100" y="0"/>
                </a:lnTo>
              </a:path>
            </a:pathLst>
          </a:custGeom>
          <a:ln w="7591">
            <a:solidFill>
              <a:srgbClr val="959595"/>
            </a:solidFill>
          </a:ln>
        </p:spPr>
        <p:txBody>
          <a:bodyPr wrap="square" lIns="0" tIns="0" rIns="0" bIns="0" rtlCol="0"/>
          <a:lstStyle/>
          <a:p>
            <a:endParaRPr/>
          </a:p>
        </p:txBody>
      </p:sp>
      <p:sp>
        <p:nvSpPr>
          <p:cNvPr id="31" name="bk object 31"/>
          <p:cNvSpPr/>
          <p:nvPr/>
        </p:nvSpPr>
        <p:spPr>
          <a:xfrm>
            <a:off x="8378021" y="6685329"/>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32" name="bk object 32"/>
          <p:cNvSpPr/>
          <p:nvPr/>
        </p:nvSpPr>
        <p:spPr>
          <a:xfrm>
            <a:off x="8378021" y="6710496"/>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33" name="bk object 33"/>
          <p:cNvSpPr/>
          <p:nvPr/>
        </p:nvSpPr>
        <p:spPr>
          <a:xfrm>
            <a:off x="8186994" y="6672745"/>
            <a:ext cx="436628" cy="75501"/>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6C6C6"/>
          </a:solidFill>
        </p:spPr>
        <p:txBody>
          <a:bodyPr wrap="square" lIns="0" tIns="0" rIns="0" bIns="0" rtlCol="0"/>
          <a:lstStyle/>
          <a:p>
            <a:endParaRPr/>
          </a:p>
        </p:txBody>
      </p:sp>
      <p:sp>
        <p:nvSpPr>
          <p:cNvPr id="34" name="bk object 34"/>
          <p:cNvSpPr/>
          <p:nvPr/>
        </p:nvSpPr>
        <p:spPr>
          <a:xfrm>
            <a:off x="8350731" y="6735663"/>
            <a:ext cx="81868" cy="0"/>
          </a:xfrm>
          <a:custGeom>
            <a:avLst/>
            <a:gdLst/>
            <a:ahLst/>
            <a:cxnLst/>
            <a:rect l="l" t="t" r="r" b="b"/>
            <a:pathLst>
              <a:path w="38100">
                <a:moveTo>
                  <a:pt x="0" y="0"/>
                </a:moveTo>
                <a:lnTo>
                  <a:pt x="38100" y="0"/>
                </a:lnTo>
              </a:path>
            </a:pathLst>
          </a:custGeom>
          <a:ln w="7591">
            <a:solidFill>
              <a:srgbClr val="C6C6C6"/>
            </a:solidFill>
          </a:ln>
        </p:spPr>
        <p:txBody>
          <a:bodyPr wrap="square" lIns="0" tIns="0" rIns="0" bIns="0" rtlCol="0"/>
          <a:lstStyle/>
          <a:p>
            <a:endParaRPr/>
          </a:p>
        </p:txBody>
      </p:sp>
      <p:sp>
        <p:nvSpPr>
          <p:cNvPr id="35" name="bk object 35"/>
          <p:cNvSpPr/>
          <p:nvPr/>
        </p:nvSpPr>
        <p:spPr>
          <a:xfrm>
            <a:off x="8378021" y="6760830"/>
            <a:ext cx="81868" cy="0"/>
          </a:xfrm>
          <a:custGeom>
            <a:avLst/>
            <a:gdLst/>
            <a:ahLst/>
            <a:cxnLst/>
            <a:rect l="l" t="t" r="r" b="b"/>
            <a:pathLst>
              <a:path w="38100">
                <a:moveTo>
                  <a:pt x="0" y="0"/>
                </a:moveTo>
                <a:lnTo>
                  <a:pt x="38101" y="0"/>
                </a:lnTo>
              </a:path>
            </a:pathLst>
          </a:custGeom>
          <a:ln w="7591">
            <a:solidFill>
              <a:srgbClr val="C6C6C6"/>
            </a:solidFill>
          </a:ln>
        </p:spPr>
        <p:txBody>
          <a:bodyPr wrap="square" lIns="0" tIns="0" rIns="0" bIns="0" rtlCol="0"/>
          <a:lstStyle/>
          <a:p>
            <a:endParaRPr/>
          </a:p>
        </p:txBody>
      </p:sp>
      <p:sp>
        <p:nvSpPr>
          <p:cNvPr id="36" name="bk object 36"/>
          <p:cNvSpPr/>
          <p:nvPr/>
        </p:nvSpPr>
        <p:spPr>
          <a:xfrm>
            <a:off x="8924734" y="6660160"/>
            <a:ext cx="81868" cy="0"/>
          </a:xfrm>
          <a:custGeom>
            <a:avLst/>
            <a:gdLst/>
            <a:ahLst/>
            <a:cxnLst/>
            <a:rect l="l" t="t" r="r" b="b"/>
            <a:pathLst>
              <a:path w="38100">
                <a:moveTo>
                  <a:pt x="0" y="0"/>
                </a:moveTo>
                <a:lnTo>
                  <a:pt x="38100" y="0"/>
                </a:lnTo>
              </a:path>
            </a:pathLst>
          </a:custGeom>
          <a:ln w="7591">
            <a:solidFill>
              <a:srgbClr val="959595"/>
            </a:solidFill>
          </a:ln>
        </p:spPr>
        <p:txBody>
          <a:bodyPr wrap="square" lIns="0" tIns="0" rIns="0" bIns="0" rtlCol="0"/>
          <a:lstStyle/>
          <a:p>
            <a:endParaRPr/>
          </a:p>
        </p:txBody>
      </p:sp>
      <p:sp>
        <p:nvSpPr>
          <p:cNvPr id="37" name="bk object 37"/>
          <p:cNvSpPr/>
          <p:nvPr/>
        </p:nvSpPr>
        <p:spPr>
          <a:xfrm>
            <a:off x="8952023" y="6685329"/>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38" name="bk object 38"/>
          <p:cNvSpPr/>
          <p:nvPr/>
        </p:nvSpPr>
        <p:spPr>
          <a:xfrm>
            <a:off x="8952023" y="6710496"/>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39" name="bk object 39"/>
          <p:cNvSpPr/>
          <p:nvPr/>
        </p:nvSpPr>
        <p:spPr>
          <a:xfrm>
            <a:off x="8924734" y="6735663"/>
            <a:ext cx="81868" cy="0"/>
          </a:xfrm>
          <a:custGeom>
            <a:avLst/>
            <a:gdLst/>
            <a:ahLst/>
            <a:cxnLst/>
            <a:rect l="l" t="t" r="r" b="b"/>
            <a:pathLst>
              <a:path w="38100">
                <a:moveTo>
                  <a:pt x="0" y="0"/>
                </a:moveTo>
                <a:lnTo>
                  <a:pt x="38100" y="0"/>
                </a:lnTo>
              </a:path>
            </a:pathLst>
          </a:custGeom>
          <a:ln w="7591">
            <a:solidFill>
              <a:srgbClr val="959595"/>
            </a:solidFill>
          </a:ln>
        </p:spPr>
        <p:txBody>
          <a:bodyPr wrap="square" lIns="0" tIns="0" rIns="0" bIns="0" rtlCol="0"/>
          <a:lstStyle/>
          <a:p>
            <a:endParaRPr/>
          </a:p>
        </p:txBody>
      </p:sp>
      <p:sp>
        <p:nvSpPr>
          <p:cNvPr id="40" name="bk object 40"/>
          <p:cNvSpPr/>
          <p:nvPr/>
        </p:nvSpPr>
        <p:spPr>
          <a:xfrm>
            <a:off x="8952023" y="6760830"/>
            <a:ext cx="81868" cy="0"/>
          </a:xfrm>
          <a:custGeom>
            <a:avLst/>
            <a:gdLst/>
            <a:ahLst/>
            <a:cxnLst/>
            <a:rect l="l" t="t" r="r" b="b"/>
            <a:pathLst>
              <a:path w="38100">
                <a:moveTo>
                  <a:pt x="0" y="0"/>
                </a:moveTo>
                <a:lnTo>
                  <a:pt x="38101" y="0"/>
                </a:lnTo>
              </a:path>
            </a:pathLst>
          </a:custGeom>
          <a:ln w="7591">
            <a:solidFill>
              <a:srgbClr val="959595"/>
            </a:solidFill>
          </a:ln>
        </p:spPr>
        <p:txBody>
          <a:bodyPr wrap="square" lIns="0" tIns="0" rIns="0" bIns="0" rtlCol="0"/>
          <a:lstStyle/>
          <a:p>
            <a:endParaRPr/>
          </a:p>
        </p:txBody>
      </p:sp>
      <p:sp>
        <p:nvSpPr>
          <p:cNvPr id="41" name="bk object 41"/>
          <p:cNvSpPr/>
          <p:nvPr/>
        </p:nvSpPr>
        <p:spPr>
          <a:xfrm>
            <a:off x="9564203" y="6720563"/>
            <a:ext cx="43663" cy="40267"/>
          </a:xfrm>
          <a:custGeom>
            <a:avLst/>
            <a:gdLst/>
            <a:ahLst/>
            <a:cxnLst/>
            <a:rect l="l" t="t" r="r" b="b"/>
            <a:pathLst>
              <a:path w="20320" h="20320">
                <a:moveTo>
                  <a:pt x="0" y="0"/>
                </a:moveTo>
                <a:lnTo>
                  <a:pt x="20321" y="20320"/>
                </a:lnTo>
              </a:path>
            </a:pathLst>
          </a:custGeom>
          <a:ln w="7591">
            <a:solidFill>
              <a:srgbClr val="959595"/>
            </a:solidFill>
          </a:ln>
        </p:spPr>
        <p:txBody>
          <a:bodyPr wrap="square" lIns="0" tIns="0" rIns="0" bIns="0" rtlCol="0"/>
          <a:lstStyle/>
          <a:p>
            <a:endParaRPr/>
          </a:p>
        </p:txBody>
      </p:sp>
      <p:sp>
        <p:nvSpPr>
          <p:cNvPr id="42" name="bk object 42"/>
          <p:cNvSpPr/>
          <p:nvPr/>
        </p:nvSpPr>
        <p:spPr>
          <a:xfrm>
            <a:off x="9506049" y="6668059"/>
            <a:ext cx="65494" cy="60401"/>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959595"/>
            </a:solidFill>
          </a:ln>
        </p:spPr>
        <p:txBody>
          <a:bodyPr wrap="square" lIns="0" tIns="0" rIns="0" bIns="0" rtlCol="0"/>
          <a:lstStyle/>
          <a:p>
            <a:endParaRPr/>
          </a:p>
        </p:txBody>
      </p:sp>
      <p:sp>
        <p:nvSpPr>
          <p:cNvPr id="43" name="bk object 43"/>
          <p:cNvSpPr/>
          <p:nvPr/>
        </p:nvSpPr>
        <p:spPr>
          <a:xfrm>
            <a:off x="9334971" y="6660160"/>
            <a:ext cx="109157"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959595"/>
            </a:solidFill>
          </a:ln>
        </p:spPr>
        <p:txBody>
          <a:bodyPr wrap="square" lIns="0" tIns="0" rIns="0" bIns="0" rtlCol="0"/>
          <a:lstStyle/>
          <a:p>
            <a:endParaRPr/>
          </a:p>
        </p:txBody>
      </p:sp>
      <p:sp>
        <p:nvSpPr>
          <p:cNvPr id="44" name="bk object 44"/>
          <p:cNvSpPr/>
          <p:nvPr/>
        </p:nvSpPr>
        <p:spPr>
          <a:xfrm>
            <a:off x="9302224" y="6695396"/>
            <a:ext cx="65494" cy="25167"/>
          </a:xfrm>
          <a:custGeom>
            <a:avLst/>
            <a:gdLst/>
            <a:ahLst/>
            <a:cxnLst/>
            <a:rect l="l" t="t" r="r" b="b"/>
            <a:pathLst>
              <a:path w="30479" h="12700">
                <a:moveTo>
                  <a:pt x="30480" y="0"/>
                </a:moveTo>
                <a:lnTo>
                  <a:pt x="15240" y="12699"/>
                </a:lnTo>
                <a:lnTo>
                  <a:pt x="0" y="0"/>
                </a:lnTo>
              </a:path>
            </a:pathLst>
          </a:custGeom>
          <a:ln w="5060">
            <a:solidFill>
              <a:srgbClr val="959595"/>
            </a:solidFill>
          </a:ln>
        </p:spPr>
        <p:txBody>
          <a:bodyPr wrap="square" lIns="0" tIns="0" rIns="0" bIns="0" rtlCol="0"/>
          <a:lstStyle/>
          <a:p>
            <a:endParaRPr/>
          </a:p>
        </p:txBody>
      </p:sp>
      <p:sp>
        <p:nvSpPr>
          <p:cNvPr id="45" name="bk object 45"/>
          <p:cNvSpPr/>
          <p:nvPr/>
        </p:nvSpPr>
        <p:spPr>
          <a:xfrm>
            <a:off x="9662447" y="6660160"/>
            <a:ext cx="109157" cy="100668"/>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959595"/>
            </a:solidFill>
          </a:ln>
        </p:spPr>
        <p:txBody>
          <a:bodyPr wrap="square" lIns="0" tIns="0" rIns="0" bIns="0" rtlCol="0"/>
          <a:lstStyle/>
          <a:p>
            <a:endParaRPr/>
          </a:p>
        </p:txBody>
      </p:sp>
      <p:sp>
        <p:nvSpPr>
          <p:cNvPr id="46" name="bk object 46"/>
          <p:cNvSpPr/>
          <p:nvPr/>
        </p:nvSpPr>
        <p:spPr>
          <a:xfrm>
            <a:off x="9738859" y="6695396"/>
            <a:ext cx="65494" cy="25167"/>
          </a:xfrm>
          <a:custGeom>
            <a:avLst/>
            <a:gdLst/>
            <a:ahLst/>
            <a:cxnLst/>
            <a:rect l="l" t="t" r="r" b="b"/>
            <a:pathLst>
              <a:path w="30479" h="12700">
                <a:moveTo>
                  <a:pt x="30479" y="0"/>
                </a:moveTo>
                <a:lnTo>
                  <a:pt x="15239" y="12699"/>
                </a:lnTo>
                <a:lnTo>
                  <a:pt x="0" y="0"/>
                </a:lnTo>
              </a:path>
            </a:pathLst>
          </a:custGeom>
          <a:ln w="5060">
            <a:solidFill>
              <a:srgbClr val="959595"/>
            </a:solidFill>
          </a:ln>
        </p:spPr>
        <p:txBody>
          <a:bodyPr wrap="square" lIns="0" tIns="0" rIns="0" bIns="0" rtlCol="0"/>
          <a:lstStyle/>
          <a:p>
            <a:endParaRPr/>
          </a:p>
        </p:txBody>
      </p:sp>
      <p:sp>
        <p:nvSpPr>
          <p:cNvPr id="2" name="Holder 2"/>
          <p:cNvSpPr>
            <a:spLocks noGrp="1"/>
          </p:cNvSpPr>
          <p:nvPr>
            <p:ph type="ftr" sz="quarter" idx="5"/>
          </p:nvPr>
        </p:nvSpPr>
        <p:spPr>
          <a:xfrm>
            <a:off x="3368041" y="6377940"/>
            <a:ext cx="3169918" cy="3428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95301" y="6377940"/>
            <a:ext cx="2278380" cy="3428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9/17/2020</a:t>
            </a:fld>
            <a:endParaRPr lang="en-US"/>
          </a:p>
        </p:txBody>
      </p:sp>
      <p:sp>
        <p:nvSpPr>
          <p:cNvPr id="4" name="Holder 4"/>
          <p:cNvSpPr>
            <a:spLocks noGrp="1"/>
          </p:cNvSpPr>
          <p:nvPr>
            <p:ph type="sldNum" sz="quarter" idx="7"/>
          </p:nvPr>
        </p:nvSpPr>
        <p:spPr>
          <a:xfrm>
            <a:off x="7132321" y="6377940"/>
            <a:ext cx="2278380" cy="3428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7751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1124744"/>
            <a:ext cx="9049006" cy="468052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5"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66605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el onder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p:nvPr>
        </p:nvSpPr>
        <p:spPr>
          <a:xfrm>
            <a:off x="428497" y="1628800"/>
            <a:ext cx="9049006" cy="424847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6" name="Content Placeholder 5"/>
          <p:cNvSpPr>
            <a:spLocks noGrp="1"/>
          </p:cNvSpPr>
          <p:nvPr>
            <p:ph sz="quarter" idx="11"/>
          </p:nvPr>
        </p:nvSpPr>
        <p:spPr>
          <a:xfrm>
            <a:off x="415925" y="98072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86557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p:nvPr>
        </p:nvSpPr>
        <p:spPr>
          <a:xfrm>
            <a:off x="428497" y="1124744"/>
            <a:ext cx="9049006" cy="403244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6" name="Content Placeholder 5"/>
          <p:cNvSpPr>
            <a:spLocks noGrp="1"/>
          </p:cNvSpPr>
          <p:nvPr>
            <p:ph sz="quarter" idx="11"/>
          </p:nvPr>
        </p:nvSpPr>
        <p:spPr>
          <a:xfrm>
            <a:off x="415925" y="530120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9118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p:nvPr>
        </p:nvSpPr>
        <p:spPr>
          <a:xfrm>
            <a:off x="428497" y="1772816"/>
            <a:ext cx="9049006" cy="352839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6" name="Content Placeholder 5"/>
          <p:cNvSpPr>
            <a:spLocks noGrp="1"/>
          </p:cNvSpPr>
          <p:nvPr>
            <p:ph sz="quarter" idx="11"/>
          </p:nvPr>
        </p:nvSpPr>
        <p:spPr>
          <a:xfrm>
            <a:off x="415925" y="112474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Content Placeholder 5"/>
          <p:cNvSpPr>
            <a:spLocks noGrp="1"/>
          </p:cNvSpPr>
          <p:nvPr>
            <p:ph sz="quarter" idx="12"/>
          </p:nvPr>
        </p:nvSpPr>
        <p:spPr>
          <a:xfrm>
            <a:off x="416496" y="544522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7344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R outpu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16496" y="1124744"/>
            <a:ext cx="9217024" cy="4680520"/>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0525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 output under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16496" y="3573016"/>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1617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16496" y="1124744"/>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Tijdelijke aanduiding voor inhoud 2"/>
          <p:cNvSpPr>
            <a:spLocks noGrp="1"/>
          </p:cNvSpPr>
          <p:nvPr>
            <p:ph idx="11" hasCustomPrompt="1"/>
          </p:nvPr>
        </p:nvSpPr>
        <p:spPr>
          <a:xfrm>
            <a:off x="416496"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014851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eader, 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16496" y="1700808"/>
            <a:ext cx="9073008" cy="1584176"/>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Tijdelijke aanduiding voor inhoud 2"/>
          <p:cNvSpPr>
            <a:spLocks noGrp="1"/>
          </p:cNvSpPr>
          <p:nvPr>
            <p:ph idx="11" hasCustomPrompt="1"/>
          </p:nvPr>
        </p:nvSpPr>
        <p:spPr>
          <a:xfrm>
            <a:off x="416496" y="3356992"/>
            <a:ext cx="9049006" cy="259228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6" name="Content Placeholder 5"/>
          <p:cNvSpPr>
            <a:spLocks noGrp="1"/>
          </p:cNvSpPr>
          <p:nvPr>
            <p:ph sz="quarter" idx="12"/>
          </p:nvPr>
        </p:nvSpPr>
        <p:spPr>
          <a:xfrm>
            <a:off x="415925" y="1125339"/>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Tree>
    <p:extLst>
      <p:ext uri="{BB962C8B-B14F-4D97-AF65-F5344CB8AC3E}">
        <p14:creationId xmlns:p14="http://schemas.microsoft.com/office/powerpoint/2010/main" val="396537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291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1772816"/>
            <a:ext cx="9049006" cy="4032448"/>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Content Placeholder 5"/>
          <p:cNvSpPr>
            <a:spLocks noGrp="1"/>
          </p:cNvSpPr>
          <p:nvPr>
            <p:ph sz="quarter" idx="11"/>
          </p:nvPr>
        </p:nvSpPr>
        <p:spPr>
          <a:xfrm>
            <a:off x="415925" y="1124744"/>
            <a:ext cx="9074150" cy="503461"/>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9173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47566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693194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 output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980728"/>
            <a:ext cx="9049006" cy="4320480"/>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6" name="Content Placeholder 5"/>
          <p:cNvSpPr>
            <a:spLocks noGrp="1"/>
          </p:cNvSpPr>
          <p:nvPr>
            <p:ph sz="quarter" idx="12"/>
          </p:nvPr>
        </p:nvSpPr>
        <p:spPr>
          <a:xfrm>
            <a:off x="416496" y="5445224"/>
            <a:ext cx="9074150" cy="504056"/>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91419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 output with header and footer2">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1556792"/>
            <a:ext cx="9049006" cy="4176464"/>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
        <p:nvSpPr>
          <p:cNvPr id="5" name="Content Placeholder 5"/>
          <p:cNvSpPr>
            <a:spLocks noGrp="1"/>
          </p:cNvSpPr>
          <p:nvPr>
            <p:ph sz="quarter" idx="11"/>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6" name="Content Placeholder 5"/>
          <p:cNvSpPr>
            <a:spLocks noGrp="1"/>
          </p:cNvSpPr>
          <p:nvPr>
            <p:ph sz="quarter" idx="12"/>
          </p:nvPr>
        </p:nvSpPr>
        <p:spPr>
          <a:xfrm>
            <a:off x="416496" y="5877271"/>
            <a:ext cx="8208912" cy="864097"/>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8" name="Slide Number Placeholder 1"/>
          <p:cNvSpPr>
            <a:spLocks noGrp="1"/>
          </p:cNvSpPr>
          <p:nvPr>
            <p:ph type="sldNum" sz="quarter" idx="4"/>
          </p:nvPr>
        </p:nvSpPr>
        <p:spPr>
          <a:xfrm>
            <a:off x="9201472" y="6448251"/>
            <a:ext cx="64807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67414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hasCustomPrompt="1"/>
          </p:nvPr>
        </p:nvSpPr>
        <p:spPr>
          <a:xfrm>
            <a:off x="428497"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944137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1556792"/>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Tijdelijke aanduiding voor inhoud 2"/>
          <p:cNvSpPr>
            <a:spLocks noGrp="1"/>
          </p:cNvSpPr>
          <p:nvPr>
            <p:ph idx="13" hasCustomPrompt="1"/>
          </p:nvPr>
        </p:nvSpPr>
        <p:spPr>
          <a:xfrm>
            <a:off x="416496" y="3861048"/>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Tree>
    <p:extLst>
      <p:ext uri="{BB962C8B-B14F-4D97-AF65-F5344CB8AC3E}">
        <p14:creationId xmlns:p14="http://schemas.microsoft.com/office/powerpoint/2010/main" val="2817085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objects horiz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980728"/>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Tijdelijke aanduiding voor inhoud 2"/>
          <p:cNvSpPr>
            <a:spLocks noGrp="1"/>
          </p:cNvSpPr>
          <p:nvPr>
            <p:ph idx="13" hasCustomPrompt="1"/>
          </p:nvPr>
        </p:nvSpPr>
        <p:spPr>
          <a:xfrm>
            <a:off x="416496" y="3284984"/>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Tree>
    <p:extLst>
      <p:ext uri="{BB962C8B-B14F-4D97-AF65-F5344CB8AC3E}">
        <p14:creationId xmlns:p14="http://schemas.microsoft.com/office/powerpoint/2010/main" val="3871374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objects horiz with header and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1412776"/>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Tijdelijke aanduiding voor inhoud 2"/>
          <p:cNvSpPr>
            <a:spLocks noGrp="1"/>
          </p:cNvSpPr>
          <p:nvPr>
            <p:ph idx="13" hasCustomPrompt="1"/>
          </p:nvPr>
        </p:nvSpPr>
        <p:spPr>
          <a:xfrm>
            <a:off x="416496" y="3429000"/>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10" name="Content Placeholder 5"/>
          <p:cNvSpPr>
            <a:spLocks noGrp="1"/>
          </p:cNvSpPr>
          <p:nvPr>
            <p:ph sz="quarter" idx="14"/>
          </p:nvPr>
        </p:nvSpPr>
        <p:spPr>
          <a:xfrm>
            <a:off x="416496" y="908720"/>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Tree>
    <p:extLst>
      <p:ext uri="{BB962C8B-B14F-4D97-AF65-F5344CB8AC3E}">
        <p14:creationId xmlns:p14="http://schemas.microsoft.com/office/powerpoint/2010/main" val="2883058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objects horiz both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1556792"/>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Tijdelijke aanduiding voor inhoud 2"/>
          <p:cNvSpPr>
            <a:spLocks noGrp="1"/>
          </p:cNvSpPr>
          <p:nvPr>
            <p:ph idx="13" hasCustomPrompt="1"/>
          </p:nvPr>
        </p:nvSpPr>
        <p:spPr>
          <a:xfrm>
            <a:off x="416496" y="4221088"/>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10" name="Content Placeholder 5"/>
          <p:cNvSpPr>
            <a:spLocks noGrp="1"/>
          </p:cNvSpPr>
          <p:nvPr>
            <p:ph sz="quarter" idx="14"/>
          </p:nvPr>
        </p:nvSpPr>
        <p:spPr>
          <a:xfrm>
            <a:off x="416496" y="3717032"/>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Tree>
    <p:extLst>
      <p:ext uri="{BB962C8B-B14F-4D97-AF65-F5344CB8AC3E}">
        <p14:creationId xmlns:p14="http://schemas.microsoft.com/office/powerpoint/2010/main" val="230907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817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3" name="Tijdelijke aanduiding voor inhoud 2"/>
          <p:cNvSpPr>
            <a:spLocks noGrp="1"/>
          </p:cNvSpPr>
          <p:nvPr>
            <p:ph idx="1"/>
          </p:nvPr>
        </p:nvSpPr>
        <p:spPr>
          <a:xfrm>
            <a:off x="428497" y="1291082"/>
            <a:ext cx="9049006" cy="4236396"/>
          </a:xfrm>
          <a:prstGeom prst="rect">
            <a:avLst/>
          </a:prstGeom>
        </p:spPr>
        <p:txBody>
          <a:bodyPr lIns="95788" tIns="47894" rIns="95788" bIns="47894"/>
          <a:lstStyle>
            <a:lvl1pPr>
              <a:lnSpc>
                <a:spcPct val="150000"/>
              </a:lnSpc>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4" name="Tijdelijke aanduiding voor voettekst 4"/>
          <p:cNvSpPr>
            <a:spLocks noGrp="1"/>
          </p:cNvSpPr>
          <p:nvPr>
            <p:ph type="ftr" sz="quarter" idx="10"/>
          </p:nvPr>
        </p:nvSpPr>
        <p:spPr>
          <a:xfrm>
            <a:off x="506509" y="6173790"/>
            <a:ext cx="936104" cy="365125"/>
          </a:xfrm>
          <a:prstGeom prst="rect">
            <a:avLst/>
          </a:prstGeom>
        </p:spPr>
        <p:txBody>
          <a:bodyPr lIns="95788" tIns="47894" rIns="95788" bIns="47894"/>
          <a:lstStyle>
            <a:lvl1pPr fontAlgn="auto">
              <a:spcBef>
                <a:spcPts val="0"/>
              </a:spcBef>
              <a:spcAft>
                <a:spcPts val="0"/>
              </a:spcAft>
              <a:defRPr>
                <a:latin typeface="Segoe UI"/>
                <a:ea typeface="+mn-ea"/>
                <a:cs typeface="+mn-cs"/>
              </a:defRPr>
            </a:lvl1pPr>
          </a:lstStyle>
          <a:p>
            <a:pPr>
              <a:defRPr/>
            </a:pPr>
            <a:endParaRPr lang="nl-NL"/>
          </a:p>
        </p:txBody>
      </p:sp>
    </p:spTree>
    <p:extLst>
      <p:ext uri="{BB962C8B-B14F-4D97-AF65-F5344CB8AC3E}">
        <p14:creationId xmlns:p14="http://schemas.microsoft.com/office/powerpoint/2010/main" val="42912333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980728"/>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13" name="Tijdelijke aanduiding voor inhoud 2"/>
          <p:cNvSpPr>
            <a:spLocks noGrp="1"/>
          </p:cNvSpPr>
          <p:nvPr>
            <p:ph idx="12" hasCustomPrompt="1"/>
          </p:nvPr>
        </p:nvSpPr>
        <p:spPr>
          <a:xfrm>
            <a:off x="416496" y="2852936"/>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14" name="Tijdelijke aanduiding voor inhoud 2"/>
          <p:cNvSpPr>
            <a:spLocks noGrp="1"/>
          </p:cNvSpPr>
          <p:nvPr>
            <p:ph idx="13" hasCustomPrompt="1"/>
          </p:nvPr>
        </p:nvSpPr>
        <p:spPr>
          <a:xfrm>
            <a:off x="416496" y="4725144"/>
            <a:ext cx="8352928"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Tree>
    <p:extLst>
      <p:ext uri="{BB962C8B-B14F-4D97-AF65-F5344CB8AC3E}">
        <p14:creationId xmlns:p14="http://schemas.microsoft.com/office/powerpoint/2010/main" val="689826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5" name="Tijdelijke aanduiding voor inhoud 2"/>
          <p:cNvSpPr>
            <a:spLocks noGrp="1"/>
          </p:cNvSpPr>
          <p:nvPr>
            <p:ph idx="11" hasCustomPrompt="1"/>
          </p:nvPr>
        </p:nvSpPr>
        <p:spPr>
          <a:xfrm>
            <a:off x="416496" y="1484784"/>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a:p>
        </p:txBody>
      </p:sp>
      <p:sp>
        <p:nvSpPr>
          <p:cNvPr id="9" name="Tijdelijke aanduiding voor inhoud 2"/>
          <p:cNvSpPr>
            <a:spLocks noGrp="1"/>
          </p:cNvSpPr>
          <p:nvPr>
            <p:ph idx="13" hasCustomPrompt="1"/>
          </p:nvPr>
        </p:nvSpPr>
        <p:spPr>
          <a:xfrm>
            <a:off x="416496" y="3429000"/>
            <a:ext cx="9049006" cy="165618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10" name="Tijdelijke aanduiding voor inhoud 2"/>
          <p:cNvSpPr>
            <a:spLocks noGrp="1"/>
          </p:cNvSpPr>
          <p:nvPr>
            <p:ph idx="14" hasCustomPrompt="1"/>
          </p:nvPr>
        </p:nvSpPr>
        <p:spPr>
          <a:xfrm>
            <a:off x="416496" y="5157192"/>
            <a:ext cx="8280920" cy="1656184"/>
          </a:xfrm>
          <a:prstGeom prst="rect">
            <a:avLst/>
          </a:prstGeom>
        </p:spPr>
        <p:txBody>
          <a:bodyPr lIns="95788" tIns="47894" rIns="95788" bIns="47894"/>
          <a:lstStyle>
            <a:lvl1pPr marL="0" indent="0">
              <a:lnSpc>
                <a:spcPct val="100000"/>
              </a:lnSpc>
              <a:spcBef>
                <a:spcPts val="0"/>
              </a:spcBef>
              <a:buNone/>
              <a:defRPr sz="20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a:t>Klik om de modelstijlen te bewerken</a:t>
            </a:r>
          </a:p>
        </p:txBody>
      </p:sp>
    </p:spTree>
    <p:extLst>
      <p:ext uri="{BB962C8B-B14F-4D97-AF65-F5344CB8AC3E}">
        <p14:creationId xmlns:p14="http://schemas.microsoft.com/office/powerpoint/2010/main" val="3483377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416496" y="1124744"/>
            <a:ext cx="4340405"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p:txBody>
      </p:sp>
      <p:sp>
        <p:nvSpPr>
          <p:cNvPr id="10" name="Tijdelijke aanduiding voor inhoud 3"/>
          <p:cNvSpPr>
            <a:spLocks noGrp="1"/>
          </p:cNvSpPr>
          <p:nvPr>
            <p:ph sz="half" idx="14"/>
          </p:nvPr>
        </p:nvSpPr>
        <p:spPr>
          <a:xfrm>
            <a:off x="5003966" y="1124744"/>
            <a:ext cx="4473537"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p:txBody>
      </p:sp>
      <p:sp>
        <p:nvSpPr>
          <p:cNvPr id="1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9576323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434686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a:t>Klik om de modelstijlen te bewerken</a:t>
            </a:r>
          </a:p>
        </p:txBody>
      </p:sp>
      <p:sp>
        <p:nvSpPr>
          <p:cNvPr id="4" name="Tijdelijke aanduiding voor inhoud 3"/>
          <p:cNvSpPr>
            <a:spLocks noGrp="1"/>
          </p:cNvSpPr>
          <p:nvPr>
            <p:ph sz="half" idx="2"/>
          </p:nvPr>
        </p:nvSpPr>
        <p:spPr>
          <a:xfrm>
            <a:off x="428498" y="1844824"/>
            <a:ext cx="4346868"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a:t>Klik om de modelstijlen te bewerken</a:t>
            </a:r>
          </a:p>
          <a:p>
            <a:pPr lvl="1"/>
            <a:r>
              <a:rPr lang="nl-NL"/>
              <a:t>Tweede niveau</a:t>
            </a:r>
          </a:p>
          <a:p>
            <a:pPr lvl="2"/>
            <a:r>
              <a:rPr lang="nl-NL"/>
              <a:t>Derde niveau</a:t>
            </a:r>
          </a:p>
        </p:txBody>
      </p:sp>
      <p:sp>
        <p:nvSpPr>
          <p:cNvPr id="10" name="Tijdelijke aanduiding voor tekst 2"/>
          <p:cNvSpPr>
            <a:spLocks noGrp="1"/>
          </p:cNvSpPr>
          <p:nvPr>
            <p:ph type="body" idx="13"/>
          </p:nvPr>
        </p:nvSpPr>
        <p:spPr>
          <a:xfrm>
            <a:off x="5004865" y="1052736"/>
            <a:ext cx="447263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a:t>Klik om de modelstijlen te bewerken</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13" name="Tijdelijke aanduiding voor inhoud 3"/>
          <p:cNvSpPr>
            <a:spLocks noGrp="1"/>
          </p:cNvSpPr>
          <p:nvPr>
            <p:ph sz="half" idx="14"/>
          </p:nvPr>
        </p:nvSpPr>
        <p:spPr>
          <a:xfrm>
            <a:off x="4998620" y="1844824"/>
            <a:ext cx="4490884"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a:t>Klik om de modelstijlen te bewerken</a:t>
            </a:r>
          </a:p>
          <a:p>
            <a:pPr lvl="1"/>
            <a:r>
              <a:rPr lang="nl-NL"/>
              <a:t>Tweede niveau</a:t>
            </a:r>
          </a:p>
          <a:p>
            <a:pPr lvl="2"/>
            <a:r>
              <a:rPr lang="nl-NL"/>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177833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gelijking with single header">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9061006" cy="432048"/>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a:t>Klik om de modelstijlen te bewerken</a:t>
            </a:r>
          </a:p>
        </p:txBody>
      </p:sp>
      <p:sp>
        <p:nvSpPr>
          <p:cNvPr id="4" name="Tijdelijke aanduiding voor inhoud 3"/>
          <p:cNvSpPr>
            <a:spLocks noGrp="1"/>
          </p:cNvSpPr>
          <p:nvPr>
            <p:ph sz="half" idx="2"/>
          </p:nvPr>
        </p:nvSpPr>
        <p:spPr>
          <a:xfrm>
            <a:off x="428498" y="1700808"/>
            <a:ext cx="4346868"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a:t>Klik om de modelstijlen te bewerken</a:t>
            </a:r>
          </a:p>
          <a:p>
            <a:pPr lvl="1"/>
            <a:r>
              <a:rPr lang="nl-NL"/>
              <a:t>Tweede niveau</a:t>
            </a:r>
          </a:p>
          <a:p>
            <a:pPr lvl="2"/>
            <a:r>
              <a:rPr lang="nl-NL"/>
              <a:t>Derde niveau</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13" name="Tijdelijke aanduiding voor inhoud 3"/>
          <p:cNvSpPr>
            <a:spLocks noGrp="1"/>
          </p:cNvSpPr>
          <p:nvPr>
            <p:ph sz="half" idx="14"/>
          </p:nvPr>
        </p:nvSpPr>
        <p:spPr>
          <a:xfrm>
            <a:off x="4998620" y="1700808"/>
            <a:ext cx="4490884"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a:t>Klik om de modelstijlen te bewerken</a:t>
            </a:r>
          </a:p>
          <a:p>
            <a:pPr lvl="1"/>
            <a:r>
              <a:rPr lang="nl-NL"/>
              <a:t>Tweede niveau</a:t>
            </a:r>
          </a:p>
          <a:p>
            <a:pPr lvl="2"/>
            <a:r>
              <a:rPr lang="nl-NL"/>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01980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5017601" y="3501008"/>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13" name="Tijdelijke aanduiding voor afbeelding 3"/>
          <p:cNvSpPr>
            <a:spLocks noGrp="1"/>
          </p:cNvSpPr>
          <p:nvPr>
            <p:ph type="pic" sz="quarter" idx="19"/>
          </p:nvPr>
        </p:nvSpPr>
        <p:spPr>
          <a:xfrm>
            <a:off x="506508" y="3501008"/>
            <a:ext cx="4374484" cy="2376264"/>
          </a:xfrm>
          <a:prstGeom prst="rect">
            <a:avLst/>
          </a:prstGeom>
        </p:spPr>
        <p:txBody>
          <a:bodyPr vert="horz" lIns="95788" tIns="47894" rIns="95788" bIns="47894"/>
          <a:lstStyle>
            <a:lvl1pPr marL="0" indent="0">
              <a:buNone/>
              <a:defRPr sz="2100">
                <a:latin typeface="Segoe UI"/>
              </a:defRPr>
            </a:lvl1pPr>
          </a:lstStyle>
          <a:p>
            <a:pPr lvl="0"/>
            <a:r>
              <a:rPr lang="nl-NL" noProof="0"/>
              <a:t>Klik op het pictogram als u een afbeelding wilt toevoegen</a:t>
            </a:r>
          </a:p>
        </p:txBody>
      </p:sp>
      <p:sp>
        <p:nvSpPr>
          <p:cNvPr id="14" name="Tijdelijke aanduiding voor afbeelding 3"/>
          <p:cNvSpPr>
            <a:spLocks noGrp="1"/>
          </p:cNvSpPr>
          <p:nvPr>
            <p:ph type="pic" sz="quarter" idx="20"/>
          </p:nvPr>
        </p:nvSpPr>
        <p:spPr>
          <a:xfrm>
            <a:off x="416496" y="1052736"/>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a:t>Klik op het pictogram als u een afbeelding wilt toevoegen</a:t>
            </a:r>
          </a:p>
        </p:txBody>
      </p:sp>
      <p:sp>
        <p:nvSpPr>
          <p:cNvPr id="15"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17" name="Tijdelijke aanduiding voor inhoud 3"/>
          <p:cNvSpPr>
            <a:spLocks noGrp="1"/>
          </p:cNvSpPr>
          <p:nvPr>
            <p:ph sz="half" idx="21"/>
          </p:nvPr>
        </p:nvSpPr>
        <p:spPr>
          <a:xfrm>
            <a:off x="5025008" y="1052736"/>
            <a:ext cx="4459903" cy="2304256"/>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2146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3" name="Tijdelijke aanduiding voor afbeelding 3"/>
          <p:cNvSpPr>
            <a:spLocks noGrp="1"/>
          </p:cNvSpPr>
          <p:nvPr>
            <p:ph type="pic" sz="quarter" idx="19"/>
          </p:nvPr>
        </p:nvSpPr>
        <p:spPr>
          <a:xfrm>
            <a:off x="5018917" y="1124744"/>
            <a:ext cx="4458586" cy="2304256"/>
          </a:xfrm>
          <a:prstGeom prst="rect">
            <a:avLst/>
          </a:prstGeom>
        </p:spPr>
        <p:txBody>
          <a:bodyPr vert="horz" lIns="95788" tIns="47894" rIns="95788" bIns="47894"/>
          <a:lstStyle>
            <a:lvl1pPr marL="0" indent="0">
              <a:buNone/>
              <a:defRPr sz="2100">
                <a:latin typeface="Segoe UI"/>
              </a:defRPr>
            </a:lvl1pPr>
          </a:lstStyle>
          <a:p>
            <a:pPr lvl="0"/>
            <a:r>
              <a:rPr lang="nl-NL" noProof="0"/>
              <a:t>Klik op het pictogram als u een afbeelding wilt toevoegen</a:t>
            </a:r>
          </a:p>
        </p:txBody>
      </p:sp>
      <p:sp>
        <p:nvSpPr>
          <p:cNvPr id="14" name="Tijdelijke aanduiding voor afbeelding 3"/>
          <p:cNvSpPr>
            <a:spLocks noGrp="1"/>
          </p:cNvSpPr>
          <p:nvPr>
            <p:ph type="pic" sz="quarter" idx="20"/>
          </p:nvPr>
        </p:nvSpPr>
        <p:spPr>
          <a:xfrm>
            <a:off x="416496" y="1124744"/>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a:t>Klik op het pictogram als u een afbeelding wilt toevoegen</a:t>
            </a:r>
          </a:p>
        </p:txBody>
      </p:sp>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810410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above 2">
    <p:spTree>
      <p:nvGrpSpPr>
        <p:cNvPr id="1" name=""/>
        <p:cNvGrpSpPr/>
        <p:nvPr/>
      </p:nvGrpSpPr>
      <p:grpSpPr>
        <a:xfrm>
          <a:off x="0" y="0"/>
          <a:ext cx="0" cy="0"/>
          <a:chOff x="0" y="0"/>
          <a:chExt cx="0" cy="0"/>
        </a:xfrm>
      </p:grpSpPr>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p>
        </p:txBody>
      </p:sp>
      <p:sp>
        <p:nvSpPr>
          <p:cNvPr id="8" name="Tijdelijke aanduiding voor inhoud 3"/>
          <p:cNvSpPr>
            <a:spLocks noGrp="1"/>
          </p:cNvSpPr>
          <p:nvPr>
            <p:ph sz="half" idx="23"/>
          </p:nvPr>
        </p:nvSpPr>
        <p:spPr>
          <a:xfrm>
            <a:off x="416496" y="1124744"/>
            <a:ext cx="9073008"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a:t>Klik om de modelstijlen te bewerken</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52645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906000" cy="6858000"/>
          </a:xfrm>
          <a:prstGeom prst="rect">
            <a:avLst/>
          </a:prstGeom>
        </p:spPr>
        <p:txBody>
          <a:bodyPr vert="horz" lIns="95788" tIns="47894" rIns="95788" bIns="47894"/>
          <a:lstStyle>
            <a:lvl1pPr>
              <a:defRPr sz="2500">
                <a:latin typeface="Segoe UI"/>
              </a:defRPr>
            </a:lvl1pPr>
          </a:lstStyle>
          <a:p>
            <a:pPr lvl="0"/>
            <a:r>
              <a:rPr lang="nl-NL" noProof="0"/>
              <a:t>Klik op het pictogram als u een afbeelding wilt toevoegen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82684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04536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58224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3"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p>
        </p:txBody>
      </p:sp>
    </p:spTree>
    <p:extLst>
      <p:ext uri="{BB962C8B-B14F-4D97-AF65-F5344CB8AC3E}">
        <p14:creationId xmlns:p14="http://schemas.microsoft.com/office/powerpoint/2010/main" val="244447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89154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4079875"/>
            <a:ext cx="89154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793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2092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95300" y="1484313"/>
            <a:ext cx="8915400" cy="5040312"/>
          </a:xfrm>
          <a:prstGeom prst="rect">
            <a:avLst/>
          </a:prstGeom>
        </p:spPr>
        <p:txBody>
          <a:bodyPr/>
          <a:lstStyle/>
          <a:p>
            <a:pPr lvl="0"/>
            <a:endParaRPr lang="en-US" noProof="0"/>
          </a:p>
        </p:txBody>
      </p:sp>
    </p:spTree>
    <p:extLst>
      <p:ext uri="{BB962C8B-B14F-4D97-AF65-F5344CB8AC3E}">
        <p14:creationId xmlns:p14="http://schemas.microsoft.com/office/powerpoint/2010/main" val="160061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484313"/>
            <a:ext cx="43815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4079875"/>
            <a:ext cx="43815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940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73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Afbeelding 1" descr="41556_UMCU_PPT_intro-28.pn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57359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65" r:id="rId11"/>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Afbeelding 2" descr="41556_UMCU_PPT_vervolg-14.png"/>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09785369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sz="3200"/>
              <a:t>Epidemiology and Big Data</a:t>
            </a:r>
            <a:endParaRPr lang="nl-NL" altLang="en-US" sz="3200"/>
          </a:p>
        </p:txBody>
      </p:sp>
      <p:sp>
        <p:nvSpPr>
          <p:cNvPr id="6147" name="Rectangle 3"/>
          <p:cNvSpPr>
            <a:spLocks noGrp="1" noChangeArrowheads="1"/>
          </p:cNvSpPr>
          <p:nvPr>
            <p:ph type="subTitle" idx="1"/>
          </p:nvPr>
        </p:nvSpPr>
        <p:spPr/>
        <p:txBody>
          <a:bodyPr/>
          <a:lstStyle/>
          <a:p>
            <a:pPr marL="0" indent="0" eaLnBrk="1" hangingPunct="1"/>
            <a:r>
              <a:rPr lang="en-US" altLang="en-US"/>
              <a:t>Prof. René Eijkemans, PhD</a:t>
            </a:r>
            <a:endParaRPr lang="nl-N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from routine care, registries, health devices and public repositories</a:t>
            </a:r>
            <a:endParaRPr lang="nl-NL"/>
          </a:p>
        </p:txBody>
      </p:sp>
      <p:sp>
        <p:nvSpPr>
          <p:cNvPr id="3" name="Content Placeholder 2"/>
          <p:cNvSpPr>
            <a:spLocks noGrp="1"/>
          </p:cNvSpPr>
          <p:nvPr>
            <p:ph idx="1"/>
          </p:nvPr>
        </p:nvSpPr>
        <p:spPr>
          <a:xfrm>
            <a:off x="428497" y="1484784"/>
            <a:ext cx="9049006" cy="4320480"/>
          </a:xfrm>
        </p:spPr>
        <p:txBody>
          <a:bodyPr/>
          <a:lstStyle/>
          <a:p>
            <a:pPr>
              <a:buFontTx/>
              <a:buChar char="-"/>
            </a:pPr>
            <a:r>
              <a:rPr lang="en-GB"/>
              <a:t>In addition, during the course, students will:</a:t>
            </a:r>
          </a:p>
          <a:p>
            <a:pPr lvl="1">
              <a:buFontTx/>
              <a:buChar char="-"/>
            </a:pPr>
            <a:r>
              <a:rPr lang="en-GB"/>
              <a:t>revisit the basics of machine learning, with a special emphasis on</a:t>
            </a:r>
          </a:p>
          <a:p>
            <a:pPr lvl="2">
              <a:buFontTx/>
              <a:buChar char="-"/>
            </a:pPr>
            <a:r>
              <a:rPr lang="en-GB"/>
              <a:t>prediction of probabilities instead of hard classification</a:t>
            </a:r>
          </a:p>
          <a:p>
            <a:pPr lvl="2">
              <a:buFontTx/>
              <a:buChar char="-"/>
            </a:pPr>
            <a:r>
              <a:rPr lang="en-GB"/>
              <a:t>‘sparse’ data as they occur in high dimensional types of data obtained from ‘omics’ techniques or devices </a:t>
            </a:r>
          </a:p>
          <a:p>
            <a:pPr lvl="2">
              <a:buFontTx/>
              <a:buChar char="-"/>
            </a:pPr>
            <a:r>
              <a:rPr lang="en-GB"/>
              <a:t>learn how to use causal inference methods. </a:t>
            </a:r>
          </a:p>
          <a:p>
            <a:pPr>
              <a:buFontTx/>
              <a:buChar char="-"/>
            </a:pPr>
            <a:endParaRPr lang="en-GB">
              <a:effectLst/>
            </a:endParaRPr>
          </a:p>
        </p:txBody>
      </p:sp>
    </p:spTree>
    <p:extLst>
      <p:ext uri="{BB962C8B-B14F-4D97-AF65-F5344CB8AC3E}">
        <p14:creationId xmlns:p14="http://schemas.microsoft.com/office/powerpoint/2010/main" val="35245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from routine care, registries, health devices and public repositories</a:t>
            </a:r>
            <a:endParaRPr lang="nl-NL"/>
          </a:p>
        </p:txBody>
      </p:sp>
      <p:sp>
        <p:nvSpPr>
          <p:cNvPr id="3" name="Content Placeholder 2"/>
          <p:cNvSpPr>
            <a:spLocks noGrp="1"/>
          </p:cNvSpPr>
          <p:nvPr>
            <p:ph idx="1"/>
          </p:nvPr>
        </p:nvSpPr>
        <p:spPr>
          <a:xfrm>
            <a:off x="428497" y="1484784"/>
            <a:ext cx="9049006" cy="4320480"/>
          </a:xfrm>
        </p:spPr>
        <p:txBody>
          <a:bodyPr/>
          <a:lstStyle/>
          <a:p>
            <a:pPr>
              <a:buFontTx/>
              <a:buChar char="-"/>
            </a:pPr>
            <a:r>
              <a:rPr lang="en-GB"/>
              <a:t>Electronic medical records (EMRs) and health devices can provide a rich source of information for health care research. </a:t>
            </a:r>
          </a:p>
          <a:p>
            <a:r>
              <a:rPr lang="en-GB"/>
              <a:t>Last, but not least, effectiveness of interventions calls for a </a:t>
            </a:r>
            <a:r>
              <a:rPr lang="en-GB" i="1"/>
              <a:t>causal</a:t>
            </a:r>
            <a:r>
              <a:rPr lang="en-GB"/>
              <a:t> perspective to data analysis, requiring causal inference methods going beyond standard associative methods such as machine learning to learn from data.</a:t>
            </a:r>
            <a:br>
              <a:rPr lang="en-GB"/>
            </a:br>
            <a:endParaRPr lang="en-GB"/>
          </a:p>
          <a:p>
            <a:pPr>
              <a:buFontTx/>
              <a:buChar char="-"/>
            </a:pPr>
            <a:endParaRPr lang="en-GB">
              <a:effectLst/>
            </a:endParaRPr>
          </a:p>
        </p:txBody>
      </p:sp>
    </p:spTree>
    <p:extLst>
      <p:ext uri="{BB962C8B-B14F-4D97-AF65-F5344CB8AC3E}">
        <p14:creationId xmlns:p14="http://schemas.microsoft.com/office/powerpoint/2010/main" val="194853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Epidemiology and Big Data</a:t>
            </a:r>
            <a:endParaRPr lang="nl-NL"/>
          </a:p>
        </p:txBody>
      </p:sp>
      <p:sp>
        <p:nvSpPr>
          <p:cNvPr id="3" name="Content Placeholder 2"/>
          <p:cNvSpPr>
            <a:spLocks noGrp="1"/>
          </p:cNvSpPr>
          <p:nvPr>
            <p:ph idx="1"/>
          </p:nvPr>
        </p:nvSpPr>
        <p:spPr/>
        <p:txBody>
          <a:bodyPr/>
          <a:lstStyle/>
          <a:p>
            <a:pPr marL="0" indent="0">
              <a:buNone/>
            </a:pPr>
            <a:r>
              <a:rPr lang="nl-NL"/>
              <a:t>Basic </a:t>
            </a:r>
            <a:r>
              <a:rPr lang="nl-NL" err="1"/>
              <a:t>concepts</a:t>
            </a:r>
            <a:r>
              <a:rPr lang="nl-NL"/>
              <a:t> in </a:t>
            </a:r>
            <a:r>
              <a:rPr lang="nl-NL" err="1"/>
              <a:t>epidemiological</a:t>
            </a:r>
            <a:r>
              <a:rPr lang="nl-NL"/>
              <a:t> studies</a:t>
            </a:r>
          </a:p>
          <a:p>
            <a:pPr marL="0" indent="0">
              <a:buNone/>
            </a:pPr>
            <a:endParaRPr lang="nl-NL"/>
          </a:p>
          <a:p>
            <a:pPr marL="0" indent="0">
              <a:buNone/>
            </a:pPr>
            <a:r>
              <a:rPr lang="nl-NL"/>
              <a:t>-bias</a:t>
            </a:r>
          </a:p>
          <a:p>
            <a:pPr marL="0" indent="0">
              <a:buNone/>
            </a:pPr>
            <a:r>
              <a:rPr lang="nl-NL"/>
              <a:t>-</a:t>
            </a:r>
            <a:r>
              <a:rPr lang="nl-NL" err="1"/>
              <a:t>confounding</a:t>
            </a:r>
            <a:r>
              <a:rPr lang="nl-NL"/>
              <a:t> </a:t>
            </a:r>
          </a:p>
          <a:p>
            <a:pPr marL="0" indent="0">
              <a:buNone/>
            </a:pPr>
            <a:r>
              <a:rPr lang="nl-NL"/>
              <a:t>-missing data</a:t>
            </a:r>
          </a:p>
          <a:p>
            <a:pPr marL="0" indent="0">
              <a:buNone/>
            </a:pPr>
            <a:r>
              <a:rPr lang="nl-NL"/>
              <a:t>-</a:t>
            </a:r>
            <a:r>
              <a:rPr lang="nl-NL" err="1"/>
              <a:t>correlated</a:t>
            </a:r>
            <a:r>
              <a:rPr lang="nl-NL"/>
              <a:t> data. </a:t>
            </a:r>
          </a:p>
          <a:p>
            <a:pPr marL="0" indent="0">
              <a:buNone/>
            </a:pPr>
            <a:endParaRPr lang="nl-NL"/>
          </a:p>
          <a:p>
            <a:pPr marL="0" indent="0">
              <a:buNone/>
            </a:pPr>
            <a:r>
              <a:rPr lang="nl-NL" err="1"/>
              <a:t>And</a:t>
            </a:r>
            <a:r>
              <a:rPr lang="nl-NL"/>
              <a:t>: </a:t>
            </a:r>
            <a:r>
              <a:rPr lang="nl-NL" err="1"/>
              <a:t>statistical</a:t>
            </a:r>
            <a:r>
              <a:rPr lang="nl-NL"/>
              <a:t> </a:t>
            </a:r>
            <a:r>
              <a:rPr lang="nl-NL" err="1"/>
              <a:t>methods</a:t>
            </a:r>
            <a:r>
              <a:rPr lang="nl-NL"/>
              <a:t> </a:t>
            </a:r>
            <a:r>
              <a:rPr lang="nl-NL" err="1"/>
              <a:t>that</a:t>
            </a:r>
            <a:r>
              <a:rPr lang="nl-NL"/>
              <a:t> </a:t>
            </a:r>
            <a:r>
              <a:rPr lang="nl-NL" err="1"/>
              <a:t>can</a:t>
            </a:r>
            <a:r>
              <a:rPr lang="nl-NL"/>
              <a:t> </a:t>
            </a:r>
            <a:r>
              <a:rPr lang="nl-NL" err="1"/>
              <a:t>mitigate</a:t>
            </a:r>
            <a:r>
              <a:rPr lang="nl-NL"/>
              <a:t> or </a:t>
            </a:r>
            <a:r>
              <a:rPr lang="nl-NL" err="1"/>
              <a:t>eliminate</a:t>
            </a:r>
            <a:r>
              <a:rPr lang="nl-NL"/>
              <a:t> bias, </a:t>
            </a:r>
            <a:r>
              <a:rPr lang="nl-NL" err="1"/>
              <a:t>etc</a:t>
            </a:r>
            <a:endParaRPr lang="nl-NL"/>
          </a:p>
        </p:txBody>
      </p:sp>
    </p:spTree>
    <p:extLst>
      <p:ext uri="{BB962C8B-B14F-4D97-AF65-F5344CB8AC3E}">
        <p14:creationId xmlns:p14="http://schemas.microsoft.com/office/powerpoint/2010/main" val="53587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Confounding</a:t>
            </a:r>
            <a:endParaRPr lang="nl-NL"/>
          </a:p>
        </p:txBody>
      </p:sp>
      <p:sp>
        <p:nvSpPr>
          <p:cNvPr id="3" name="Content Placeholder 2"/>
          <p:cNvSpPr>
            <a:spLocks noGrp="1"/>
          </p:cNvSpPr>
          <p:nvPr>
            <p:ph idx="1"/>
          </p:nvPr>
        </p:nvSpPr>
        <p:spPr/>
        <p:txBody>
          <a:bodyPr/>
          <a:lstStyle/>
          <a:p>
            <a:pPr marL="0" indent="0">
              <a:buNone/>
            </a:pPr>
            <a:r>
              <a:rPr lang="nl-NL" err="1"/>
              <a:t>Confounding</a:t>
            </a:r>
            <a:r>
              <a:rPr lang="nl-NL"/>
              <a:t> is </a:t>
            </a:r>
            <a:r>
              <a:rPr lang="nl-NL" err="1"/>
              <a:t>often</a:t>
            </a:r>
            <a:r>
              <a:rPr lang="nl-NL"/>
              <a:t> </a:t>
            </a:r>
            <a:r>
              <a:rPr lang="nl-NL" err="1"/>
              <a:t>the</a:t>
            </a:r>
            <a:r>
              <a:rPr lang="nl-NL"/>
              <a:t> </a:t>
            </a:r>
            <a:r>
              <a:rPr lang="nl-NL" err="1"/>
              <a:t>result</a:t>
            </a:r>
            <a:r>
              <a:rPr lang="nl-NL"/>
              <a:t> of </a:t>
            </a:r>
            <a:r>
              <a:rPr lang="nl-NL" err="1"/>
              <a:t>the</a:t>
            </a:r>
            <a:r>
              <a:rPr lang="nl-NL"/>
              <a:t> </a:t>
            </a:r>
            <a:r>
              <a:rPr lang="nl-NL" i="1" err="1"/>
              <a:t>method</a:t>
            </a:r>
            <a:r>
              <a:rPr lang="nl-NL"/>
              <a:t> of data </a:t>
            </a:r>
            <a:r>
              <a:rPr lang="nl-NL" err="1"/>
              <a:t>collection</a:t>
            </a:r>
            <a:r>
              <a:rPr lang="nl-NL"/>
              <a:t>:</a:t>
            </a:r>
          </a:p>
          <a:p>
            <a:pPr marL="0" indent="0">
              <a:buNone/>
            </a:pPr>
            <a:endParaRPr lang="nl-NL"/>
          </a:p>
          <a:p>
            <a:pPr marL="0" indent="0">
              <a:buNone/>
            </a:pPr>
            <a:r>
              <a:rPr lang="nl-NL" i="1"/>
              <a:t>Case-control</a:t>
            </a:r>
            <a:r>
              <a:rPr lang="nl-NL"/>
              <a:t> </a:t>
            </a:r>
            <a:r>
              <a:rPr lang="nl-NL" err="1"/>
              <a:t>study</a:t>
            </a:r>
            <a:r>
              <a:rPr lang="nl-NL"/>
              <a:t> </a:t>
            </a:r>
            <a:r>
              <a:rPr lang="nl-NL" err="1"/>
              <a:t>for</a:t>
            </a:r>
            <a:r>
              <a:rPr lang="nl-NL"/>
              <a:t> </a:t>
            </a:r>
            <a:r>
              <a:rPr lang="nl-NL" err="1"/>
              <a:t>the</a:t>
            </a:r>
            <a:r>
              <a:rPr lang="nl-NL"/>
              <a:t> </a:t>
            </a:r>
            <a:r>
              <a:rPr lang="nl-NL" err="1"/>
              <a:t>influence</a:t>
            </a:r>
            <a:r>
              <a:rPr lang="nl-NL"/>
              <a:t> of coffee </a:t>
            </a:r>
            <a:r>
              <a:rPr lang="nl-NL" err="1"/>
              <a:t>consumption</a:t>
            </a:r>
            <a:r>
              <a:rPr lang="nl-NL"/>
              <a:t> on </a:t>
            </a:r>
            <a:r>
              <a:rPr lang="nl-NL" err="1"/>
              <a:t>cancer</a:t>
            </a:r>
            <a:r>
              <a:rPr lang="nl-NL"/>
              <a:t>:</a:t>
            </a:r>
          </a:p>
          <a:p>
            <a:pPr>
              <a:buFontTx/>
              <a:buChar char="-"/>
            </a:pPr>
            <a:r>
              <a:rPr lang="nl-NL"/>
              <a:t>Collect data </a:t>
            </a:r>
            <a:r>
              <a:rPr lang="nl-NL" err="1"/>
              <a:t>from</a:t>
            </a:r>
            <a:r>
              <a:rPr lang="nl-NL"/>
              <a:t> </a:t>
            </a:r>
            <a:r>
              <a:rPr lang="nl-NL" err="1"/>
              <a:t>people</a:t>
            </a:r>
            <a:r>
              <a:rPr lang="nl-NL"/>
              <a:t> </a:t>
            </a:r>
            <a:r>
              <a:rPr lang="nl-NL" err="1"/>
              <a:t>who</a:t>
            </a:r>
            <a:r>
              <a:rPr lang="nl-NL"/>
              <a:t> have a </a:t>
            </a:r>
            <a:r>
              <a:rPr lang="nl-NL" err="1"/>
              <a:t>disease</a:t>
            </a:r>
            <a:r>
              <a:rPr lang="nl-NL"/>
              <a:t> </a:t>
            </a:r>
            <a:r>
              <a:rPr lang="nl-NL" err="1"/>
              <a:t>and</a:t>
            </a:r>
            <a:r>
              <a:rPr lang="nl-NL"/>
              <a:t> </a:t>
            </a:r>
            <a:r>
              <a:rPr lang="nl-NL" err="1"/>
              <a:t>add</a:t>
            </a:r>
            <a:r>
              <a:rPr lang="nl-NL"/>
              <a:t> </a:t>
            </a:r>
            <a:r>
              <a:rPr lang="nl-NL" err="1"/>
              <a:t>to</a:t>
            </a:r>
            <a:r>
              <a:rPr lang="nl-NL"/>
              <a:t> </a:t>
            </a:r>
            <a:r>
              <a:rPr lang="nl-NL" err="1"/>
              <a:t>those</a:t>
            </a:r>
            <a:r>
              <a:rPr lang="nl-NL"/>
              <a:t> data </a:t>
            </a:r>
            <a:r>
              <a:rPr lang="nl-NL" err="1"/>
              <a:t>from</a:t>
            </a:r>
            <a:r>
              <a:rPr lang="nl-NL"/>
              <a:t> </a:t>
            </a:r>
            <a:r>
              <a:rPr lang="nl-NL" err="1"/>
              <a:t>people</a:t>
            </a:r>
            <a:r>
              <a:rPr lang="nl-NL"/>
              <a:t> </a:t>
            </a:r>
            <a:r>
              <a:rPr lang="nl-NL" err="1"/>
              <a:t>who</a:t>
            </a:r>
            <a:r>
              <a:rPr lang="nl-NL"/>
              <a:t> do </a:t>
            </a:r>
            <a:r>
              <a:rPr lang="nl-NL" err="1"/>
              <a:t>not</a:t>
            </a:r>
            <a:r>
              <a:rPr lang="nl-NL"/>
              <a:t> have </a:t>
            </a:r>
            <a:r>
              <a:rPr lang="nl-NL" err="1"/>
              <a:t>the</a:t>
            </a:r>
            <a:r>
              <a:rPr lang="nl-NL"/>
              <a:t> </a:t>
            </a:r>
            <a:r>
              <a:rPr lang="nl-NL" err="1"/>
              <a:t>disease</a:t>
            </a:r>
            <a:endParaRPr lang="nl-NL"/>
          </a:p>
          <a:p>
            <a:pPr>
              <a:buFontTx/>
              <a:buChar char="-"/>
            </a:pPr>
            <a:r>
              <a:rPr lang="nl-NL" err="1"/>
              <a:t>When</a:t>
            </a:r>
            <a:r>
              <a:rPr lang="nl-NL"/>
              <a:t> these </a:t>
            </a:r>
            <a:r>
              <a:rPr lang="nl-NL" err="1"/>
              <a:t>groups</a:t>
            </a:r>
            <a:r>
              <a:rPr lang="nl-NL"/>
              <a:t> </a:t>
            </a:r>
            <a:r>
              <a:rPr lang="nl-NL" err="1"/>
              <a:t>differ</a:t>
            </a:r>
            <a:r>
              <a:rPr lang="nl-NL"/>
              <a:t> in </a:t>
            </a:r>
            <a:r>
              <a:rPr lang="nl-NL" err="1"/>
              <a:t>characteristics</a:t>
            </a:r>
            <a:r>
              <a:rPr lang="nl-NL"/>
              <a:t> </a:t>
            </a:r>
            <a:r>
              <a:rPr lang="nl-NL" err="1"/>
              <a:t>that</a:t>
            </a:r>
            <a:r>
              <a:rPr lang="nl-NL"/>
              <a:t> are </a:t>
            </a:r>
            <a:r>
              <a:rPr lang="nl-NL" err="1"/>
              <a:t>related</a:t>
            </a:r>
            <a:r>
              <a:rPr lang="nl-NL"/>
              <a:t> </a:t>
            </a:r>
            <a:r>
              <a:rPr lang="nl-NL" err="1"/>
              <a:t>to</a:t>
            </a:r>
            <a:r>
              <a:rPr lang="nl-NL"/>
              <a:t> </a:t>
            </a:r>
            <a:r>
              <a:rPr lang="nl-NL" err="1"/>
              <a:t>the</a:t>
            </a:r>
            <a:r>
              <a:rPr lang="nl-NL"/>
              <a:t> exposure of interest (</a:t>
            </a:r>
            <a:r>
              <a:rPr lang="nl-NL" err="1"/>
              <a:t>age</a:t>
            </a:r>
            <a:r>
              <a:rPr lang="nl-NL"/>
              <a:t>, </a:t>
            </a:r>
            <a:r>
              <a:rPr lang="nl-NL" err="1"/>
              <a:t>socio-economic</a:t>
            </a:r>
            <a:r>
              <a:rPr lang="nl-NL"/>
              <a:t> status </a:t>
            </a:r>
            <a:r>
              <a:rPr lang="nl-NL" err="1"/>
              <a:t>etc</a:t>
            </a:r>
            <a:r>
              <a:rPr lang="nl-NL"/>
              <a:t>) we have </a:t>
            </a:r>
            <a:r>
              <a:rPr lang="nl-NL" err="1"/>
              <a:t>confounding</a:t>
            </a:r>
            <a:endParaRPr lang="nl-NL"/>
          </a:p>
          <a:p>
            <a:pPr>
              <a:buFontTx/>
              <a:buChar char="-"/>
            </a:pPr>
            <a:endParaRPr lang="nl-NL"/>
          </a:p>
          <a:p>
            <a:pPr>
              <a:buFontTx/>
              <a:buChar char="-"/>
            </a:pPr>
            <a:r>
              <a:rPr lang="nl-NL" err="1"/>
              <a:t>You</a:t>
            </a:r>
            <a:r>
              <a:rPr lang="nl-NL"/>
              <a:t> </a:t>
            </a:r>
            <a:r>
              <a:rPr lang="nl-NL" err="1"/>
              <a:t>will</a:t>
            </a:r>
            <a:r>
              <a:rPr lang="nl-NL"/>
              <a:t> </a:t>
            </a:r>
            <a:r>
              <a:rPr lang="nl-NL" err="1"/>
              <a:t>learning</a:t>
            </a:r>
            <a:r>
              <a:rPr lang="nl-NL"/>
              <a:t> </a:t>
            </a:r>
            <a:r>
              <a:rPr lang="nl-NL" err="1"/>
              <a:t>statistical</a:t>
            </a:r>
            <a:r>
              <a:rPr lang="nl-NL"/>
              <a:t> </a:t>
            </a:r>
            <a:r>
              <a:rPr lang="nl-NL" err="1"/>
              <a:t>principles</a:t>
            </a:r>
            <a:r>
              <a:rPr lang="nl-NL"/>
              <a:t> of </a:t>
            </a:r>
            <a:r>
              <a:rPr lang="nl-NL" err="1"/>
              <a:t>how</a:t>
            </a:r>
            <a:r>
              <a:rPr lang="nl-NL"/>
              <a:t> </a:t>
            </a:r>
            <a:r>
              <a:rPr lang="nl-NL" err="1"/>
              <a:t>to</a:t>
            </a:r>
            <a:r>
              <a:rPr lang="nl-NL"/>
              <a:t> correct </a:t>
            </a:r>
            <a:r>
              <a:rPr lang="nl-NL" err="1"/>
              <a:t>for</a:t>
            </a:r>
            <a:r>
              <a:rPr lang="nl-NL"/>
              <a:t> </a:t>
            </a:r>
            <a:r>
              <a:rPr lang="nl-NL" err="1"/>
              <a:t>confounding</a:t>
            </a:r>
            <a:endParaRPr lang="nl-NL"/>
          </a:p>
          <a:p>
            <a:pPr>
              <a:buFontTx/>
              <a:buChar char="-"/>
            </a:pPr>
            <a:r>
              <a:rPr lang="nl-NL"/>
              <a:t>Never </a:t>
            </a:r>
            <a:r>
              <a:rPr lang="nl-NL" err="1"/>
              <a:t>sure</a:t>
            </a:r>
            <a:r>
              <a:rPr lang="nl-NL"/>
              <a:t> </a:t>
            </a:r>
            <a:r>
              <a:rPr lang="nl-NL" err="1"/>
              <a:t>about</a:t>
            </a:r>
            <a:r>
              <a:rPr lang="nl-NL"/>
              <a:t> complete </a:t>
            </a:r>
            <a:r>
              <a:rPr lang="nl-NL" err="1"/>
              <a:t>elemination</a:t>
            </a:r>
            <a:r>
              <a:rPr lang="nl-NL"/>
              <a:t> of </a:t>
            </a:r>
            <a:r>
              <a:rPr lang="nl-NL" err="1"/>
              <a:t>confounding</a:t>
            </a:r>
            <a:endParaRPr lang="nl-NL"/>
          </a:p>
        </p:txBody>
      </p:sp>
    </p:spTree>
    <p:extLst>
      <p:ext uri="{BB962C8B-B14F-4D97-AF65-F5344CB8AC3E}">
        <p14:creationId xmlns:p14="http://schemas.microsoft.com/office/powerpoint/2010/main" val="362608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Bias</a:t>
            </a:r>
            <a:endParaRPr lang="nl-NL"/>
          </a:p>
        </p:txBody>
      </p:sp>
      <p:sp>
        <p:nvSpPr>
          <p:cNvPr id="3" name="Content Placeholder 2"/>
          <p:cNvSpPr>
            <a:spLocks noGrp="1"/>
          </p:cNvSpPr>
          <p:nvPr>
            <p:ph idx="1"/>
          </p:nvPr>
        </p:nvSpPr>
        <p:spPr/>
        <p:txBody>
          <a:bodyPr/>
          <a:lstStyle/>
          <a:p>
            <a:pPr marL="0" indent="0">
              <a:buNone/>
            </a:pPr>
            <a:r>
              <a:rPr lang="nl-NL"/>
              <a:t>Bias is </a:t>
            </a:r>
            <a:r>
              <a:rPr lang="nl-NL" err="1"/>
              <a:t>often</a:t>
            </a:r>
            <a:r>
              <a:rPr lang="nl-NL"/>
              <a:t> </a:t>
            </a:r>
            <a:r>
              <a:rPr lang="nl-NL" err="1"/>
              <a:t>the</a:t>
            </a:r>
            <a:r>
              <a:rPr lang="nl-NL"/>
              <a:t> </a:t>
            </a:r>
            <a:r>
              <a:rPr lang="nl-NL" err="1"/>
              <a:t>result</a:t>
            </a:r>
            <a:r>
              <a:rPr lang="nl-NL"/>
              <a:t> of </a:t>
            </a:r>
            <a:r>
              <a:rPr lang="nl-NL" i="1" err="1"/>
              <a:t>selective</a:t>
            </a:r>
            <a:r>
              <a:rPr lang="nl-NL"/>
              <a:t> data </a:t>
            </a:r>
            <a:r>
              <a:rPr lang="nl-NL" err="1"/>
              <a:t>collection</a:t>
            </a:r>
            <a:r>
              <a:rPr lang="nl-NL"/>
              <a:t>:</a:t>
            </a:r>
          </a:p>
          <a:p>
            <a:pPr marL="0" indent="0">
              <a:buNone/>
            </a:pPr>
            <a:endParaRPr lang="nl-NL"/>
          </a:p>
          <a:p>
            <a:pPr marL="0" indent="0">
              <a:buNone/>
            </a:pPr>
            <a:r>
              <a:rPr lang="nl-NL" err="1"/>
              <a:t>Observational</a:t>
            </a:r>
            <a:r>
              <a:rPr lang="nl-NL"/>
              <a:t> </a:t>
            </a:r>
            <a:r>
              <a:rPr lang="nl-NL" err="1"/>
              <a:t>study</a:t>
            </a:r>
            <a:r>
              <a:rPr lang="nl-NL"/>
              <a:t> of health care </a:t>
            </a:r>
            <a:r>
              <a:rPr lang="nl-NL" err="1"/>
              <a:t>registry</a:t>
            </a:r>
            <a:r>
              <a:rPr lang="nl-NL"/>
              <a:t> on </a:t>
            </a:r>
            <a:r>
              <a:rPr lang="nl-NL" err="1"/>
              <a:t>the</a:t>
            </a:r>
            <a:r>
              <a:rPr lang="nl-NL"/>
              <a:t> survival </a:t>
            </a:r>
            <a:r>
              <a:rPr lang="nl-NL" err="1"/>
              <a:t>after</a:t>
            </a:r>
            <a:r>
              <a:rPr lang="nl-NL"/>
              <a:t> </a:t>
            </a:r>
            <a:r>
              <a:rPr lang="nl-NL" err="1"/>
              <a:t>heart</a:t>
            </a:r>
            <a:r>
              <a:rPr lang="nl-NL"/>
              <a:t> transplant:</a:t>
            </a:r>
          </a:p>
          <a:p>
            <a:pPr>
              <a:buFontTx/>
              <a:buChar char="-"/>
            </a:pPr>
            <a:r>
              <a:rPr lang="nl-NL" err="1"/>
              <a:t>Patients</a:t>
            </a:r>
            <a:r>
              <a:rPr lang="nl-NL"/>
              <a:t> have </a:t>
            </a:r>
            <a:r>
              <a:rPr lang="nl-NL" err="1"/>
              <a:t>to</a:t>
            </a:r>
            <a:r>
              <a:rPr lang="nl-NL"/>
              <a:t> live long </a:t>
            </a:r>
            <a:r>
              <a:rPr lang="nl-NL" err="1"/>
              <a:t>enough</a:t>
            </a:r>
            <a:r>
              <a:rPr lang="nl-NL"/>
              <a:t> </a:t>
            </a:r>
            <a:r>
              <a:rPr lang="nl-NL" err="1"/>
              <a:t>to</a:t>
            </a:r>
            <a:r>
              <a:rPr lang="nl-NL"/>
              <a:t> </a:t>
            </a:r>
            <a:r>
              <a:rPr lang="nl-NL" err="1"/>
              <a:t>receive</a:t>
            </a:r>
            <a:r>
              <a:rPr lang="nl-NL"/>
              <a:t> a donor </a:t>
            </a:r>
            <a:r>
              <a:rPr lang="nl-NL" err="1"/>
              <a:t>heart</a:t>
            </a:r>
            <a:endParaRPr lang="nl-NL"/>
          </a:p>
          <a:p>
            <a:pPr>
              <a:buFontTx/>
              <a:buChar char="-"/>
            </a:pPr>
            <a:r>
              <a:rPr lang="nl-NL" err="1"/>
              <a:t>When</a:t>
            </a:r>
            <a:r>
              <a:rPr lang="nl-NL"/>
              <a:t> </a:t>
            </a:r>
            <a:r>
              <a:rPr lang="nl-NL" err="1"/>
              <a:t>transplanted</a:t>
            </a:r>
            <a:r>
              <a:rPr lang="nl-NL"/>
              <a:t> </a:t>
            </a:r>
            <a:r>
              <a:rPr lang="nl-NL" err="1"/>
              <a:t>patients</a:t>
            </a:r>
            <a:r>
              <a:rPr lang="nl-NL"/>
              <a:t> are </a:t>
            </a:r>
            <a:r>
              <a:rPr lang="nl-NL" err="1"/>
              <a:t>compared</a:t>
            </a:r>
            <a:r>
              <a:rPr lang="nl-NL"/>
              <a:t> </a:t>
            </a:r>
            <a:r>
              <a:rPr lang="nl-NL" err="1"/>
              <a:t>to</a:t>
            </a:r>
            <a:r>
              <a:rPr lang="nl-NL"/>
              <a:t> </a:t>
            </a:r>
            <a:r>
              <a:rPr lang="nl-NL" err="1"/>
              <a:t>the</a:t>
            </a:r>
            <a:r>
              <a:rPr lang="nl-NL"/>
              <a:t> </a:t>
            </a:r>
            <a:r>
              <a:rPr lang="nl-NL" err="1"/>
              <a:t>group</a:t>
            </a:r>
            <a:r>
              <a:rPr lang="nl-NL"/>
              <a:t> of non </a:t>
            </a:r>
            <a:r>
              <a:rPr lang="nl-NL" err="1"/>
              <a:t>transplanted</a:t>
            </a:r>
            <a:r>
              <a:rPr lang="nl-NL"/>
              <a:t> </a:t>
            </a:r>
            <a:r>
              <a:rPr lang="nl-NL" err="1"/>
              <a:t>patients</a:t>
            </a:r>
            <a:r>
              <a:rPr lang="nl-NL"/>
              <a:t>, </a:t>
            </a:r>
            <a:r>
              <a:rPr lang="nl-NL" err="1"/>
              <a:t>they</a:t>
            </a:r>
            <a:r>
              <a:rPr lang="nl-NL"/>
              <a:t> </a:t>
            </a:r>
            <a:r>
              <a:rPr lang="nl-NL" err="1"/>
              <a:t>will</a:t>
            </a:r>
            <a:r>
              <a:rPr lang="nl-NL"/>
              <a:t> </a:t>
            </a:r>
            <a:r>
              <a:rPr lang="nl-NL" err="1"/>
              <a:t>appear</a:t>
            </a:r>
            <a:r>
              <a:rPr lang="nl-NL"/>
              <a:t> </a:t>
            </a:r>
            <a:r>
              <a:rPr lang="nl-NL" err="1"/>
              <a:t>to</a:t>
            </a:r>
            <a:r>
              <a:rPr lang="nl-NL"/>
              <a:t> have </a:t>
            </a:r>
            <a:r>
              <a:rPr lang="nl-NL" err="1"/>
              <a:t>better</a:t>
            </a:r>
            <a:r>
              <a:rPr lang="nl-NL"/>
              <a:t> survival </a:t>
            </a:r>
          </a:p>
          <a:p>
            <a:pPr marL="0" indent="0">
              <a:buNone/>
            </a:pPr>
            <a:endParaRPr lang="nl-NL"/>
          </a:p>
          <a:p>
            <a:pPr marL="0" indent="0">
              <a:buNone/>
            </a:pPr>
            <a:r>
              <a:rPr lang="nl-NL"/>
              <a:t>Solution is </a:t>
            </a:r>
            <a:r>
              <a:rPr lang="nl-NL" err="1"/>
              <a:t>to</a:t>
            </a:r>
            <a:r>
              <a:rPr lang="nl-NL"/>
              <a:t> </a:t>
            </a:r>
            <a:r>
              <a:rPr lang="nl-NL" err="1"/>
              <a:t>include</a:t>
            </a:r>
            <a:r>
              <a:rPr lang="nl-NL"/>
              <a:t> </a:t>
            </a:r>
            <a:r>
              <a:rPr lang="nl-NL" err="1"/>
              <a:t>the</a:t>
            </a:r>
            <a:r>
              <a:rPr lang="nl-NL"/>
              <a:t> timing of transplant </a:t>
            </a:r>
            <a:r>
              <a:rPr lang="nl-NL" err="1"/>
              <a:t>since</a:t>
            </a:r>
            <a:r>
              <a:rPr lang="nl-NL"/>
              <a:t> </a:t>
            </a:r>
            <a:r>
              <a:rPr lang="nl-NL" err="1"/>
              <a:t>onset</a:t>
            </a:r>
            <a:r>
              <a:rPr lang="nl-NL"/>
              <a:t> of </a:t>
            </a:r>
            <a:r>
              <a:rPr lang="nl-NL" err="1"/>
              <a:t>disease</a:t>
            </a:r>
            <a:r>
              <a:rPr lang="nl-NL"/>
              <a:t>, </a:t>
            </a:r>
            <a:r>
              <a:rPr lang="nl-NL" err="1"/>
              <a:t>into</a:t>
            </a:r>
            <a:r>
              <a:rPr lang="nl-NL"/>
              <a:t> a </a:t>
            </a:r>
            <a:r>
              <a:rPr lang="nl-NL" err="1"/>
              <a:t>statistical</a:t>
            </a:r>
            <a:r>
              <a:rPr lang="nl-NL"/>
              <a:t> analysis</a:t>
            </a:r>
          </a:p>
        </p:txBody>
      </p:sp>
    </p:spTree>
    <p:extLst>
      <p:ext uri="{BB962C8B-B14F-4D97-AF65-F5344CB8AC3E}">
        <p14:creationId xmlns:p14="http://schemas.microsoft.com/office/powerpoint/2010/main" val="81440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Missing and correlated data in epidemiology</a:t>
            </a:r>
            <a:endParaRPr lang="nl-NL"/>
          </a:p>
        </p:txBody>
      </p:sp>
      <p:sp>
        <p:nvSpPr>
          <p:cNvPr id="3" name="Content Placeholder 2"/>
          <p:cNvSpPr>
            <a:spLocks noGrp="1"/>
          </p:cNvSpPr>
          <p:nvPr>
            <p:ph idx="1"/>
          </p:nvPr>
        </p:nvSpPr>
        <p:spPr/>
        <p:txBody>
          <a:bodyPr/>
          <a:lstStyle/>
          <a:p>
            <a:pPr>
              <a:buFontTx/>
              <a:buChar char="-"/>
            </a:pPr>
            <a:r>
              <a:rPr lang="en-GB"/>
              <a:t>Possible mechanisms for data being missing, their potential impact in terms of bias, and methods to handle missing data will be discussed. </a:t>
            </a:r>
          </a:p>
          <a:p>
            <a:pPr>
              <a:buFontTx/>
              <a:buChar char="-"/>
            </a:pPr>
            <a:r>
              <a:rPr lang="en-GB"/>
              <a:t>Correlated data may occur because response variables are observed more than once per individual, or when there is a hierarchical (multilevel) structure in the data, e.g. patients within hospitals, pupils within classrooms, etc. </a:t>
            </a:r>
          </a:p>
          <a:p>
            <a:pPr>
              <a:buFontTx/>
              <a:buChar char="-"/>
            </a:pPr>
            <a:endParaRPr lang="en-GB"/>
          </a:p>
          <a:p>
            <a:pPr marL="0" indent="0">
              <a:buNone/>
            </a:pPr>
            <a:r>
              <a:rPr lang="en-GB"/>
              <a:t>Mixed models are one way of </a:t>
            </a:r>
            <a:r>
              <a:rPr lang="en-GB" err="1"/>
              <a:t>analyzing</a:t>
            </a:r>
            <a:r>
              <a:rPr lang="en-GB"/>
              <a:t> this kind of data. </a:t>
            </a:r>
          </a:p>
          <a:p>
            <a:r>
              <a:rPr lang="en-GB"/>
              <a:t>Systematic reviews and meta-analyses are methods to summarize published aggregate data, but it is increasingly common that individual participant data (IPD) are obtained from multiple primary studies leading to big data. In this course, we therefore also will discuss how a meta-analysis involving IPD can be conducted to investigate the comparative efficacy between different interventions, to investigate the accuracy of diagnostic tests, to develop clinical prediction models and to externally validate such models. </a:t>
            </a:r>
          </a:p>
          <a:p>
            <a:r>
              <a:rPr lang="en-GB"/>
              <a:t>Students will apply all these methods during computer labs and assignments. </a:t>
            </a:r>
            <a:endParaRPr lang="en-GB">
              <a:effectLst/>
            </a:endParaRPr>
          </a:p>
        </p:txBody>
      </p:sp>
    </p:spTree>
    <p:extLst>
      <p:ext uri="{BB962C8B-B14F-4D97-AF65-F5344CB8AC3E}">
        <p14:creationId xmlns:p14="http://schemas.microsoft.com/office/powerpoint/2010/main" val="321904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‘Big Data’ in epidemiology</a:t>
            </a:r>
            <a:endParaRPr lang="nl-NL"/>
          </a:p>
        </p:txBody>
      </p:sp>
      <p:sp>
        <p:nvSpPr>
          <p:cNvPr id="3" name="Content Placeholder 2"/>
          <p:cNvSpPr>
            <a:spLocks noGrp="1"/>
          </p:cNvSpPr>
          <p:nvPr>
            <p:ph idx="1"/>
          </p:nvPr>
        </p:nvSpPr>
        <p:spPr/>
        <p:txBody>
          <a:bodyPr/>
          <a:lstStyle/>
          <a:p>
            <a:pPr>
              <a:buFontTx/>
              <a:buChar char="-"/>
            </a:pPr>
            <a:r>
              <a:rPr lang="en-GB"/>
              <a:t>Systematic reviews and meta-analyses are methods to summarize published aggregate data</a:t>
            </a:r>
          </a:p>
          <a:p>
            <a:pPr>
              <a:buFontTx/>
              <a:buChar char="-"/>
            </a:pPr>
            <a:r>
              <a:rPr lang="en-GB"/>
              <a:t>it is increasingly common that individual participant data (IPD) are obtained from multiple primary studies leading to big data. </a:t>
            </a:r>
          </a:p>
          <a:p>
            <a:pPr>
              <a:buFontTx/>
              <a:buChar char="-"/>
            </a:pPr>
            <a:r>
              <a:rPr lang="en-GB"/>
              <a:t>We will discuss how a meta-analysis involving IPD can be conducted to investigate </a:t>
            </a:r>
          </a:p>
          <a:p>
            <a:pPr lvl="1">
              <a:buFontTx/>
              <a:buChar char="-"/>
            </a:pPr>
            <a:r>
              <a:rPr lang="en-GB"/>
              <a:t>the comparative efficacy between different interventions, </a:t>
            </a:r>
          </a:p>
          <a:p>
            <a:pPr lvl="1">
              <a:buFontTx/>
              <a:buChar char="-"/>
            </a:pPr>
            <a:r>
              <a:rPr lang="en-GB"/>
              <a:t>the accuracy of diagnostic tests</a:t>
            </a:r>
          </a:p>
          <a:p>
            <a:pPr lvl="1">
              <a:buFontTx/>
              <a:buChar char="-"/>
            </a:pPr>
            <a:r>
              <a:rPr lang="en-GB"/>
              <a:t>clinical prediction models and to externally validate such models. </a:t>
            </a:r>
          </a:p>
          <a:p>
            <a:endParaRPr lang="en-GB"/>
          </a:p>
          <a:p>
            <a:r>
              <a:rPr lang="en-GB"/>
              <a:t>Students will apply all these methods during computer labs and assignments. </a:t>
            </a:r>
            <a:endParaRPr lang="en-GB">
              <a:effectLst/>
            </a:endParaRPr>
          </a:p>
        </p:txBody>
      </p:sp>
    </p:spTree>
    <p:extLst>
      <p:ext uri="{BB962C8B-B14F-4D97-AF65-F5344CB8AC3E}">
        <p14:creationId xmlns:p14="http://schemas.microsoft.com/office/powerpoint/2010/main" val="179005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sz="3200"/>
              <a:t>Using data from routine care, registries, health devices and public repositories</a:t>
            </a:r>
            <a:endParaRPr lang="nl-NL" altLang="en-US" sz="3200"/>
          </a:p>
        </p:txBody>
      </p:sp>
      <p:sp>
        <p:nvSpPr>
          <p:cNvPr id="6147" name="Rectangle 3"/>
          <p:cNvSpPr>
            <a:spLocks noGrp="1" noChangeArrowheads="1"/>
          </p:cNvSpPr>
          <p:nvPr>
            <p:ph type="subTitle" idx="1"/>
          </p:nvPr>
        </p:nvSpPr>
        <p:spPr/>
        <p:txBody>
          <a:bodyPr/>
          <a:lstStyle/>
          <a:p>
            <a:pPr marL="0" indent="0" eaLnBrk="1" hangingPunct="1"/>
            <a:r>
              <a:rPr lang="en-US" altLang="en-US"/>
              <a:t>Prof. René Eijkemans, PhD</a:t>
            </a:r>
            <a:endParaRPr lang="nl-NL" altLang="en-US"/>
          </a:p>
        </p:txBody>
      </p:sp>
    </p:spTree>
    <p:extLst>
      <p:ext uri="{BB962C8B-B14F-4D97-AF65-F5344CB8AC3E}">
        <p14:creationId xmlns:p14="http://schemas.microsoft.com/office/powerpoint/2010/main" val="381212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from routine care, registries, health devices and public repositories</a:t>
            </a:r>
            <a:endParaRPr lang="nl-NL"/>
          </a:p>
        </p:txBody>
      </p:sp>
      <p:sp>
        <p:nvSpPr>
          <p:cNvPr id="3" name="Content Placeholder 2"/>
          <p:cNvSpPr>
            <a:spLocks noGrp="1"/>
          </p:cNvSpPr>
          <p:nvPr>
            <p:ph idx="1"/>
          </p:nvPr>
        </p:nvSpPr>
        <p:spPr>
          <a:xfrm>
            <a:off x="428497" y="1484784"/>
            <a:ext cx="9049006" cy="4320480"/>
          </a:xfrm>
        </p:spPr>
        <p:txBody>
          <a:bodyPr/>
          <a:lstStyle/>
          <a:p>
            <a:pPr>
              <a:buFontTx/>
              <a:buChar char="-"/>
            </a:pPr>
            <a:r>
              <a:rPr lang="en-GB"/>
              <a:t>Electronic medical records (EMRs) and health devices can provide a rich source of information for health care research. </a:t>
            </a:r>
          </a:p>
          <a:p>
            <a:pPr>
              <a:buFontTx/>
              <a:buChar char="-"/>
            </a:pPr>
            <a:r>
              <a:rPr lang="en-GB"/>
              <a:t>Their use in data analytics requires many preparatory steps, including </a:t>
            </a:r>
          </a:p>
          <a:p>
            <a:pPr lvl="1">
              <a:buFontTx/>
              <a:buChar char="-"/>
            </a:pPr>
            <a:r>
              <a:rPr lang="en-GB"/>
              <a:t>linking of data from different sources</a:t>
            </a:r>
          </a:p>
          <a:p>
            <a:pPr lvl="1">
              <a:buFontTx/>
              <a:buChar char="-"/>
            </a:pPr>
            <a:r>
              <a:rPr lang="en-GB"/>
              <a:t>coding of free text entries</a:t>
            </a:r>
          </a:p>
          <a:p>
            <a:pPr lvl="1">
              <a:buFontTx/>
              <a:buChar char="-"/>
            </a:pPr>
            <a:r>
              <a:rPr lang="en-GB"/>
              <a:t>clear definitions of time windows for harvesting prognostic factors and outcomes</a:t>
            </a:r>
          </a:p>
          <a:p>
            <a:pPr lvl="1">
              <a:buFontTx/>
              <a:buChar char="-"/>
            </a:pPr>
            <a:r>
              <a:rPr lang="en-GB"/>
              <a:t>filtering of noisy signals as collected by devices.</a:t>
            </a:r>
            <a:endParaRPr lang="en-GB">
              <a:effectLst/>
            </a:endParaRPr>
          </a:p>
        </p:txBody>
      </p:sp>
    </p:spTree>
    <p:extLst>
      <p:ext uri="{BB962C8B-B14F-4D97-AF65-F5344CB8AC3E}">
        <p14:creationId xmlns:p14="http://schemas.microsoft.com/office/powerpoint/2010/main" val="33124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from routine care, registries, health devices and public repositories</a:t>
            </a:r>
            <a:endParaRPr lang="nl-NL"/>
          </a:p>
        </p:txBody>
      </p:sp>
      <p:sp>
        <p:nvSpPr>
          <p:cNvPr id="3" name="Content Placeholder 2"/>
          <p:cNvSpPr>
            <a:spLocks noGrp="1"/>
          </p:cNvSpPr>
          <p:nvPr>
            <p:ph idx="1"/>
          </p:nvPr>
        </p:nvSpPr>
        <p:spPr>
          <a:xfrm>
            <a:off x="428497" y="1484784"/>
            <a:ext cx="9049006" cy="4320480"/>
          </a:xfrm>
        </p:spPr>
        <p:txBody>
          <a:bodyPr/>
          <a:lstStyle/>
          <a:p>
            <a:pPr>
              <a:buFontTx/>
              <a:buChar char="-"/>
            </a:pPr>
            <a:r>
              <a:rPr lang="en-GB"/>
              <a:t>Electronic medical records (EMRs) and health devices can provide a rich source of information for health care research. </a:t>
            </a:r>
          </a:p>
          <a:p>
            <a:pPr>
              <a:buFontTx/>
              <a:buChar char="-"/>
            </a:pPr>
            <a:r>
              <a:rPr lang="en-GB"/>
              <a:t>Observational registries, big data repositories and registry based trials are ready to be analysed and can yield insights about: </a:t>
            </a:r>
          </a:p>
          <a:p>
            <a:pPr lvl="1">
              <a:buFontTx/>
              <a:buChar char="-"/>
            </a:pPr>
            <a:r>
              <a:rPr lang="en-GB"/>
              <a:t>effectiveness</a:t>
            </a:r>
          </a:p>
          <a:p>
            <a:pPr lvl="1">
              <a:buFontTx/>
              <a:buChar char="-"/>
            </a:pPr>
            <a:r>
              <a:rPr lang="en-GB"/>
              <a:t>cost-effectiveness</a:t>
            </a:r>
          </a:p>
          <a:p>
            <a:pPr lvl="1">
              <a:buFontTx/>
              <a:buChar char="-"/>
            </a:pPr>
            <a:r>
              <a:rPr lang="en-GB"/>
              <a:t>risks of e-health interventions, strategy implementation and the use of devices. </a:t>
            </a:r>
          </a:p>
          <a:p>
            <a:pPr>
              <a:buFontTx/>
              <a:buChar char="-"/>
            </a:pPr>
            <a:r>
              <a:rPr lang="en-GB"/>
              <a:t>However, large amounts of information are still hard to access because of technical or legal obstacles. </a:t>
            </a:r>
          </a:p>
          <a:p>
            <a:r>
              <a:rPr lang="en-GB"/>
              <a:t>Last, but not least, effectiveness of interventions calls for a causal perspective to data analysis, requiring causal inference methods going beyond standard associative methods to learn from data.</a:t>
            </a:r>
            <a:br>
              <a:rPr lang="en-GB"/>
            </a:br>
            <a:r>
              <a:rPr lang="en-GB"/>
              <a:t>By examining a number of relevant cases and by doing analyses on prepared datasets the student will learn about the opportunities and the challenges in using big data for the measuring of the effectiveness of interventions in health care and public health. During the course, students will revisit the basics of machine learning, with a special emphasis on prediction of probabilities instead of hard classification and sparse data as they occur in high dimensional types of data obtained from ‘omics’ techniques or devices, and they will learn how to use causal inference methods. </a:t>
            </a:r>
          </a:p>
          <a:p>
            <a:pPr>
              <a:buFontTx/>
              <a:buChar char="-"/>
            </a:pPr>
            <a:endParaRPr lang="en-GB">
              <a:effectLst/>
            </a:endParaRPr>
          </a:p>
        </p:txBody>
      </p:sp>
    </p:spTree>
    <p:extLst>
      <p:ext uri="{BB962C8B-B14F-4D97-AF65-F5344CB8AC3E}">
        <p14:creationId xmlns:p14="http://schemas.microsoft.com/office/powerpoint/2010/main" val="2638882558"/>
      </p:ext>
    </p:extLst>
  </p:cSld>
  <p:clrMapOvr>
    <a:masterClrMapping/>
  </p:clrMapOvr>
</p:sld>
</file>

<file path=ppt/theme/theme1.xml><?xml version="1.0" encoding="utf-8"?>
<a:theme xmlns:a="http://schemas.openxmlformats.org/drawingml/2006/main" name="9_UMCU_PPT_V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Standaardthem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3EF92F606CF846BE0EAD43FA85D0A3" ma:contentTypeVersion="6" ma:contentTypeDescription="Create a new document." ma:contentTypeScope="" ma:versionID="2a1d354324691b003401db7e0d81786f">
  <xsd:schema xmlns:xsd="http://www.w3.org/2001/XMLSchema" xmlns:xs="http://www.w3.org/2001/XMLSchema" xmlns:p="http://schemas.microsoft.com/office/2006/metadata/properties" xmlns:ns2="db2866db-1f6a-4ed4-a057-18a024a08553" targetNamespace="http://schemas.microsoft.com/office/2006/metadata/properties" ma:root="true" ma:fieldsID="9b27618e8195469c10f23cbcfc48fe12" ns2:_="">
    <xsd:import namespace="db2866db-1f6a-4ed4-a057-18a024a0855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866db-1f6a-4ed4-a057-18a024a08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E3BAAA-325D-4EE7-95B0-29ED7DB2EFA0}">
  <ds:schemaRefs>
    <ds:schemaRef ds:uri="db2866db-1f6a-4ed4-a057-18a024a085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674E59-5429-4BC7-9462-B5A73A8C5DAF}">
  <ds:schemaRefs>
    <ds:schemaRef ds:uri="http://schemas.microsoft.com/sharepoint/v3/contenttype/forms"/>
  </ds:schemaRefs>
</ds:datastoreItem>
</file>

<file path=customXml/itemProps3.xml><?xml version="1.0" encoding="utf-8"?>
<ds:datastoreItem xmlns:ds="http://schemas.openxmlformats.org/officeDocument/2006/customXml" ds:itemID="{295508FF-083D-4E37-84F5-F15B7AECEF6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A4 Paper (210x297 mm)</PresentationFormat>
  <Slides>11</Slides>
  <Notes>9</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9_UMCU_PPT_V1</vt:lpstr>
      <vt:lpstr>17_Standaardthema</vt:lpstr>
      <vt:lpstr>Epidemiology and Big Data</vt:lpstr>
      <vt:lpstr>Overview Epidemiology and Big Data</vt:lpstr>
      <vt:lpstr>Example of Confounding</vt:lpstr>
      <vt:lpstr>Example of Bias</vt:lpstr>
      <vt:lpstr>Missing and correlated data in epidemiology</vt:lpstr>
      <vt:lpstr>‘Big Data’ in epidemiology</vt:lpstr>
      <vt:lpstr>Using data from routine care, registries, health devices and public repositories</vt:lpstr>
      <vt:lpstr>data from routine care, registries, health devices and public repositories</vt:lpstr>
      <vt:lpstr>data from routine care, registries, health devices and public repositories</vt:lpstr>
      <vt:lpstr>data from routine care, registries, health devices and public repositories</vt:lpstr>
      <vt:lpstr>data from routine care, registries, health devices and public repositories</vt:lpstr>
    </vt:vector>
  </TitlesOfParts>
  <Company>FenF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Systeembeheer</dc:creator>
  <cp:revision>1</cp:revision>
  <cp:lastPrinted>2001-08-23T04:55:19Z</cp:lastPrinted>
  <dcterms:created xsi:type="dcterms:W3CDTF">2003-02-04T11:47:10Z</dcterms:created>
  <dcterms:modified xsi:type="dcterms:W3CDTF">2020-09-17T10:50:34Z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0x0101001E3EF92F606CF846BE0EAD43FA85D0A3</vt:lpwstr>
  </property>
</Properties>
</file>