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BB5"/>
    <a:srgbClr val="B6B1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494" autoAdjust="0"/>
  </p:normalViewPr>
  <p:slideViewPr>
    <p:cSldViewPr snapToGrid="0">
      <p:cViewPr varScale="1">
        <p:scale>
          <a:sx n="46" d="100"/>
          <a:sy n="46" d="100"/>
        </p:scale>
        <p:origin x="18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89047637-96B1-402D-A486-F18321F41243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5AF6CCA9-F0E5-47AB-9C16-9A509277A7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875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6CCA9-F0E5-47AB-9C16-9A509277A7B7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95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6CCA9-F0E5-47AB-9C16-9A509277A7B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324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1D08-F668-4763-9457-6F2A7E407473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EBB1-AE04-4914-B78E-988D5AF8555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51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1D08-F668-4763-9457-6F2A7E407473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EBB1-AE04-4914-B78E-988D5AF8555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881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1D08-F668-4763-9457-6F2A7E407473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EBB1-AE04-4914-B78E-988D5AF8555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151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1D08-F668-4763-9457-6F2A7E407473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EBB1-AE04-4914-B78E-988D5AF8555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74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1D08-F668-4763-9457-6F2A7E407473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EBB1-AE04-4914-B78E-988D5AF8555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876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1D08-F668-4763-9457-6F2A7E407473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EBB1-AE04-4914-B78E-988D5AF8555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160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1D08-F668-4763-9457-6F2A7E407473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EBB1-AE04-4914-B78E-988D5AF8555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17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1D08-F668-4763-9457-6F2A7E407473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EBB1-AE04-4914-B78E-988D5AF8555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238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1D08-F668-4763-9457-6F2A7E407473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EBB1-AE04-4914-B78E-988D5AF8555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497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1D08-F668-4763-9457-6F2A7E407473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EBB1-AE04-4914-B78E-988D5AF8555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153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1D08-F668-4763-9457-6F2A7E407473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EBB1-AE04-4914-B78E-988D5AF8555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310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61D08-F668-4763-9457-6F2A7E407473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4EBB1-AE04-4914-B78E-988D5AF8555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465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e.l.hamaker@uu.n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ABBE3A-620B-4322-8E79-6BEE24535ACF}"/>
              </a:ext>
            </a:extLst>
          </p:cNvPr>
          <p:cNvSpPr txBox="1"/>
          <p:nvPr/>
        </p:nvSpPr>
        <p:spPr>
          <a:xfrm>
            <a:off x="0" y="203200"/>
            <a:ext cx="9144000" cy="1446550"/>
          </a:xfrm>
          <a:prstGeom prst="rect">
            <a:avLst/>
          </a:prstGeom>
          <a:solidFill>
            <a:srgbClr val="CFCB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ADS course: </a:t>
            </a:r>
          </a:p>
          <a:p>
            <a:pPr algn="ctr"/>
            <a:r>
              <a:rPr lang="en-US" sz="4400" dirty="0"/>
              <a:t>Social </a:t>
            </a:r>
            <a:r>
              <a:rPr lang="en-US" sz="4400" dirty="0" err="1"/>
              <a:t>Behaviour</a:t>
            </a:r>
            <a:r>
              <a:rPr lang="en-US" sz="4400" dirty="0"/>
              <a:t> Dynamics</a:t>
            </a:r>
            <a:endParaRPr lang="nl-NL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86E0F-BA96-497E-8638-5112C56AF48B}"/>
              </a:ext>
            </a:extLst>
          </p:cNvPr>
          <p:cNvSpPr txBox="1"/>
          <p:nvPr/>
        </p:nvSpPr>
        <p:spPr>
          <a:xfrm>
            <a:off x="429491" y="2103120"/>
            <a:ext cx="833858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78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Does social media use increase or decrease loneliness?</a:t>
            </a:r>
          </a:p>
          <a:p>
            <a:pPr marL="457200" indent="-2778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Does feminization of a profession lead to lower pay, or does lower pay lead to feminization?</a:t>
            </a:r>
          </a:p>
          <a:p>
            <a:pPr marL="457200" indent="-2778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Why are victimization and offending positively related in the population?</a:t>
            </a:r>
          </a:p>
          <a:p>
            <a:pPr marL="457200" indent="-2778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Does church attendance protect against depression?  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92525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ABBE3A-620B-4322-8E79-6BEE24535ACF}"/>
              </a:ext>
            </a:extLst>
          </p:cNvPr>
          <p:cNvSpPr txBox="1"/>
          <p:nvPr/>
        </p:nvSpPr>
        <p:spPr>
          <a:xfrm>
            <a:off x="0" y="274320"/>
            <a:ext cx="9144000" cy="769441"/>
          </a:xfrm>
          <a:prstGeom prst="rect">
            <a:avLst/>
          </a:prstGeom>
          <a:solidFill>
            <a:srgbClr val="CFCB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Common feature 1: Causality</a:t>
            </a:r>
            <a:endParaRPr lang="nl-NL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86E0F-BA96-497E-8638-5112C56AF48B}"/>
              </a:ext>
            </a:extLst>
          </p:cNvPr>
          <p:cNvSpPr txBox="1"/>
          <p:nvPr/>
        </p:nvSpPr>
        <p:spPr>
          <a:xfrm>
            <a:off x="110836" y="1463040"/>
            <a:ext cx="91440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/>
              <a:t>Causation </a:t>
            </a:r>
            <a:r>
              <a:rPr lang="en-US" sz="3200" b="1" dirty="0">
                <a:sym typeface="Symbol" panose="05050102010706020507" pitchFamily="18" charset="2"/>
              </a:rPr>
              <a:t> </a:t>
            </a:r>
            <a:r>
              <a:rPr lang="en-US" sz="3200" b="1" dirty="0"/>
              <a:t>prediction</a:t>
            </a:r>
          </a:p>
          <a:p>
            <a:pPr marL="457200" indent="-2778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Prediction: if we </a:t>
            </a:r>
            <a:r>
              <a:rPr lang="en-US" sz="2800" b="1" dirty="0"/>
              <a:t>observe X=x</a:t>
            </a:r>
            <a:r>
              <a:rPr lang="en-US" sz="2800" dirty="0"/>
              <a:t>, what do we </a:t>
            </a:r>
            <a:r>
              <a:rPr lang="en-US" sz="2800" b="1" dirty="0"/>
              <a:t>expect Y </a:t>
            </a:r>
            <a:r>
              <a:rPr lang="en-US" sz="2800" dirty="0"/>
              <a:t>to be?</a:t>
            </a:r>
          </a:p>
          <a:p>
            <a:pPr marL="457200" indent="-2778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Causation: if we </a:t>
            </a:r>
            <a:r>
              <a:rPr lang="en-US" sz="2800" b="1" dirty="0"/>
              <a:t>set X=x</a:t>
            </a:r>
            <a:r>
              <a:rPr lang="en-US" sz="2800" dirty="0"/>
              <a:t>, what do we </a:t>
            </a:r>
            <a:r>
              <a:rPr lang="en-US" sz="2800" b="1" dirty="0"/>
              <a:t>expect Y</a:t>
            </a:r>
            <a:r>
              <a:rPr lang="en-US" sz="2800" dirty="0"/>
              <a:t> to be?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spcAft>
                <a:spcPts val="1200"/>
              </a:spcAft>
            </a:pPr>
            <a:r>
              <a:rPr lang="en-US" sz="3200" dirty="0"/>
              <a:t>In SBD we focus on influential </a:t>
            </a:r>
            <a:r>
              <a:rPr lang="en-US" sz="3200" b="1" dirty="0"/>
              <a:t>causal frameworks</a:t>
            </a:r>
            <a:r>
              <a:rPr lang="en-US" sz="3200" dirty="0"/>
              <a:t>:</a:t>
            </a:r>
          </a:p>
          <a:p>
            <a:pPr marL="457200" indent="-2778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Potential outcomes</a:t>
            </a:r>
            <a:r>
              <a:rPr lang="en-US" sz="2800" dirty="0"/>
              <a:t>—Rubin and Holland</a:t>
            </a:r>
          </a:p>
          <a:p>
            <a:pPr marL="457200" indent="-2778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Directed </a:t>
            </a:r>
            <a:r>
              <a:rPr lang="en-US" sz="2800" b="1" dirty="0" err="1"/>
              <a:t>Acyclical</a:t>
            </a:r>
            <a:r>
              <a:rPr lang="en-US" sz="2800" b="1" dirty="0"/>
              <a:t> Graphs</a:t>
            </a:r>
            <a:r>
              <a:rPr lang="en-US" sz="2800" dirty="0"/>
              <a:t>—Pearl </a:t>
            </a:r>
          </a:p>
          <a:p>
            <a:pPr marL="457200" indent="-2778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Granger causality</a:t>
            </a:r>
            <a:r>
              <a:rPr lang="en-US" sz="2800" dirty="0"/>
              <a:t>—Granger</a:t>
            </a:r>
          </a:p>
        </p:txBody>
      </p:sp>
    </p:spTree>
    <p:extLst>
      <p:ext uri="{BB962C8B-B14F-4D97-AF65-F5344CB8AC3E}">
        <p14:creationId xmlns:p14="http://schemas.microsoft.com/office/powerpoint/2010/main" val="348024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ABBE3A-620B-4322-8E79-6BEE24535ACF}"/>
              </a:ext>
            </a:extLst>
          </p:cNvPr>
          <p:cNvSpPr txBox="1"/>
          <p:nvPr/>
        </p:nvSpPr>
        <p:spPr>
          <a:xfrm>
            <a:off x="0" y="274320"/>
            <a:ext cx="9144000" cy="769441"/>
          </a:xfrm>
          <a:prstGeom prst="rect">
            <a:avLst/>
          </a:prstGeom>
          <a:solidFill>
            <a:srgbClr val="CFCB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Common feature 2: Dynamics</a:t>
            </a:r>
            <a:endParaRPr lang="nl-NL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86E0F-BA96-497E-8638-5112C56AF48B}"/>
              </a:ext>
            </a:extLst>
          </p:cNvPr>
          <p:cNvSpPr txBox="1"/>
          <p:nvPr/>
        </p:nvSpPr>
        <p:spPr>
          <a:xfrm>
            <a:off x="528320" y="1361440"/>
            <a:ext cx="841248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/>
              <a:t>Dynamics:</a:t>
            </a:r>
          </a:p>
          <a:p>
            <a:pPr marL="457200" indent="-2778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Prediction: How does one state </a:t>
            </a:r>
            <a:r>
              <a:rPr lang="en-US" sz="2800" b="1" dirty="0"/>
              <a:t>precede</a:t>
            </a:r>
            <a:r>
              <a:rPr lang="en-US" sz="2800" dirty="0"/>
              <a:t> another?</a:t>
            </a:r>
          </a:p>
          <a:p>
            <a:pPr marL="457200" indent="-2778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Causation: How does one state </a:t>
            </a:r>
            <a:r>
              <a:rPr lang="en-US" sz="2800" b="1" dirty="0"/>
              <a:t>lead to </a:t>
            </a:r>
            <a:r>
              <a:rPr lang="en-US" sz="2800" dirty="0"/>
              <a:t>another?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spcAft>
                <a:spcPts val="1200"/>
              </a:spcAft>
            </a:pPr>
            <a:r>
              <a:rPr lang="en-US" sz="3200" dirty="0"/>
              <a:t>In SBD we will focus on </a:t>
            </a:r>
            <a:r>
              <a:rPr lang="en-US" sz="3200" b="1" dirty="0"/>
              <a:t>longitudinal research:</a:t>
            </a:r>
          </a:p>
          <a:p>
            <a:pPr marL="457200" indent="-2778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Panel data </a:t>
            </a:r>
            <a:r>
              <a:rPr lang="en-US" sz="2800" dirty="0"/>
              <a:t>(2 to 10 repeated measures; many cases)</a:t>
            </a:r>
          </a:p>
          <a:p>
            <a:pPr marL="457200" indent="-2778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Time series data </a:t>
            </a:r>
            <a:r>
              <a:rPr lang="en-US" sz="2800" dirty="0"/>
              <a:t>(many repeated measures; 1 case)</a:t>
            </a:r>
          </a:p>
          <a:p>
            <a:pPr marL="457200" indent="-2778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Intensive longitudinal data </a:t>
            </a:r>
            <a:r>
              <a:rPr lang="en-US" sz="2800" dirty="0"/>
              <a:t>(many repeated measures; many cases)</a:t>
            </a:r>
          </a:p>
          <a:p>
            <a:pPr marL="457200" indent="-457200">
              <a:spcAft>
                <a:spcPts val="1200"/>
              </a:spcAft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77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7229-B6E2-4D53-9FC0-7F93602B4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472" y="1825625"/>
            <a:ext cx="722687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questions and information, contact:</a:t>
            </a:r>
          </a:p>
          <a:p>
            <a:pPr marL="0" indent="0">
              <a:buNone/>
            </a:pPr>
            <a:r>
              <a:rPr lang="en-US" dirty="0"/>
              <a:t>Ellen Hamaker (</a:t>
            </a:r>
            <a:r>
              <a:rPr lang="en-US" dirty="0">
                <a:hlinkClick r:id="rId2"/>
              </a:rPr>
              <a:t>e.l.hamaker@uu.nl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035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3EF92F606CF846BE0EAD43FA85D0A3" ma:contentTypeVersion="2" ma:contentTypeDescription="Create a new document." ma:contentTypeScope="" ma:versionID="e12be49703c80cac2b88e9214ccc8bbe">
  <xsd:schema xmlns:xsd="http://www.w3.org/2001/XMLSchema" xmlns:xs="http://www.w3.org/2001/XMLSchema" xmlns:p="http://schemas.microsoft.com/office/2006/metadata/properties" xmlns:ns2="db2866db-1f6a-4ed4-a057-18a024a08553" targetNamespace="http://schemas.microsoft.com/office/2006/metadata/properties" ma:root="true" ma:fieldsID="9b62aac08d0362febccd7ceccd220977" ns2:_="">
    <xsd:import namespace="db2866db-1f6a-4ed4-a057-18a024a085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2866db-1f6a-4ed4-a057-18a024a085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31442C-84EC-4D9A-B9B6-694135DC830A}"/>
</file>

<file path=customXml/itemProps2.xml><?xml version="1.0" encoding="utf-8"?>
<ds:datastoreItem xmlns:ds="http://schemas.openxmlformats.org/officeDocument/2006/customXml" ds:itemID="{0289B00D-A927-45EA-80E5-F43676312515}"/>
</file>

<file path=customXml/itemProps3.xml><?xml version="1.0" encoding="utf-8"?>
<ds:datastoreItem xmlns:ds="http://schemas.openxmlformats.org/officeDocument/2006/customXml" ds:itemID="{C87E3BD4-148C-4612-B3E7-FDEE251948B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208</Words>
  <Application>Microsoft Office PowerPoint</Application>
  <PresentationFormat>On-screen Show (4:3)</PresentationFormat>
  <Paragraphs>28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Hamaker, E.L. (Ellen)</dc:creator>
  <cp:lastModifiedBy>Hamaker, E.L. (Ellen)</cp:lastModifiedBy>
  <cp:revision>13</cp:revision>
  <cp:lastPrinted>2020-08-31T09:00:50Z</cp:lastPrinted>
  <dcterms:created xsi:type="dcterms:W3CDTF">2020-08-30T13:12:33Z</dcterms:created>
  <dcterms:modified xsi:type="dcterms:W3CDTF">2020-08-31T14:06:33Z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0x0101001E3EF92F606CF846BE0EAD43FA85D0A3</vt:lpwstr>
  </property>
</Properties>
</file>