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8" r:id="rId2"/>
    <p:sldMasterId id="2147483681" r:id="rId3"/>
    <p:sldMasterId id="2147483698" r:id="rId4"/>
  </p:sldMasterIdLst>
  <p:notesMasterIdLst>
    <p:notesMasterId r:id="rId34"/>
  </p:notesMasterIdLst>
  <p:handoutMasterIdLst>
    <p:handoutMasterId r:id="rId35"/>
  </p:handoutMasterIdLst>
  <p:sldIdLst>
    <p:sldId id="301" r:id="rId5"/>
    <p:sldId id="439" r:id="rId6"/>
    <p:sldId id="424" r:id="rId7"/>
    <p:sldId id="437" r:id="rId8"/>
    <p:sldId id="441" r:id="rId9"/>
    <p:sldId id="444" r:id="rId10"/>
    <p:sldId id="445" r:id="rId11"/>
    <p:sldId id="471" r:id="rId12"/>
    <p:sldId id="472" r:id="rId13"/>
    <p:sldId id="362" r:id="rId14"/>
    <p:sldId id="473" r:id="rId15"/>
    <p:sldId id="316" r:id="rId16"/>
    <p:sldId id="318" r:id="rId17"/>
    <p:sldId id="317" r:id="rId18"/>
    <p:sldId id="319" r:id="rId19"/>
    <p:sldId id="436" r:id="rId20"/>
    <p:sldId id="474" r:id="rId21"/>
    <p:sldId id="476" r:id="rId22"/>
    <p:sldId id="320" r:id="rId23"/>
    <p:sldId id="475" r:id="rId24"/>
    <p:sldId id="446" r:id="rId25"/>
    <p:sldId id="480" r:id="rId26"/>
    <p:sldId id="467" r:id="rId27"/>
    <p:sldId id="468" r:id="rId28"/>
    <p:sldId id="457" r:id="rId29"/>
    <p:sldId id="470" r:id="rId30"/>
    <p:sldId id="477" r:id="rId31"/>
    <p:sldId id="479" r:id="rId32"/>
    <p:sldId id="478" r:id="rId33"/>
  </p:sldIdLst>
  <p:sldSz cx="12192000" cy="6858000"/>
  <p:notesSz cx="6805613" cy="99441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CCFF"/>
    <a:srgbClr val="DF532D"/>
    <a:srgbClr val="3E8E94"/>
    <a:srgbClr val="40949A"/>
    <a:srgbClr val="4299A0"/>
    <a:srgbClr val="46A1A8"/>
    <a:srgbClr val="357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32" autoAdjust="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2AA6719-CBCA-45B5-B65B-F15F6170B4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EEFE0E6-044F-4341-A84F-39AD625ECB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0BF6A2E-03C4-4CA3-998E-3D85F70470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AB1B4C0-5088-4B55-9F89-5E275D3978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78DD87-4353-465A-B4C1-707F70D88A6D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EB2D6AC-6CDE-4D92-B864-35CBAE43B2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4C2B8BF-65FF-48BE-A62C-7F1B6657E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0EC8980-0A8B-4639-B79A-044E154059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02322C0-5B5E-4621-BA69-04812B4B6B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35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C9A10A5-EB60-4D60-9482-3276BB10C5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90F19B6-B126-4373-A4D8-CBA8A9E04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478774-0C94-4E08-AB4C-B35726064775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1BCB143-DDA3-4FB9-8B79-EF69A5F80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6125"/>
            <a:ext cx="6627813" cy="3729038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A08B230-5E74-4B69-9BD0-5585909B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3E8AC39-9175-4E2F-8B5D-D44FCA7F4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9CB351-F806-4125-9E56-B6A944CD3909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78774-0C94-4E08-AB4C-B35726064775}" type="slidenum">
              <a:rPr lang="nl-NL" altLang="nl-NL" smtClean="0"/>
              <a:pPr>
                <a:defRPr/>
              </a:pPr>
              <a:t>21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439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78774-0C94-4E08-AB4C-B35726064775}" type="slidenum">
              <a:rPr lang="nl-NL" altLang="nl-NL" smtClean="0"/>
              <a:pPr>
                <a:defRPr/>
              </a:pPr>
              <a:t>22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6792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EF7BACD-E039-4E46-8EFC-0153ED122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6125"/>
            <a:ext cx="6627813" cy="372903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FC7ED6-A96B-4189-885B-AB5214CD4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780622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63676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7268" y="274639"/>
            <a:ext cx="251883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4418" y="274639"/>
            <a:ext cx="73596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463390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09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81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1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4418" y="1600201"/>
            <a:ext cx="49381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801" y="1600201"/>
            <a:ext cx="4940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68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44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376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05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88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842925"/>
      </p:ext>
    </p:extLst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17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4819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7268" y="274639"/>
            <a:ext cx="251883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4418" y="274639"/>
            <a:ext cx="73596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910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 standaar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0">
            <a:extLst>
              <a:ext uri="{FF2B5EF4-FFF2-40B4-BE49-F238E27FC236}">
                <a16:creationId xmlns:a16="http://schemas.microsoft.com/office/drawing/2014/main" id="{AEBBBABC-FAD5-4B19-AF9E-BC9CCD42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11">
            <a:extLst>
              <a:ext uri="{FF2B5EF4-FFF2-40B4-BE49-F238E27FC236}">
                <a16:creationId xmlns:a16="http://schemas.microsoft.com/office/drawing/2014/main" id="{4D83D7CA-8146-4AA1-A7D0-465502664016}"/>
              </a:ext>
            </a:extLst>
          </p:cNvPr>
          <p:cNvSpPr/>
          <p:nvPr/>
        </p:nvSpPr>
        <p:spPr>
          <a:xfrm>
            <a:off x="7600951" y="360364"/>
            <a:ext cx="4233333" cy="6137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Rechthoek 5">
            <a:extLst>
              <a:ext uri="{FF2B5EF4-FFF2-40B4-BE49-F238E27FC236}">
                <a16:creationId xmlns:a16="http://schemas.microsoft.com/office/drawing/2014/main" id="{66C79500-81C1-4DDA-A7CC-6E4B0A410760}"/>
              </a:ext>
            </a:extLst>
          </p:cNvPr>
          <p:cNvSpPr/>
          <p:nvPr/>
        </p:nvSpPr>
        <p:spPr>
          <a:xfrm>
            <a:off x="359834" y="1309688"/>
            <a:ext cx="7241117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datum 3">
            <a:extLst>
              <a:ext uri="{FF2B5EF4-FFF2-40B4-BE49-F238E27FC236}">
                <a16:creationId xmlns:a16="http://schemas.microsoft.com/office/drawing/2014/main" id="{9A13C56D-F37A-4C8C-B898-2E9680E1A9A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535959853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 eig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2">
            <a:extLst>
              <a:ext uri="{FF2B5EF4-FFF2-40B4-BE49-F238E27FC236}">
                <a16:creationId xmlns:a16="http://schemas.microsoft.com/office/drawing/2014/main" id="{7A3C1846-CD54-4553-909B-E14207DB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5">
            <a:extLst>
              <a:ext uri="{FF2B5EF4-FFF2-40B4-BE49-F238E27FC236}">
                <a16:creationId xmlns:a16="http://schemas.microsoft.com/office/drawing/2014/main" id="{10687053-B017-4670-BFFC-E34EB5AC047F}"/>
              </a:ext>
            </a:extLst>
          </p:cNvPr>
          <p:cNvSpPr/>
          <p:nvPr/>
        </p:nvSpPr>
        <p:spPr>
          <a:xfrm>
            <a:off x="359834" y="1309688"/>
            <a:ext cx="7241117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1" name="Tijdelijke aanduiding voor afbeelding 4">
            <a:extLst>
              <a:ext uri="{FF2B5EF4-FFF2-40B4-BE49-F238E27FC236}">
                <a16:creationId xmlns:a16="http://schemas.microsoft.com/office/drawing/2014/main" id="{A6E735D6-9789-AE4D-B497-0C4CE29D52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01222" y="360002"/>
            <a:ext cx="4232001" cy="613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7FC6A70A-3FF5-4A86-9E5D-E56B0829063A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3753632752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1">
            <a:extLst>
              <a:ext uri="{FF2B5EF4-FFF2-40B4-BE49-F238E27FC236}">
                <a16:creationId xmlns:a16="http://schemas.microsoft.com/office/drawing/2014/main" id="{4FE37767-58E3-4C32-B8BD-C193C3D9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C5AA933-F34A-4024-8E51-95D1296E9849}"/>
              </a:ext>
            </a:extLst>
          </p:cNvPr>
          <p:cNvSpPr/>
          <p:nvPr/>
        </p:nvSpPr>
        <p:spPr>
          <a:xfrm>
            <a:off x="359833" y="1309688"/>
            <a:ext cx="11474451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A6492C5D-CAE7-4C3A-A5CC-A2ED918BB85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543218391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957648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links,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6592CA4F-D03D-7145-9CA3-2F0D5249CE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6244" y="368301"/>
            <a:ext cx="7559293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5C4D783-975B-994E-A03F-D7FC2FA97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51" y="371475"/>
            <a:ext cx="3634428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9BBBABD-FDB6-2745-AE2F-FE5CFAB9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426" y="1664210"/>
            <a:ext cx="3635053" cy="4825493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011401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links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BE3EEC41-1D73-B047-916A-9401696888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71475"/>
            <a:ext cx="7559293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EB46C-DE94-3048-8730-EFB22781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098" y="371475"/>
            <a:ext cx="3615820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2B4D2D36-E2F0-C445-AE92-8B34295D5D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39098" y="1627632"/>
            <a:ext cx="3616441" cy="4862068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165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526446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rm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4">
            <a:extLst>
              <a:ext uri="{FF2B5EF4-FFF2-40B4-BE49-F238E27FC236}">
                <a16:creationId xmlns:a16="http://schemas.microsoft.com/office/drawing/2014/main" id="{570ABFFF-394E-CB46-ACBA-45882CEAFE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0"/>
            <a:ext cx="11519075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69115429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182087"/>
      </p:ext>
    </p:extLst>
  </p:cSld>
  <p:clrMapOvr>
    <a:masterClrMapping/>
  </p:clrMapOvr>
  <p:transition spd="med"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rmvullende afbeelding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60B14342-C09B-CC44-A9A6-BFA48DF682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0"/>
            <a:ext cx="11519075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005BD2A6-D5D9-9F4B-B21E-7D5836B84A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463" y="5948302"/>
            <a:ext cx="11519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9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557977"/>
      </p:ext>
    </p:extLst>
  </p:cSld>
  <p:clrMapOvr>
    <a:masterClrMapping/>
  </p:clrMapOvr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/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41BFC0B-9239-2948-863B-B709F096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80848"/>
            <a:ext cx="11371679" cy="46035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D9B46E6A-21A4-6D47-A909-CD7B72964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294" y="5792379"/>
            <a:ext cx="5037413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178FEE8C-EA92-6D40-B07C-AB9498B5E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272856"/>
      </p:ext>
    </p:extLst>
  </p:cSld>
  <p:clrMapOvr>
    <a:masterClrMapping/>
  </p:clrMapOvr>
  <p:hf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/ citaat +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3B441217-9B67-E749-A5E4-8D006A091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50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074" b="0" i="1" smtClean="0">
                <a:effectLst/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399EAA95-EA15-5C4F-9281-212E0E5460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5340" y="368301"/>
            <a:ext cx="5580197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ED59CB39-DA7E-1842-ABB1-31D509F87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050" y="6001942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34">
            <a:extLst>
              <a:ext uri="{FF2B5EF4-FFF2-40B4-BE49-F238E27FC236}">
                <a16:creationId xmlns:a16="http://schemas.microsoft.com/office/drawing/2014/main" id="{B351EDFE-8C96-E74F-980B-E78900CDD1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050" y="621910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762427"/>
      </p:ext>
    </p:extLst>
  </p:cSld>
  <p:clrMapOvr>
    <a:masterClrMapping/>
  </p:clrMapOvr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/ citaat +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A2C5EA64-61D6-8847-8077-BB5A5D46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29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074" b="0" i="1" smtClean="0">
                <a:effectLst/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04299627-1971-1848-8659-EC7576A65C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1"/>
            <a:ext cx="5580197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C2F0998E-D272-AB45-BE53-CAC52B9D7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929" y="6001942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34">
            <a:extLst>
              <a:ext uri="{FF2B5EF4-FFF2-40B4-BE49-F238E27FC236}">
                <a16:creationId xmlns:a16="http://schemas.microsoft.com/office/drawing/2014/main" id="{DE478B3E-CF0D-5047-971D-B4F39BB97A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6929" y="621910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657053"/>
      </p:ext>
    </p:extLst>
  </p:cSld>
  <p:clrMapOvr>
    <a:masterClrMapping/>
  </p:clrMapOvr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5">
            <a:extLst>
              <a:ext uri="{FF2B5EF4-FFF2-40B4-BE49-F238E27FC236}">
                <a16:creationId xmlns:a16="http://schemas.microsoft.com/office/drawing/2014/main" id="{6F9BAC99-E7CB-4361-9B42-114005D5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1"/>
            <a:ext cx="32258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vak 6">
            <a:extLst>
              <a:ext uri="{FF2B5EF4-FFF2-40B4-BE49-F238E27FC236}">
                <a16:creationId xmlns:a16="http://schemas.microsoft.com/office/drawing/2014/main" id="{0A30DAF3-4C50-4B06-8B94-2FAAD8FAD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67" y="5861051"/>
            <a:ext cx="3528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nl-NL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4" name="Rechthoek 7">
            <a:extLst>
              <a:ext uri="{FF2B5EF4-FFF2-40B4-BE49-F238E27FC236}">
                <a16:creationId xmlns:a16="http://schemas.microsoft.com/office/drawing/2014/main" id="{50AC9B6E-EA5B-41C5-9D77-713DEB28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2" y="3267075"/>
            <a:ext cx="75226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altLang="nl-NL" sz="90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hthoek 8">
            <a:extLst>
              <a:ext uri="{FF2B5EF4-FFF2-40B4-BE49-F238E27FC236}">
                <a16:creationId xmlns:a16="http://schemas.microsoft.com/office/drawing/2014/main" id="{ABD0AEA3-E434-4928-88D4-829B6ABD26BD}"/>
              </a:ext>
            </a:extLst>
          </p:cNvPr>
          <p:cNvSpPr/>
          <p:nvPr/>
        </p:nvSpPr>
        <p:spPr>
          <a:xfrm>
            <a:off x="10301818" y="522289"/>
            <a:ext cx="1553633" cy="230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9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908896814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218154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33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371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standaar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0">
            <a:extLst>
              <a:ext uri="{FF2B5EF4-FFF2-40B4-BE49-F238E27FC236}">
                <a16:creationId xmlns:a16="http://schemas.microsoft.com/office/drawing/2014/main" id="{5A9DE1E1-97C1-401D-AA8D-172BE91F1D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11">
            <a:extLst>
              <a:ext uri="{FF2B5EF4-FFF2-40B4-BE49-F238E27FC236}">
                <a16:creationId xmlns:a16="http://schemas.microsoft.com/office/drawing/2014/main" id="{A728E72B-8FA6-4802-94F6-5A2269E32C28}"/>
              </a:ext>
            </a:extLst>
          </p:cNvPr>
          <p:cNvSpPr/>
          <p:nvPr userDrawn="1"/>
        </p:nvSpPr>
        <p:spPr>
          <a:xfrm>
            <a:off x="7600951" y="360364"/>
            <a:ext cx="4233333" cy="6137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Rechthoek 5">
            <a:extLst>
              <a:ext uri="{FF2B5EF4-FFF2-40B4-BE49-F238E27FC236}">
                <a16:creationId xmlns:a16="http://schemas.microsoft.com/office/drawing/2014/main" id="{C9392321-A42F-4FE5-BC57-C32AA91E6BA5}"/>
              </a:ext>
            </a:extLst>
          </p:cNvPr>
          <p:cNvSpPr/>
          <p:nvPr userDrawn="1"/>
        </p:nvSpPr>
        <p:spPr>
          <a:xfrm>
            <a:off x="359834" y="1309688"/>
            <a:ext cx="7241117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datum 3">
            <a:extLst>
              <a:ext uri="{FF2B5EF4-FFF2-40B4-BE49-F238E27FC236}">
                <a16:creationId xmlns:a16="http://schemas.microsoft.com/office/drawing/2014/main" id="{8C9E4539-8292-4A16-A71E-6B6BE304C1D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623769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eig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2">
            <a:extLst>
              <a:ext uri="{FF2B5EF4-FFF2-40B4-BE49-F238E27FC236}">
                <a16:creationId xmlns:a16="http://schemas.microsoft.com/office/drawing/2014/main" id="{A71E170D-0E81-4DFF-8E4A-6272E34439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5">
            <a:extLst>
              <a:ext uri="{FF2B5EF4-FFF2-40B4-BE49-F238E27FC236}">
                <a16:creationId xmlns:a16="http://schemas.microsoft.com/office/drawing/2014/main" id="{F6FC349C-B032-47D7-ABE0-EA4359D950A5}"/>
              </a:ext>
            </a:extLst>
          </p:cNvPr>
          <p:cNvSpPr/>
          <p:nvPr userDrawn="1"/>
        </p:nvSpPr>
        <p:spPr>
          <a:xfrm>
            <a:off x="359834" y="1309688"/>
            <a:ext cx="7241117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1" name="Tijdelijke aanduiding voor afbeelding 4">
            <a:extLst>
              <a:ext uri="{FF2B5EF4-FFF2-40B4-BE49-F238E27FC236}">
                <a16:creationId xmlns:a16="http://schemas.microsoft.com/office/drawing/2014/main" id="{A6E735D6-9789-AE4D-B497-0C4CE29D52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01222" y="360002"/>
            <a:ext cx="4232001" cy="613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83C04802-194B-4751-A28E-924F36E60F44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167174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4418" y="1600201"/>
            <a:ext cx="49381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801" y="1600201"/>
            <a:ext cx="4940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848249"/>
      </p:ext>
    </p:extLst>
  </p:cSld>
  <p:clrMapOvr>
    <a:masterClrMapping/>
  </p:clrMapOvr>
  <p:transition spd="med"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1">
            <a:extLst>
              <a:ext uri="{FF2B5EF4-FFF2-40B4-BE49-F238E27FC236}">
                <a16:creationId xmlns:a16="http://schemas.microsoft.com/office/drawing/2014/main" id="{E3488A57-C1DA-4656-B57D-E06552471A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357188"/>
            <a:ext cx="724111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418B4FD7-8C03-408B-90B9-8E9387AA44E2}"/>
              </a:ext>
            </a:extLst>
          </p:cNvPr>
          <p:cNvSpPr/>
          <p:nvPr userDrawn="1"/>
        </p:nvSpPr>
        <p:spPr>
          <a:xfrm>
            <a:off x="359833" y="1309688"/>
            <a:ext cx="11474451" cy="518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FDDEF22-CA0A-1845-BA8D-0F05C0E3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7" y="1310400"/>
            <a:ext cx="7241315" cy="4353136"/>
          </a:xfrm>
          <a:prstGeom prst="rect">
            <a:avLst/>
          </a:prstGeom>
        </p:spPr>
        <p:txBody>
          <a:bodyPr lIns="468000" tIns="360000" rIns="468000" bIns="360000"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9" name="Tijdelijke aanduiding voor tekst 34">
            <a:extLst>
              <a:ext uri="{FF2B5EF4-FFF2-40B4-BE49-F238E27FC236}">
                <a16:creationId xmlns:a16="http://schemas.microsoft.com/office/drawing/2014/main" id="{37B286D3-007A-874E-85E7-B6E669E64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07" y="5880705"/>
            <a:ext cx="7241315" cy="270592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D6340545-0345-A041-B3E5-F00423356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07" y="5663538"/>
            <a:ext cx="7241315" cy="217169"/>
          </a:xfrm>
          <a:prstGeom prst="rect">
            <a:avLst/>
          </a:prstGeom>
        </p:spPr>
        <p:txBody>
          <a:bodyPr lIns="468000" tIns="46800" rIns="46800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1D759A39-0C26-4616-B945-836E85D165F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200651" y="725488"/>
            <a:ext cx="2400300" cy="215900"/>
          </a:xfrm>
          <a:prstGeom prst="rect">
            <a:avLst/>
          </a:prstGeom>
        </p:spPr>
        <p:txBody>
          <a:bodyPr/>
          <a:lstStyle>
            <a:lvl1pPr algn="ctr">
              <a:defRPr sz="750" b="0" i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r>
              <a:rPr lang="nl-NL"/>
              <a:t>DD </a:t>
            </a:r>
            <a:r>
              <a:rPr lang="nl-NL" err="1"/>
              <a:t>month</a:t>
            </a:r>
            <a:r>
              <a:rPr lang="nl-NL"/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2505530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noProof="0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572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,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6592CA4F-D03D-7145-9CA3-2F0D5249CE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6244" y="368301"/>
            <a:ext cx="7559293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5C4D783-975B-994E-A03F-D7FC2FA97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51" y="371475"/>
            <a:ext cx="3634428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9BBBABD-FDB6-2745-AE2F-FE5CFAB9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426" y="1664210"/>
            <a:ext cx="3635053" cy="4825493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1806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BE3EEC41-1D73-B047-916A-9401696888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71475"/>
            <a:ext cx="7559293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EB46C-DE94-3048-8730-EFB22781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098" y="371475"/>
            <a:ext cx="3615820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2B4D2D36-E2F0-C445-AE92-8B34295D5D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39098" y="1627632"/>
            <a:ext cx="3616441" cy="4862068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165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910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rm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4">
            <a:extLst>
              <a:ext uri="{FF2B5EF4-FFF2-40B4-BE49-F238E27FC236}">
                <a16:creationId xmlns:a16="http://schemas.microsoft.com/office/drawing/2014/main" id="{570ABFFF-394E-CB46-ACBA-45882CEAFE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0"/>
            <a:ext cx="11519075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059192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rmvullende afbeelding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60B14342-C09B-CC44-A9A6-BFA48DF682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0"/>
            <a:ext cx="11519075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005BD2A6-D5D9-9F4B-B21E-7D5836B84A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463" y="5948302"/>
            <a:ext cx="11519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9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5055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/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41BFC0B-9239-2948-863B-B709F096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80848"/>
            <a:ext cx="11371679" cy="46035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D9B46E6A-21A4-6D47-A909-CD7B72964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7294" y="5792379"/>
            <a:ext cx="5037413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178FEE8C-EA92-6D40-B07C-AB9498B5E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1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/ citaat +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3B441217-9B67-E749-A5E4-8D006A091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50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074" b="0" i="1" smtClean="0">
                <a:effectLst/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399EAA95-EA15-5C4F-9281-212E0E5460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5340" y="368301"/>
            <a:ext cx="5580197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ED59CB39-DA7E-1842-ABB1-31D509F87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050" y="6001942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34">
            <a:extLst>
              <a:ext uri="{FF2B5EF4-FFF2-40B4-BE49-F238E27FC236}">
                <a16:creationId xmlns:a16="http://schemas.microsoft.com/office/drawing/2014/main" id="{B351EDFE-8C96-E74F-980B-E78900CDD1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8050" y="621910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951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/ citaat +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A2C5EA64-61D6-8847-8077-BB5A5D46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29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074" b="0" i="1" smtClean="0">
                <a:effectLst/>
                <a:latin typeface="Merriweather" panose="020605030504060307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04299627-1971-1848-8659-EC7576A65C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6463" y="368301"/>
            <a:ext cx="5580197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0" name="Tijdelijke aanduiding voor tekst 32">
            <a:extLst>
              <a:ext uri="{FF2B5EF4-FFF2-40B4-BE49-F238E27FC236}">
                <a16:creationId xmlns:a16="http://schemas.microsoft.com/office/drawing/2014/main" id="{C2F0998E-D272-AB45-BE53-CAC52B9D7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6929" y="6001942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34">
            <a:extLst>
              <a:ext uri="{FF2B5EF4-FFF2-40B4-BE49-F238E27FC236}">
                <a16:creationId xmlns:a16="http://schemas.microsoft.com/office/drawing/2014/main" id="{DE478B3E-CF0D-5047-971D-B4F39BB97A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6929" y="621910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0374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5">
            <a:extLst>
              <a:ext uri="{FF2B5EF4-FFF2-40B4-BE49-F238E27FC236}">
                <a16:creationId xmlns:a16="http://schemas.microsoft.com/office/drawing/2014/main" id="{622D93E3-8726-425C-9983-30CEB5ED89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1"/>
            <a:ext cx="32258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kstvak 6">
            <a:extLst>
              <a:ext uri="{FF2B5EF4-FFF2-40B4-BE49-F238E27FC236}">
                <a16:creationId xmlns:a16="http://schemas.microsoft.com/office/drawing/2014/main" id="{489FD8BE-01E2-417E-B7E3-77D24BD4CD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3767" y="5861051"/>
            <a:ext cx="3528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nl-NL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4" name="Rechthoek 7">
            <a:extLst>
              <a:ext uri="{FF2B5EF4-FFF2-40B4-BE49-F238E27FC236}">
                <a16:creationId xmlns:a16="http://schemas.microsoft.com/office/drawing/2014/main" id="{113F48FE-0574-4FCA-BB3D-865E6D45BF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17752" y="3267075"/>
            <a:ext cx="75226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GB" altLang="nl-NL" sz="9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altLang="nl-NL" sz="90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hthoek 8">
            <a:extLst>
              <a:ext uri="{FF2B5EF4-FFF2-40B4-BE49-F238E27FC236}">
                <a16:creationId xmlns:a16="http://schemas.microsoft.com/office/drawing/2014/main" id="{05BECC49-F789-4CD2-A413-C131CBED6C21}"/>
              </a:ext>
            </a:extLst>
          </p:cNvPr>
          <p:cNvSpPr/>
          <p:nvPr userDrawn="1"/>
        </p:nvSpPr>
        <p:spPr>
          <a:xfrm>
            <a:off x="10301818" y="522289"/>
            <a:ext cx="1553633" cy="230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9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8659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329985"/>
      </p:ext>
    </p:extLst>
  </p:cSld>
  <p:clrMapOvr>
    <a:masterClrMapping/>
  </p:clrMapOvr>
  <p:transition spd="med"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0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220370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712258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44132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137047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>
            <a:extLst>
              <a:ext uri="{FF2B5EF4-FFF2-40B4-BE49-F238E27FC236}">
                <a16:creationId xmlns:a16="http://schemas.microsoft.com/office/drawing/2014/main" id="{CC071C53-CF1D-4BDB-BB3F-70184658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1" y="32781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endParaRPr lang="en-US" sz="2400"/>
          </a:p>
        </p:txBody>
      </p:sp>
      <p:sp>
        <p:nvSpPr>
          <p:cNvPr id="1027" name="Tijdelijke aanduiding voor titel 1">
            <a:extLst>
              <a:ext uri="{FF2B5EF4-FFF2-40B4-BE49-F238E27FC236}">
                <a16:creationId xmlns:a16="http://schemas.microsoft.com/office/drawing/2014/main" id="{DC4F3C23-35BD-45E2-8379-5084DC0414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94417" y="274638"/>
            <a:ext cx="10081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1028" name="Tijdelijke aanduiding voor tekst 2">
            <a:extLst>
              <a:ext uri="{FF2B5EF4-FFF2-40B4-BE49-F238E27FC236}">
                <a16:creationId xmlns:a16="http://schemas.microsoft.com/office/drawing/2014/main" id="{4BE0EF59-B0AB-40AF-8DC4-8B45E540CF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94417" y="1600201"/>
            <a:ext cx="100816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med">
    <p:zoom/>
  </p:transition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>
            <a:extLst>
              <a:ext uri="{FF2B5EF4-FFF2-40B4-BE49-F238E27FC236}">
                <a16:creationId xmlns:a16="http://schemas.microsoft.com/office/drawing/2014/main" id="{C38D9467-9BC1-4B9A-B8A2-FD9442DF78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94417" y="274638"/>
            <a:ext cx="100816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2051" name="Tijdelijke aanduiding voor tekst 2">
            <a:extLst>
              <a:ext uri="{FF2B5EF4-FFF2-40B4-BE49-F238E27FC236}">
                <a16:creationId xmlns:a16="http://schemas.microsoft.com/office/drawing/2014/main" id="{C9866481-3094-4070-A399-A8001F1B42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94417" y="1600201"/>
            <a:ext cx="100816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D70044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79" r:id="rId12"/>
    <p:sldLayoutId id="2147484063" r:id="rId13"/>
    <p:sldLayoutId id="2147484064" r:id="rId14"/>
    <p:sldLayoutId id="2147484065" r:id="rId15"/>
  </p:sldLayoutIdLst>
  <p:hf sldNum="0" hdr="0" ftr="0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150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5pPr>
      <a:lvl6pPr marL="4572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6pPr>
      <a:lvl7pPr marL="9144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7pPr>
      <a:lvl8pPr marL="13716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8pPr>
      <a:lvl9pPr marL="18288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9pPr>
    </p:titleStyle>
    <p:bodyStyle>
      <a:lvl1pPr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2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01613" indent="-201613" algn="l" defTabSz="684213" rtl="0" eaLnBrk="0" fontAlgn="base" hangingPunct="0">
        <a:lnSpc>
          <a:spcPct val="110000"/>
        </a:lnSpc>
        <a:spcBef>
          <a:spcPts val="1575"/>
        </a:spcBef>
        <a:spcAft>
          <a:spcPct val="0"/>
        </a:spcAft>
        <a:buFont typeface="Verdana" panose="020B060403050404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01613" indent="-201613" algn="l" defTabSz="684213" rtl="0" eaLnBrk="0" fontAlgn="base" hangingPunct="0">
        <a:lnSpc>
          <a:spcPct val="110000"/>
        </a:lnSpc>
        <a:spcBef>
          <a:spcPts val="1575"/>
        </a:spcBef>
        <a:spcAft>
          <a:spcPct val="0"/>
        </a:spcAft>
        <a:buFont typeface="Verdana" panose="020B060403050404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06425" indent="-201613"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83" r:id="rId12"/>
    <p:sldLayoutId id="2147484075" r:id="rId13"/>
  </p:sldLayoutIdLst>
  <p:hf sldNum="0" hdr="0" ftr="0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150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5pPr>
      <a:lvl6pPr marL="4572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6pPr>
      <a:lvl7pPr marL="9144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7pPr>
      <a:lvl8pPr marL="13716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8pPr>
      <a:lvl9pPr marL="1828800" algn="l" defTabSz="684213" rtl="0" fontAlgn="base"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Merriweather Regular" panose="02060503050406030704" pitchFamily="18" charset="0"/>
        </a:defRPr>
      </a:lvl9pPr>
    </p:titleStyle>
    <p:bodyStyle>
      <a:lvl1pPr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2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01613" indent="-201613" algn="l" defTabSz="684213" rtl="0" eaLnBrk="0" fontAlgn="base" hangingPunct="0">
        <a:lnSpc>
          <a:spcPct val="110000"/>
        </a:lnSpc>
        <a:spcBef>
          <a:spcPts val="1575"/>
        </a:spcBef>
        <a:spcAft>
          <a:spcPct val="0"/>
        </a:spcAft>
        <a:buFont typeface="Verdana" panose="020B060403050404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01613" indent="-201613" algn="l" defTabSz="684213" rtl="0" eaLnBrk="0" fontAlgn="base" hangingPunct="0">
        <a:lnSpc>
          <a:spcPct val="110000"/>
        </a:lnSpc>
        <a:spcBef>
          <a:spcPts val="1575"/>
        </a:spcBef>
        <a:spcAft>
          <a:spcPct val="0"/>
        </a:spcAft>
        <a:buFont typeface="Verdana" panose="020B060403050404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06425" indent="-201613" algn="l" defTabSz="68421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.uu.nl/en/student-life/workshops-skills-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mailto:skillslab@uu.n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7BA1F0-E928-944F-83AD-F9505D6B131C}"/>
              </a:ext>
            </a:extLst>
          </p:cNvPr>
          <p:cNvSpPr>
            <a:spLocks noGrp="1"/>
          </p:cNvSpPr>
          <p:nvPr>
            <p:ph type="dt" sz="quarter" idx="17"/>
          </p:nvPr>
        </p:nvSpPr>
        <p:spPr/>
        <p:txBody>
          <a:bodyPr/>
          <a:lstStyle/>
          <a:p>
            <a:pPr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8BD7F92-02FF-4B9D-8282-57C4BD0FD778}" type="datetime1">
              <a:rPr lang="nl-NL" sz="900" smtClean="0">
                <a:solidFill>
                  <a:srgbClr val="000000"/>
                </a:solidFill>
              </a:rPr>
              <a:t>31-8-2020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209861C-FC54-CD4C-B511-B50B9848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309688"/>
            <a:ext cx="6745337" cy="4354512"/>
          </a:xfrm>
        </p:spPr>
        <p:txBody>
          <a:bodyPr/>
          <a:lstStyle/>
          <a:p>
            <a:pPr>
              <a:defRPr/>
            </a:pPr>
            <a:br>
              <a:rPr lang="en-US" dirty="0"/>
            </a:br>
            <a:r>
              <a:rPr lang="en-US" sz="4400" b="1" i="0" dirty="0"/>
              <a:t>Smart Study Skills</a:t>
            </a:r>
            <a:endParaRPr lang="nl-NL" sz="3000" b="1" i="0" dirty="0"/>
          </a:p>
        </p:txBody>
      </p:sp>
      <p:sp>
        <p:nvSpPr>
          <p:cNvPr id="13316" name="Tijdelijke aanduiding voor tekst 7">
            <a:extLst>
              <a:ext uri="{FF2B5EF4-FFF2-40B4-BE49-F238E27FC236}">
                <a16:creationId xmlns:a16="http://schemas.microsoft.com/office/drawing/2014/main" id="{2A8C98E3-5BD3-47B0-AB02-6877224CEABA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665162" y="5880101"/>
            <a:ext cx="5430838" cy="271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8000" tIns="46800" rIns="468000" bIns="45720" numCol="1" anchor="t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1100" dirty="0"/>
              <a:t>Educational consultant and trainer</a:t>
            </a:r>
            <a:endParaRPr lang="nl-NL" altLang="nl-NL" sz="1100" dirty="0"/>
          </a:p>
        </p:txBody>
      </p:sp>
      <p:sp>
        <p:nvSpPr>
          <p:cNvPr id="13317" name="Tijdelijke aanduiding voor tekst 6">
            <a:extLst>
              <a:ext uri="{FF2B5EF4-FFF2-40B4-BE49-F238E27FC236}">
                <a16:creationId xmlns:a16="http://schemas.microsoft.com/office/drawing/2014/main" id="{D4AEC392-A1EB-4CEE-9DD0-A4E1CB0A52B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665162" y="5664200"/>
            <a:ext cx="5430838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8000" tIns="46800" rIns="468000" bIns="45720" numCol="1" anchor="t" anchorCtr="0" compatLnSpc="1">
            <a:prstTxWarp prst="textNoShape">
              <a:avLst/>
            </a:prstTxWarp>
          </a:bodyPr>
          <a:lstStyle/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r>
              <a:rPr lang="en-US" altLang="nl-NL" sz="1050" dirty="0"/>
              <a:t>Dr. Steven Raaijmakers</a:t>
            </a:r>
            <a:endParaRPr lang="nl-NL" altLang="nl-NL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5FF97151-EF36-4A3A-88DF-AB9648C6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Effective</a:t>
            </a:r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learning</a:t>
            </a:r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techniques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34C07-DFCF-4163-B661-1B99ADD8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23" y="1844824"/>
            <a:ext cx="7942501" cy="4104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16D91D-3641-4DAD-A596-499128DAC71B}"/>
              </a:ext>
            </a:extLst>
          </p:cNvPr>
          <p:cNvSpPr txBox="1">
            <a:spLocks/>
          </p:cNvSpPr>
          <p:nvPr/>
        </p:nvSpPr>
        <p:spPr>
          <a:xfrm>
            <a:off x="2383806" y="1546821"/>
            <a:ext cx="7579722" cy="4824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70000" indent="-270000" algn="l" defTabSz="914400" rtl="0" eaLnBrk="1" latinLnBrk="0" hangingPunct="1">
              <a:lnSpc>
                <a:spcPct val="110000"/>
              </a:lnSpc>
              <a:spcBef>
                <a:spcPts val="2100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0000" indent="-270000" algn="l" defTabSz="914400" rtl="0" eaLnBrk="1" latinLnBrk="0" hangingPunct="1">
              <a:lnSpc>
                <a:spcPct val="110000"/>
              </a:lnSpc>
              <a:spcBef>
                <a:spcPts val="2100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1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8974" indent="-418974" defTabSz="457063">
              <a:lnSpc>
                <a:spcPct val="100000"/>
              </a:lnSpc>
              <a:spcBef>
                <a:spcPct val="20000"/>
              </a:spcBef>
              <a:defRPr/>
            </a:pPr>
            <a:endParaRPr lang="nl-NL" altLang="nl-NL" sz="1799" b="1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</a:rPr>
              <a:t>Highlighting</a:t>
            </a:r>
            <a:endParaRPr lang="nl-NL" altLang="nl-NL" sz="1799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</a:rPr>
              <a:t>Rereading</a:t>
            </a:r>
            <a:endParaRPr lang="nl-NL" altLang="nl-NL" sz="1799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</a:rPr>
              <a:t>Summarization</a:t>
            </a:r>
            <a:endParaRPr lang="nl-NL" altLang="nl-NL" sz="1799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</a:rPr>
              <a:t>Practice</a:t>
            </a:r>
            <a:r>
              <a:rPr lang="nl-NL" altLang="nl-NL" sz="1799" kern="0" dirty="0">
                <a:solidFill>
                  <a:srgbClr val="262626"/>
                </a:solidFill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</a:rPr>
              <a:t>testing</a:t>
            </a:r>
            <a:endParaRPr lang="nl-NL" altLang="nl-NL" sz="1799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Tx/>
              <a:buChar char="-"/>
              <a:defRPr/>
            </a:pPr>
            <a:r>
              <a:rPr lang="nl-NL" altLang="nl-NL" sz="1799" kern="0" dirty="0">
                <a:solidFill>
                  <a:srgbClr val="262626"/>
                </a:solidFill>
              </a:rPr>
              <a:t>Distributed </a:t>
            </a:r>
            <a:r>
              <a:rPr lang="nl-NL" altLang="nl-NL" sz="1799" kern="0" dirty="0" err="1">
                <a:solidFill>
                  <a:srgbClr val="262626"/>
                </a:solidFill>
              </a:rPr>
              <a:t>practice</a:t>
            </a:r>
            <a:endParaRPr lang="nl-NL" altLang="nl-NL" sz="1799" kern="0" dirty="0">
              <a:solidFill>
                <a:srgbClr val="262626"/>
              </a:solidFill>
            </a:endParaRPr>
          </a:p>
          <a:p>
            <a:pPr marL="418974" indent="-418974" defTabSz="457063">
              <a:lnSpc>
                <a:spcPct val="100000"/>
              </a:lnSpc>
              <a:spcBef>
                <a:spcPct val="20000"/>
              </a:spcBef>
              <a:defRPr/>
            </a:pPr>
            <a:endParaRPr lang="nl-NL" altLang="nl-NL" sz="1799" b="1" kern="0" dirty="0">
              <a:solidFill>
                <a:srgbClr val="262626"/>
              </a:solidFill>
            </a:endParaRPr>
          </a:p>
          <a:p>
            <a:pPr marL="418974" indent="-418974" defTabSz="457063">
              <a:lnSpc>
                <a:spcPct val="100000"/>
              </a:lnSpc>
              <a:spcBef>
                <a:spcPct val="20000"/>
              </a:spcBef>
              <a:defRPr/>
            </a:pPr>
            <a:endParaRPr lang="nl-NL" altLang="nl-NL" sz="1799" b="1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nl-NL" altLang="nl-NL" sz="1799" b="1" kern="0" dirty="0">
                <a:solidFill>
                  <a:srgbClr val="262626"/>
                </a:solidFill>
              </a:rPr>
              <a:t>How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many</a:t>
            </a:r>
            <a:r>
              <a:rPr lang="nl-NL" altLang="nl-NL" sz="1799" b="1" kern="0" dirty="0">
                <a:solidFill>
                  <a:srgbClr val="262626"/>
                </a:solidFill>
              </a:rPr>
              <a:t> of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you</a:t>
            </a:r>
            <a:r>
              <a:rPr lang="nl-NL" altLang="nl-NL" sz="1799" b="1" kern="0" dirty="0">
                <a:solidFill>
                  <a:srgbClr val="262626"/>
                </a:solidFill>
              </a:rPr>
              <a:t>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use</a:t>
            </a:r>
            <a:r>
              <a:rPr lang="nl-NL" altLang="nl-NL" sz="1799" b="1" kern="0" dirty="0">
                <a:solidFill>
                  <a:srgbClr val="262626"/>
                </a:solidFill>
              </a:rPr>
              <a:t> these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techniques</a:t>
            </a:r>
            <a:r>
              <a:rPr lang="nl-NL" altLang="nl-NL" sz="1799" b="1" kern="0" dirty="0">
                <a:solidFill>
                  <a:srgbClr val="262626"/>
                </a:solidFill>
              </a:rPr>
              <a:t>?</a:t>
            </a:r>
          </a:p>
          <a:p>
            <a:pPr defTabSz="457063">
              <a:lnSpc>
                <a:spcPct val="100000"/>
              </a:lnSpc>
              <a:spcBef>
                <a:spcPct val="20000"/>
              </a:spcBef>
              <a:defRPr/>
            </a:pPr>
            <a:endParaRPr lang="nl-NL" altLang="nl-NL" sz="1799" b="1" kern="0" dirty="0">
              <a:solidFill>
                <a:srgbClr val="262626"/>
              </a:solidFill>
            </a:endParaRPr>
          </a:p>
          <a:p>
            <a:pPr marL="342797" indent="-342797" defTabSz="457063">
              <a:lnSpc>
                <a:spcPct val="10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nl-NL" altLang="nl-NL" sz="1799" b="1" kern="0" dirty="0">
                <a:solidFill>
                  <a:srgbClr val="262626"/>
                </a:solidFill>
              </a:rPr>
              <a:t>How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effective</a:t>
            </a:r>
            <a:r>
              <a:rPr lang="nl-NL" altLang="nl-NL" sz="1799" b="1" kern="0" dirty="0">
                <a:solidFill>
                  <a:srgbClr val="262626"/>
                </a:solidFill>
              </a:rPr>
              <a:t> do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you</a:t>
            </a:r>
            <a:r>
              <a:rPr lang="nl-NL" altLang="nl-NL" sz="1799" b="1" kern="0" dirty="0">
                <a:solidFill>
                  <a:srgbClr val="262626"/>
                </a:solidFill>
              </a:rPr>
              <a:t>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think</a:t>
            </a:r>
            <a:r>
              <a:rPr lang="nl-NL" altLang="nl-NL" sz="1799" b="1" kern="0" dirty="0">
                <a:solidFill>
                  <a:srgbClr val="262626"/>
                </a:solidFill>
              </a:rPr>
              <a:t> these </a:t>
            </a:r>
            <a:r>
              <a:rPr lang="nl-NL" altLang="nl-NL" sz="1799" b="1" kern="0" dirty="0" err="1">
                <a:solidFill>
                  <a:srgbClr val="262626"/>
                </a:solidFill>
              </a:rPr>
              <a:t>techniques</a:t>
            </a:r>
            <a:r>
              <a:rPr lang="nl-NL" altLang="nl-NL" sz="1799" b="1" kern="0" dirty="0">
                <a:solidFill>
                  <a:srgbClr val="262626"/>
                </a:solidFill>
              </a:rPr>
              <a:t> are?</a:t>
            </a:r>
          </a:p>
          <a:p>
            <a:pPr lvl="0"/>
            <a:endParaRPr lang="nl-NL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FF97151-EF36-4A3A-88DF-AB9648C6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Effective</a:t>
            </a:r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learning</a:t>
            </a:r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techniques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Highlighting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7353" y="1833218"/>
            <a:ext cx="7579722" cy="3191565"/>
          </a:xfrm>
        </p:spPr>
        <p:txBody>
          <a:bodyPr anchor="t"/>
          <a:lstStyle/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very effective</a:t>
            </a: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 when you are not able to pick out key points in the text</a:t>
            </a: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of losing the main thread</a:t>
            </a:r>
            <a:endParaRPr lang="en-US" altLang="nl-NL" sz="1799" b="1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18974" indent="-418974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nl-NL" altLang="nl-NL" sz="1799" b="1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686AB-6637-4316-A40D-96034052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7"/>
          <a:stretch/>
        </p:blipFill>
        <p:spPr bwMode="auto">
          <a:xfrm>
            <a:off x="3791744" y="3717032"/>
            <a:ext cx="4454953" cy="283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5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Rereading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7353" y="1833218"/>
            <a:ext cx="7579722" cy="3191565"/>
          </a:xfrm>
        </p:spPr>
        <p:txBody>
          <a:bodyPr anchor="t"/>
          <a:lstStyle/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nothing new to learn the second time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of metacognitive illusion: illusion of knowing</a:t>
            </a: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nl-NL" sz="1799" b="1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Recognizing is not the same as knowing!</a:t>
            </a:r>
            <a:endParaRPr lang="nl-NL" altLang="nl-NL" sz="1799" b="1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18974" indent="-418974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17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Summarization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1584" y="1988840"/>
            <a:ext cx="8359167" cy="3191565"/>
          </a:xfrm>
        </p:spPr>
        <p:txBody>
          <a:bodyPr anchor="t"/>
          <a:lstStyle/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but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skill in summarizing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en-US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this, you should summarize in your own words, don’t reproduce</a:t>
            </a:r>
            <a:endParaRPr lang="nl-NL" altLang="nl-NL" dirty="0"/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beautiful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summaries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feels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i="1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</a:t>
            </a:r>
            <a:r>
              <a:rPr lang="nl-NL" altLang="nl-NL" sz="1799" i="1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behaviourally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cognitively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nl-NL" altLang="nl-NL" sz="1799" i="1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en-US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P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ractice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testing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138" y="1546821"/>
            <a:ext cx="7579722" cy="3191565"/>
          </a:xfrm>
        </p:spPr>
        <p:txBody>
          <a:bodyPr anchor="t"/>
          <a:lstStyle/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</a:t>
            </a:r>
            <a:r>
              <a:rPr lang="nl-NL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1799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them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old test questions to test yourself</a:t>
            </a: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this as a group and exchange test questions</a:t>
            </a: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1799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metacognitive benefits! Use the feedback!</a:t>
            </a:r>
            <a:endParaRPr lang="nl-NL" altLang="nl-NL" sz="1799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1E669-3281-4855-8344-31AE6D58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48" y="3480547"/>
            <a:ext cx="5223103" cy="308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2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eorge Abbot School on Twitter: &quot;Revision Tip #1 if you use ...">
            <a:extLst>
              <a:ext uri="{FF2B5EF4-FFF2-40B4-BE49-F238E27FC236}">
                <a16:creationId xmlns:a16="http://schemas.microsoft.com/office/drawing/2014/main" id="{8D525FF1-53EA-4BED-8A6F-9FEC47D46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40" y="3276640"/>
            <a:ext cx="304721" cy="30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58887-C66F-4951-9E7A-53979A1C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62" y="325696"/>
            <a:ext cx="8275477" cy="62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testing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85607-1F28-4E0C-B117-A7E4294C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46821"/>
            <a:ext cx="9505056" cy="50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82" y="467102"/>
            <a:ext cx="6151322" cy="1079719"/>
          </a:xfrm>
        </p:spPr>
        <p:txBody>
          <a:bodyPr/>
          <a:lstStyle/>
          <a:p>
            <a:pPr algn="ctr"/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testing</a:t>
            </a:r>
            <a:endParaRPr lang="nl-NL" sz="3999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382" y="1988840"/>
            <a:ext cx="7579722" cy="3191565"/>
          </a:xfrm>
        </p:spPr>
        <p:txBody>
          <a:bodyPr anchor="t"/>
          <a:lstStyle/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nl-NL" sz="28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esting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endParaRPr lang="nl-NL" altLang="nl-NL" sz="28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nl-NL" altLang="nl-NL" sz="28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Metacognitive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benefit</a:t>
            </a: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nl-NL" altLang="nl-NL" sz="28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honest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  <a:r>
              <a:rPr lang="nl-NL" altLang="nl-NL" sz="28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956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75DA21-A458-6548-9BF0-F7CA889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312" y="548680"/>
            <a:ext cx="7113376" cy="1079719"/>
          </a:xfrm>
        </p:spPr>
        <p:txBody>
          <a:bodyPr/>
          <a:lstStyle/>
          <a:p>
            <a:pPr algn="ctr"/>
            <a:r>
              <a:rPr lang="en-US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S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paced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 (or </a:t>
            </a:r>
            <a:r>
              <a:rPr lang="nl-NL" sz="3999" dirty="0" err="1">
                <a:solidFill>
                  <a:srgbClr val="0070C0"/>
                </a:solidFill>
                <a:latin typeface="Merriweather" panose="02060503050406030704" pitchFamily="18" charset="0"/>
              </a:rPr>
              <a:t>study</a:t>
            </a:r>
            <a:r>
              <a:rPr lang="nl-NL" sz="3999" dirty="0">
                <a:solidFill>
                  <a:srgbClr val="0070C0"/>
                </a:solidFill>
                <a:latin typeface="Merriweather" panose="02060503050406030704" pitchFamily="18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0766-6437-4DA6-A881-37C9EA39D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139" y="2211491"/>
            <a:ext cx="7579722" cy="3191565"/>
          </a:xfrm>
        </p:spPr>
        <p:txBody>
          <a:bodyPr anchor="t"/>
          <a:lstStyle/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nl-NL" altLang="nl-NL" sz="20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nl-NL" altLang="nl-NL" sz="20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000" kern="0" dirty="0" err="1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</a:t>
            </a:r>
            <a:endParaRPr lang="nl-NL" altLang="nl-NL" sz="20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lang="nl-NL" altLang="nl-NL" sz="2000" kern="0" dirty="0">
              <a:solidFill>
                <a:srgbClr val="2626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 defTabSz="45706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nl-NL" sz="2000" kern="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 cramming!</a:t>
            </a:r>
          </a:p>
        </p:txBody>
      </p:sp>
    </p:spTree>
    <p:extLst>
      <p:ext uri="{BB962C8B-B14F-4D97-AF65-F5344CB8AC3E}">
        <p14:creationId xmlns:p14="http://schemas.microsoft.com/office/powerpoint/2010/main" val="2620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CDC71992-FE67-4313-82CF-844738334EE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45594" y="400286"/>
            <a:ext cx="65008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algn="ctr" eaLnBrk="1" hangingPunct="1"/>
            <a:r>
              <a:rPr lang="en-US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How to study?</a:t>
            </a:r>
            <a:endParaRPr lang="nl-NL" altLang="nl-NL" sz="2400" dirty="0">
              <a:latin typeface="Merriweather" panose="02060503050406030704" pitchFamily="18" charset="0"/>
            </a:endParaRPr>
          </a:p>
          <a:p>
            <a:pPr marL="533400" indent="-533400" eaLnBrk="1" hangingPunct="1"/>
            <a:endParaRPr lang="nl-NL" altLang="nl-NL" sz="2000" dirty="0">
              <a:latin typeface="Calibri" panose="020F0502020204030204" pitchFamily="34" charset="0"/>
            </a:endParaRPr>
          </a:p>
          <a:p>
            <a:pPr marL="533400" indent="-533400" eaLnBrk="1" hangingPunct="1"/>
            <a:endParaRPr lang="nl-NL" altLang="nl-NL" sz="2000" dirty="0">
              <a:latin typeface="Calibri" panose="020F0502020204030204" pitchFamily="34" charset="0"/>
            </a:endParaRPr>
          </a:p>
          <a:p>
            <a:pPr marL="533400" indent="-533400" eaLnBrk="1" hangingPunct="1"/>
            <a:endParaRPr lang="en-US" altLang="nl-NL" sz="3500" dirty="0">
              <a:latin typeface="Calibri" panose="020F0502020204030204" pitchFamily="34" charset="0"/>
            </a:endParaRPr>
          </a:p>
          <a:p>
            <a:pPr marL="533400" indent="-533400" eaLnBrk="1" hangingPunct="1"/>
            <a:endParaRPr lang="en-US" altLang="nl-NL" sz="3500" dirty="0">
              <a:latin typeface="Calibri" panose="020F0502020204030204" pitchFamily="34" charset="0"/>
            </a:endParaRPr>
          </a:p>
          <a:p>
            <a:pPr marL="533400" indent="-533400" algn="ctr" eaLnBrk="1" hangingPunct="1"/>
            <a:endParaRPr lang="nl-NL" altLang="nl-NL" dirty="0">
              <a:latin typeface="Calibri" panose="020F0502020204030204" pitchFamily="34" charset="0"/>
            </a:endParaRP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D607AEA3-57C9-4691-84EA-DA8E6BA1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-458788"/>
            <a:ext cx="7772400" cy="24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nl-NL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A770D-73F2-45BF-B2A5-534F3F43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80" y="1404396"/>
            <a:ext cx="6732240" cy="50491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90470C-CA1A-4C46-8025-CD7F8392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77" y="260648"/>
            <a:ext cx="851284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C4F7D1F-B40F-4C39-8ADA-3DD1C82FD432}"/>
              </a:ext>
            </a:extLst>
          </p:cNvPr>
          <p:cNvSpPr txBox="1">
            <a:spLocks/>
          </p:cNvSpPr>
          <p:nvPr/>
        </p:nvSpPr>
        <p:spPr bwMode="auto">
          <a:xfrm>
            <a:off x="1919289" y="385764"/>
            <a:ext cx="9083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Spaced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endParaRPr lang="nl-NL" altLang="nl-NL" sz="36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36F3042-215E-4B3E-9D7A-2E5D5E42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484314"/>
            <a:ext cx="8784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(or memory) has been studied extensively from about 1885.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634376A-D28A-4F88-AB80-0D270213D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CC583-CA4E-4A86-8A7E-AC50FD3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54" y="2292054"/>
            <a:ext cx="2840534" cy="38672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AA4C720-B134-4C0F-801E-7D114D46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5952" y="2733694"/>
            <a:ext cx="4032448" cy="34501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C4F7D1F-B40F-4C39-8ADA-3DD1C82FD432}"/>
              </a:ext>
            </a:extLst>
          </p:cNvPr>
          <p:cNvSpPr txBox="1">
            <a:spLocks/>
          </p:cNvSpPr>
          <p:nvPr/>
        </p:nvSpPr>
        <p:spPr bwMode="auto">
          <a:xfrm>
            <a:off x="1706562" y="1332384"/>
            <a:ext cx="908367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Spaced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endParaRPr lang="nl-NL" altLang="nl-NL" sz="3600" dirty="0">
              <a:solidFill>
                <a:srgbClr val="0070C0"/>
              </a:solidFill>
              <a:latin typeface="Merriweather" panose="02060503050406030704" pitchFamily="18" charset="0"/>
            </a:endParaRPr>
          </a:p>
          <a:p>
            <a:pPr algn="ctr"/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+</a:t>
            </a:r>
          </a:p>
          <a:p>
            <a:pPr algn="ctr"/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testing</a:t>
            </a:r>
            <a:endParaRPr lang="nl-NL" altLang="nl-NL" sz="3600" dirty="0">
              <a:solidFill>
                <a:srgbClr val="0070C0"/>
              </a:solidFill>
              <a:latin typeface="Merriweather" panose="02060503050406030704" pitchFamily="18" charset="0"/>
            </a:endParaRPr>
          </a:p>
          <a:p>
            <a:pPr algn="ctr"/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=</a:t>
            </a:r>
          </a:p>
          <a:p>
            <a:pPr algn="ctr"/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Spaced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 retrieval </a:t>
            </a:r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practice</a:t>
            </a:r>
            <a:endParaRPr lang="nl-NL" altLang="nl-NL" sz="36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634376A-D28A-4F88-AB80-0D270213D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23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03528CE3-DA98-490C-B370-178EBF696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363" y="1957388"/>
            <a:ext cx="8253412" cy="2870200"/>
          </a:xfrm>
        </p:spPr>
      </p:pic>
      <p:sp>
        <p:nvSpPr>
          <p:cNvPr id="24580" name="Rectangle 1">
            <a:extLst>
              <a:ext uri="{FF2B5EF4-FFF2-40B4-BE49-F238E27FC236}">
                <a16:creationId xmlns:a16="http://schemas.microsoft.com/office/drawing/2014/main" id="{AB7E1B33-B44A-473E-B227-53BDCC27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110" y="980728"/>
            <a:ext cx="3889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Active </a:t>
            </a:r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learning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?</a:t>
            </a:r>
          </a:p>
        </p:txBody>
      </p:sp>
      <p:pic>
        <p:nvPicPr>
          <p:cNvPr id="24581" name="Content Placeholder 3">
            <a:extLst>
              <a:ext uri="{FF2B5EF4-FFF2-40B4-BE49-F238E27FC236}">
                <a16:creationId xmlns:a16="http://schemas.microsoft.com/office/drawing/2014/main" id="{1F22DDD4-3DCE-4390-AEB3-831B24ED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2060848"/>
            <a:ext cx="11179754" cy="38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1248342-0E97-455C-A35D-41DAF046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813" y="1417639"/>
            <a:ext cx="7561262" cy="4708525"/>
          </a:xfrm>
        </p:spPr>
        <p:txBody>
          <a:bodyPr/>
          <a:lstStyle/>
          <a:p>
            <a:pPr marL="419100" indent="-419100"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altLang="nl-NL" sz="1800" dirty="0">
              <a:solidFill>
                <a:srgbClr val="262626"/>
              </a:solidFill>
            </a:endParaRPr>
          </a:p>
          <a:p>
            <a:pPr marL="419100" indent="-419100"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altLang="nl-NL" sz="1800" dirty="0">
              <a:solidFill>
                <a:srgbClr val="262626"/>
              </a:solidFill>
            </a:endParaRPr>
          </a:p>
          <a:p>
            <a:pPr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altLang="nl-NL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A95E1-90FD-4E92-AED4-465E6AA9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708150"/>
            <a:ext cx="8223250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>
            <a:extLst>
              <a:ext uri="{FF2B5EF4-FFF2-40B4-BE49-F238E27FC236}">
                <a16:creationId xmlns:a16="http://schemas.microsoft.com/office/drawing/2014/main" id="{21BE2610-57AC-4F81-80C5-4034929CF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7188"/>
            <a:ext cx="91440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2">
            <a:extLst>
              <a:ext uri="{FF2B5EF4-FFF2-40B4-BE49-F238E27FC236}">
                <a16:creationId xmlns:a16="http://schemas.microsoft.com/office/drawing/2014/main" id="{FD6F494C-09AE-414B-A15B-548F1F01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223" y="718630"/>
            <a:ext cx="6423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dirty="0">
                <a:solidFill>
                  <a:srgbClr val="0070C0"/>
                </a:solidFill>
                <a:latin typeface="Merriweather" panose="02060503050406030704" pitchFamily="18" charset="0"/>
              </a:rPr>
              <a:t>Active (and </a:t>
            </a:r>
            <a:r>
              <a:rPr lang="nl-NL" altLang="nl-NL" sz="28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constructive</a:t>
            </a:r>
            <a:r>
              <a:rPr lang="nl-NL" altLang="nl-NL" sz="2800" dirty="0">
                <a:solidFill>
                  <a:srgbClr val="0070C0"/>
                </a:solidFill>
                <a:latin typeface="Merriweather" panose="02060503050406030704" pitchFamily="18" charset="0"/>
              </a:rPr>
              <a:t>) </a:t>
            </a:r>
            <a:r>
              <a:rPr lang="nl-NL" altLang="nl-NL" sz="28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learning</a:t>
            </a:r>
            <a:r>
              <a:rPr lang="nl-NL" altLang="nl-NL" sz="2800" dirty="0">
                <a:solidFill>
                  <a:srgbClr val="0070C0"/>
                </a:solidFill>
                <a:latin typeface="Merriweather" panose="02060503050406030704" pitchFamily="18" charset="0"/>
              </a:rPr>
              <a:t>!</a:t>
            </a:r>
            <a:endParaRPr lang="nl-NL" altLang="nl-NL" sz="2800" dirty="0">
              <a:latin typeface="Merriweather" panose="020605030504060307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B58CB1-1ADD-4B56-9966-547FF131FF9B}"/>
              </a:ext>
            </a:extLst>
          </p:cNvPr>
          <p:cNvCxnSpPr/>
          <p:nvPr/>
        </p:nvCxnSpPr>
        <p:spPr>
          <a:xfrm>
            <a:off x="2335213" y="5733256"/>
            <a:ext cx="786524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FC9F5-3769-40B1-A0EB-A841AFA3EC43}"/>
              </a:ext>
            </a:extLst>
          </p:cNvPr>
          <p:cNvSpPr txBox="1"/>
          <p:nvPr/>
        </p:nvSpPr>
        <p:spPr>
          <a:xfrm>
            <a:off x="4079776" y="6021288"/>
            <a:ext cx="5040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cognitively active (engaged)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66ECFF-2D7B-4328-AC6B-9A8B6731C881}"/>
              </a:ext>
            </a:extLst>
          </p:cNvPr>
          <p:cNvSpPr txBox="1">
            <a:spLocks/>
          </p:cNvSpPr>
          <p:nvPr/>
        </p:nvSpPr>
        <p:spPr>
          <a:xfrm>
            <a:off x="2316164" y="549276"/>
            <a:ext cx="7559675" cy="8683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70044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nl-NL" sz="3600" b="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</a:t>
            </a:r>
            <a:r>
              <a:rPr lang="nl-NL" sz="3600" b="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-up</a:t>
            </a:r>
          </a:p>
        </p:txBody>
      </p:sp>
      <p:sp>
        <p:nvSpPr>
          <p:cNvPr id="51205" name="Rectangle 1">
            <a:extLst>
              <a:ext uri="{FF2B5EF4-FFF2-40B4-BE49-F238E27FC236}">
                <a16:creationId xmlns:a16="http://schemas.microsoft.com/office/drawing/2014/main" id="{40CFEA78-0478-4AB9-8D74-EE8B755D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2132856"/>
            <a:ext cx="64801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nl-NL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learning objectives</a:t>
            </a:r>
          </a:p>
          <a:p>
            <a:endParaRPr lang="en-GB" altLang="nl-NL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altLang="nl-NL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Space your learning!</a:t>
            </a:r>
          </a:p>
          <a:p>
            <a:endParaRPr lang="en-GB" altLang="nl-NL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altLang="nl-NL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yourself (practice)!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2559505-7983-439F-9856-ED39C4DF5355}"/>
              </a:ext>
            </a:extLst>
          </p:cNvPr>
          <p:cNvSpPr txBox="1">
            <a:spLocks/>
          </p:cNvSpPr>
          <p:nvPr/>
        </p:nvSpPr>
        <p:spPr bwMode="auto">
          <a:xfrm>
            <a:off x="1590676" y="404814"/>
            <a:ext cx="9083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nl-NL" sz="3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hthoek 4">
            <a:extLst>
              <a:ext uri="{FF2B5EF4-FFF2-40B4-BE49-F238E27FC236}">
                <a16:creationId xmlns:a16="http://schemas.microsoft.com/office/drawing/2014/main" id="{17B4391E-712A-4078-B46A-DF2AE19C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782" y="1720840"/>
            <a:ext cx="977746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“Learning is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deeper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more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durable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effortful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Learning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that’s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easy is like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sand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here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gone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3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tomorrow</a:t>
            </a:r>
            <a:r>
              <a:rPr lang="nl-NL" altLang="nl-NL" sz="3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nl-NL" altLang="nl-NL" sz="3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nl-NL" altLang="nl-NL" sz="36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nl-NL" alt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altLang="nl-NL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nl-NL" altLang="nl-N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Make </a:t>
            </a:r>
            <a:r>
              <a:rPr lang="nl-NL" altLang="nl-NL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nl-NL" altLang="nl-N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Stick – The </a:t>
            </a:r>
            <a:r>
              <a:rPr lang="nl-NL" altLang="nl-NL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  <a:r>
              <a:rPr lang="nl-NL" altLang="nl-N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nl-NL" altLang="nl-NL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Successful</a:t>
            </a:r>
            <a:r>
              <a:rPr lang="nl-NL" altLang="nl-N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Learning)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2559505-7983-439F-9856-ED39C4DF5355}"/>
              </a:ext>
            </a:extLst>
          </p:cNvPr>
          <p:cNvSpPr txBox="1">
            <a:spLocks/>
          </p:cNvSpPr>
          <p:nvPr/>
        </p:nvSpPr>
        <p:spPr bwMode="auto">
          <a:xfrm>
            <a:off x="1590676" y="404814"/>
            <a:ext cx="9083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nl-NL" sz="3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hthoek 4">
            <a:extLst>
              <a:ext uri="{FF2B5EF4-FFF2-40B4-BE49-F238E27FC236}">
                <a16:creationId xmlns:a16="http://schemas.microsoft.com/office/drawing/2014/main" id="{17B4391E-712A-4078-B46A-DF2AE19C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69" y="895679"/>
            <a:ext cx="9777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optimally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nl-NL" altLang="nl-NL" sz="2400" dirty="0">
              <a:latin typeface="Merriweather" panose="020605030504060307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96BD8-F624-44C7-9582-96EC7983131F}"/>
              </a:ext>
            </a:extLst>
          </p:cNvPr>
          <p:cNvSpPr txBox="1"/>
          <p:nvPr/>
        </p:nvSpPr>
        <p:spPr>
          <a:xfrm>
            <a:off x="2711624" y="3140968"/>
            <a:ext cx="7704856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formulation of learning objectives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overview of all learning objectives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Planning smart learning objectives: clear end goals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7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2559505-7983-439F-9856-ED39C4DF5355}"/>
              </a:ext>
            </a:extLst>
          </p:cNvPr>
          <p:cNvSpPr txBox="1">
            <a:spLocks/>
          </p:cNvSpPr>
          <p:nvPr/>
        </p:nvSpPr>
        <p:spPr bwMode="auto">
          <a:xfrm>
            <a:off x="1590676" y="404814"/>
            <a:ext cx="9083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nl-NL" sz="3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hthoek 4">
            <a:extLst>
              <a:ext uri="{FF2B5EF4-FFF2-40B4-BE49-F238E27FC236}">
                <a16:creationId xmlns:a16="http://schemas.microsoft.com/office/drawing/2014/main" id="{17B4391E-712A-4078-B46A-DF2AE19C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69" y="895679"/>
            <a:ext cx="9777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optimally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nl-NL" altLang="nl-NL" sz="2400" dirty="0">
              <a:latin typeface="Merriweather" panose="020605030504060307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96BD8-F624-44C7-9582-96EC7983131F}"/>
              </a:ext>
            </a:extLst>
          </p:cNvPr>
          <p:cNvSpPr txBox="1"/>
          <p:nvPr/>
        </p:nvSpPr>
        <p:spPr>
          <a:xfrm>
            <a:off x="1479674" y="3105834"/>
            <a:ext cx="95050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Keeping complete overview and track of learning objectives is key!</a:t>
            </a:r>
          </a:p>
        </p:txBody>
      </p:sp>
    </p:spTree>
    <p:extLst>
      <p:ext uri="{BB962C8B-B14F-4D97-AF65-F5344CB8AC3E}">
        <p14:creationId xmlns:p14="http://schemas.microsoft.com/office/powerpoint/2010/main" val="57240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2559505-7983-439F-9856-ED39C4DF5355}"/>
              </a:ext>
            </a:extLst>
          </p:cNvPr>
          <p:cNvSpPr txBox="1">
            <a:spLocks/>
          </p:cNvSpPr>
          <p:nvPr/>
        </p:nvSpPr>
        <p:spPr bwMode="auto">
          <a:xfrm>
            <a:off x="1590676" y="404814"/>
            <a:ext cx="9083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nl-NL" sz="36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hthoek 4">
            <a:extLst>
              <a:ext uri="{FF2B5EF4-FFF2-40B4-BE49-F238E27FC236}">
                <a16:creationId xmlns:a16="http://schemas.microsoft.com/office/drawing/2014/main" id="{17B4391E-712A-4078-B46A-DF2AE19C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69" y="895679"/>
            <a:ext cx="9777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altLang="nl-NL" sz="2800" dirty="0" err="1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optimally</a:t>
            </a:r>
            <a:r>
              <a:rPr lang="nl-NL" altLang="nl-NL" sz="2800" dirty="0">
                <a:latin typeface="Merriweather" panose="020605030504060307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nl-NL" altLang="nl-NL" sz="2400" dirty="0">
              <a:latin typeface="Merriweather" panose="020605030504060307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96BD8-F624-44C7-9582-96EC7983131F}"/>
              </a:ext>
            </a:extLst>
          </p:cNvPr>
          <p:cNvSpPr txBox="1"/>
          <p:nvPr/>
        </p:nvSpPr>
        <p:spPr>
          <a:xfrm>
            <a:off x="2711624" y="3140968"/>
            <a:ext cx="84249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waste time in things you already know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be aware of metacognitive illusions.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test information is only useful if it is accurate</a:t>
            </a:r>
            <a:endParaRPr lang="nl-N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9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EA891-2C89-42CD-81EB-53176B899A3C}"/>
              </a:ext>
            </a:extLst>
          </p:cNvPr>
          <p:cNvSpPr/>
          <p:nvPr/>
        </p:nvSpPr>
        <p:spPr>
          <a:xfrm>
            <a:off x="1847528" y="1440540"/>
            <a:ext cx="8931538" cy="267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399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Tips on </a:t>
            </a:r>
            <a:r>
              <a:rPr lang="nl-NL" sz="2399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399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internet:</a:t>
            </a:r>
          </a:p>
          <a:p>
            <a:endParaRPr lang="nl-NL" sz="2399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797" indent="-342797">
              <a:buFontTx/>
              <a:buChar char="-"/>
            </a:pPr>
            <a:r>
              <a:rPr lang="en-US" sz="239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a regular schedule (like you’re going to class) </a:t>
            </a:r>
          </a:p>
          <a:p>
            <a:pPr marL="342797" indent="-342797">
              <a:buFontTx/>
              <a:buChar char="-"/>
            </a:pPr>
            <a:r>
              <a:rPr lang="en-US" sz="239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dedicated spot to study</a:t>
            </a:r>
          </a:p>
          <a:p>
            <a:pPr marL="342797" indent="-342797">
              <a:buFontTx/>
              <a:buChar char="-"/>
            </a:pPr>
            <a:r>
              <a:rPr lang="en-US" sz="239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 in short boosts rather than long hauls</a:t>
            </a:r>
          </a:p>
          <a:p>
            <a:pPr marL="342797" indent="-342797">
              <a:buFontTx/>
              <a:buChar char="-"/>
            </a:pPr>
            <a:r>
              <a:rPr lang="en-US" sz="239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breaks</a:t>
            </a:r>
          </a:p>
          <a:p>
            <a:pPr marL="342797" indent="-342797">
              <a:buFontTx/>
              <a:buChar char="-"/>
            </a:pPr>
            <a:r>
              <a:rPr lang="en-US" sz="239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Ask for help when you need it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E74F71-1D7D-4859-A236-EABEDF12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594" y="400286"/>
            <a:ext cx="65008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684213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defTabSz="684213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01613" indent="-201613" algn="l" defTabSz="684213" rtl="0" eaLnBrk="0" fontAlgn="base" hangingPunct="0">
              <a:lnSpc>
                <a:spcPct val="110000"/>
              </a:lnSpc>
              <a:spcBef>
                <a:spcPts val="1575"/>
              </a:spcBef>
              <a:spcAft>
                <a:spcPct val="0"/>
              </a:spcAft>
              <a:buFont typeface="Verdan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01613" indent="-201613" algn="l" defTabSz="684213" rtl="0" eaLnBrk="0" fontAlgn="base" hangingPunct="0">
              <a:lnSpc>
                <a:spcPct val="110000"/>
              </a:lnSpc>
              <a:spcBef>
                <a:spcPts val="1575"/>
              </a:spcBef>
              <a:spcAft>
                <a:spcPct val="0"/>
              </a:spcAft>
              <a:buFont typeface="Verdan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606425" indent="-201613" algn="l" defTabSz="684213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Verdana" panose="020B0604030504040204" pitchFamily="34" charset="0"/>
              <a:buChar char="–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447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56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64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73" indent="-171404" algn="l" defTabSz="6856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ctr" eaLnBrk="1" hangingPunct="1"/>
            <a:r>
              <a:rPr lang="en-US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How to study?</a:t>
            </a:r>
            <a:endParaRPr lang="nl-NL" altLang="nl-NL" sz="2000" dirty="0">
              <a:latin typeface="Calibri" panose="020F0502020204030204" pitchFamily="34" charset="0"/>
            </a:endParaRPr>
          </a:p>
          <a:p>
            <a:pPr marL="533400" indent="-533400" eaLnBrk="1" hangingPunct="1"/>
            <a:endParaRPr lang="en-US" altLang="nl-NL" sz="3500" dirty="0">
              <a:latin typeface="Calibri" panose="020F0502020204030204" pitchFamily="34" charset="0"/>
            </a:endParaRPr>
          </a:p>
          <a:p>
            <a:pPr marL="533400" indent="-533400" algn="ctr" eaLnBrk="1" hangingPunct="1"/>
            <a:endParaRPr lang="nl-NL" altLang="nl-NL" dirty="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45EDD1-1160-4E0C-8E48-95A94A6CD741}"/>
              </a:ext>
            </a:extLst>
          </p:cNvPr>
          <p:cNvSpPr/>
          <p:nvPr/>
        </p:nvSpPr>
        <p:spPr>
          <a:xfrm>
            <a:off x="2914837" y="5393910"/>
            <a:ext cx="643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https://students.uu.nl/en/student-life/workshops-skills-lab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2E7A6-F6A3-4699-9AE5-E2763018FC09}"/>
              </a:ext>
            </a:extLst>
          </p:cNvPr>
          <p:cNvSpPr/>
          <p:nvPr/>
        </p:nvSpPr>
        <p:spPr>
          <a:xfrm>
            <a:off x="5100290" y="590329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u="sng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skillslab@uu.nl</a:t>
            </a:r>
            <a:r>
              <a:rPr lang="nl-NL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78442-5AFC-4C9E-9B69-A1D9F4F6F384}"/>
              </a:ext>
            </a:extLst>
          </p:cNvPr>
          <p:cNvSpPr/>
          <p:nvPr/>
        </p:nvSpPr>
        <p:spPr>
          <a:xfrm>
            <a:off x="5379212" y="4729275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24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Skillslab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3D2C4-C79A-489C-BF9C-C7A877C167FE}"/>
              </a:ext>
            </a:extLst>
          </p:cNvPr>
          <p:cNvSpPr/>
          <p:nvPr/>
        </p:nvSpPr>
        <p:spPr>
          <a:xfrm>
            <a:off x="2652018" y="4509120"/>
            <a:ext cx="6912768" cy="20882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27280D7A-8AD9-498D-86B8-5FE2BBCB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908720"/>
            <a:ext cx="6119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Programme of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2728-94E4-486B-A8ED-28CBAF24BD39}"/>
              </a:ext>
            </a:extLst>
          </p:cNvPr>
          <p:cNvSpPr txBox="1"/>
          <p:nvPr/>
        </p:nvSpPr>
        <p:spPr>
          <a:xfrm>
            <a:off x="3216275" y="2060848"/>
            <a:ext cx="69834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Aim: to provide tools to study effectively &amp; efficiently</a:t>
            </a:r>
          </a:p>
          <a:p>
            <a:pPr>
              <a:defRPr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Topics:</a:t>
            </a:r>
          </a:p>
          <a:p>
            <a:pPr marL="285750" indent="-285750">
              <a:buFontTx/>
              <a:buChar char="-"/>
              <a:defRPr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  <a:p>
            <a:pPr marL="285750" indent="-285750">
              <a:buFontTx/>
              <a:buChar char="-"/>
              <a:defRPr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learning techniques</a:t>
            </a:r>
          </a:p>
          <a:p>
            <a:pPr marL="285750" indent="-285750">
              <a:buFontTx/>
              <a:buChar char="-"/>
              <a:defRPr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learning</a:t>
            </a:r>
          </a:p>
          <a:p>
            <a:pPr marL="285750" indent="-285750">
              <a:buFontTx/>
              <a:buChar char="-"/>
              <a:defRPr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Wrap-up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2ABB9ACA-090C-4810-9C35-D3ACD7FF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846" y="1004558"/>
            <a:ext cx="7344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6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Studying</a:t>
            </a:r>
            <a:r>
              <a:rPr lang="nl-NL" altLang="nl-NL" sz="3600" dirty="0">
                <a:solidFill>
                  <a:srgbClr val="0070C0"/>
                </a:solidFill>
                <a:latin typeface="Merriweather" panose="02060503050406030704" pitchFamily="18" charset="0"/>
              </a:rPr>
              <a:t> at Utrecht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CCE1B-8492-419C-8D63-07B86DC6AF2B}"/>
              </a:ext>
            </a:extLst>
          </p:cNvPr>
          <p:cNvSpPr txBox="1"/>
          <p:nvPr/>
        </p:nvSpPr>
        <p:spPr>
          <a:xfrm>
            <a:off x="2999655" y="2132856"/>
            <a:ext cx="69850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nl-NL" dirty="0">
              <a:latin typeface="Arial" charset="0"/>
            </a:endParaRPr>
          </a:p>
          <a:p>
            <a:pPr>
              <a:defRPr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the UU expect from students?</a:t>
            </a:r>
          </a:p>
          <a:p>
            <a:pPr marL="285750" indent="-285750">
              <a:buFontTx/>
              <a:buChar char="-"/>
              <a:defRPr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study actively </a:t>
            </a:r>
          </a:p>
          <a:p>
            <a:pPr marL="285750" indent="-285750">
              <a:buFontTx/>
              <a:buChar char="-"/>
              <a:defRPr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show engagement and commitment </a:t>
            </a:r>
          </a:p>
          <a:p>
            <a:pPr marL="285750" indent="-285750">
              <a:buFontTx/>
              <a:buChar char="-"/>
              <a:defRPr/>
            </a:pPr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think critically</a:t>
            </a:r>
          </a:p>
          <a:p>
            <a:pPr>
              <a:defRPr/>
            </a:pP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the educational model of the UU affect your study approach?</a:t>
            </a:r>
          </a:p>
          <a:p>
            <a:pPr marL="285750" indent="-285750">
              <a:buFontTx/>
              <a:buChar char="-"/>
              <a:defRPr/>
            </a:pPr>
            <a:endParaRPr lang="nl-NL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B89FF71B-4784-4B25-9F08-94AF98A3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Learning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objectives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C0945-4CE2-48D8-8897-DC1D9E14329E}"/>
              </a:ext>
            </a:extLst>
          </p:cNvPr>
          <p:cNvSpPr txBox="1"/>
          <p:nvPr/>
        </p:nvSpPr>
        <p:spPr>
          <a:xfrm>
            <a:off x="2054082" y="1628800"/>
            <a:ext cx="7488238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alt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 indicate:</a:t>
            </a:r>
          </a:p>
          <a:p>
            <a:pPr marL="342900" indent="-342900">
              <a:buFontTx/>
              <a:buChar char="-"/>
              <a:defRPr/>
            </a:pPr>
            <a:r>
              <a:rPr lang="en-GB" alt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points of the content of the course </a:t>
            </a:r>
          </a:p>
          <a:p>
            <a:pPr marL="342900" indent="-342900">
              <a:buFontTx/>
              <a:buChar char="-"/>
              <a:defRPr/>
            </a:pPr>
            <a:r>
              <a:rPr lang="en-GB" alt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will be assessed and in what way</a:t>
            </a:r>
          </a:p>
          <a:p>
            <a:pPr>
              <a:defRPr/>
            </a:pPr>
            <a:endParaRPr lang="en-GB" altLang="nl-N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GB" alt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objectives within Utrecht University are based </a:t>
            </a:r>
          </a:p>
          <a:p>
            <a:pPr>
              <a:defRPr/>
            </a:pPr>
            <a:r>
              <a:rPr lang="en-GB" altLang="nl-N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Bloom’s Levels of learning:</a:t>
            </a:r>
            <a:endParaRPr lang="nl-NL" altLang="nl-N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Tx/>
              <a:buChar char="-"/>
              <a:defRPr/>
            </a:pP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B540C2-1F8D-4C7D-8572-4F4A792F9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95" y="3843134"/>
            <a:ext cx="6662558" cy="2394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1EE381-52A3-443B-B1A7-98937EF58EB1}"/>
              </a:ext>
            </a:extLst>
          </p:cNvPr>
          <p:cNvSpPr/>
          <p:nvPr/>
        </p:nvSpPr>
        <p:spPr>
          <a:xfrm>
            <a:off x="1847528" y="3717032"/>
            <a:ext cx="4032448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2EBFE-7AE1-43C6-9083-27D0575BB999}"/>
              </a:ext>
            </a:extLst>
          </p:cNvPr>
          <p:cNvSpPr txBox="1"/>
          <p:nvPr/>
        </p:nvSpPr>
        <p:spPr>
          <a:xfrm>
            <a:off x="1775520" y="1772816"/>
            <a:ext cx="97217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GB" altLang="nl-N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GB" alt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Remember: Recognizing and recalling facts</a:t>
            </a:r>
          </a:p>
          <a:p>
            <a:pPr lvl="1">
              <a:buFont typeface="Arial" charset="0"/>
              <a:buChar char="–"/>
              <a:defRPr/>
            </a:pPr>
            <a:r>
              <a:rPr lang="en-GB" altLang="nl-N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Describe, memorize, define, identify, name, locate</a:t>
            </a:r>
          </a:p>
          <a:p>
            <a:pPr>
              <a:buFont typeface="Arial" charset="0"/>
              <a:buChar char="•"/>
              <a:defRPr/>
            </a:pPr>
            <a:r>
              <a:rPr lang="en-GB" alt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Understand: Making sense out of information in your own words</a:t>
            </a:r>
          </a:p>
          <a:p>
            <a:pPr lvl="1">
              <a:buFont typeface="Arial" charset="0"/>
              <a:buChar char="–"/>
              <a:defRPr/>
            </a:pPr>
            <a:r>
              <a:rPr lang="en-GB" altLang="nl-N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Interpret, summarize, explain, infer, paraphrase</a:t>
            </a:r>
          </a:p>
          <a:p>
            <a:pPr>
              <a:buFont typeface="Arial" charset="0"/>
              <a:buChar char="•"/>
              <a:defRPr/>
            </a:pPr>
            <a:r>
              <a:rPr lang="en-GB" alt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Apply: Use information in a new (but similar) situation</a:t>
            </a:r>
          </a:p>
          <a:p>
            <a:pPr lvl="1">
              <a:buFont typeface="Arial" charset="0"/>
              <a:buChar char="–"/>
              <a:defRPr/>
            </a:pPr>
            <a:r>
              <a:rPr lang="en-GB" altLang="nl-N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Use, make, draw, apply, solve, calculate</a:t>
            </a:r>
          </a:p>
          <a:p>
            <a:pPr>
              <a:buFont typeface="Arial" charset="0"/>
              <a:buChar char="•"/>
              <a:defRPr/>
            </a:pPr>
            <a:r>
              <a:rPr lang="en-GB" altLang="nl-NL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</a:t>
            </a:r>
            <a:r>
              <a:rPr lang="en-GB" alt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Take information apart and explore relationships</a:t>
            </a:r>
          </a:p>
          <a:p>
            <a:pPr lvl="1">
              <a:buFont typeface="Arial" charset="0"/>
              <a:buChar char="–"/>
              <a:defRPr/>
            </a:pPr>
            <a:r>
              <a:rPr lang="en-GB" altLang="nl-N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Categorize, examine, compare, organize, contrast</a:t>
            </a:r>
          </a:p>
          <a:p>
            <a:pPr marL="342900" indent="-342900">
              <a:buFontTx/>
              <a:buChar char="-"/>
              <a:defRPr/>
            </a:pP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93930B7-D0EB-4F62-94E1-52D1DEE20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Learning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objectives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2EBFE-7AE1-43C6-9083-27D0575BB999}"/>
              </a:ext>
            </a:extLst>
          </p:cNvPr>
          <p:cNvSpPr txBox="1"/>
          <p:nvPr/>
        </p:nvSpPr>
        <p:spPr>
          <a:xfrm>
            <a:off x="1631504" y="1988840"/>
            <a:ext cx="54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nl-NL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the right fit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1E8A6A6-1025-4093-B041-F93D88F70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Learning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objectives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B4F11D-1C69-4129-A30F-9600F90F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788" y="1628417"/>
            <a:ext cx="2169268" cy="3977896"/>
          </a:xfrm>
          <a:prstGeom prst="rect">
            <a:avLst/>
          </a:prstGeom>
        </p:spPr>
      </p:pic>
      <p:sp>
        <p:nvSpPr>
          <p:cNvPr id="6" name="L-Shape 5">
            <a:extLst>
              <a:ext uri="{FF2B5EF4-FFF2-40B4-BE49-F238E27FC236}">
                <a16:creationId xmlns:a16="http://schemas.microsoft.com/office/drawing/2014/main" id="{F322CC75-CD11-4FC6-9A05-242A8456C592}"/>
              </a:ext>
            </a:extLst>
          </p:cNvPr>
          <p:cNvSpPr/>
          <p:nvPr/>
        </p:nvSpPr>
        <p:spPr>
          <a:xfrm>
            <a:off x="1775520" y="3446073"/>
            <a:ext cx="1440160" cy="2160240"/>
          </a:xfrm>
          <a:prstGeom prst="corner">
            <a:avLst>
              <a:gd name="adj1" fmla="val 50377"/>
              <a:gd name="adj2" fmla="val 48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objective</a:t>
            </a:r>
            <a:endPara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E4829B-E59C-4206-BECD-51F12DDE6950}"/>
              </a:ext>
            </a:extLst>
          </p:cNvPr>
          <p:cNvSpPr/>
          <p:nvPr/>
        </p:nvSpPr>
        <p:spPr>
          <a:xfrm>
            <a:off x="2503401" y="4132806"/>
            <a:ext cx="2169268" cy="1459149"/>
          </a:xfrm>
          <a:custGeom>
            <a:avLst/>
            <a:gdLst>
              <a:gd name="connsiteX0" fmla="*/ 729575 w 2169268"/>
              <a:gd name="connsiteY0" fmla="*/ 0 h 1459149"/>
              <a:gd name="connsiteX1" fmla="*/ 1449422 w 2169268"/>
              <a:gd name="connsiteY1" fmla="*/ 0 h 1459149"/>
              <a:gd name="connsiteX2" fmla="*/ 1459149 w 2169268"/>
              <a:gd name="connsiteY2" fmla="*/ 719847 h 1459149"/>
              <a:gd name="connsiteX3" fmla="*/ 2159541 w 2169268"/>
              <a:gd name="connsiteY3" fmla="*/ 719847 h 1459149"/>
              <a:gd name="connsiteX4" fmla="*/ 2169268 w 2169268"/>
              <a:gd name="connsiteY4" fmla="*/ 1459149 h 1459149"/>
              <a:gd name="connsiteX5" fmla="*/ 719847 w 2169268"/>
              <a:gd name="connsiteY5" fmla="*/ 1449421 h 1459149"/>
              <a:gd name="connsiteX6" fmla="*/ 719847 w 2169268"/>
              <a:gd name="connsiteY6" fmla="*/ 729574 h 1459149"/>
              <a:gd name="connsiteX7" fmla="*/ 0 w 2169268"/>
              <a:gd name="connsiteY7" fmla="*/ 729574 h 1459149"/>
              <a:gd name="connsiteX8" fmla="*/ 0 w 2169268"/>
              <a:gd name="connsiteY8" fmla="*/ 9727 h 1459149"/>
              <a:gd name="connsiteX9" fmla="*/ 729575 w 2169268"/>
              <a:gd name="connsiteY9" fmla="*/ 0 h 14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9268" h="1459149">
                <a:moveTo>
                  <a:pt x="729575" y="0"/>
                </a:moveTo>
                <a:lnTo>
                  <a:pt x="1449422" y="0"/>
                </a:lnTo>
                <a:lnTo>
                  <a:pt x="1459149" y="719847"/>
                </a:lnTo>
                <a:lnTo>
                  <a:pt x="2159541" y="719847"/>
                </a:lnTo>
                <a:lnTo>
                  <a:pt x="2169268" y="1459149"/>
                </a:lnTo>
                <a:lnTo>
                  <a:pt x="719847" y="1449421"/>
                </a:lnTo>
                <a:lnTo>
                  <a:pt x="719847" y="729574"/>
                </a:lnTo>
                <a:lnTo>
                  <a:pt x="0" y="729574"/>
                </a:lnTo>
                <a:lnTo>
                  <a:pt x="0" y="9727"/>
                </a:lnTo>
                <a:lnTo>
                  <a:pt x="729575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</a:t>
            </a:r>
            <a:endParaRPr lang="nl-NL" sz="2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71E8A6A6-1025-4093-B041-F93D88F70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987" y="6206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Effective</a:t>
            </a:r>
            <a:r>
              <a:rPr lang="nl-NL" altLang="nl-NL" sz="3200" dirty="0">
                <a:solidFill>
                  <a:srgbClr val="0070C0"/>
                </a:solidFill>
                <a:latin typeface="Merriweather" panose="02060503050406030704" pitchFamily="18" charset="0"/>
              </a:rPr>
              <a:t> </a:t>
            </a:r>
            <a:r>
              <a:rPr lang="nl-NL" altLang="nl-NL" sz="3200" dirty="0" err="1">
                <a:solidFill>
                  <a:srgbClr val="0070C0"/>
                </a:solidFill>
                <a:latin typeface="Merriweather" panose="02060503050406030704" pitchFamily="18" charset="0"/>
              </a:rPr>
              <a:t>learning</a:t>
            </a:r>
            <a:endParaRPr lang="nl-NL" altLang="nl-NL" sz="3200" dirty="0">
              <a:solidFill>
                <a:srgbClr val="0070C0"/>
              </a:solidFill>
              <a:latin typeface="Merriweather" panose="020605030504060307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6A2520-3230-4A24-BABF-815A632E238D}"/>
              </a:ext>
            </a:extLst>
          </p:cNvPr>
          <p:cNvSpPr/>
          <p:nvPr/>
        </p:nvSpPr>
        <p:spPr>
          <a:xfrm>
            <a:off x="5067724" y="1826465"/>
            <a:ext cx="2232248" cy="1140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I need to study?</a:t>
            </a:r>
            <a:endParaRPr lang="nl-NL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B7595D9-6BC4-4BF2-A84F-929AF125CD64}"/>
              </a:ext>
            </a:extLst>
          </p:cNvPr>
          <p:cNvSpPr/>
          <p:nvPr/>
        </p:nvSpPr>
        <p:spPr>
          <a:xfrm rot="5400000">
            <a:off x="7662795" y="2718573"/>
            <a:ext cx="1878881" cy="1268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D714FA-4828-4CDD-B294-EAC839FFFD51}"/>
              </a:ext>
            </a:extLst>
          </p:cNvPr>
          <p:cNvSpPr/>
          <p:nvPr/>
        </p:nvSpPr>
        <p:spPr>
          <a:xfrm>
            <a:off x="7968208" y="4581128"/>
            <a:ext cx="2232248" cy="1140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am I going to study?</a:t>
            </a:r>
            <a:endParaRPr lang="nl-NL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646BCC8-DD57-498D-B2E4-654C61262A7C}"/>
              </a:ext>
            </a:extLst>
          </p:cNvPr>
          <p:cNvSpPr/>
          <p:nvPr/>
        </p:nvSpPr>
        <p:spPr>
          <a:xfrm>
            <a:off x="5208743" y="4859718"/>
            <a:ext cx="1961959" cy="5836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798245-F7FB-45A6-8DF2-0E5FFBA9D306}"/>
              </a:ext>
            </a:extLst>
          </p:cNvPr>
          <p:cNvSpPr/>
          <p:nvPr/>
        </p:nvSpPr>
        <p:spPr>
          <a:xfrm>
            <a:off x="2238926" y="4581128"/>
            <a:ext cx="2232248" cy="1140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I know when I am done?</a:t>
            </a:r>
            <a:endParaRPr lang="nl-NL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A5FCA8DC-59FD-4456-8502-C5BE01D25C18}"/>
              </a:ext>
            </a:extLst>
          </p:cNvPr>
          <p:cNvSpPr/>
          <p:nvPr/>
        </p:nvSpPr>
        <p:spPr>
          <a:xfrm>
            <a:off x="2832479" y="2281523"/>
            <a:ext cx="1862628" cy="1878883"/>
          </a:xfrm>
          <a:prstGeom prst="bentArrow">
            <a:avLst>
              <a:gd name="adj1" fmla="val 14614"/>
              <a:gd name="adj2" fmla="val 17010"/>
              <a:gd name="adj3" fmla="val 25000"/>
              <a:gd name="adj4" fmla="val 3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Default Theme">
  <a:themeElements>
    <a:clrScheme name="1_Default Theme 1">
      <a:dk1>
        <a:srgbClr val="000000"/>
      </a:dk1>
      <a:lt1>
        <a:srgbClr val="FFFFFF"/>
      </a:lt1>
      <a:dk2>
        <a:srgbClr val="F4CE00"/>
      </a:dk2>
      <a:lt2>
        <a:srgbClr val="DC2E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6E1600"/>
      </a:hlink>
      <a:folHlink>
        <a:srgbClr val="632423"/>
      </a:folHlink>
    </a:clrScheme>
    <a:fontScheme name="1_Default Theme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Theme 1">
        <a:dk1>
          <a:srgbClr val="000000"/>
        </a:dk1>
        <a:lt1>
          <a:srgbClr val="FFFFFF"/>
        </a:lt1>
        <a:dk2>
          <a:srgbClr val="F4CE00"/>
        </a:dk2>
        <a:lt2>
          <a:srgbClr val="DC2E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6E1600"/>
        </a:hlink>
        <a:folHlink>
          <a:srgbClr val="6324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UU">
  <a:themeElements>
    <a:clrScheme name="COLUU 1">
      <a:dk1>
        <a:srgbClr val="000000"/>
      </a:dk1>
      <a:lt1>
        <a:srgbClr val="FFFFFF"/>
      </a:lt1>
      <a:dk2>
        <a:srgbClr val="F4CE00"/>
      </a:dk2>
      <a:lt2>
        <a:srgbClr val="DC2E00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6E1600"/>
      </a:hlink>
      <a:folHlink>
        <a:srgbClr val="632423"/>
      </a:folHlink>
    </a:clrScheme>
    <a:fontScheme name="COLUU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OLUU 1">
        <a:dk1>
          <a:srgbClr val="000000"/>
        </a:dk1>
        <a:lt1>
          <a:srgbClr val="FFFFFF"/>
        </a:lt1>
        <a:dk2>
          <a:srgbClr val="F4CE00"/>
        </a:dk2>
        <a:lt2>
          <a:srgbClr val="DC2E00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6E1600"/>
        </a:hlink>
        <a:folHlink>
          <a:srgbClr val="6324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niversiteit Utrecht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5266F0B5-3ABA-8A40-8461-A5DE14439683}" vid="{845B2804-EF9F-D747-85CA-979006E4CD3C}"/>
    </a:ext>
  </a:extLst>
</a:theme>
</file>

<file path=ppt/theme/theme4.xml><?xml version="1.0" encoding="utf-8"?>
<a:theme xmlns:a="http://schemas.openxmlformats.org/drawingml/2006/main" name="1_Universiteit Utrecht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5266F0B5-3ABA-8A40-8461-A5DE14439683}" vid="{845B2804-EF9F-D747-85CA-979006E4CD3C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EF92F606CF846BE0EAD43FA85D0A3" ma:contentTypeVersion="0" ma:contentTypeDescription="Create a new document." ma:contentTypeScope="" ma:versionID="28995f83ba1b8c863ee4d1943c7c13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8d0dc1a5a08749e79084f98b46a3e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17FF8C-A507-464A-A336-3721FC4FE392}"/>
</file>

<file path=customXml/itemProps2.xml><?xml version="1.0" encoding="utf-8"?>
<ds:datastoreItem xmlns:ds="http://schemas.openxmlformats.org/officeDocument/2006/customXml" ds:itemID="{6545238B-D00A-4AB3-AEEC-FB346FEDE6D9}"/>
</file>

<file path=customXml/itemProps3.xml><?xml version="1.0" encoding="utf-8"?>
<ds:datastoreItem xmlns:ds="http://schemas.openxmlformats.org/officeDocument/2006/customXml" ds:itemID="{C0F299D2-B776-4AA9-A35E-0547BBB9A861}"/>
</file>

<file path=docProps/app.xml><?xml version="1.0" encoding="utf-8"?>
<Properties xmlns="http://schemas.openxmlformats.org/officeDocument/2006/extended-properties" xmlns:vt="http://schemas.openxmlformats.org/officeDocument/2006/docPropsVTypes">
  <Template>COLUU</Template>
  <TotalTime>0</TotalTime>
  <Words>646</Words>
  <Application>Microsoft Office PowerPoint</Application>
  <PresentationFormat>Widescreen</PresentationFormat>
  <Paragraphs>154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Merriweather</vt:lpstr>
      <vt:lpstr>Merriweather Regular</vt:lpstr>
      <vt:lpstr>Open Sans</vt:lpstr>
      <vt:lpstr>Open Sans Light</vt:lpstr>
      <vt:lpstr>Verdana</vt:lpstr>
      <vt:lpstr>1_Default Theme</vt:lpstr>
      <vt:lpstr>COLUU</vt:lpstr>
      <vt:lpstr>Universiteit Utrecht</vt:lpstr>
      <vt:lpstr>1_Universiteit Utrecht</vt:lpstr>
      <vt:lpstr> Smart Study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Highlighting</vt:lpstr>
      <vt:lpstr>Rereading</vt:lpstr>
      <vt:lpstr>Summarization</vt:lpstr>
      <vt:lpstr>Practice testing</vt:lpstr>
      <vt:lpstr>PowerPoint Presentation</vt:lpstr>
      <vt:lpstr>Practice testing</vt:lpstr>
      <vt:lpstr>Practice testing</vt:lpstr>
      <vt:lpstr>Spaced practice (or study)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zijde110</dc:creator>
  <cp:lastModifiedBy>Raaijmakers, S.F. (Steven)</cp:lastModifiedBy>
  <cp:revision>182</cp:revision>
  <cp:lastPrinted>2019-05-06T07:50:43Z</cp:lastPrinted>
  <dcterms:created xsi:type="dcterms:W3CDTF">2010-09-16T11:45:47Z</dcterms:created>
  <dcterms:modified xsi:type="dcterms:W3CDTF">2020-08-31T08:38:45Z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0x0101001E3EF92F606CF846BE0EAD43FA85D0A3</vt:lpwstr>
  </property>
</Properties>
</file>