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2" r:id="rId1"/>
  </p:sldMasterIdLst>
  <p:notesMasterIdLst>
    <p:notesMasterId r:id="rId10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7" r:id="rId20"/>
    <p:sldId id="279" r:id="rId21"/>
    <p:sldId id="280" r:id="rId22"/>
    <p:sldId id="281" r:id="rId23"/>
    <p:sldId id="282" r:id="rId24"/>
    <p:sldId id="283" r:id="rId25"/>
    <p:sldId id="284" r:id="rId26"/>
    <p:sldId id="285" r:id="rId27"/>
    <p:sldId id="286" r:id="rId28"/>
    <p:sldId id="288" r:id="rId29"/>
    <p:sldId id="289"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Lst>
  <p:sldSz cx="9144000" cy="6858000" type="screen4x3"/>
  <p:notesSz cx="6858000" cy="9144000"/>
  <p:defaultTextStyle>
    <a:defPPr>
      <a:defRPr lang="nl-NL"/>
    </a:defPPr>
    <a:lvl1pPr algn="l" defTabSz="457200" rtl="0" fontAlgn="base">
      <a:spcBef>
        <a:spcPct val="0"/>
      </a:spcBef>
      <a:spcAft>
        <a:spcPct val="0"/>
      </a:spcAft>
      <a:defRPr sz="2400" kern="1200">
        <a:solidFill>
          <a:schemeClr val="tx1"/>
        </a:solidFill>
        <a:latin typeface="Calibri" pitchFamily="34" charset="0"/>
        <a:ea typeface="ＭＳ Ｐゴシック"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ＭＳ Ｐゴシック"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ＭＳ Ｐゴシック"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ＭＳ Ｐゴシック"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ＭＳ Ｐゴシック" charset="-128"/>
        <a:cs typeface="+mn-cs"/>
      </a:defRPr>
    </a:lvl5pPr>
    <a:lvl6pPr marL="2286000" algn="l" defTabSz="914400" rtl="0" eaLnBrk="1" latinLnBrk="0" hangingPunct="1">
      <a:defRPr sz="2400" kern="1200">
        <a:solidFill>
          <a:schemeClr val="tx1"/>
        </a:solidFill>
        <a:latin typeface="Calibri" pitchFamily="34" charset="0"/>
        <a:ea typeface="ＭＳ Ｐゴシック" charset="-128"/>
        <a:cs typeface="+mn-cs"/>
      </a:defRPr>
    </a:lvl6pPr>
    <a:lvl7pPr marL="2743200" algn="l" defTabSz="914400" rtl="0" eaLnBrk="1" latinLnBrk="0" hangingPunct="1">
      <a:defRPr sz="2400" kern="1200">
        <a:solidFill>
          <a:schemeClr val="tx1"/>
        </a:solidFill>
        <a:latin typeface="Calibri" pitchFamily="34" charset="0"/>
        <a:ea typeface="ＭＳ Ｐゴシック" charset="-128"/>
        <a:cs typeface="+mn-cs"/>
      </a:defRPr>
    </a:lvl7pPr>
    <a:lvl8pPr marL="3200400" algn="l" defTabSz="914400" rtl="0" eaLnBrk="1" latinLnBrk="0" hangingPunct="1">
      <a:defRPr sz="2400" kern="1200">
        <a:solidFill>
          <a:schemeClr val="tx1"/>
        </a:solidFill>
        <a:latin typeface="Calibri" pitchFamily="34" charset="0"/>
        <a:ea typeface="ＭＳ Ｐゴシック" charset="-128"/>
        <a:cs typeface="+mn-cs"/>
      </a:defRPr>
    </a:lvl8pPr>
    <a:lvl9pPr marL="3657600" algn="l" defTabSz="914400" rtl="0" eaLnBrk="1" latinLnBrk="0" hangingPunct="1">
      <a:defRPr sz="2400" kern="1200">
        <a:solidFill>
          <a:schemeClr val="tx1"/>
        </a:solidFill>
        <a:latin typeface="Calibri" pitchFamily="34" charset="0"/>
        <a:ea typeface="ＭＳ Ｐゴシック"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14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031BC-D062-4FC1-91CF-1D67CFF3996D}" type="datetimeFigureOut">
              <a:rPr lang="nl-NL" smtClean="0"/>
              <a:t>13-11-2020</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98B74-B316-446F-BE1A-B01CD051298D}" type="slidenum">
              <a:rPr lang="nl-NL" smtClean="0"/>
              <a:t>‹nr.›</a:t>
            </a:fld>
            <a:endParaRPr lang="nl-NL"/>
          </a:p>
        </p:txBody>
      </p:sp>
    </p:spTree>
    <p:extLst>
      <p:ext uri="{BB962C8B-B14F-4D97-AF65-F5344CB8AC3E}">
        <p14:creationId xmlns:p14="http://schemas.microsoft.com/office/powerpoint/2010/main" val="292180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en-US" dirty="0" smtClean="0"/>
          </a:p>
        </p:txBody>
      </p:sp>
      <p:sp>
        <p:nvSpPr>
          <p:cNvPr id="129028" name="Tijdelijke aanduiding voor dianumm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88D9FB-93FF-4C15-AEA6-43072E84212B}" type="slidenum">
              <a:rPr lang="en-US" smtClean="0"/>
              <a:pPr fontAlgn="base">
                <a:spcBef>
                  <a:spcPct val="0"/>
                </a:spcBef>
                <a:spcAft>
                  <a:spcPct val="0"/>
                </a:spcAft>
                <a:defRPr/>
              </a:pPr>
              <a:t>2</a:t>
            </a:fld>
            <a:endParaRPr lang="en-US" smtClean="0"/>
          </a:p>
        </p:txBody>
      </p:sp>
    </p:spTree>
    <p:extLst>
      <p:ext uri="{BB962C8B-B14F-4D97-AF65-F5344CB8AC3E}">
        <p14:creationId xmlns:p14="http://schemas.microsoft.com/office/powerpoint/2010/main" val="3859252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12</a:t>
            </a:fld>
            <a:endParaRPr lang="nl-NL"/>
          </a:p>
        </p:txBody>
      </p:sp>
    </p:spTree>
    <p:extLst>
      <p:ext uri="{BB962C8B-B14F-4D97-AF65-F5344CB8AC3E}">
        <p14:creationId xmlns:p14="http://schemas.microsoft.com/office/powerpoint/2010/main" val="990208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13</a:t>
            </a:fld>
            <a:endParaRPr lang="nl-NL"/>
          </a:p>
        </p:txBody>
      </p:sp>
    </p:spTree>
    <p:extLst>
      <p:ext uri="{BB962C8B-B14F-4D97-AF65-F5344CB8AC3E}">
        <p14:creationId xmlns:p14="http://schemas.microsoft.com/office/powerpoint/2010/main" val="1415104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smtClean="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14</a:t>
            </a:fld>
            <a:endParaRPr lang="nl-NL"/>
          </a:p>
        </p:txBody>
      </p:sp>
    </p:spTree>
    <p:extLst>
      <p:ext uri="{BB962C8B-B14F-4D97-AF65-F5344CB8AC3E}">
        <p14:creationId xmlns:p14="http://schemas.microsoft.com/office/powerpoint/2010/main" val="2657774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15</a:t>
            </a:fld>
            <a:endParaRPr lang="nl-NL"/>
          </a:p>
        </p:txBody>
      </p:sp>
    </p:spTree>
    <p:extLst>
      <p:ext uri="{BB962C8B-B14F-4D97-AF65-F5344CB8AC3E}">
        <p14:creationId xmlns:p14="http://schemas.microsoft.com/office/powerpoint/2010/main" val="1178415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2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baseline="0" dirty="0" smtClean="0"/>
          </a:p>
        </p:txBody>
      </p:sp>
      <p:sp>
        <p:nvSpPr>
          <p:cNvPr id="4" name="Tijdelijke aanduiding voor dianummer 3"/>
          <p:cNvSpPr>
            <a:spLocks noGrp="1"/>
          </p:cNvSpPr>
          <p:nvPr>
            <p:ph type="sldNum" sz="quarter" idx="5"/>
          </p:nvPr>
        </p:nvSpPr>
        <p:spPr/>
        <p:txBody>
          <a:bodyPr/>
          <a:lstStyle/>
          <a:p>
            <a:pPr>
              <a:defRPr/>
            </a:pPr>
            <a:fld id="{DECAEA2A-3BEB-499C-B19C-489C6030AFC9}" type="slidenum">
              <a:rPr lang="en-US" smtClean="0"/>
              <a:pPr>
                <a:defRPr/>
              </a:pPr>
              <a:t>16</a:t>
            </a:fld>
            <a:endParaRPr lang="en-US"/>
          </a:p>
        </p:txBody>
      </p:sp>
    </p:spTree>
    <p:extLst>
      <p:ext uri="{BB962C8B-B14F-4D97-AF65-F5344CB8AC3E}">
        <p14:creationId xmlns:p14="http://schemas.microsoft.com/office/powerpoint/2010/main" val="3213852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779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dirty="0" smtClean="0"/>
          </a:p>
        </p:txBody>
      </p:sp>
      <p:sp>
        <p:nvSpPr>
          <p:cNvPr id="4" name="Tijdelijke aanduiding voor dianummer 3"/>
          <p:cNvSpPr>
            <a:spLocks noGrp="1"/>
          </p:cNvSpPr>
          <p:nvPr>
            <p:ph type="sldNum" sz="quarter" idx="5"/>
          </p:nvPr>
        </p:nvSpPr>
        <p:spPr/>
        <p:txBody>
          <a:bodyPr/>
          <a:lstStyle/>
          <a:p>
            <a:pPr>
              <a:defRPr/>
            </a:pPr>
            <a:fld id="{1944CE09-239D-4970-92E8-438DC2894D5A}" type="slidenum">
              <a:rPr lang="en-US" smtClean="0"/>
              <a:pPr>
                <a:defRPr/>
              </a:pPr>
              <a:t>17</a:t>
            </a:fld>
            <a:endParaRPr lang="en-US"/>
          </a:p>
        </p:txBody>
      </p:sp>
    </p:spTree>
    <p:extLst>
      <p:ext uri="{BB962C8B-B14F-4D97-AF65-F5344CB8AC3E}">
        <p14:creationId xmlns:p14="http://schemas.microsoft.com/office/powerpoint/2010/main" val="3504611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949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baseline="0" dirty="0" smtClean="0"/>
          </a:p>
          <a:p>
            <a:pPr eaLnBrk="1" hangingPunct="1"/>
            <a:endParaRPr lang="nl-NL" altLang="en-US" baseline="0" dirty="0" smtClean="0"/>
          </a:p>
        </p:txBody>
      </p:sp>
      <p:sp>
        <p:nvSpPr>
          <p:cNvPr id="4" name="Tijdelijke aanduiding voor dianummer 3"/>
          <p:cNvSpPr>
            <a:spLocks noGrp="1"/>
          </p:cNvSpPr>
          <p:nvPr>
            <p:ph type="sldNum" sz="quarter" idx="5"/>
          </p:nvPr>
        </p:nvSpPr>
        <p:spPr/>
        <p:txBody>
          <a:bodyPr/>
          <a:lstStyle/>
          <a:p>
            <a:pPr>
              <a:defRPr/>
            </a:pPr>
            <a:fld id="{5519B1C8-F954-46B9-9B65-185F3A7CA3AE}" type="slidenum">
              <a:rPr lang="en-US" smtClean="0"/>
              <a:pPr>
                <a:defRPr/>
              </a:pPr>
              <a:t>18</a:t>
            </a:fld>
            <a:endParaRPr lang="en-US"/>
          </a:p>
        </p:txBody>
      </p:sp>
    </p:spTree>
    <p:extLst>
      <p:ext uri="{BB962C8B-B14F-4D97-AF65-F5344CB8AC3E}">
        <p14:creationId xmlns:p14="http://schemas.microsoft.com/office/powerpoint/2010/main" val="2166424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68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altLang="en-US" smtClean="0"/>
          </a:p>
        </p:txBody>
      </p:sp>
      <p:sp>
        <p:nvSpPr>
          <p:cNvPr id="4" name="Tijdelijke aanduiding voor dianummer 3"/>
          <p:cNvSpPr>
            <a:spLocks noGrp="1"/>
          </p:cNvSpPr>
          <p:nvPr>
            <p:ph type="sldNum" sz="quarter" idx="5"/>
          </p:nvPr>
        </p:nvSpPr>
        <p:spPr/>
        <p:txBody>
          <a:bodyPr/>
          <a:lstStyle/>
          <a:p>
            <a:pPr>
              <a:defRPr/>
            </a:pPr>
            <a:fld id="{FD73D148-D048-4B90-94B8-6DC36C62D36D}" type="slidenum">
              <a:rPr lang="en-US" smtClean="0"/>
              <a:pPr>
                <a:defRPr/>
              </a:pPr>
              <a:t>19</a:t>
            </a:fld>
            <a:endParaRPr lang="en-US"/>
          </a:p>
        </p:txBody>
      </p:sp>
    </p:spTree>
    <p:extLst>
      <p:ext uri="{BB962C8B-B14F-4D97-AF65-F5344CB8AC3E}">
        <p14:creationId xmlns:p14="http://schemas.microsoft.com/office/powerpoint/2010/main" val="2169750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949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baseline="0" dirty="0" smtClean="0"/>
          </a:p>
          <a:p>
            <a:pPr eaLnBrk="1" hangingPunct="1"/>
            <a:endParaRPr lang="nl-NL" altLang="en-US" baseline="0" dirty="0" smtClean="0"/>
          </a:p>
        </p:txBody>
      </p:sp>
      <p:sp>
        <p:nvSpPr>
          <p:cNvPr id="4" name="Tijdelijke aanduiding voor dianummer 3"/>
          <p:cNvSpPr>
            <a:spLocks noGrp="1"/>
          </p:cNvSpPr>
          <p:nvPr>
            <p:ph type="sldNum" sz="quarter" idx="5"/>
          </p:nvPr>
        </p:nvSpPr>
        <p:spPr/>
        <p:txBody>
          <a:bodyPr/>
          <a:lstStyle/>
          <a:p>
            <a:pPr>
              <a:defRPr/>
            </a:pPr>
            <a:fld id="{5519B1C8-F954-46B9-9B65-185F3A7CA3AE}" type="slidenum">
              <a:rPr lang="en-US" smtClean="0"/>
              <a:pPr>
                <a:defRPr/>
              </a:pPr>
              <a:t>20</a:t>
            </a:fld>
            <a:endParaRPr lang="en-US"/>
          </a:p>
        </p:txBody>
      </p:sp>
    </p:spTree>
    <p:extLst>
      <p:ext uri="{BB962C8B-B14F-4D97-AF65-F5344CB8AC3E}">
        <p14:creationId xmlns:p14="http://schemas.microsoft.com/office/powerpoint/2010/main" val="1238895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973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altLang="en-US" dirty="0" smtClean="0"/>
          </a:p>
        </p:txBody>
      </p:sp>
      <p:sp>
        <p:nvSpPr>
          <p:cNvPr id="4" name="Tijdelijke aanduiding voor dianummer 3"/>
          <p:cNvSpPr>
            <a:spLocks noGrp="1"/>
          </p:cNvSpPr>
          <p:nvPr>
            <p:ph type="sldNum" sz="quarter" idx="5"/>
          </p:nvPr>
        </p:nvSpPr>
        <p:spPr/>
        <p:txBody>
          <a:bodyPr/>
          <a:lstStyle/>
          <a:p>
            <a:pPr>
              <a:defRPr/>
            </a:pPr>
            <a:fld id="{F88AD818-1514-4546-A306-B76302AB53FC}" type="slidenum">
              <a:rPr lang="en-US" smtClean="0"/>
              <a:pPr>
                <a:defRPr/>
              </a:pPr>
              <a:t>21</a:t>
            </a:fld>
            <a:endParaRPr lang="en-US"/>
          </a:p>
        </p:txBody>
      </p:sp>
    </p:spTree>
    <p:extLst>
      <p:ext uri="{BB962C8B-B14F-4D97-AF65-F5344CB8AC3E}">
        <p14:creationId xmlns:p14="http://schemas.microsoft.com/office/powerpoint/2010/main" val="337355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949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baseline="0" dirty="0" smtClean="0"/>
          </a:p>
          <a:p>
            <a:pPr eaLnBrk="1" hangingPunct="1"/>
            <a:endParaRPr lang="nl-NL" altLang="en-US" baseline="0" dirty="0" smtClean="0"/>
          </a:p>
        </p:txBody>
      </p:sp>
      <p:sp>
        <p:nvSpPr>
          <p:cNvPr id="4" name="Tijdelijke aanduiding voor dianummer 3"/>
          <p:cNvSpPr>
            <a:spLocks noGrp="1"/>
          </p:cNvSpPr>
          <p:nvPr>
            <p:ph type="sldNum" sz="quarter" idx="5"/>
          </p:nvPr>
        </p:nvSpPr>
        <p:spPr/>
        <p:txBody>
          <a:bodyPr/>
          <a:lstStyle/>
          <a:p>
            <a:pPr>
              <a:defRPr/>
            </a:pPr>
            <a:fld id="{5519B1C8-F954-46B9-9B65-185F3A7CA3AE}" type="slidenum">
              <a:rPr lang="en-US" smtClean="0"/>
              <a:pPr>
                <a:defRPr/>
              </a:pPr>
              <a:t>3</a:t>
            </a:fld>
            <a:endParaRPr lang="en-US"/>
          </a:p>
        </p:txBody>
      </p:sp>
    </p:spTree>
    <p:extLst>
      <p:ext uri="{BB962C8B-B14F-4D97-AF65-F5344CB8AC3E}">
        <p14:creationId xmlns:p14="http://schemas.microsoft.com/office/powerpoint/2010/main" val="229345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075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altLang="en-US" dirty="0" smtClean="0"/>
          </a:p>
        </p:txBody>
      </p:sp>
      <p:sp>
        <p:nvSpPr>
          <p:cNvPr id="4" name="Tijdelijke aanduiding voor dianummer 3"/>
          <p:cNvSpPr>
            <a:spLocks noGrp="1"/>
          </p:cNvSpPr>
          <p:nvPr>
            <p:ph type="sldNum" sz="quarter" idx="5"/>
          </p:nvPr>
        </p:nvSpPr>
        <p:spPr/>
        <p:txBody>
          <a:bodyPr/>
          <a:lstStyle/>
          <a:p>
            <a:pPr>
              <a:defRPr/>
            </a:pPr>
            <a:fld id="{09367667-AB4F-4AD2-805F-8D2F07EBD668}" type="slidenum">
              <a:rPr lang="en-US" smtClean="0"/>
              <a:pPr>
                <a:defRPr/>
              </a:pPr>
              <a:t>22</a:t>
            </a:fld>
            <a:endParaRPr lang="en-US"/>
          </a:p>
        </p:txBody>
      </p:sp>
    </p:spTree>
    <p:extLst>
      <p:ext uri="{BB962C8B-B14F-4D97-AF65-F5344CB8AC3E}">
        <p14:creationId xmlns:p14="http://schemas.microsoft.com/office/powerpoint/2010/main" val="552403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25</a:t>
            </a:fld>
            <a:endParaRPr lang="nl-NL"/>
          </a:p>
        </p:txBody>
      </p:sp>
    </p:spTree>
    <p:extLst>
      <p:ext uri="{BB962C8B-B14F-4D97-AF65-F5344CB8AC3E}">
        <p14:creationId xmlns:p14="http://schemas.microsoft.com/office/powerpoint/2010/main" val="3265803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785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dirty="0" smtClean="0"/>
          </a:p>
        </p:txBody>
      </p:sp>
      <p:sp>
        <p:nvSpPr>
          <p:cNvPr id="4" name="Tijdelijke aanduiding voor dianummer 3"/>
          <p:cNvSpPr>
            <a:spLocks noGrp="1"/>
          </p:cNvSpPr>
          <p:nvPr>
            <p:ph type="sldNum" sz="quarter" idx="5"/>
          </p:nvPr>
        </p:nvSpPr>
        <p:spPr/>
        <p:txBody>
          <a:bodyPr/>
          <a:lstStyle/>
          <a:p>
            <a:pPr>
              <a:defRPr/>
            </a:pPr>
            <a:fld id="{1C14A581-7690-430D-B043-F7098233C33A}" type="slidenum">
              <a:rPr lang="en-US" smtClean="0"/>
              <a:pPr>
                <a:defRPr/>
              </a:pPr>
              <a:t>27</a:t>
            </a:fld>
            <a:endParaRPr lang="en-US"/>
          </a:p>
        </p:txBody>
      </p:sp>
    </p:spTree>
    <p:extLst>
      <p:ext uri="{BB962C8B-B14F-4D97-AF65-F5344CB8AC3E}">
        <p14:creationId xmlns:p14="http://schemas.microsoft.com/office/powerpoint/2010/main" val="2636979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949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baseline="0" dirty="0" smtClean="0"/>
          </a:p>
          <a:p>
            <a:pPr eaLnBrk="1" hangingPunct="1"/>
            <a:endParaRPr lang="nl-NL" altLang="en-US" baseline="0" dirty="0" smtClean="0"/>
          </a:p>
        </p:txBody>
      </p:sp>
      <p:sp>
        <p:nvSpPr>
          <p:cNvPr id="4" name="Tijdelijke aanduiding voor dianummer 3"/>
          <p:cNvSpPr>
            <a:spLocks noGrp="1"/>
          </p:cNvSpPr>
          <p:nvPr>
            <p:ph type="sldNum" sz="quarter" idx="5"/>
          </p:nvPr>
        </p:nvSpPr>
        <p:spPr/>
        <p:txBody>
          <a:bodyPr/>
          <a:lstStyle/>
          <a:p>
            <a:pPr>
              <a:defRPr/>
            </a:pPr>
            <a:fld id="{5519B1C8-F954-46B9-9B65-185F3A7CA3AE}" type="slidenum">
              <a:rPr lang="en-US" smtClean="0"/>
              <a:pPr>
                <a:defRPr/>
              </a:pPr>
              <a:t>28</a:t>
            </a:fld>
            <a:endParaRPr lang="en-US"/>
          </a:p>
        </p:txBody>
      </p:sp>
    </p:spTree>
    <p:extLst>
      <p:ext uri="{BB962C8B-B14F-4D97-AF65-F5344CB8AC3E}">
        <p14:creationId xmlns:p14="http://schemas.microsoft.com/office/powerpoint/2010/main" val="2074709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117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dirty="0" smtClean="0"/>
          </a:p>
        </p:txBody>
      </p:sp>
      <p:sp>
        <p:nvSpPr>
          <p:cNvPr id="4" name="Tijdelijke aanduiding voor dianummer 3"/>
          <p:cNvSpPr>
            <a:spLocks noGrp="1"/>
          </p:cNvSpPr>
          <p:nvPr>
            <p:ph type="sldNum" sz="quarter" idx="5"/>
          </p:nvPr>
        </p:nvSpPr>
        <p:spPr/>
        <p:txBody>
          <a:bodyPr/>
          <a:lstStyle/>
          <a:p>
            <a:pPr>
              <a:defRPr/>
            </a:pPr>
            <a:fld id="{F72E452E-D6F6-4C42-96E4-6C39A95C875A}" type="slidenum">
              <a:rPr lang="en-US" smtClean="0"/>
              <a:pPr>
                <a:defRPr/>
              </a:pPr>
              <a:t>29</a:t>
            </a:fld>
            <a:endParaRPr lang="en-US"/>
          </a:p>
        </p:txBody>
      </p:sp>
    </p:spTree>
    <p:extLst>
      <p:ext uri="{BB962C8B-B14F-4D97-AF65-F5344CB8AC3E}">
        <p14:creationId xmlns:p14="http://schemas.microsoft.com/office/powerpoint/2010/main" val="2539998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321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dirty="0" smtClean="0"/>
          </a:p>
        </p:txBody>
      </p:sp>
      <p:sp>
        <p:nvSpPr>
          <p:cNvPr id="4" name="Tijdelijke aanduiding voor dianummer 3"/>
          <p:cNvSpPr>
            <a:spLocks noGrp="1"/>
          </p:cNvSpPr>
          <p:nvPr>
            <p:ph type="sldNum" sz="quarter" idx="5"/>
          </p:nvPr>
        </p:nvSpPr>
        <p:spPr/>
        <p:txBody>
          <a:bodyPr/>
          <a:lstStyle/>
          <a:p>
            <a:pPr>
              <a:defRPr/>
            </a:pPr>
            <a:fld id="{92548E03-21A5-45CB-B251-9A9E89A3EC0A}" type="slidenum">
              <a:rPr lang="en-US" smtClean="0"/>
              <a:pPr>
                <a:defRPr/>
              </a:pPr>
              <a:t>30</a:t>
            </a:fld>
            <a:endParaRPr lang="en-US"/>
          </a:p>
        </p:txBody>
      </p:sp>
    </p:spTree>
    <p:extLst>
      <p:ext uri="{BB962C8B-B14F-4D97-AF65-F5344CB8AC3E}">
        <p14:creationId xmlns:p14="http://schemas.microsoft.com/office/powerpoint/2010/main" val="1570271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424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dirty="0" smtClean="0"/>
          </a:p>
        </p:txBody>
      </p:sp>
      <p:sp>
        <p:nvSpPr>
          <p:cNvPr id="4" name="Tijdelijke aanduiding voor dianummer 3"/>
          <p:cNvSpPr>
            <a:spLocks noGrp="1"/>
          </p:cNvSpPr>
          <p:nvPr>
            <p:ph type="sldNum" sz="quarter" idx="5"/>
          </p:nvPr>
        </p:nvSpPr>
        <p:spPr/>
        <p:txBody>
          <a:bodyPr/>
          <a:lstStyle/>
          <a:p>
            <a:pPr>
              <a:defRPr/>
            </a:pPr>
            <a:fld id="{28A4F188-2FAF-4DF5-8796-021BD96F334A}" type="slidenum">
              <a:rPr lang="en-US" smtClean="0"/>
              <a:pPr>
                <a:defRPr/>
              </a:pPr>
              <a:t>31</a:t>
            </a:fld>
            <a:endParaRPr lang="en-US"/>
          </a:p>
        </p:txBody>
      </p:sp>
    </p:spTree>
    <p:extLst>
      <p:ext uri="{BB962C8B-B14F-4D97-AF65-F5344CB8AC3E}">
        <p14:creationId xmlns:p14="http://schemas.microsoft.com/office/powerpoint/2010/main" val="1127480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117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dirty="0" smtClean="0"/>
          </a:p>
        </p:txBody>
      </p:sp>
      <p:sp>
        <p:nvSpPr>
          <p:cNvPr id="4" name="Tijdelijke aanduiding voor dianummer 3"/>
          <p:cNvSpPr>
            <a:spLocks noGrp="1"/>
          </p:cNvSpPr>
          <p:nvPr>
            <p:ph type="sldNum" sz="quarter" idx="5"/>
          </p:nvPr>
        </p:nvSpPr>
        <p:spPr/>
        <p:txBody>
          <a:bodyPr/>
          <a:lstStyle/>
          <a:p>
            <a:pPr>
              <a:defRPr/>
            </a:pPr>
            <a:fld id="{F72E452E-D6F6-4C42-96E4-6C39A95C875A}" type="slidenum">
              <a:rPr lang="en-US" smtClean="0"/>
              <a:pPr>
                <a:defRPr/>
              </a:pPr>
              <a:t>32</a:t>
            </a:fld>
            <a:endParaRPr lang="en-US"/>
          </a:p>
        </p:txBody>
      </p:sp>
    </p:spTree>
    <p:extLst>
      <p:ext uri="{BB962C8B-B14F-4D97-AF65-F5344CB8AC3E}">
        <p14:creationId xmlns:p14="http://schemas.microsoft.com/office/powerpoint/2010/main" val="3906362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731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smtClean="0"/>
          </a:p>
        </p:txBody>
      </p:sp>
      <p:sp>
        <p:nvSpPr>
          <p:cNvPr id="4" name="Tijdelijke aanduiding voor dianummer 3"/>
          <p:cNvSpPr>
            <a:spLocks noGrp="1"/>
          </p:cNvSpPr>
          <p:nvPr>
            <p:ph type="sldNum" sz="quarter" idx="5"/>
          </p:nvPr>
        </p:nvSpPr>
        <p:spPr/>
        <p:txBody>
          <a:bodyPr/>
          <a:lstStyle/>
          <a:p>
            <a:pPr>
              <a:defRPr/>
            </a:pPr>
            <a:fld id="{9DFE5FDF-B9AD-4816-A60A-9292B7F06707}" type="slidenum">
              <a:rPr lang="en-US" smtClean="0"/>
              <a:pPr>
                <a:defRPr/>
              </a:pPr>
              <a:t>33</a:t>
            </a:fld>
            <a:endParaRPr lang="en-US"/>
          </a:p>
        </p:txBody>
      </p:sp>
    </p:spTree>
    <p:extLst>
      <p:ext uri="{BB962C8B-B14F-4D97-AF65-F5344CB8AC3E}">
        <p14:creationId xmlns:p14="http://schemas.microsoft.com/office/powerpoint/2010/main" val="2723040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629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dirty="0" smtClean="0"/>
          </a:p>
        </p:txBody>
      </p:sp>
      <p:sp>
        <p:nvSpPr>
          <p:cNvPr id="4" name="Tijdelijke aanduiding voor dianummer 3"/>
          <p:cNvSpPr>
            <a:spLocks noGrp="1"/>
          </p:cNvSpPr>
          <p:nvPr>
            <p:ph type="sldNum" sz="quarter" idx="5"/>
          </p:nvPr>
        </p:nvSpPr>
        <p:spPr/>
        <p:txBody>
          <a:bodyPr/>
          <a:lstStyle/>
          <a:p>
            <a:pPr>
              <a:defRPr/>
            </a:pPr>
            <a:fld id="{BB66BB68-AF71-4F91-AE27-25341E73B568}" type="slidenum">
              <a:rPr lang="en-US" smtClean="0"/>
              <a:pPr>
                <a:defRPr/>
              </a:pPr>
              <a:t>34</a:t>
            </a:fld>
            <a:endParaRPr lang="en-US"/>
          </a:p>
        </p:txBody>
      </p:sp>
    </p:spTree>
    <p:extLst>
      <p:ext uri="{BB962C8B-B14F-4D97-AF65-F5344CB8AC3E}">
        <p14:creationId xmlns:p14="http://schemas.microsoft.com/office/powerpoint/2010/main" val="2759165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99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dirty="0" smtClean="0"/>
          </a:p>
        </p:txBody>
      </p:sp>
      <p:sp>
        <p:nvSpPr>
          <p:cNvPr id="4" name="Tijdelijke aanduiding voor dianummer 3"/>
          <p:cNvSpPr>
            <a:spLocks noGrp="1"/>
          </p:cNvSpPr>
          <p:nvPr>
            <p:ph type="sldNum" sz="quarter" idx="5"/>
          </p:nvPr>
        </p:nvSpPr>
        <p:spPr/>
        <p:txBody>
          <a:bodyPr/>
          <a:lstStyle/>
          <a:p>
            <a:pPr>
              <a:defRPr/>
            </a:pPr>
            <a:fld id="{EAEE07CB-929C-41A3-B3F2-3A0521127162}" type="slidenum">
              <a:rPr lang="en-US" smtClean="0"/>
              <a:pPr>
                <a:defRPr/>
              </a:pPr>
              <a:t>5</a:t>
            </a:fld>
            <a:endParaRPr lang="en-US"/>
          </a:p>
        </p:txBody>
      </p:sp>
    </p:spTree>
    <p:extLst>
      <p:ext uri="{BB962C8B-B14F-4D97-AF65-F5344CB8AC3E}">
        <p14:creationId xmlns:p14="http://schemas.microsoft.com/office/powerpoint/2010/main" val="4231723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369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dirty="0" smtClean="0"/>
          </a:p>
        </p:txBody>
      </p:sp>
      <p:sp>
        <p:nvSpPr>
          <p:cNvPr id="4" name="Tijdelijke aanduiding voor dianummer 3"/>
          <p:cNvSpPr>
            <a:spLocks noGrp="1"/>
          </p:cNvSpPr>
          <p:nvPr>
            <p:ph type="sldNum" sz="quarter" idx="5"/>
          </p:nvPr>
        </p:nvSpPr>
        <p:spPr/>
        <p:txBody>
          <a:bodyPr/>
          <a:lstStyle/>
          <a:p>
            <a:pPr>
              <a:defRPr/>
            </a:pPr>
            <a:fld id="{08F1B818-45E8-4098-8EB0-3665E2DA71DB}" type="slidenum">
              <a:rPr lang="en-US" smtClean="0"/>
              <a:pPr>
                <a:defRPr/>
              </a:pPr>
              <a:t>35</a:t>
            </a:fld>
            <a:endParaRPr lang="en-US"/>
          </a:p>
        </p:txBody>
      </p:sp>
    </p:spTree>
    <p:extLst>
      <p:ext uri="{BB962C8B-B14F-4D97-AF65-F5344CB8AC3E}">
        <p14:creationId xmlns:p14="http://schemas.microsoft.com/office/powerpoint/2010/main" val="2867784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38</a:t>
            </a:fld>
            <a:endParaRPr lang="nl-NL"/>
          </a:p>
        </p:txBody>
      </p:sp>
    </p:spTree>
    <p:extLst>
      <p:ext uri="{BB962C8B-B14F-4D97-AF65-F5344CB8AC3E}">
        <p14:creationId xmlns:p14="http://schemas.microsoft.com/office/powerpoint/2010/main" val="3668916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39</a:t>
            </a:fld>
            <a:endParaRPr lang="nl-NL"/>
          </a:p>
        </p:txBody>
      </p:sp>
    </p:spTree>
    <p:extLst>
      <p:ext uri="{BB962C8B-B14F-4D97-AF65-F5344CB8AC3E}">
        <p14:creationId xmlns:p14="http://schemas.microsoft.com/office/powerpoint/2010/main" val="2731212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40</a:t>
            </a:fld>
            <a:endParaRPr lang="nl-NL"/>
          </a:p>
        </p:txBody>
      </p:sp>
    </p:spTree>
    <p:extLst>
      <p:ext uri="{BB962C8B-B14F-4D97-AF65-F5344CB8AC3E}">
        <p14:creationId xmlns:p14="http://schemas.microsoft.com/office/powerpoint/2010/main" val="3290283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491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en-US" baseline="0" dirty="0" smtClean="0"/>
          </a:p>
        </p:txBody>
      </p:sp>
      <p:sp>
        <p:nvSpPr>
          <p:cNvPr id="205828" name="Tijdelijke aanduiding voor dianumm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0EDE52-0C05-45ED-B76B-435463B37E5F}" type="slidenum">
              <a:rPr lang="en-US" smtClean="0"/>
              <a:pPr fontAlgn="base">
                <a:spcBef>
                  <a:spcPct val="0"/>
                </a:spcBef>
                <a:spcAft>
                  <a:spcPct val="0"/>
                </a:spcAft>
                <a:defRPr/>
              </a:pPr>
              <a:t>41</a:t>
            </a:fld>
            <a:endParaRPr lang="en-US" smtClean="0"/>
          </a:p>
        </p:txBody>
      </p:sp>
    </p:spTree>
    <p:extLst>
      <p:ext uri="{BB962C8B-B14F-4D97-AF65-F5344CB8AC3E}">
        <p14:creationId xmlns:p14="http://schemas.microsoft.com/office/powerpoint/2010/main" val="38464110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42</a:t>
            </a:fld>
            <a:endParaRPr lang="nl-NL"/>
          </a:p>
        </p:txBody>
      </p:sp>
    </p:spTree>
    <p:extLst>
      <p:ext uri="{BB962C8B-B14F-4D97-AF65-F5344CB8AC3E}">
        <p14:creationId xmlns:p14="http://schemas.microsoft.com/office/powerpoint/2010/main" val="2689229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43</a:t>
            </a:fld>
            <a:endParaRPr lang="nl-NL"/>
          </a:p>
        </p:txBody>
      </p:sp>
    </p:spTree>
    <p:extLst>
      <p:ext uri="{BB962C8B-B14F-4D97-AF65-F5344CB8AC3E}">
        <p14:creationId xmlns:p14="http://schemas.microsoft.com/office/powerpoint/2010/main" val="2523324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44</a:t>
            </a:fld>
            <a:endParaRPr lang="nl-NL"/>
          </a:p>
        </p:txBody>
      </p:sp>
    </p:spTree>
    <p:extLst>
      <p:ext uri="{BB962C8B-B14F-4D97-AF65-F5344CB8AC3E}">
        <p14:creationId xmlns:p14="http://schemas.microsoft.com/office/powerpoint/2010/main" val="20868724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45</a:t>
            </a:fld>
            <a:endParaRPr lang="nl-NL"/>
          </a:p>
        </p:txBody>
      </p:sp>
    </p:spTree>
    <p:extLst>
      <p:ext uri="{BB962C8B-B14F-4D97-AF65-F5344CB8AC3E}">
        <p14:creationId xmlns:p14="http://schemas.microsoft.com/office/powerpoint/2010/main" val="2930494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smtClean="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46</a:t>
            </a:fld>
            <a:endParaRPr lang="nl-NL"/>
          </a:p>
        </p:txBody>
      </p:sp>
    </p:spTree>
    <p:extLst>
      <p:ext uri="{BB962C8B-B14F-4D97-AF65-F5344CB8AC3E}">
        <p14:creationId xmlns:p14="http://schemas.microsoft.com/office/powerpoint/2010/main" val="3132616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949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baseline="0" dirty="0" smtClean="0"/>
          </a:p>
          <a:p>
            <a:pPr eaLnBrk="1" hangingPunct="1"/>
            <a:endParaRPr lang="nl-NL" altLang="en-US" baseline="0" dirty="0" smtClean="0"/>
          </a:p>
        </p:txBody>
      </p:sp>
      <p:sp>
        <p:nvSpPr>
          <p:cNvPr id="4" name="Tijdelijke aanduiding voor dianummer 3"/>
          <p:cNvSpPr>
            <a:spLocks noGrp="1"/>
          </p:cNvSpPr>
          <p:nvPr>
            <p:ph type="sldNum" sz="quarter" idx="5"/>
          </p:nvPr>
        </p:nvSpPr>
        <p:spPr/>
        <p:txBody>
          <a:bodyPr/>
          <a:lstStyle/>
          <a:p>
            <a:pPr>
              <a:defRPr/>
            </a:pPr>
            <a:fld id="{5519B1C8-F954-46B9-9B65-185F3A7CA3AE}" type="slidenum">
              <a:rPr lang="en-US" smtClean="0"/>
              <a:pPr>
                <a:defRPr/>
              </a:pPr>
              <a:t>6</a:t>
            </a:fld>
            <a:endParaRPr lang="en-US"/>
          </a:p>
        </p:txBody>
      </p:sp>
    </p:spTree>
    <p:extLst>
      <p:ext uri="{BB962C8B-B14F-4D97-AF65-F5344CB8AC3E}">
        <p14:creationId xmlns:p14="http://schemas.microsoft.com/office/powerpoint/2010/main" val="9496606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47</a:t>
            </a:fld>
            <a:endParaRPr lang="nl-NL"/>
          </a:p>
        </p:txBody>
      </p:sp>
    </p:spTree>
    <p:extLst>
      <p:ext uri="{BB962C8B-B14F-4D97-AF65-F5344CB8AC3E}">
        <p14:creationId xmlns:p14="http://schemas.microsoft.com/office/powerpoint/2010/main" val="42579222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48</a:t>
            </a:fld>
            <a:endParaRPr lang="nl-NL"/>
          </a:p>
        </p:txBody>
      </p:sp>
    </p:spTree>
    <p:extLst>
      <p:ext uri="{BB962C8B-B14F-4D97-AF65-F5344CB8AC3E}">
        <p14:creationId xmlns:p14="http://schemas.microsoft.com/office/powerpoint/2010/main" val="2473174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881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b="0" dirty="0" smtClean="0"/>
          </a:p>
        </p:txBody>
      </p:sp>
      <p:sp>
        <p:nvSpPr>
          <p:cNvPr id="4" name="Tijdelijke aanduiding voor dianummer 3"/>
          <p:cNvSpPr>
            <a:spLocks noGrp="1"/>
          </p:cNvSpPr>
          <p:nvPr>
            <p:ph type="sldNum" sz="quarter" idx="5"/>
          </p:nvPr>
        </p:nvSpPr>
        <p:spPr/>
        <p:txBody>
          <a:bodyPr/>
          <a:lstStyle/>
          <a:p>
            <a:pPr>
              <a:defRPr/>
            </a:pPr>
            <a:fld id="{4FF64E4A-AB58-4F65-A643-685495908621}" type="slidenum">
              <a:rPr lang="en-US" smtClean="0"/>
              <a:pPr>
                <a:defRPr/>
              </a:pPr>
              <a:t>49</a:t>
            </a:fld>
            <a:endParaRPr lang="en-US"/>
          </a:p>
        </p:txBody>
      </p:sp>
    </p:spTree>
    <p:extLst>
      <p:ext uri="{BB962C8B-B14F-4D97-AF65-F5344CB8AC3E}">
        <p14:creationId xmlns:p14="http://schemas.microsoft.com/office/powerpoint/2010/main" val="19554355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Dit college gaat over de hoe men kan onderzoeken of 1 (of meerdere) test(en) in staat is (zijn) de aan- of afwezigheid van een bepaalde ziekte vast te stellen.</a:t>
            </a:r>
          </a:p>
          <a:p>
            <a:pPr eaLnBrk="1" hangingPunct="1"/>
            <a:r>
              <a:rPr lang="nl-NL" altLang="nl-NL" dirty="0" smtClean="0"/>
              <a:t>Het type wetenschappelijk onderzoek waarover we het hebben wordt diagnostisch onderzoek genoemd. </a:t>
            </a:r>
          </a:p>
          <a:p>
            <a:pPr eaLnBrk="1" hangingPunct="1"/>
            <a:r>
              <a:rPr lang="nl-NL" altLang="nl-NL" dirty="0" smtClean="0"/>
              <a:t>De gangbare methoden en technieken bij de opzet en uitvoering van diagnostisch onderzoek, met als doel de dokter in praktijk te helpen met zijn/haar diagnostische keuzen, worden besproken</a:t>
            </a:r>
            <a:r>
              <a:rPr lang="nl-NL" altLang="nl-NL" smtClean="0"/>
              <a:t>.  </a:t>
            </a:r>
            <a:endParaRPr lang="nl-NL" altLang="nl-NL" dirty="0" smtClean="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50</a:t>
            </a:fld>
            <a:endParaRPr lang="nl-NL"/>
          </a:p>
        </p:txBody>
      </p:sp>
    </p:spTree>
    <p:extLst>
      <p:ext uri="{BB962C8B-B14F-4D97-AF65-F5344CB8AC3E}">
        <p14:creationId xmlns:p14="http://schemas.microsoft.com/office/powerpoint/2010/main" val="6558559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In deze presentatie komen de volgende onderwerpen aan bod:</a:t>
            </a:r>
          </a:p>
          <a:p>
            <a:pPr eaLnBrk="1" hangingPunct="1"/>
            <a:r>
              <a:rPr lang="nl-NL" altLang="nl-NL" dirty="0" smtClean="0"/>
              <a:t>We beginnen met een bespreking van een casus als voorbeeld van wat diagnostiek (ofwel het diagnostische proces) in praktijk nu eigenlijk inhoudt; met name: waar(mee) begint een diagnostisch proces in praktijk, wat is het doel ervan en hoe wordt dit doel doorgaans bereikt.</a:t>
            </a:r>
          </a:p>
          <a:p>
            <a:pPr eaLnBrk="1" hangingPunct="1"/>
            <a:r>
              <a:rPr lang="nl-NL" altLang="nl-NL" sz="1400" b="1" dirty="0" smtClean="0"/>
              <a:t>LET OP: de casus is puur bedoeld ter illustratie hoe het diagnostisch proces in praktijk er ongeveer(!!) aan toe gaat. Hier en daar </a:t>
            </a:r>
            <a:r>
              <a:rPr lang="nl-NL" altLang="nl-NL" sz="1400" b="1" dirty="0" err="1" smtClean="0"/>
              <a:t>versimplificeren</a:t>
            </a:r>
            <a:r>
              <a:rPr lang="nl-NL" altLang="nl-NL" sz="1400" b="1" dirty="0" smtClean="0"/>
              <a:t> we de werkelijkheid in onze </a:t>
            </a:r>
            <a:r>
              <a:rPr lang="nl-NL" altLang="nl-NL" sz="1400" b="1" dirty="0" err="1" smtClean="0"/>
              <a:t>casuistiek</a:t>
            </a:r>
            <a:r>
              <a:rPr lang="nl-NL" altLang="nl-NL" sz="1400" b="1" dirty="0" smtClean="0"/>
              <a:t> om de boel te verduidelijken</a:t>
            </a:r>
            <a:endParaRPr lang="nl-NL" altLang="nl-NL" dirty="0" smtClean="0"/>
          </a:p>
          <a:p>
            <a:pPr eaLnBrk="1" hangingPunct="1"/>
            <a:r>
              <a:rPr lang="nl-NL" altLang="nl-NL" dirty="0" smtClean="0"/>
              <a:t>Vervolgens gaan we na wat een wetenschappelijk diagnostisch onderzoek inhoudt, en met name waaraan het moet voldoen om het diagnostisch proces in praktijk te verbeteren. Hierbij besteden we aandacht aan de onderzoeksopzet, vervolgens aan de data-analyse, interpretatie en presentatie van de onderzoeksresultaten.</a:t>
            </a:r>
          </a:p>
        </p:txBody>
      </p:sp>
      <p:sp>
        <p:nvSpPr>
          <p:cNvPr id="4" name="Tijdelijke aanduiding voor dianummer 3"/>
          <p:cNvSpPr>
            <a:spLocks noGrp="1"/>
          </p:cNvSpPr>
          <p:nvPr>
            <p:ph type="sldNum" sz="quarter" idx="10"/>
          </p:nvPr>
        </p:nvSpPr>
        <p:spPr/>
        <p:txBody>
          <a:bodyPr/>
          <a:lstStyle/>
          <a:p>
            <a:fld id="{081038FC-73CD-45C5-87B7-E5959D6C5163}" type="slidenum">
              <a:rPr lang="nl-NL" smtClean="0"/>
              <a:t>51</a:t>
            </a:fld>
            <a:endParaRPr lang="nl-NL"/>
          </a:p>
        </p:txBody>
      </p:sp>
    </p:spTree>
    <p:extLst>
      <p:ext uri="{BB962C8B-B14F-4D97-AF65-F5344CB8AC3E}">
        <p14:creationId xmlns:p14="http://schemas.microsoft.com/office/powerpoint/2010/main" val="3290187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De ingang bij diagnostiek is altijd een patiënt met een klacht of symptoom.</a:t>
            </a:r>
          </a:p>
          <a:p>
            <a:pPr eaLnBrk="1" hangingPunct="1"/>
            <a:r>
              <a:rPr lang="nl-NL" altLang="nl-NL" dirty="0" smtClean="0"/>
              <a:t>Om het diagnostische proces in praktijk te verduidelijken gebruiken wij een casus over een Kind van 2 jaar dat met de ouders SEH bezoekt. </a:t>
            </a:r>
          </a:p>
          <a:p>
            <a:pPr eaLnBrk="1" hangingPunct="1"/>
            <a:r>
              <a:rPr lang="nl-NL" altLang="nl-NL" dirty="0" smtClean="0"/>
              <a:t>Het kind blijkt zeer </a:t>
            </a:r>
            <a:r>
              <a:rPr lang="nl-NL" altLang="nl-NL" dirty="0" err="1" smtClean="0"/>
              <a:t>nekstijf</a:t>
            </a:r>
            <a:r>
              <a:rPr lang="nl-NL" altLang="nl-NL" dirty="0" smtClean="0"/>
              <a:t> te zijn. </a:t>
            </a:r>
          </a:p>
          <a:p>
            <a:pPr eaLnBrk="1" hangingPunct="1"/>
            <a:endParaRPr lang="nl-NL" altLang="nl-NL" dirty="0" smtClean="0"/>
          </a:p>
          <a:p>
            <a:pPr eaLnBrk="1" hangingPunct="1"/>
            <a:r>
              <a:rPr lang="nl-NL" altLang="nl-NL" dirty="0" smtClean="0"/>
              <a:t>De vraag is hierbij: Wat is het doel van de arts bij dergelijke </a:t>
            </a:r>
            <a:r>
              <a:rPr lang="nl-NL" altLang="nl-NL" dirty="0" err="1" smtClean="0"/>
              <a:t>patienten</a:t>
            </a:r>
            <a:r>
              <a:rPr lang="nl-NL" altLang="nl-NL" dirty="0" smtClean="0"/>
              <a:t> met dergelijke klachten?</a:t>
            </a:r>
          </a:p>
          <a:p>
            <a:pPr eaLnBrk="1" hangingPunct="1"/>
            <a:endParaRPr lang="nl-NL" altLang="nl-NL"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altLang="nl-NL" sz="1000" dirty="0" smtClean="0"/>
              <a:t>Het doel van de arts is natuurlijk om zo snel en efficiënt mogelijk in te schatten wat de meest waarschijnlijke oorzaak (lees: diagnose) van de klachten is. </a:t>
            </a:r>
          </a:p>
          <a:p>
            <a:pPr eaLnBrk="1" hangingPunct="1">
              <a:lnSpc>
                <a:spcPct val="95000"/>
              </a:lnSpc>
              <a:spcBef>
                <a:spcPct val="10000"/>
              </a:spcBef>
            </a:pPr>
            <a:endParaRPr lang="nl-NL" altLang="nl-NL" sz="1000" dirty="0" smtClean="0"/>
          </a:p>
          <a:p>
            <a:pPr eaLnBrk="1" hangingPunct="1">
              <a:lnSpc>
                <a:spcPct val="95000"/>
              </a:lnSpc>
              <a:spcBef>
                <a:spcPct val="10000"/>
              </a:spcBef>
            </a:pPr>
            <a:r>
              <a:rPr lang="nl-NL" altLang="nl-NL" sz="1000" dirty="0" smtClean="0"/>
              <a:t>Waarom moet de diagnose vastgesteld worden?</a:t>
            </a:r>
            <a:endParaRPr lang="nl-NL" altLang="nl-NL" sz="1000" i="1" dirty="0" smtClean="0">
              <a:solidFill>
                <a:srgbClr val="66FF33"/>
              </a:solidFill>
            </a:endParaRPr>
          </a:p>
          <a:p>
            <a:pPr eaLnBrk="1" hangingPunct="1">
              <a:lnSpc>
                <a:spcPct val="95000"/>
              </a:lnSpc>
              <a:spcBef>
                <a:spcPct val="10000"/>
              </a:spcBef>
            </a:pPr>
            <a:r>
              <a:rPr lang="nl-NL" altLang="nl-NL" sz="1000" dirty="0" smtClean="0"/>
              <a:t>Algemeen gesproken is de diagnose de basis voor elk medisch handelen.</a:t>
            </a:r>
          </a:p>
          <a:p>
            <a:pPr eaLnBrk="1" hangingPunct="1">
              <a:lnSpc>
                <a:spcPct val="95000"/>
              </a:lnSpc>
              <a:spcBef>
                <a:spcPct val="10000"/>
              </a:spcBef>
            </a:pPr>
            <a:r>
              <a:rPr lang="nl-NL" altLang="nl-NL" sz="1000" dirty="0" smtClean="0"/>
              <a:t>Bij voldoende zekerheid over de diagnose kun je een juiste keuze maken uit het arsenaal van mogelijke behandelingen en de gestelde diagnose zegt ook altijd iets over de prognose.</a:t>
            </a:r>
          </a:p>
          <a:p>
            <a:pPr marL="0" marR="0" indent="0" algn="l" defTabSz="914400" rtl="0" eaLnBrk="1" fontAlgn="auto" latinLnBrk="0" hangingPunct="1">
              <a:lnSpc>
                <a:spcPct val="100000"/>
              </a:lnSpc>
              <a:spcBef>
                <a:spcPts val="0"/>
              </a:spcBef>
              <a:spcAft>
                <a:spcPts val="0"/>
              </a:spcAft>
              <a:buClrTx/>
              <a:buSzTx/>
              <a:buFontTx/>
              <a:buNone/>
              <a:tabLst/>
              <a:defRPr/>
            </a:pPr>
            <a:endParaRPr lang="nl-NL" altLang="nl-NL" sz="1000" dirty="0" smtClean="0"/>
          </a:p>
          <a:p>
            <a:pPr eaLnBrk="1" hangingPunct="1"/>
            <a:endParaRPr lang="nl-NL" altLang="nl-NL" sz="1000" dirty="0" smtClean="0"/>
          </a:p>
          <a:p>
            <a:pPr eaLnBrk="1" hangingPunct="1"/>
            <a:endParaRPr lang="nl-NL" altLang="nl-NL" dirty="0" smtClean="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52</a:t>
            </a:fld>
            <a:endParaRPr lang="nl-NL"/>
          </a:p>
        </p:txBody>
      </p:sp>
    </p:spTree>
    <p:extLst>
      <p:ext uri="{BB962C8B-B14F-4D97-AF65-F5344CB8AC3E}">
        <p14:creationId xmlns:p14="http://schemas.microsoft.com/office/powerpoint/2010/main" val="3050084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sz="1200" dirty="0" smtClean="0"/>
              <a:t>Bij elke klacht of bij elk symptoom passen een aantal ziektebeelden.</a:t>
            </a:r>
          </a:p>
          <a:p>
            <a:pPr eaLnBrk="1" hangingPunct="1"/>
            <a:r>
              <a:rPr lang="nl-NL" altLang="nl-NL" sz="1200" dirty="0" smtClean="0"/>
              <a:t>In de casus nekstijfheid komen deze diagnosen in aanmerking.</a:t>
            </a:r>
          </a:p>
          <a:p>
            <a:pPr eaLnBrk="1" hangingPunct="1"/>
            <a:r>
              <a:rPr lang="nl-NL" altLang="nl-NL" sz="1200" dirty="0" smtClean="0"/>
              <a:t>Dit lijstje wordt de differentiaal diagnose genoemd.</a:t>
            </a:r>
          </a:p>
          <a:p>
            <a:pPr eaLnBrk="1" hangingPunct="1"/>
            <a:endParaRPr lang="nl-NL" altLang="nl-NL"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altLang="nl-NL" sz="1200" dirty="0" smtClean="0"/>
              <a:t>Boven aan dit differentiaal diagnose lijstje staat de belangrijkste diagnose waarop in eerste instantie de arts zich zal </a:t>
            </a:r>
            <a:r>
              <a:rPr lang="nl-NL" altLang="nl-NL" sz="1200" dirty="0" err="1" smtClean="0"/>
              <a:t>richten.Het</a:t>
            </a:r>
            <a:r>
              <a:rPr lang="nl-NL" altLang="nl-NL" sz="1200" dirty="0" smtClean="0"/>
              <a:t> is doorgaans de diagnose die de arts zeker niet wil missen vanwege de ernstige en verstrekkende gevolgen. Maar soms is het niet de meest ernstige maar de meest voorkomende diagnose bij die bepaalde klacht.</a:t>
            </a:r>
          </a:p>
          <a:p>
            <a:pPr eaLnBrk="1" hangingPunct="1"/>
            <a:endParaRPr lang="nl-NL" altLang="nl-NL" sz="1200" dirty="0" smtClean="0"/>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53</a:t>
            </a:fld>
            <a:endParaRPr lang="nl-NL"/>
          </a:p>
        </p:txBody>
      </p:sp>
    </p:spTree>
    <p:extLst>
      <p:ext uri="{BB962C8B-B14F-4D97-AF65-F5344CB8AC3E}">
        <p14:creationId xmlns:p14="http://schemas.microsoft.com/office/powerpoint/2010/main" val="41303255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sz="1200" dirty="0" smtClean="0"/>
              <a:t>Basiskennis over het gemiddeld voorkomen van de WD in de groep (populatie) </a:t>
            </a:r>
            <a:r>
              <a:rPr lang="nl-NL" altLang="nl-NL" sz="1200" dirty="0" err="1" smtClean="0"/>
              <a:t>patienten</a:t>
            </a:r>
            <a:r>
              <a:rPr lang="nl-NL" altLang="nl-NL" sz="1200" dirty="0" smtClean="0"/>
              <a:t> met dergelijke klachten in dezelfde setting (hier: </a:t>
            </a:r>
            <a:r>
              <a:rPr lang="nl-NL" altLang="nl-NL" sz="1200" dirty="0" err="1" smtClean="0"/>
              <a:t>patienten</a:t>
            </a:r>
            <a:r>
              <a:rPr lang="nl-NL" altLang="nl-NL" sz="1200" dirty="0" smtClean="0"/>
              <a:t> met nekstijfheid op </a:t>
            </a:r>
            <a:r>
              <a:rPr lang="nl-NL" altLang="nl-NL" dirty="0" smtClean="0"/>
              <a:t>SEH</a:t>
            </a:r>
            <a:r>
              <a:rPr lang="nl-NL" altLang="nl-NL" sz="1200" dirty="0" smtClean="0"/>
              <a:t>) is een eerste stap in het diagnostisch proces in praktijk.</a:t>
            </a:r>
          </a:p>
          <a:p>
            <a:pPr eaLnBrk="1" hangingPunct="1"/>
            <a:r>
              <a:rPr lang="nl-NL" altLang="nl-NL" sz="1200" dirty="0" smtClean="0"/>
              <a:t>Veronderstel namelijk dat het bekend is dat gemiddeld 20% van alle kinderen in NL op </a:t>
            </a:r>
            <a:r>
              <a:rPr lang="nl-NL" altLang="nl-NL" dirty="0" smtClean="0"/>
              <a:t>SEH </a:t>
            </a:r>
            <a:r>
              <a:rPr lang="nl-NL" altLang="nl-NL" sz="1200" dirty="0" smtClean="0"/>
              <a:t>met nekstijfheid </a:t>
            </a:r>
            <a:r>
              <a:rPr lang="nl-NL" altLang="nl-NL" dirty="0" smtClean="0"/>
              <a:t>bacteriële meningitis </a:t>
            </a:r>
            <a:r>
              <a:rPr lang="nl-NL" altLang="nl-NL" sz="1200" dirty="0" smtClean="0"/>
              <a:t>heeft. </a:t>
            </a:r>
          </a:p>
          <a:p>
            <a:pPr eaLnBrk="1" hangingPunct="1"/>
            <a:r>
              <a:rPr lang="nl-NL" altLang="nl-NL" sz="1200" dirty="0" smtClean="0"/>
              <a:t>Dit heet de prevalentie ofwel a priori-kans ofwel vooraf-kans (voordat ook maar 1 test is uitgevoerd) op aanwezigheid van de WD.</a:t>
            </a:r>
          </a:p>
          <a:p>
            <a:pPr eaLnBrk="1" hangingPunct="1"/>
            <a:endParaRPr lang="nl-NL" altLang="nl-NL" sz="1200" dirty="0" smtClean="0"/>
          </a:p>
          <a:p>
            <a:pPr eaLnBrk="1" hangingPunct="1">
              <a:lnSpc>
                <a:spcPct val="95000"/>
              </a:lnSpc>
              <a:spcBef>
                <a:spcPct val="10000"/>
              </a:spcBef>
            </a:pPr>
            <a:r>
              <a:rPr lang="nl-NL" altLang="nl-NL" sz="1200" dirty="0" smtClean="0"/>
              <a:t>Wat is uw besluit bij kind in casus als u deze </a:t>
            </a:r>
            <a:r>
              <a:rPr lang="nl-NL" altLang="nl-NL" sz="1200" dirty="0" err="1" smtClean="0"/>
              <a:t>voorafkans</a:t>
            </a:r>
            <a:r>
              <a:rPr lang="nl-NL" altLang="nl-NL" sz="1200" dirty="0" smtClean="0"/>
              <a:t> op BM weet voor uw casus? </a:t>
            </a:r>
          </a:p>
          <a:p>
            <a:pPr eaLnBrk="1" hangingPunct="1"/>
            <a:endParaRPr lang="nl-NL" altLang="nl-NL" sz="1200" dirty="0" smtClean="0"/>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54</a:t>
            </a:fld>
            <a:endParaRPr lang="nl-NL"/>
          </a:p>
        </p:txBody>
      </p:sp>
    </p:spTree>
    <p:extLst>
      <p:ext uri="{BB962C8B-B14F-4D97-AF65-F5344CB8AC3E}">
        <p14:creationId xmlns:p14="http://schemas.microsoft.com/office/powerpoint/2010/main" val="19849158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95000"/>
              </a:lnSpc>
              <a:spcBef>
                <a:spcPct val="10000"/>
              </a:spcBef>
              <a:spcAft>
                <a:spcPts val="0"/>
              </a:spcAft>
              <a:buClrTx/>
              <a:buSzTx/>
              <a:buFontTx/>
              <a:buNone/>
              <a:tabLst/>
              <a:defRPr/>
            </a:pPr>
            <a:r>
              <a:rPr lang="en-US" altLang="nl-NL" dirty="0" smtClean="0"/>
              <a:t>ANIMATIE: ANTWOORDEN VERSCHIJNEN</a:t>
            </a:r>
            <a:r>
              <a:rPr lang="en-US" altLang="nl-NL" baseline="0" dirty="0" smtClean="0"/>
              <a:t> NA SCROLLEN/MUISKLIK</a:t>
            </a:r>
            <a:endParaRPr lang="en-US" altLang="nl-NL" dirty="0" smtClean="0"/>
          </a:p>
          <a:p>
            <a:pPr eaLnBrk="1" hangingPunct="1">
              <a:lnSpc>
                <a:spcPct val="95000"/>
              </a:lnSpc>
              <a:spcBef>
                <a:spcPct val="10000"/>
              </a:spcBef>
            </a:pPr>
            <a:endParaRPr lang="nl-NL" altLang="nl-NL" sz="1200" dirty="0" smtClean="0"/>
          </a:p>
          <a:p>
            <a:pPr eaLnBrk="1" hangingPunct="1">
              <a:lnSpc>
                <a:spcPct val="95000"/>
              </a:lnSpc>
              <a:spcBef>
                <a:spcPct val="10000"/>
              </a:spcBef>
            </a:pPr>
            <a:r>
              <a:rPr lang="nl-NL" altLang="nl-NL" sz="1200" dirty="0" smtClean="0"/>
              <a:t>Hoewel het hier nu niet per se gaat om het juiste antwoord en aangezien meningen hierover ook bij kinderartsen erg verschillen, gaan we er hier (toch) van uit dat wij deze prior-kans te laag vinden om elk kind met nekstijfheid op de </a:t>
            </a:r>
            <a:r>
              <a:rPr lang="nl-NL" altLang="nl-NL" dirty="0" smtClean="0"/>
              <a:t>SEH </a:t>
            </a:r>
            <a:r>
              <a:rPr lang="nl-NL" altLang="nl-NL" sz="1200" dirty="0" smtClean="0"/>
              <a:t>op te nemen en direct te behandelen met antibiotica. Maar we vinden 15% ook te hoog om zo’n kind naar huis te sturen zonder verder iets te doen.</a:t>
            </a:r>
          </a:p>
          <a:p>
            <a:pPr eaLnBrk="1" hangingPunct="1">
              <a:lnSpc>
                <a:spcPct val="95000"/>
              </a:lnSpc>
              <a:spcBef>
                <a:spcPct val="10000"/>
              </a:spcBef>
            </a:pPr>
            <a:endParaRPr lang="nl-NL" altLang="nl-NL" sz="1200" dirty="0" smtClean="0"/>
          </a:p>
          <a:p>
            <a:pPr eaLnBrk="1" hangingPunct="1">
              <a:lnSpc>
                <a:spcPct val="95000"/>
              </a:lnSpc>
              <a:spcBef>
                <a:spcPct val="10000"/>
              </a:spcBef>
            </a:pPr>
            <a:r>
              <a:rPr lang="nl-NL" altLang="nl-NL" sz="1200" dirty="0" smtClean="0"/>
              <a:t>We willen derhalve meer zekerheid krijgen over de kans op de WD. Ofwel we willen onze onzekerheid reduceren. Dit doen we doorgaans door diagnostische testen toe te passen.</a:t>
            </a:r>
          </a:p>
          <a:p>
            <a:pPr eaLnBrk="1" hangingPunct="1">
              <a:lnSpc>
                <a:spcPct val="95000"/>
              </a:lnSpc>
              <a:spcBef>
                <a:spcPct val="10000"/>
              </a:spcBef>
            </a:pPr>
            <a:endParaRPr lang="nl-NL" altLang="nl-NL" sz="1200" dirty="0" smtClean="0"/>
          </a:p>
          <a:p>
            <a:pPr eaLnBrk="1" hangingPunct="1">
              <a:lnSpc>
                <a:spcPct val="95000"/>
              </a:lnSpc>
              <a:spcBef>
                <a:spcPct val="10000"/>
              </a:spcBef>
            </a:pPr>
            <a:r>
              <a:rPr lang="nl-NL" altLang="nl-NL" sz="1200" dirty="0" smtClean="0"/>
              <a:t>Wat is denkt u de beste test voor uw casus?</a:t>
            </a:r>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altLang="nl-NL" sz="1200" dirty="0" smtClean="0"/>
              <a:t>De beste diagnostische test bij deze klachten is een kweek van de liquor. Die liquor wordt gewonnen tijdens een lumbaal punctie.</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55</a:t>
            </a:fld>
            <a:endParaRPr lang="nl-NL"/>
          </a:p>
        </p:txBody>
      </p:sp>
    </p:spTree>
    <p:extLst>
      <p:ext uri="{BB962C8B-B14F-4D97-AF65-F5344CB8AC3E}">
        <p14:creationId xmlns:p14="http://schemas.microsoft.com/office/powerpoint/2010/main" val="26262393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sz="1200" dirty="0" smtClean="0"/>
              <a:t>Zo’n ‘beste test’ wordt ook wel de gouden standaard genoemd ofwel de test die dé diagnostische waarheid (ziekte aan- of afwezig) geeft. </a:t>
            </a:r>
          </a:p>
          <a:p>
            <a:pPr eaLnBrk="1" hangingPunct="1"/>
            <a:r>
              <a:rPr lang="nl-NL" altLang="nl-NL" sz="1200" dirty="0" smtClean="0"/>
              <a:t>We merken op dat ook de gouden standaard nooit 24 karaat is, omdat elke test door mensen wordt gedaan en door mensen wordt beoordeeld, en elk mens fouten maakt. Vaak is alleen het randje maar goudkleurig.</a:t>
            </a:r>
          </a:p>
          <a:p>
            <a:pPr eaLnBrk="1" hangingPunct="1"/>
            <a:r>
              <a:rPr lang="nl-NL" altLang="nl-NL" sz="1200" dirty="0" smtClean="0"/>
              <a:t>Daarom wordt </a:t>
            </a:r>
            <a:r>
              <a:rPr lang="nl-NL" altLang="nl-NL" sz="1200" dirty="0" err="1" smtClean="0"/>
              <a:t>ipv</a:t>
            </a:r>
            <a:r>
              <a:rPr lang="nl-NL" altLang="nl-NL" sz="1200" dirty="0" smtClean="0"/>
              <a:t> gouden standaard liever de term referentie standaard of test gebruikt.</a:t>
            </a:r>
          </a:p>
          <a:p>
            <a:pPr eaLnBrk="1" hangingPunct="1"/>
            <a:r>
              <a:rPr lang="nl-NL" altLang="nl-NL" sz="1200" dirty="0" smtClean="0"/>
              <a:t>De referentie test is dus de test die in praktijk bij blijvende twijfel over de diagnose doorslaggevend is.</a:t>
            </a:r>
          </a:p>
          <a:p>
            <a:pPr eaLnBrk="1" hangingPunct="1"/>
            <a:endParaRPr lang="nl-NL" altLang="nl-NL" sz="1200" dirty="0" smtClean="0"/>
          </a:p>
          <a:p>
            <a:pPr eaLnBrk="1" hangingPunct="1"/>
            <a:r>
              <a:rPr lang="nl-NL" altLang="nl-NL" sz="1200" dirty="0" smtClean="0"/>
              <a:t>Wat denken jullie nu: de (referentie) test bij elk kind met nekstijfheid op de </a:t>
            </a:r>
            <a:r>
              <a:rPr lang="nl-NL" altLang="nl-NL" dirty="0" smtClean="0"/>
              <a:t>SEH </a:t>
            </a:r>
            <a:r>
              <a:rPr lang="nl-NL" altLang="nl-NL" sz="1200" dirty="0" smtClean="0"/>
              <a:t>doen? Waarom (niet)?</a:t>
            </a:r>
          </a:p>
          <a:p>
            <a:pPr eaLnBrk="1" hangingPunct="1"/>
            <a:endParaRPr lang="en-GB" altLang="nl-NL" dirty="0" smtClean="0"/>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56</a:t>
            </a:fld>
            <a:endParaRPr lang="nl-NL"/>
          </a:p>
        </p:txBody>
      </p:sp>
    </p:spTree>
    <p:extLst>
      <p:ext uri="{BB962C8B-B14F-4D97-AF65-F5344CB8AC3E}">
        <p14:creationId xmlns:p14="http://schemas.microsoft.com/office/powerpoint/2010/main" val="2815663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297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dirty="0" smtClean="0"/>
          </a:p>
        </p:txBody>
      </p:sp>
      <p:sp>
        <p:nvSpPr>
          <p:cNvPr id="4" name="Tijdelijke aanduiding voor dianummer 3"/>
          <p:cNvSpPr>
            <a:spLocks noGrp="1"/>
          </p:cNvSpPr>
          <p:nvPr>
            <p:ph type="sldNum" sz="quarter" idx="5"/>
          </p:nvPr>
        </p:nvSpPr>
        <p:spPr/>
        <p:txBody>
          <a:bodyPr/>
          <a:lstStyle/>
          <a:p>
            <a:pPr>
              <a:defRPr/>
            </a:pPr>
            <a:fld id="{782E00D8-8419-442B-B888-3257B57784D1}" type="slidenum">
              <a:rPr lang="en-US" smtClean="0"/>
              <a:pPr>
                <a:defRPr/>
              </a:pPr>
              <a:t>7</a:t>
            </a:fld>
            <a:endParaRPr lang="en-US"/>
          </a:p>
        </p:txBody>
      </p:sp>
    </p:spTree>
    <p:extLst>
      <p:ext uri="{BB962C8B-B14F-4D97-AF65-F5344CB8AC3E}">
        <p14:creationId xmlns:p14="http://schemas.microsoft.com/office/powerpoint/2010/main" val="7180860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Veelal wordt in praktijk de referentie test niet standaard bij iedereen gedaan.</a:t>
            </a:r>
          </a:p>
          <a:p>
            <a:pPr eaLnBrk="1" hangingPunct="1"/>
            <a:r>
              <a:rPr lang="nl-NL" altLang="nl-NL" dirty="0" smtClean="0"/>
              <a:t>De referentie test is nl vaak </a:t>
            </a:r>
            <a:r>
              <a:rPr lang="en-GB" altLang="nl-NL" dirty="0" err="1" smtClean="0"/>
              <a:t>belastend</a:t>
            </a:r>
            <a:r>
              <a:rPr lang="en-GB" altLang="nl-NL" dirty="0" smtClean="0"/>
              <a:t> of </a:t>
            </a:r>
            <a:r>
              <a:rPr lang="en-GB" altLang="nl-NL" dirty="0" err="1" smtClean="0"/>
              <a:t>risicovol</a:t>
            </a:r>
            <a:r>
              <a:rPr lang="en-GB" altLang="nl-NL" dirty="0" smtClean="0"/>
              <a:t> </a:t>
            </a:r>
            <a:r>
              <a:rPr lang="en-GB" altLang="nl-NL" dirty="0" err="1" smtClean="0"/>
              <a:t>zodat</a:t>
            </a:r>
            <a:r>
              <a:rPr lang="en-GB" altLang="nl-NL" dirty="0" smtClean="0"/>
              <a:t> het </a:t>
            </a:r>
            <a:r>
              <a:rPr lang="en-GB" altLang="nl-NL" dirty="0" err="1" smtClean="0"/>
              <a:t>vaak</a:t>
            </a:r>
            <a:r>
              <a:rPr lang="en-GB" altLang="nl-NL" dirty="0" smtClean="0"/>
              <a:t> </a:t>
            </a:r>
            <a:r>
              <a:rPr lang="en-GB" altLang="nl-NL" dirty="0" err="1" smtClean="0"/>
              <a:t>onetisch</a:t>
            </a:r>
            <a:r>
              <a:rPr lang="en-GB" altLang="nl-NL" dirty="0" smtClean="0"/>
              <a:t> is om </a:t>
            </a:r>
            <a:r>
              <a:rPr lang="en-GB" altLang="nl-NL" dirty="0" err="1" smtClean="0"/>
              <a:t>deze</a:t>
            </a:r>
            <a:r>
              <a:rPr lang="en-GB" altLang="nl-NL" dirty="0" smtClean="0"/>
              <a:t> </a:t>
            </a:r>
            <a:r>
              <a:rPr lang="en-GB" altLang="nl-NL" dirty="0" err="1" smtClean="0"/>
              <a:t>zomaar</a:t>
            </a:r>
            <a:r>
              <a:rPr lang="en-GB" altLang="nl-NL" dirty="0" smtClean="0"/>
              <a:t> </a:t>
            </a:r>
            <a:r>
              <a:rPr lang="en-GB" altLang="nl-NL" dirty="0" err="1" smtClean="0"/>
              <a:t>bij</a:t>
            </a:r>
            <a:r>
              <a:rPr lang="en-GB" altLang="nl-NL" dirty="0" smtClean="0"/>
              <a:t> </a:t>
            </a:r>
            <a:r>
              <a:rPr lang="en-GB" altLang="nl-NL" dirty="0" err="1" smtClean="0"/>
              <a:t>iedereen</a:t>
            </a:r>
            <a:r>
              <a:rPr lang="en-GB" altLang="nl-NL" dirty="0" smtClean="0"/>
              <a:t> </a:t>
            </a:r>
            <a:r>
              <a:rPr lang="en-GB" altLang="nl-NL" dirty="0" err="1" smtClean="0"/>
              <a:t>uit</a:t>
            </a:r>
            <a:r>
              <a:rPr lang="en-GB" altLang="nl-NL" dirty="0" smtClean="0"/>
              <a:t> </a:t>
            </a:r>
            <a:r>
              <a:rPr lang="en-GB" altLang="nl-NL" dirty="0" err="1" smtClean="0"/>
              <a:t>te</a:t>
            </a:r>
            <a:r>
              <a:rPr lang="en-GB" altLang="nl-NL" dirty="0" smtClean="0"/>
              <a:t> </a:t>
            </a:r>
            <a:r>
              <a:rPr lang="en-GB" altLang="nl-NL" dirty="0" err="1" smtClean="0"/>
              <a:t>voeren</a:t>
            </a:r>
            <a:r>
              <a:rPr lang="en-GB" altLang="nl-NL" dirty="0" smtClean="0"/>
              <a:t>. </a:t>
            </a:r>
            <a:r>
              <a:rPr lang="en-GB" altLang="nl-NL" dirty="0" err="1" smtClean="0"/>
              <a:t>Bovendien</a:t>
            </a:r>
            <a:r>
              <a:rPr lang="en-GB" altLang="nl-NL" dirty="0" smtClean="0"/>
              <a:t> is de </a:t>
            </a:r>
            <a:r>
              <a:rPr lang="en-GB" altLang="nl-NL" dirty="0" err="1" smtClean="0"/>
              <a:t>uitvoer</a:t>
            </a:r>
            <a:r>
              <a:rPr lang="en-GB" altLang="nl-NL" dirty="0" smtClean="0"/>
              <a:t> van </a:t>
            </a:r>
            <a:r>
              <a:rPr lang="en-GB" altLang="nl-NL" dirty="0" err="1" smtClean="0"/>
              <a:t>zo’n</a:t>
            </a:r>
            <a:r>
              <a:rPr lang="en-GB" altLang="nl-NL" dirty="0" smtClean="0"/>
              <a:t> </a:t>
            </a:r>
            <a:r>
              <a:rPr lang="nl-NL" altLang="nl-NL" dirty="0" smtClean="0"/>
              <a:t>referentie test vaak </a:t>
            </a:r>
            <a:r>
              <a:rPr lang="en-GB" altLang="nl-NL" dirty="0" err="1" smtClean="0"/>
              <a:t>duurder</a:t>
            </a:r>
            <a:r>
              <a:rPr lang="en-GB" altLang="nl-NL" dirty="0" smtClean="0"/>
              <a:t> </a:t>
            </a:r>
            <a:r>
              <a:rPr lang="en-GB" altLang="nl-NL" dirty="0" err="1" smtClean="0"/>
              <a:t>dan</a:t>
            </a:r>
            <a:r>
              <a:rPr lang="en-GB" altLang="nl-NL" dirty="0" smtClean="0"/>
              <a:t> </a:t>
            </a:r>
            <a:r>
              <a:rPr lang="en-GB" altLang="nl-NL" dirty="0" err="1" smtClean="0"/>
              <a:t>gemiddeld</a:t>
            </a:r>
            <a:r>
              <a:rPr lang="en-GB" altLang="nl-NL" dirty="0" smtClean="0"/>
              <a:t>, </a:t>
            </a:r>
            <a:r>
              <a:rPr lang="en-GB" altLang="nl-NL" dirty="0" err="1" smtClean="0"/>
              <a:t>zodat</a:t>
            </a:r>
            <a:r>
              <a:rPr lang="en-GB" altLang="nl-NL" dirty="0" smtClean="0"/>
              <a:t>  het erg inefficient is om </a:t>
            </a:r>
            <a:r>
              <a:rPr lang="en-GB" altLang="nl-NL" dirty="0" err="1" smtClean="0"/>
              <a:t>deze</a:t>
            </a:r>
            <a:r>
              <a:rPr lang="en-GB" altLang="nl-NL" dirty="0" smtClean="0"/>
              <a:t> </a:t>
            </a:r>
            <a:r>
              <a:rPr lang="en-GB" altLang="nl-NL" dirty="0" err="1" smtClean="0"/>
              <a:t>bij</a:t>
            </a:r>
            <a:r>
              <a:rPr lang="en-GB" altLang="nl-NL" dirty="0" smtClean="0"/>
              <a:t> </a:t>
            </a:r>
            <a:r>
              <a:rPr lang="en-GB" altLang="nl-NL" dirty="0" err="1" smtClean="0"/>
              <a:t>iedereen</a:t>
            </a:r>
            <a:r>
              <a:rPr lang="en-GB" altLang="nl-NL" dirty="0" smtClean="0"/>
              <a:t> </a:t>
            </a:r>
            <a:r>
              <a:rPr lang="en-GB" altLang="nl-NL" dirty="0" err="1" smtClean="0"/>
              <a:t>uit</a:t>
            </a:r>
            <a:r>
              <a:rPr lang="en-GB" altLang="nl-NL" dirty="0" smtClean="0"/>
              <a:t> </a:t>
            </a:r>
            <a:r>
              <a:rPr lang="en-GB" altLang="nl-NL" dirty="0" err="1" smtClean="0"/>
              <a:t>te</a:t>
            </a:r>
            <a:r>
              <a:rPr lang="en-GB" altLang="nl-NL" dirty="0" smtClean="0"/>
              <a:t> </a:t>
            </a:r>
            <a:r>
              <a:rPr lang="en-GB" altLang="nl-NL" dirty="0" err="1" smtClean="0"/>
              <a:t>voeren</a:t>
            </a:r>
            <a:r>
              <a:rPr lang="en-GB" altLang="nl-NL" dirty="0" smtClean="0"/>
              <a:t>. De </a:t>
            </a:r>
            <a:r>
              <a:rPr lang="en-GB" altLang="nl-NL" dirty="0" err="1" smtClean="0"/>
              <a:t>referentie</a:t>
            </a:r>
            <a:r>
              <a:rPr lang="en-GB" altLang="nl-NL" dirty="0" smtClean="0"/>
              <a:t> test </a:t>
            </a:r>
            <a:r>
              <a:rPr lang="en-GB" altLang="nl-NL" dirty="0" err="1" smtClean="0"/>
              <a:t>wordt</a:t>
            </a:r>
            <a:r>
              <a:rPr lang="en-GB" altLang="nl-NL" dirty="0" smtClean="0"/>
              <a:t> in </a:t>
            </a:r>
            <a:r>
              <a:rPr lang="en-GB" altLang="nl-NL" dirty="0" err="1" smtClean="0"/>
              <a:t>praktijk</a:t>
            </a:r>
            <a:r>
              <a:rPr lang="en-GB" altLang="nl-NL" dirty="0" smtClean="0"/>
              <a:t> </a:t>
            </a:r>
            <a:r>
              <a:rPr lang="en-GB" altLang="nl-NL" dirty="0" err="1" smtClean="0"/>
              <a:t>meestal</a:t>
            </a:r>
            <a:r>
              <a:rPr lang="en-GB" altLang="nl-NL" dirty="0" smtClean="0"/>
              <a:t> </a:t>
            </a:r>
            <a:r>
              <a:rPr lang="en-GB" altLang="nl-NL" dirty="0" err="1" smtClean="0"/>
              <a:t>alleen</a:t>
            </a:r>
            <a:r>
              <a:rPr lang="en-GB" altLang="nl-NL" dirty="0" smtClean="0"/>
              <a:t> </a:t>
            </a:r>
            <a:r>
              <a:rPr lang="en-GB" altLang="nl-NL" dirty="0" err="1" smtClean="0"/>
              <a:t>uitgevoerd</a:t>
            </a:r>
            <a:r>
              <a:rPr lang="en-GB" altLang="nl-NL" dirty="0" smtClean="0"/>
              <a:t> </a:t>
            </a:r>
            <a:r>
              <a:rPr lang="en-GB" altLang="nl-NL" dirty="0" err="1" smtClean="0"/>
              <a:t>als</a:t>
            </a:r>
            <a:r>
              <a:rPr lang="en-GB" altLang="nl-NL" dirty="0" smtClean="0"/>
              <a:t> </a:t>
            </a:r>
            <a:r>
              <a:rPr lang="en-GB" altLang="nl-NL" dirty="0" err="1" smtClean="0"/>
              <a:t>daar</a:t>
            </a:r>
            <a:r>
              <a:rPr lang="en-GB" altLang="nl-NL" dirty="0" smtClean="0"/>
              <a:t> </a:t>
            </a:r>
            <a:r>
              <a:rPr lang="en-GB" altLang="nl-NL" dirty="0" err="1" smtClean="0"/>
              <a:t>gegronde</a:t>
            </a:r>
            <a:r>
              <a:rPr lang="en-GB" altLang="nl-NL" dirty="0" smtClean="0"/>
              <a:t> </a:t>
            </a:r>
            <a:r>
              <a:rPr lang="en-GB" altLang="nl-NL" dirty="0" err="1" smtClean="0"/>
              <a:t>reden</a:t>
            </a:r>
            <a:r>
              <a:rPr lang="en-GB" altLang="nl-NL" dirty="0" smtClean="0"/>
              <a:t> </a:t>
            </a:r>
            <a:r>
              <a:rPr lang="en-GB" altLang="nl-NL" dirty="0" err="1" smtClean="0"/>
              <a:t>voor</a:t>
            </a:r>
            <a:r>
              <a:rPr lang="en-GB" altLang="nl-NL" dirty="0" smtClean="0"/>
              <a:t> is. Men </a:t>
            </a:r>
            <a:r>
              <a:rPr lang="en-GB" altLang="nl-NL" dirty="0" err="1" smtClean="0"/>
              <a:t>wil</a:t>
            </a:r>
            <a:r>
              <a:rPr lang="en-GB" altLang="nl-NL" dirty="0" smtClean="0"/>
              <a:t> </a:t>
            </a:r>
            <a:r>
              <a:rPr lang="en-GB" altLang="nl-NL" dirty="0" err="1" smtClean="0"/>
              <a:t>deze</a:t>
            </a:r>
            <a:r>
              <a:rPr lang="en-GB" altLang="nl-NL" dirty="0" smtClean="0"/>
              <a:t> </a:t>
            </a:r>
            <a:r>
              <a:rPr lang="en-GB" altLang="nl-NL" dirty="0" err="1" smtClean="0"/>
              <a:t>niet</a:t>
            </a:r>
            <a:r>
              <a:rPr lang="en-GB" altLang="nl-NL" dirty="0" smtClean="0"/>
              <a:t> </a:t>
            </a:r>
            <a:r>
              <a:rPr lang="en-GB" altLang="nl-NL" dirty="0" err="1" smtClean="0"/>
              <a:t>onnodig</a:t>
            </a:r>
            <a:r>
              <a:rPr lang="en-GB" altLang="nl-NL" dirty="0" smtClean="0"/>
              <a:t> </a:t>
            </a:r>
            <a:r>
              <a:rPr lang="en-GB" altLang="nl-NL" dirty="0" err="1" smtClean="0"/>
              <a:t>uitvoeren</a:t>
            </a:r>
            <a:r>
              <a:rPr lang="en-GB" altLang="nl-NL" dirty="0" smtClean="0"/>
              <a:t>.</a:t>
            </a:r>
          </a:p>
          <a:p>
            <a:pPr eaLnBrk="1" hangingPunct="1">
              <a:spcBef>
                <a:spcPct val="10000"/>
              </a:spcBef>
            </a:pPr>
            <a:endParaRPr lang="en-GB" altLang="nl-NL" dirty="0" smtClean="0"/>
          </a:p>
          <a:p>
            <a:pPr eaLnBrk="1" hangingPunct="1">
              <a:spcBef>
                <a:spcPct val="10000"/>
              </a:spcBef>
            </a:pPr>
            <a:r>
              <a:rPr lang="en-GB" altLang="nl-NL" dirty="0" err="1" smtClean="0"/>
              <a:t>Als</a:t>
            </a:r>
            <a:r>
              <a:rPr lang="en-GB" altLang="nl-NL" dirty="0" smtClean="0"/>
              <a:t> men </a:t>
            </a:r>
            <a:r>
              <a:rPr lang="en-GB" altLang="nl-NL" dirty="0" err="1" smtClean="0"/>
              <a:t>niet</a:t>
            </a:r>
            <a:r>
              <a:rPr lang="en-GB" altLang="nl-NL" dirty="0" smtClean="0"/>
              <a:t> de </a:t>
            </a:r>
            <a:r>
              <a:rPr lang="en-GB" altLang="nl-NL" dirty="0" err="1" smtClean="0"/>
              <a:t>referentie</a:t>
            </a:r>
            <a:r>
              <a:rPr lang="en-GB" altLang="nl-NL" dirty="0" smtClean="0"/>
              <a:t> test </a:t>
            </a:r>
            <a:r>
              <a:rPr lang="en-GB" altLang="nl-NL" dirty="0" err="1" smtClean="0"/>
              <a:t>bij</a:t>
            </a:r>
            <a:r>
              <a:rPr lang="en-GB" altLang="nl-NL" dirty="0" smtClean="0"/>
              <a:t> </a:t>
            </a:r>
            <a:r>
              <a:rPr lang="en-GB" altLang="nl-NL" dirty="0" err="1" smtClean="0"/>
              <a:t>iedereen</a:t>
            </a:r>
            <a:r>
              <a:rPr lang="en-GB" altLang="nl-NL" dirty="0" smtClean="0"/>
              <a:t> </a:t>
            </a:r>
            <a:r>
              <a:rPr lang="en-GB" altLang="nl-NL" dirty="0" err="1" smtClean="0"/>
              <a:t>kan</a:t>
            </a:r>
            <a:r>
              <a:rPr lang="en-GB" altLang="nl-NL" dirty="0" smtClean="0"/>
              <a:t>/</a:t>
            </a:r>
            <a:r>
              <a:rPr lang="en-GB" altLang="nl-NL" dirty="0" err="1" smtClean="0"/>
              <a:t>wil</a:t>
            </a:r>
            <a:r>
              <a:rPr lang="en-GB" altLang="nl-NL" dirty="0" smtClean="0"/>
              <a:t> </a:t>
            </a:r>
            <a:r>
              <a:rPr lang="en-GB" altLang="nl-NL" dirty="0" err="1" smtClean="0"/>
              <a:t>uitvoeren</a:t>
            </a:r>
            <a:r>
              <a:rPr lang="en-GB" altLang="nl-NL" dirty="0" smtClean="0"/>
              <a:t> hoe </a:t>
            </a:r>
            <a:r>
              <a:rPr lang="en-GB" altLang="nl-NL" dirty="0" err="1" smtClean="0"/>
              <a:t>denkt</a:t>
            </a:r>
            <a:r>
              <a:rPr lang="en-GB" altLang="nl-NL" dirty="0" smtClean="0"/>
              <a:t> u </a:t>
            </a:r>
            <a:r>
              <a:rPr lang="en-GB" altLang="nl-NL" dirty="0" err="1" smtClean="0"/>
              <a:t>dat</a:t>
            </a:r>
            <a:r>
              <a:rPr lang="en-GB" altLang="nl-NL" dirty="0" smtClean="0"/>
              <a:t> </a:t>
            </a:r>
            <a:r>
              <a:rPr lang="en-GB" altLang="nl-NL" dirty="0" err="1" smtClean="0"/>
              <a:t>een</a:t>
            </a:r>
            <a:r>
              <a:rPr lang="en-GB" altLang="nl-NL" dirty="0" smtClean="0"/>
              <a:t> arts </a:t>
            </a:r>
            <a:r>
              <a:rPr lang="en-GB" altLang="nl-NL" dirty="0" err="1" smtClean="0"/>
              <a:t>dan</a:t>
            </a:r>
            <a:r>
              <a:rPr lang="en-GB" altLang="nl-NL" dirty="0" smtClean="0"/>
              <a:t> in </a:t>
            </a:r>
            <a:r>
              <a:rPr lang="en-GB" altLang="nl-NL" dirty="0" err="1" smtClean="0"/>
              <a:t>praktijk</a:t>
            </a:r>
            <a:r>
              <a:rPr lang="en-GB" altLang="nl-NL" dirty="0" smtClean="0"/>
              <a:t> </a:t>
            </a:r>
            <a:r>
              <a:rPr lang="en-GB" altLang="nl-NL" dirty="0" err="1" smtClean="0"/>
              <a:t>tracht</a:t>
            </a:r>
            <a:r>
              <a:rPr lang="en-GB" altLang="nl-NL" dirty="0" smtClean="0"/>
              <a:t> de </a:t>
            </a:r>
            <a:r>
              <a:rPr lang="en-GB" altLang="nl-NL" dirty="0" err="1" smtClean="0"/>
              <a:t>kans</a:t>
            </a:r>
            <a:r>
              <a:rPr lang="en-GB" altLang="nl-NL" dirty="0" smtClean="0"/>
              <a:t> op </a:t>
            </a:r>
            <a:r>
              <a:rPr lang="en-GB" altLang="nl-NL" dirty="0" err="1" smtClean="0"/>
              <a:t>aanwezigheid</a:t>
            </a:r>
            <a:r>
              <a:rPr lang="en-GB" altLang="nl-NL" dirty="0" smtClean="0"/>
              <a:t> van de WD </a:t>
            </a:r>
            <a:r>
              <a:rPr lang="en-GB" altLang="nl-NL" dirty="0" err="1" smtClean="0"/>
              <a:t>vaststellen</a:t>
            </a:r>
            <a:r>
              <a:rPr lang="en-GB" altLang="nl-NL" dirty="0" smtClean="0"/>
              <a:t> en </a:t>
            </a:r>
            <a:r>
              <a:rPr lang="en-GB" altLang="nl-NL" dirty="0" err="1" smtClean="0"/>
              <a:t>wat</a:t>
            </a:r>
            <a:r>
              <a:rPr lang="en-GB" altLang="nl-NL" dirty="0" smtClean="0"/>
              <a:t> </a:t>
            </a:r>
            <a:r>
              <a:rPr lang="en-GB" altLang="nl-NL" dirty="0" err="1" smtClean="0"/>
              <a:t>zou</a:t>
            </a:r>
            <a:r>
              <a:rPr lang="en-GB" altLang="nl-NL" dirty="0" smtClean="0"/>
              <a:t> </a:t>
            </a:r>
            <a:r>
              <a:rPr lang="en-GB" altLang="nl-NL" dirty="0" err="1" smtClean="0"/>
              <a:t>ideaal</a:t>
            </a:r>
            <a:r>
              <a:rPr lang="en-GB" altLang="nl-NL" dirty="0" smtClean="0"/>
              <a:t> </a:t>
            </a:r>
            <a:r>
              <a:rPr lang="en-GB" altLang="nl-NL" dirty="0" err="1" smtClean="0"/>
              <a:t>zijn</a:t>
            </a:r>
            <a:r>
              <a:rPr lang="en-GB" altLang="nl-NL" dirty="0" smtClean="0"/>
              <a:t> </a:t>
            </a:r>
            <a:r>
              <a:rPr lang="en-GB" altLang="nl-NL" dirty="0" err="1" smtClean="0"/>
              <a:t>voor</a:t>
            </a:r>
            <a:r>
              <a:rPr lang="en-GB" altLang="nl-NL" dirty="0" smtClean="0"/>
              <a:t> </a:t>
            </a:r>
            <a:r>
              <a:rPr lang="en-GB" altLang="nl-NL" dirty="0" err="1" smtClean="0"/>
              <a:t>zowel</a:t>
            </a:r>
            <a:r>
              <a:rPr lang="en-GB" altLang="nl-NL" dirty="0" smtClean="0"/>
              <a:t> de patient </a:t>
            </a:r>
            <a:r>
              <a:rPr lang="en-GB" altLang="nl-NL" dirty="0" err="1" smtClean="0"/>
              <a:t>als</a:t>
            </a:r>
            <a:r>
              <a:rPr lang="en-GB" altLang="nl-NL" dirty="0" smtClean="0"/>
              <a:t> arts?</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57</a:t>
            </a:fld>
            <a:endParaRPr lang="nl-NL"/>
          </a:p>
        </p:txBody>
      </p:sp>
    </p:spTree>
    <p:extLst>
      <p:ext uri="{BB962C8B-B14F-4D97-AF65-F5344CB8AC3E}">
        <p14:creationId xmlns:p14="http://schemas.microsoft.com/office/powerpoint/2010/main" val="18044056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spcBef>
                <a:spcPct val="10000"/>
              </a:spcBef>
            </a:pPr>
            <a:r>
              <a:rPr lang="en-GB" altLang="nl-NL" dirty="0" smtClean="0"/>
              <a:t>De diagnose </a:t>
            </a:r>
            <a:r>
              <a:rPr lang="en-GB" altLang="nl-NL" dirty="0" err="1" smtClean="0"/>
              <a:t>tracht</a:t>
            </a:r>
            <a:r>
              <a:rPr lang="en-GB" altLang="nl-NL" dirty="0" smtClean="0"/>
              <a:t> men </a:t>
            </a:r>
            <a:r>
              <a:rPr lang="en-GB" altLang="nl-NL" dirty="0" err="1" smtClean="0"/>
              <a:t>daarom</a:t>
            </a:r>
            <a:r>
              <a:rPr lang="en-GB" altLang="nl-NL" dirty="0" smtClean="0"/>
              <a:t> door </a:t>
            </a:r>
            <a:r>
              <a:rPr lang="en-GB" altLang="nl-NL" dirty="0" err="1" smtClean="0"/>
              <a:t>middel</a:t>
            </a:r>
            <a:r>
              <a:rPr lang="en-GB" altLang="nl-NL" dirty="0" smtClean="0"/>
              <a:t> van </a:t>
            </a:r>
            <a:r>
              <a:rPr lang="en-GB" altLang="nl-NL" dirty="0" err="1" smtClean="0"/>
              <a:t>eenvoudige</a:t>
            </a:r>
            <a:r>
              <a:rPr lang="en-GB" altLang="nl-NL" dirty="0" smtClean="0"/>
              <a:t> (</a:t>
            </a:r>
            <a:r>
              <a:rPr lang="en-GB" altLang="nl-NL" dirty="0" err="1" smtClean="0"/>
              <a:t>weinig</a:t>
            </a:r>
            <a:r>
              <a:rPr lang="en-GB" altLang="nl-NL" dirty="0" smtClean="0"/>
              <a:t> </a:t>
            </a:r>
            <a:r>
              <a:rPr lang="en-GB" altLang="nl-NL" dirty="0" err="1" smtClean="0"/>
              <a:t>invasief</a:t>
            </a:r>
            <a:r>
              <a:rPr lang="en-GB" altLang="nl-NL" dirty="0" smtClean="0"/>
              <a:t>) en </a:t>
            </a:r>
            <a:r>
              <a:rPr lang="en-GB" altLang="nl-NL" dirty="0" err="1" smtClean="0"/>
              <a:t>goedkopere</a:t>
            </a:r>
            <a:r>
              <a:rPr lang="en-GB" altLang="nl-NL" dirty="0" smtClean="0"/>
              <a:t> </a:t>
            </a:r>
            <a:r>
              <a:rPr lang="en-GB" altLang="nl-NL" dirty="0" err="1" smtClean="0"/>
              <a:t>diagnostiek</a:t>
            </a:r>
            <a:r>
              <a:rPr lang="en-GB" altLang="nl-NL" dirty="0" smtClean="0"/>
              <a:t> </a:t>
            </a:r>
            <a:r>
              <a:rPr lang="en-GB" altLang="nl-NL" dirty="0" err="1" smtClean="0"/>
              <a:t>te</a:t>
            </a:r>
            <a:r>
              <a:rPr lang="en-GB" altLang="nl-NL" dirty="0" smtClean="0"/>
              <a:t> </a:t>
            </a:r>
            <a:r>
              <a:rPr lang="en-GB" altLang="nl-NL" dirty="0" err="1" smtClean="0"/>
              <a:t>schatten</a:t>
            </a:r>
            <a:r>
              <a:rPr lang="en-GB" altLang="nl-NL" dirty="0" smtClean="0"/>
              <a:t>: </a:t>
            </a:r>
            <a:r>
              <a:rPr lang="en-GB" altLang="nl-NL" dirty="0" err="1" smtClean="0"/>
              <a:t>meestal</a:t>
            </a:r>
            <a:r>
              <a:rPr lang="en-GB" altLang="nl-NL" dirty="0" smtClean="0"/>
              <a:t> is </a:t>
            </a:r>
            <a:r>
              <a:rPr lang="en-GB" altLang="nl-NL" dirty="0" err="1" smtClean="0"/>
              <a:t>dit</a:t>
            </a:r>
            <a:r>
              <a:rPr lang="en-GB" altLang="nl-NL" dirty="0" smtClean="0"/>
              <a:t> </a:t>
            </a:r>
            <a:r>
              <a:rPr lang="en-GB" altLang="nl-NL" dirty="0" err="1" smtClean="0"/>
              <a:t>achtereenvolgens</a:t>
            </a:r>
            <a:r>
              <a:rPr lang="en-GB" altLang="nl-NL" dirty="0" smtClean="0"/>
              <a:t> de </a:t>
            </a:r>
            <a:r>
              <a:rPr lang="en-GB" altLang="nl-NL" dirty="0" err="1" smtClean="0"/>
              <a:t>eenvoudige</a:t>
            </a:r>
            <a:r>
              <a:rPr lang="en-GB" altLang="nl-NL" dirty="0" smtClean="0"/>
              <a:t> </a:t>
            </a:r>
            <a:r>
              <a:rPr lang="en-GB" altLang="nl-NL" dirty="0" err="1" smtClean="0"/>
              <a:t>anamnese</a:t>
            </a:r>
            <a:r>
              <a:rPr lang="en-GB" altLang="nl-NL" dirty="0" smtClean="0"/>
              <a:t> en </a:t>
            </a:r>
            <a:r>
              <a:rPr lang="en-GB" altLang="nl-NL" dirty="0" err="1" smtClean="0"/>
              <a:t>lichamelijk</a:t>
            </a:r>
            <a:r>
              <a:rPr lang="en-GB" altLang="nl-NL" dirty="0" smtClean="0"/>
              <a:t> </a:t>
            </a:r>
            <a:r>
              <a:rPr lang="en-GB" altLang="nl-NL" dirty="0" err="1" smtClean="0"/>
              <a:t>onderzoek</a:t>
            </a:r>
            <a:r>
              <a:rPr lang="en-GB" altLang="nl-NL" dirty="0" smtClean="0"/>
              <a:t>, </a:t>
            </a:r>
            <a:r>
              <a:rPr lang="en-GB" altLang="nl-NL" dirty="0" err="1" smtClean="0"/>
              <a:t>simpele</a:t>
            </a:r>
            <a:r>
              <a:rPr lang="en-GB" altLang="nl-NL" dirty="0" smtClean="0"/>
              <a:t> </a:t>
            </a:r>
            <a:r>
              <a:rPr lang="en-GB" altLang="nl-NL" dirty="0" err="1" smtClean="0"/>
              <a:t>labtesten</a:t>
            </a:r>
            <a:r>
              <a:rPr lang="en-GB" altLang="nl-NL" dirty="0" smtClean="0"/>
              <a:t> (</a:t>
            </a:r>
            <a:r>
              <a:rPr lang="en-GB" altLang="nl-NL" dirty="0" err="1" smtClean="0"/>
              <a:t>bloed+urine</a:t>
            </a:r>
            <a:r>
              <a:rPr lang="en-GB" altLang="nl-NL" dirty="0" smtClean="0"/>
              <a:t>), </a:t>
            </a:r>
            <a:r>
              <a:rPr lang="en-GB" altLang="nl-NL" dirty="0" err="1" smtClean="0"/>
              <a:t>beeldvorming</a:t>
            </a:r>
            <a:r>
              <a:rPr lang="en-GB" altLang="nl-NL" dirty="0" smtClean="0"/>
              <a:t>, etc.</a:t>
            </a:r>
          </a:p>
          <a:p>
            <a:pPr eaLnBrk="1" hangingPunct="1">
              <a:spcBef>
                <a:spcPct val="10000"/>
              </a:spcBef>
            </a:pPr>
            <a:r>
              <a:rPr lang="en-GB" altLang="nl-NL" dirty="0" smtClean="0"/>
              <a:t>Het </a:t>
            </a:r>
            <a:r>
              <a:rPr lang="en-GB" altLang="nl-NL" dirty="0" err="1" smtClean="0"/>
              <a:t>zou</a:t>
            </a:r>
            <a:r>
              <a:rPr lang="en-GB" altLang="nl-NL" dirty="0" smtClean="0"/>
              <a:t> </a:t>
            </a:r>
            <a:r>
              <a:rPr lang="en-GB" altLang="nl-NL" dirty="0" err="1" smtClean="0"/>
              <a:t>ideaal</a:t>
            </a:r>
            <a:r>
              <a:rPr lang="en-GB" altLang="nl-NL" dirty="0" smtClean="0"/>
              <a:t> </a:t>
            </a:r>
            <a:r>
              <a:rPr lang="en-GB" altLang="nl-NL" dirty="0" err="1" smtClean="0"/>
              <a:t>zijn</a:t>
            </a:r>
            <a:r>
              <a:rPr lang="en-GB" altLang="nl-NL" dirty="0" smtClean="0"/>
              <a:t> </a:t>
            </a:r>
            <a:r>
              <a:rPr lang="en-GB" altLang="nl-NL" dirty="0" err="1" smtClean="0"/>
              <a:t>als</a:t>
            </a:r>
            <a:r>
              <a:rPr lang="en-GB" altLang="nl-NL" dirty="0" smtClean="0"/>
              <a:t> </a:t>
            </a:r>
            <a:r>
              <a:rPr lang="en-GB" altLang="nl-NL" dirty="0" err="1" smtClean="0"/>
              <a:t>een</a:t>
            </a:r>
            <a:r>
              <a:rPr lang="en-GB" altLang="nl-NL" dirty="0" smtClean="0"/>
              <a:t> diagnose met reeds </a:t>
            </a:r>
            <a:r>
              <a:rPr lang="en-GB" altLang="nl-NL" dirty="0" err="1" smtClean="0"/>
              <a:t>eenvoudigere</a:t>
            </a:r>
            <a:r>
              <a:rPr lang="en-GB" altLang="nl-NL" dirty="0" smtClean="0"/>
              <a:t> (lees: </a:t>
            </a:r>
            <a:r>
              <a:rPr lang="en-GB" altLang="nl-NL" dirty="0" err="1" smtClean="0"/>
              <a:t>goekopere</a:t>
            </a:r>
            <a:r>
              <a:rPr lang="en-GB" altLang="nl-NL" dirty="0" smtClean="0"/>
              <a:t> en minder </a:t>
            </a:r>
            <a:r>
              <a:rPr lang="en-GB" altLang="nl-NL" dirty="0" err="1" smtClean="0"/>
              <a:t>belastende</a:t>
            </a:r>
            <a:r>
              <a:rPr lang="en-GB" altLang="nl-NL" dirty="0" smtClean="0"/>
              <a:t>) </a:t>
            </a:r>
            <a:r>
              <a:rPr lang="en-GB" altLang="nl-NL" dirty="0" err="1" smtClean="0"/>
              <a:t>testen</a:t>
            </a:r>
            <a:r>
              <a:rPr lang="en-GB" altLang="nl-NL" dirty="0" smtClean="0"/>
              <a:t>  </a:t>
            </a:r>
            <a:r>
              <a:rPr lang="en-GB" altLang="nl-NL" dirty="0" err="1" smtClean="0"/>
              <a:t>vastgesteld</a:t>
            </a:r>
            <a:r>
              <a:rPr lang="en-GB" altLang="nl-NL" dirty="0" smtClean="0"/>
              <a:t> </a:t>
            </a:r>
            <a:r>
              <a:rPr lang="en-GB" altLang="nl-NL" dirty="0" err="1" smtClean="0"/>
              <a:t>zou</a:t>
            </a:r>
            <a:r>
              <a:rPr lang="en-GB" altLang="nl-NL" dirty="0" smtClean="0"/>
              <a:t> </a:t>
            </a:r>
            <a:r>
              <a:rPr lang="en-GB" altLang="nl-NL" dirty="0" err="1" smtClean="0"/>
              <a:t>kunnen</a:t>
            </a:r>
            <a:r>
              <a:rPr lang="en-GB" altLang="nl-NL" dirty="0" smtClean="0"/>
              <a:t> </a:t>
            </a:r>
            <a:r>
              <a:rPr lang="en-GB" altLang="nl-NL" dirty="0" err="1" smtClean="0"/>
              <a:t>worden</a:t>
            </a:r>
            <a:r>
              <a:rPr lang="en-GB" altLang="nl-NL" dirty="0" smtClean="0"/>
              <a:t>, </a:t>
            </a:r>
            <a:r>
              <a:rPr lang="en-GB" altLang="nl-NL" dirty="0" err="1" smtClean="0"/>
              <a:t>dus</a:t>
            </a:r>
            <a:r>
              <a:rPr lang="en-GB" altLang="nl-NL" dirty="0" smtClean="0"/>
              <a:t> </a:t>
            </a:r>
            <a:r>
              <a:rPr lang="en-GB" altLang="nl-NL" dirty="0" err="1" smtClean="0"/>
              <a:t>zodat</a:t>
            </a:r>
            <a:r>
              <a:rPr lang="en-GB" altLang="nl-NL" dirty="0" smtClean="0"/>
              <a:t> de </a:t>
            </a:r>
            <a:r>
              <a:rPr lang="en-GB" altLang="nl-NL" dirty="0" err="1" smtClean="0"/>
              <a:t>referentie</a:t>
            </a:r>
            <a:r>
              <a:rPr lang="en-GB" altLang="nl-NL" dirty="0" smtClean="0"/>
              <a:t> test </a:t>
            </a:r>
            <a:r>
              <a:rPr lang="en-GB" altLang="nl-NL" dirty="0" err="1" smtClean="0"/>
              <a:t>niet</a:t>
            </a:r>
            <a:r>
              <a:rPr lang="en-GB" altLang="nl-NL" dirty="0" smtClean="0"/>
              <a:t> </a:t>
            </a:r>
            <a:r>
              <a:rPr lang="en-GB" altLang="nl-NL" dirty="0" err="1" smtClean="0"/>
              <a:t>meer</a:t>
            </a:r>
            <a:r>
              <a:rPr lang="en-GB" altLang="nl-NL" dirty="0" smtClean="0"/>
              <a:t> </a:t>
            </a:r>
            <a:r>
              <a:rPr lang="en-GB" altLang="nl-NL" dirty="0" err="1" smtClean="0"/>
              <a:t>nodig</a:t>
            </a:r>
            <a:r>
              <a:rPr lang="en-GB" altLang="nl-NL" dirty="0" smtClean="0"/>
              <a:t> is.</a:t>
            </a:r>
          </a:p>
          <a:p>
            <a:pPr eaLnBrk="1" hangingPunct="1">
              <a:spcBef>
                <a:spcPct val="10000"/>
              </a:spcBef>
            </a:pPr>
            <a:endParaRPr lang="en-GB" altLang="nl-NL" dirty="0" smtClean="0"/>
          </a:p>
          <a:p>
            <a:pPr eaLnBrk="1" hangingPunct="1">
              <a:spcBef>
                <a:spcPct val="10000"/>
              </a:spcBef>
            </a:pPr>
            <a:r>
              <a:rPr lang="en-GB" altLang="nl-NL" dirty="0" err="1" smtClean="0"/>
              <a:t>Daarom</a:t>
            </a:r>
            <a:r>
              <a:rPr lang="en-GB" altLang="nl-NL" dirty="0" smtClean="0"/>
              <a:t> in </a:t>
            </a:r>
            <a:r>
              <a:rPr lang="en-GB" altLang="nl-NL" dirty="0" err="1" smtClean="0"/>
              <a:t>praktijk</a:t>
            </a:r>
            <a:r>
              <a:rPr lang="en-GB" altLang="nl-NL" dirty="0" smtClean="0"/>
              <a:t> </a:t>
            </a:r>
            <a:r>
              <a:rPr lang="en-GB" altLang="nl-NL" dirty="0" err="1" smtClean="0"/>
              <a:t>doet</a:t>
            </a:r>
            <a:r>
              <a:rPr lang="en-GB" altLang="nl-NL" dirty="0" smtClean="0"/>
              <a:t> arts </a:t>
            </a:r>
            <a:r>
              <a:rPr lang="en-GB" altLang="nl-NL" dirty="0" err="1" smtClean="0"/>
              <a:t>meestal</a:t>
            </a:r>
            <a:r>
              <a:rPr lang="en-GB" altLang="nl-NL" dirty="0" smtClean="0"/>
              <a:t> </a:t>
            </a:r>
            <a:r>
              <a:rPr lang="en-GB" altLang="nl-NL" dirty="0" err="1" smtClean="0"/>
              <a:t>stapsgewijs</a:t>
            </a:r>
            <a:r>
              <a:rPr lang="en-GB" altLang="nl-NL" dirty="0" smtClean="0"/>
              <a:t> </a:t>
            </a:r>
            <a:r>
              <a:rPr lang="en-GB" altLang="nl-NL" dirty="0" err="1" smtClean="0"/>
              <a:t>proces</a:t>
            </a:r>
            <a:r>
              <a:rPr lang="en-GB" altLang="nl-NL" dirty="0" smtClean="0"/>
              <a:t> </a:t>
            </a:r>
            <a:r>
              <a:rPr lang="en-GB" altLang="nl-NL" dirty="0" err="1" smtClean="0"/>
              <a:t>beginnend</a:t>
            </a:r>
            <a:r>
              <a:rPr lang="en-GB" altLang="nl-NL" dirty="0" smtClean="0"/>
              <a:t> met </a:t>
            </a:r>
            <a:r>
              <a:rPr lang="en-GB" altLang="nl-NL" dirty="0" err="1" smtClean="0"/>
              <a:t>niet-invasieve</a:t>
            </a:r>
            <a:r>
              <a:rPr lang="en-GB" altLang="nl-NL" dirty="0" smtClean="0"/>
              <a:t> </a:t>
            </a:r>
            <a:r>
              <a:rPr lang="en-GB" altLang="nl-NL" dirty="0" err="1" smtClean="0"/>
              <a:t>diagnostiek</a:t>
            </a:r>
            <a:r>
              <a:rPr lang="en-GB" altLang="nl-NL" dirty="0" smtClean="0"/>
              <a:t> tot steeds </a:t>
            </a:r>
            <a:r>
              <a:rPr lang="en-GB" altLang="nl-NL" dirty="0" err="1" smtClean="0"/>
              <a:t>invasievere</a:t>
            </a:r>
            <a:r>
              <a:rPr lang="en-GB" altLang="nl-NL" dirty="0" smtClean="0"/>
              <a:t> </a:t>
            </a:r>
            <a:r>
              <a:rPr lang="en-GB" altLang="nl-NL" dirty="0" err="1" smtClean="0"/>
              <a:t>diagnostiek</a:t>
            </a:r>
            <a:r>
              <a:rPr lang="en-GB" altLang="nl-NL" dirty="0" smtClean="0"/>
              <a:t> met </a:t>
            </a:r>
            <a:r>
              <a:rPr lang="en-GB" altLang="nl-NL" dirty="0" err="1" smtClean="0"/>
              <a:t>als</a:t>
            </a:r>
            <a:r>
              <a:rPr lang="en-GB" altLang="nl-NL" dirty="0" smtClean="0"/>
              <a:t> </a:t>
            </a:r>
            <a:r>
              <a:rPr lang="en-GB" altLang="nl-NL" dirty="0" err="1" smtClean="0"/>
              <a:t>laatste</a:t>
            </a:r>
            <a:r>
              <a:rPr lang="en-GB" altLang="nl-NL" dirty="0" smtClean="0"/>
              <a:t> </a:t>
            </a:r>
            <a:r>
              <a:rPr lang="en-GB" altLang="nl-NL" dirty="0" err="1" smtClean="0"/>
              <a:t>stap</a:t>
            </a:r>
            <a:r>
              <a:rPr lang="en-GB" altLang="nl-NL" dirty="0" smtClean="0"/>
              <a:t> de </a:t>
            </a:r>
            <a:r>
              <a:rPr lang="en-GB" altLang="nl-NL" dirty="0" err="1" smtClean="0"/>
              <a:t>referentie</a:t>
            </a:r>
            <a:r>
              <a:rPr lang="en-GB" altLang="nl-NL" dirty="0" smtClean="0"/>
              <a:t> test. </a:t>
            </a:r>
          </a:p>
          <a:p>
            <a:pPr eaLnBrk="1" hangingPunct="1">
              <a:spcBef>
                <a:spcPct val="10000"/>
              </a:spcBef>
            </a:pPr>
            <a:endParaRPr lang="en-GB" altLang="nl-NL" dirty="0" smtClean="0"/>
          </a:p>
          <a:p>
            <a:pPr eaLnBrk="1" hangingPunct="1">
              <a:spcBef>
                <a:spcPct val="10000"/>
              </a:spcBef>
            </a:pPr>
            <a:r>
              <a:rPr lang="en-GB" altLang="nl-NL" dirty="0" smtClean="0"/>
              <a:t>In </a:t>
            </a:r>
            <a:r>
              <a:rPr lang="en-GB" altLang="nl-NL" dirty="0" err="1" smtClean="0"/>
              <a:t>prraktijk</a:t>
            </a:r>
            <a:r>
              <a:rPr lang="en-GB" altLang="nl-NL" dirty="0" smtClean="0"/>
              <a:t> </a:t>
            </a:r>
            <a:r>
              <a:rPr lang="en-GB" altLang="nl-NL" dirty="0" err="1" smtClean="0"/>
              <a:t>wordt</a:t>
            </a:r>
            <a:r>
              <a:rPr lang="en-GB" altLang="nl-NL" dirty="0" smtClean="0"/>
              <a:t> </a:t>
            </a:r>
            <a:r>
              <a:rPr lang="en-GB" altLang="nl-NL" dirty="0" err="1" smtClean="0"/>
              <a:t>geen</a:t>
            </a:r>
            <a:r>
              <a:rPr lang="en-GB" altLang="nl-NL" dirty="0" smtClean="0"/>
              <a:t> </a:t>
            </a:r>
            <a:r>
              <a:rPr lang="en-GB" altLang="nl-NL" dirty="0" err="1" smtClean="0"/>
              <a:t>enkele</a:t>
            </a:r>
            <a:r>
              <a:rPr lang="en-GB" altLang="nl-NL" dirty="0" smtClean="0"/>
              <a:t> diagnose </a:t>
            </a:r>
            <a:r>
              <a:rPr lang="en-GB" altLang="nl-NL" dirty="0" err="1" smtClean="0"/>
              <a:t>gesteld</a:t>
            </a:r>
            <a:r>
              <a:rPr lang="en-GB" altLang="nl-NL" dirty="0" smtClean="0"/>
              <a:t> </a:t>
            </a:r>
            <a:r>
              <a:rPr lang="en-GB" altLang="nl-NL" dirty="0" err="1" smtClean="0"/>
              <a:t>obv</a:t>
            </a:r>
            <a:r>
              <a:rPr lang="en-GB" altLang="nl-NL" dirty="0" smtClean="0"/>
              <a:t> 1 </a:t>
            </a:r>
            <a:r>
              <a:rPr lang="en-GB" altLang="nl-NL" dirty="0" err="1" smtClean="0"/>
              <a:t>testuitslag</a:t>
            </a:r>
            <a:r>
              <a:rPr lang="en-GB" altLang="nl-NL" dirty="0" smtClean="0"/>
              <a:t>.</a:t>
            </a:r>
            <a:endParaRPr lang="nl-NL" altLang="nl-NL" sz="1300" dirty="0" smtClean="0"/>
          </a:p>
          <a:p>
            <a:pPr eaLnBrk="1" hangingPunct="1">
              <a:spcBef>
                <a:spcPct val="10000"/>
              </a:spcBef>
            </a:pPr>
            <a:r>
              <a:rPr lang="en-GB" altLang="nl-NL" dirty="0" err="1" smtClean="0"/>
              <a:t>Wij</a:t>
            </a:r>
            <a:r>
              <a:rPr lang="en-GB" altLang="nl-NL" dirty="0" smtClean="0"/>
              <a:t> </a:t>
            </a:r>
            <a:r>
              <a:rPr lang="en-GB" altLang="nl-NL" dirty="0" err="1" smtClean="0"/>
              <a:t>merken</a:t>
            </a:r>
            <a:r>
              <a:rPr lang="en-GB" altLang="nl-NL" dirty="0" smtClean="0"/>
              <a:t> in </a:t>
            </a:r>
            <a:r>
              <a:rPr lang="en-GB" altLang="nl-NL" dirty="0" err="1" smtClean="0"/>
              <a:t>dit</a:t>
            </a:r>
            <a:r>
              <a:rPr lang="en-GB" altLang="nl-NL" dirty="0" smtClean="0"/>
              <a:t> </a:t>
            </a:r>
            <a:r>
              <a:rPr lang="en-GB" altLang="nl-NL" dirty="0" err="1" smtClean="0"/>
              <a:t>verband</a:t>
            </a:r>
            <a:r>
              <a:rPr lang="en-GB" altLang="nl-NL" dirty="0" smtClean="0"/>
              <a:t> op </a:t>
            </a:r>
            <a:r>
              <a:rPr lang="en-GB" altLang="nl-NL" dirty="0" err="1" smtClean="0"/>
              <a:t>dat</a:t>
            </a:r>
            <a:r>
              <a:rPr lang="en-GB" altLang="nl-NL" dirty="0" smtClean="0"/>
              <a:t> </a:t>
            </a:r>
            <a:r>
              <a:rPr lang="en-GB" altLang="nl-NL" dirty="0" err="1" smtClean="0"/>
              <a:t>elke</a:t>
            </a:r>
            <a:r>
              <a:rPr lang="en-GB" altLang="nl-NL" dirty="0" smtClean="0"/>
              <a:t> </a:t>
            </a:r>
            <a:r>
              <a:rPr lang="en-GB" altLang="nl-NL" dirty="0" err="1" smtClean="0"/>
              <a:t>simpele</a:t>
            </a:r>
            <a:r>
              <a:rPr lang="en-GB" altLang="nl-NL" dirty="0" smtClean="0"/>
              <a:t> </a:t>
            </a:r>
            <a:r>
              <a:rPr lang="en-GB" altLang="nl-NL" dirty="0" err="1" smtClean="0"/>
              <a:t>vraag</a:t>
            </a:r>
            <a:r>
              <a:rPr lang="en-GB" altLang="nl-NL" dirty="0" smtClean="0"/>
              <a:t> in de </a:t>
            </a:r>
            <a:r>
              <a:rPr lang="en-GB" altLang="nl-NL" dirty="0" err="1" smtClean="0"/>
              <a:t>anamnese</a:t>
            </a:r>
            <a:r>
              <a:rPr lang="en-GB" altLang="nl-NL" dirty="0" smtClean="0"/>
              <a:t> </a:t>
            </a:r>
            <a:r>
              <a:rPr lang="en-GB" altLang="nl-NL" dirty="0" err="1" smtClean="0"/>
              <a:t>ook</a:t>
            </a:r>
            <a:r>
              <a:rPr lang="en-GB" altLang="nl-NL" dirty="0" smtClean="0"/>
              <a:t>  </a:t>
            </a:r>
            <a:r>
              <a:rPr lang="en-GB" altLang="nl-NL" dirty="0" err="1" smtClean="0"/>
              <a:t>beschouwd</a:t>
            </a:r>
            <a:r>
              <a:rPr lang="en-GB" altLang="nl-NL" dirty="0" smtClean="0"/>
              <a:t> </a:t>
            </a:r>
            <a:r>
              <a:rPr lang="en-GB" altLang="nl-NL" dirty="0" err="1" smtClean="0"/>
              <a:t>moet</a:t>
            </a:r>
            <a:r>
              <a:rPr lang="en-GB" altLang="nl-NL" dirty="0" smtClean="0"/>
              <a:t> </a:t>
            </a:r>
            <a:r>
              <a:rPr lang="en-GB" altLang="nl-NL" dirty="0" err="1" smtClean="0"/>
              <a:t>worden</a:t>
            </a:r>
            <a:r>
              <a:rPr lang="en-GB" altLang="nl-NL" dirty="0" smtClean="0"/>
              <a:t> </a:t>
            </a:r>
            <a:r>
              <a:rPr lang="en-GB" altLang="nl-NL" dirty="0" err="1" smtClean="0"/>
              <a:t>als</a:t>
            </a:r>
            <a:r>
              <a:rPr lang="en-GB" altLang="nl-NL" dirty="0" smtClean="0"/>
              <a:t> </a:t>
            </a:r>
            <a:r>
              <a:rPr lang="en-GB" altLang="nl-NL" dirty="0" err="1" smtClean="0"/>
              <a:t>een</a:t>
            </a:r>
            <a:r>
              <a:rPr lang="en-GB" altLang="nl-NL" dirty="0" smtClean="0"/>
              <a:t> </a:t>
            </a:r>
            <a:r>
              <a:rPr lang="en-GB" altLang="nl-NL" dirty="0" err="1" smtClean="0"/>
              <a:t>aparte</a:t>
            </a:r>
            <a:r>
              <a:rPr lang="en-GB" altLang="nl-NL" dirty="0" smtClean="0"/>
              <a:t> test: </a:t>
            </a:r>
            <a:r>
              <a:rPr lang="en-GB" altLang="nl-NL" dirty="0" err="1" smtClean="0"/>
              <a:t>zo</a:t>
            </a:r>
            <a:r>
              <a:rPr lang="en-GB" altLang="nl-NL" dirty="0" smtClean="0"/>
              <a:t> </a:t>
            </a:r>
            <a:r>
              <a:rPr lang="en-GB" altLang="nl-NL" dirty="0" err="1" smtClean="0"/>
              <a:t>zijn</a:t>
            </a:r>
            <a:r>
              <a:rPr lang="en-GB" altLang="nl-NL" dirty="0" smtClean="0"/>
              <a:t> </a:t>
            </a:r>
            <a:r>
              <a:rPr lang="en-GB" altLang="nl-NL" dirty="0" err="1" smtClean="0"/>
              <a:t>leeftijd</a:t>
            </a:r>
            <a:r>
              <a:rPr lang="en-GB" altLang="nl-NL" dirty="0" smtClean="0"/>
              <a:t> en </a:t>
            </a:r>
            <a:r>
              <a:rPr lang="en-GB" altLang="nl-NL" dirty="0" err="1" smtClean="0"/>
              <a:t>geslacht</a:t>
            </a:r>
            <a:r>
              <a:rPr lang="en-GB" altLang="nl-NL" dirty="0" smtClean="0"/>
              <a:t> en </a:t>
            </a:r>
            <a:r>
              <a:rPr lang="en-GB" altLang="nl-NL" dirty="0" err="1" smtClean="0"/>
              <a:t>duur</a:t>
            </a:r>
            <a:r>
              <a:rPr lang="en-GB" altLang="nl-NL" dirty="0" smtClean="0"/>
              <a:t> </a:t>
            </a:r>
            <a:r>
              <a:rPr lang="en-GB" altLang="nl-NL" dirty="0" err="1" smtClean="0"/>
              <a:t>klachten</a:t>
            </a:r>
            <a:r>
              <a:rPr lang="en-GB" altLang="nl-NL" dirty="0" smtClean="0"/>
              <a:t> </a:t>
            </a:r>
            <a:r>
              <a:rPr lang="en-GB" altLang="nl-NL" dirty="0" err="1" smtClean="0"/>
              <a:t>voor</a:t>
            </a:r>
            <a:r>
              <a:rPr lang="en-GB" altLang="nl-NL" dirty="0" smtClean="0"/>
              <a:t> </a:t>
            </a:r>
            <a:r>
              <a:rPr lang="en-GB" altLang="nl-NL" dirty="0" err="1" smtClean="0"/>
              <a:t>veel</a:t>
            </a:r>
            <a:r>
              <a:rPr lang="en-GB" altLang="nl-NL" dirty="0" smtClean="0"/>
              <a:t> </a:t>
            </a:r>
            <a:r>
              <a:rPr lang="en-GB" altLang="nl-NL" dirty="0" err="1" smtClean="0"/>
              <a:t>aandoeningen</a:t>
            </a:r>
            <a:r>
              <a:rPr lang="en-GB" altLang="nl-NL" dirty="0" smtClean="0"/>
              <a:t> heel </a:t>
            </a:r>
            <a:r>
              <a:rPr lang="en-GB" altLang="nl-NL" dirty="0" err="1" smtClean="0"/>
              <a:t>belangrijke</a:t>
            </a:r>
            <a:r>
              <a:rPr lang="en-GB" altLang="nl-NL" dirty="0" smtClean="0"/>
              <a:t> </a:t>
            </a:r>
            <a:r>
              <a:rPr lang="en-GB" altLang="nl-NL" dirty="0" err="1" smtClean="0"/>
              <a:t>testen</a:t>
            </a:r>
            <a:r>
              <a:rPr lang="en-GB" altLang="nl-NL" dirty="0" smtClean="0"/>
              <a:t>. </a:t>
            </a:r>
            <a:endParaRPr lang="nl-NL" altLang="nl-NL" dirty="0" smtClean="0"/>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58</a:t>
            </a:fld>
            <a:endParaRPr lang="nl-NL"/>
          </a:p>
        </p:txBody>
      </p:sp>
    </p:spTree>
    <p:extLst>
      <p:ext uri="{BB962C8B-B14F-4D97-AF65-F5344CB8AC3E}">
        <p14:creationId xmlns:p14="http://schemas.microsoft.com/office/powerpoint/2010/main" val="32052105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spcBef>
                <a:spcPct val="10000"/>
              </a:spcBef>
            </a:pPr>
            <a:r>
              <a:rPr lang="nl-NL" altLang="nl-NL" dirty="0" smtClean="0"/>
              <a:t>Veronderstel dat de geschatte kans op BM in onze casus  na het hebben uitgevoerd van de anamnestische en lichamelijk </a:t>
            </a:r>
            <a:r>
              <a:rPr lang="nl-NL" altLang="nl-NL" dirty="0" err="1" smtClean="0"/>
              <a:t>onderzoekstesten</a:t>
            </a:r>
            <a:r>
              <a:rPr lang="nl-NL" altLang="nl-NL" dirty="0" smtClean="0"/>
              <a:t> 10% is.</a:t>
            </a:r>
          </a:p>
          <a:p>
            <a:pPr eaLnBrk="1" hangingPunct="1">
              <a:spcBef>
                <a:spcPct val="10000"/>
              </a:spcBef>
            </a:pPr>
            <a:r>
              <a:rPr lang="nl-NL" altLang="nl-NL" dirty="0" smtClean="0"/>
              <a:t>Deze kans op ziekte gegeven testuitslagen wordt de posterior kans of achteraf-kans op de waarschijnlijkheidsdiagnose</a:t>
            </a:r>
            <a:r>
              <a:rPr lang="en-GB" altLang="nl-NL" dirty="0" smtClean="0"/>
              <a:t> </a:t>
            </a:r>
            <a:r>
              <a:rPr lang="nl-NL" altLang="nl-NL" dirty="0" smtClean="0"/>
              <a:t>genoemd.</a:t>
            </a:r>
          </a:p>
          <a:p>
            <a:pPr eaLnBrk="1" hangingPunct="1">
              <a:spcBef>
                <a:spcPct val="10000"/>
              </a:spcBef>
            </a:pPr>
            <a:r>
              <a:rPr lang="en-GB" altLang="nl-NL" dirty="0" smtClean="0"/>
              <a:t>Hoe </a:t>
            </a:r>
            <a:r>
              <a:rPr lang="en-GB" altLang="nl-NL" dirty="0" err="1" smtClean="0"/>
              <a:t>groter</a:t>
            </a:r>
            <a:r>
              <a:rPr lang="en-GB" altLang="nl-NL" dirty="0" smtClean="0"/>
              <a:t> het </a:t>
            </a:r>
            <a:r>
              <a:rPr lang="en-GB" altLang="nl-NL" dirty="0" err="1" smtClean="0"/>
              <a:t>verschil</a:t>
            </a:r>
            <a:r>
              <a:rPr lang="en-GB" altLang="nl-NL" dirty="0" smtClean="0"/>
              <a:t> </a:t>
            </a:r>
            <a:r>
              <a:rPr lang="en-GB" altLang="nl-NL" dirty="0" err="1" smtClean="0"/>
              <a:t>tussen</a:t>
            </a:r>
            <a:r>
              <a:rPr lang="en-GB" altLang="nl-NL" dirty="0" smtClean="0"/>
              <a:t> de prior </a:t>
            </a:r>
            <a:r>
              <a:rPr lang="en-GB" altLang="nl-NL" dirty="0" err="1" smtClean="0"/>
              <a:t>kans</a:t>
            </a:r>
            <a:r>
              <a:rPr lang="en-GB" altLang="nl-NL" dirty="0" smtClean="0"/>
              <a:t> en posterior </a:t>
            </a:r>
            <a:r>
              <a:rPr lang="en-GB" altLang="nl-NL" dirty="0" err="1" smtClean="0"/>
              <a:t>kans</a:t>
            </a:r>
            <a:r>
              <a:rPr lang="en-GB" altLang="nl-NL" dirty="0" smtClean="0"/>
              <a:t> is, des </a:t>
            </a:r>
            <a:r>
              <a:rPr lang="en-GB" altLang="nl-NL" dirty="0" err="1" smtClean="0"/>
              <a:t>te</a:t>
            </a:r>
            <a:r>
              <a:rPr lang="en-GB" altLang="nl-NL" dirty="0" smtClean="0"/>
              <a:t> </a:t>
            </a:r>
            <a:r>
              <a:rPr lang="en-GB" altLang="nl-NL" dirty="0" err="1" smtClean="0"/>
              <a:t>beter</a:t>
            </a:r>
            <a:r>
              <a:rPr lang="en-GB" altLang="nl-NL" dirty="0" smtClean="0"/>
              <a:t> is de </a:t>
            </a:r>
            <a:r>
              <a:rPr lang="nl-NL" altLang="nl-NL" dirty="0" smtClean="0"/>
              <a:t>diagnostische waarde van </a:t>
            </a:r>
            <a:r>
              <a:rPr lang="en-GB" altLang="nl-NL" dirty="0" smtClean="0"/>
              <a:t>test.</a:t>
            </a:r>
            <a:endParaRPr lang="nl-NL" altLang="nl-NL" dirty="0" smtClean="0"/>
          </a:p>
          <a:p>
            <a:pPr eaLnBrk="1" hangingPunct="1"/>
            <a:endParaRPr lang="en-GB" altLang="nl-NL" dirty="0" smtClean="0"/>
          </a:p>
          <a:p>
            <a:pPr eaLnBrk="1" hangingPunct="1">
              <a:spcBef>
                <a:spcPct val="10000"/>
              </a:spcBef>
            </a:pPr>
            <a:r>
              <a:rPr lang="en-GB" altLang="nl-NL" dirty="0" smtClean="0"/>
              <a:t>We </a:t>
            </a:r>
            <a:r>
              <a:rPr lang="en-GB" altLang="nl-NL" dirty="0" err="1" smtClean="0"/>
              <a:t>stellen</a:t>
            </a:r>
            <a:r>
              <a:rPr lang="en-GB" altLang="nl-NL" dirty="0" smtClean="0"/>
              <a:t> (</a:t>
            </a:r>
            <a:r>
              <a:rPr lang="en-GB" altLang="nl-NL" dirty="0" err="1" smtClean="0"/>
              <a:t>voor</a:t>
            </a:r>
            <a:r>
              <a:rPr lang="en-GB" altLang="nl-NL" dirty="0" smtClean="0"/>
              <a:t> het </a:t>
            </a:r>
            <a:r>
              <a:rPr lang="en-GB" altLang="nl-NL" dirty="0" err="1" smtClean="0"/>
              <a:t>gemak</a:t>
            </a:r>
            <a:r>
              <a:rPr lang="en-GB" altLang="nl-NL" dirty="0" smtClean="0"/>
              <a:t>) </a:t>
            </a:r>
            <a:r>
              <a:rPr lang="en-GB" altLang="nl-NL" dirty="0" err="1" smtClean="0"/>
              <a:t>hier</a:t>
            </a:r>
            <a:r>
              <a:rPr lang="en-GB" altLang="nl-NL" dirty="0" smtClean="0"/>
              <a:t> even </a:t>
            </a:r>
            <a:r>
              <a:rPr lang="en-GB" altLang="nl-NL" dirty="0" err="1" smtClean="0"/>
              <a:t>dat</a:t>
            </a:r>
            <a:r>
              <a:rPr lang="en-GB" altLang="nl-NL" dirty="0" smtClean="0"/>
              <a:t> </a:t>
            </a:r>
            <a:r>
              <a:rPr lang="en-GB" altLang="nl-NL" dirty="0" err="1" smtClean="0"/>
              <a:t>wij</a:t>
            </a:r>
            <a:r>
              <a:rPr lang="en-GB" altLang="nl-NL" dirty="0" smtClean="0"/>
              <a:t> </a:t>
            </a:r>
            <a:r>
              <a:rPr lang="en-GB" altLang="nl-NL" dirty="0" err="1" smtClean="0"/>
              <a:t>deze</a:t>
            </a:r>
            <a:r>
              <a:rPr lang="en-GB" altLang="nl-NL" dirty="0" smtClean="0"/>
              <a:t> </a:t>
            </a:r>
            <a:r>
              <a:rPr lang="en-GB" altLang="nl-NL" dirty="0" err="1" smtClean="0"/>
              <a:t>kans</a:t>
            </a:r>
            <a:r>
              <a:rPr lang="en-GB" altLang="nl-NL" dirty="0" smtClean="0"/>
              <a:t> op </a:t>
            </a:r>
            <a:r>
              <a:rPr lang="en-GB" altLang="nl-NL" dirty="0" err="1" smtClean="0"/>
              <a:t>aanwezigheid</a:t>
            </a:r>
            <a:r>
              <a:rPr lang="en-GB" altLang="nl-NL" dirty="0" smtClean="0"/>
              <a:t> van BM nog </a:t>
            </a:r>
            <a:r>
              <a:rPr lang="en-GB" altLang="nl-NL" dirty="0" err="1" smtClean="0"/>
              <a:t>te</a:t>
            </a:r>
            <a:r>
              <a:rPr lang="en-GB" altLang="nl-NL" dirty="0" smtClean="0"/>
              <a:t> </a:t>
            </a:r>
            <a:r>
              <a:rPr lang="en-GB" altLang="nl-NL" dirty="0" err="1" smtClean="0"/>
              <a:t>hoog</a:t>
            </a:r>
            <a:r>
              <a:rPr lang="en-GB" altLang="nl-NL" dirty="0" smtClean="0"/>
              <a:t> </a:t>
            </a:r>
            <a:r>
              <a:rPr lang="en-GB" altLang="nl-NL" dirty="0" err="1" smtClean="0"/>
              <a:t>vinden</a:t>
            </a:r>
            <a:r>
              <a:rPr lang="en-GB" altLang="nl-NL" dirty="0" smtClean="0"/>
              <a:t> om het kind (</a:t>
            </a:r>
            <a:r>
              <a:rPr lang="en-GB" altLang="nl-NL" dirty="0" err="1" smtClean="0"/>
              <a:t>zomaar</a:t>
            </a:r>
            <a:r>
              <a:rPr lang="en-GB" altLang="nl-NL" dirty="0" smtClean="0"/>
              <a:t>) </a:t>
            </a:r>
            <a:r>
              <a:rPr lang="en-GB" altLang="nl-NL" dirty="0" err="1" smtClean="0"/>
              <a:t>naar</a:t>
            </a:r>
            <a:r>
              <a:rPr lang="en-GB" altLang="nl-NL" dirty="0" smtClean="0"/>
              <a:t> </a:t>
            </a:r>
            <a:r>
              <a:rPr lang="en-GB" altLang="nl-NL" dirty="0" err="1" smtClean="0"/>
              <a:t>huis</a:t>
            </a:r>
            <a:r>
              <a:rPr lang="en-GB" altLang="nl-NL" dirty="0" smtClean="0"/>
              <a:t> </a:t>
            </a:r>
            <a:r>
              <a:rPr lang="en-GB" altLang="nl-NL" dirty="0" err="1" smtClean="0"/>
              <a:t>te</a:t>
            </a:r>
            <a:r>
              <a:rPr lang="en-GB" altLang="nl-NL" dirty="0" smtClean="0"/>
              <a:t> </a:t>
            </a:r>
            <a:r>
              <a:rPr lang="en-GB" altLang="nl-NL" dirty="0" err="1" smtClean="0"/>
              <a:t>sturen</a:t>
            </a:r>
            <a:r>
              <a:rPr lang="en-GB" altLang="nl-NL" dirty="0" smtClean="0"/>
              <a:t> --&gt; </a:t>
            </a:r>
            <a:r>
              <a:rPr lang="en-GB" altLang="nl-NL" dirty="0" err="1" smtClean="0"/>
              <a:t>wat</a:t>
            </a:r>
            <a:r>
              <a:rPr lang="en-GB" altLang="nl-NL" dirty="0" smtClean="0"/>
              <a:t> is </a:t>
            </a:r>
            <a:r>
              <a:rPr lang="en-GB" altLang="nl-NL" dirty="0" err="1" smtClean="0"/>
              <a:t>dus</a:t>
            </a:r>
            <a:r>
              <a:rPr lang="en-GB" altLang="nl-NL" dirty="0" smtClean="0"/>
              <a:t> de </a:t>
            </a:r>
            <a:r>
              <a:rPr lang="en-GB" altLang="nl-NL" dirty="0" err="1" smtClean="0"/>
              <a:t>volgende</a:t>
            </a:r>
            <a:r>
              <a:rPr lang="en-GB" altLang="nl-NL" dirty="0" smtClean="0"/>
              <a:t> </a:t>
            </a:r>
            <a:r>
              <a:rPr lang="en-GB" altLang="nl-NL" dirty="0" err="1" smtClean="0"/>
              <a:t>stap</a:t>
            </a:r>
            <a:r>
              <a:rPr lang="en-GB" altLang="nl-NL" dirty="0" smtClean="0"/>
              <a:t>?</a:t>
            </a:r>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59</a:t>
            </a:fld>
            <a:endParaRPr lang="nl-NL"/>
          </a:p>
        </p:txBody>
      </p:sp>
    </p:spTree>
    <p:extLst>
      <p:ext uri="{BB962C8B-B14F-4D97-AF65-F5344CB8AC3E}">
        <p14:creationId xmlns:p14="http://schemas.microsoft.com/office/powerpoint/2010/main" val="18225020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spcBef>
                <a:spcPct val="10000"/>
              </a:spcBef>
            </a:pPr>
            <a:r>
              <a:rPr lang="nl-NL" altLang="nl-NL" dirty="0" smtClean="0"/>
              <a:t>De volgende stap is simpel aanvullend bloedonderzoek (in de casus met name </a:t>
            </a:r>
            <a:r>
              <a:rPr lang="nl-NL" altLang="nl-NL" dirty="0" err="1" smtClean="0"/>
              <a:t>leucocyten</a:t>
            </a:r>
            <a:r>
              <a:rPr lang="nl-NL" altLang="nl-NL" dirty="0" smtClean="0"/>
              <a:t> getal, CRP, en bezinkingsparameters)</a:t>
            </a:r>
          </a:p>
          <a:p>
            <a:pPr eaLnBrk="1" hangingPunct="1"/>
            <a:endParaRPr lang="en-GB" altLang="nl-NL" dirty="0" smtClean="0"/>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60</a:t>
            </a:fld>
            <a:endParaRPr lang="nl-NL"/>
          </a:p>
        </p:txBody>
      </p:sp>
    </p:spTree>
    <p:extLst>
      <p:ext uri="{BB962C8B-B14F-4D97-AF65-F5344CB8AC3E}">
        <p14:creationId xmlns:p14="http://schemas.microsoft.com/office/powerpoint/2010/main" val="39270120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spcBef>
                <a:spcPct val="10000"/>
              </a:spcBef>
            </a:pPr>
            <a:r>
              <a:rPr lang="nl-NL" altLang="nl-NL" dirty="0" smtClean="0"/>
              <a:t>Veronderstel nu dat in de casus nekstijfheid de posterior-kans na anamnese, lichamelijk onderzoek plus die simpele bloedtesten (!) uiteindelijk tot 1% is gedaald. </a:t>
            </a:r>
            <a:r>
              <a:rPr lang="en-GB" altLang="nl-NL" dirty="0" smtClean="0"/>
              <a:t>U </a:t>
            </a:r>
            <a:r>
              <a:rPr lang="en-GB" altLang="nl-NL" dirty="0" err="1" smtClean="0"/>
              <a:t>hebt</a:t>
            </a:r>
            <a:r>
              <a:rPr lang="en-GB" altLang="nl-NL" dirty="0" smtClean="0"/>
              <a:t> de </a:t>
            </a:r>
            <a:r>
              <a:rPr lang="en-GB" altLang="nl-NL" dirty="0" err="1" smtClean="0"/>
              <a:t>onzekerheid</a:t>
            </a:r>
            <a:r>
              <a:rPr lang="en-GB" altLang="nl-NL" dirty="0" smtClean="0"/>
              <a:t> over de </a:t>
            </a:r>
            <a:r>
              <a:rPr lang="en-GB" altLang="nl-NL" dirty="0" err="1" smtClean="0"/>
              <a:t>aanwezigheid</a:t>
            </a:r>
            <a:r>
              <a:rPr lang="en-GB" altLang="nl-NL" dirty="0" smtClean="0"/>
              <a:t> van </a:t>
            </a:r>
            <a:r>
              <a:rPr lang="en-GB" altLang="nl-NL" dirty="0" err="1" smtClean="0"/>
              <a:t>bacteriële</a:t>
            </a:r>
            <a:r>
              <a:rPr lang="en-GB" altLang="nl-NL" dirty="0" smtClean="0"/>
              <a:t> meningitis in </a:t>
            </a:r>
            <a:r>
              <a:rPr lang="en-GB" altLang="nl-NL" dirty="0" err="1" smtClean="0"/>
              <a:t>sterke</a:t>
            </a:r>
            <a:r>
              <a:rPr lang="en-GB" altLang="nl-NL" dirty="0" smtClean="0"/>
              <a:t> mate </a:t>
            </a:r>
            <a:r>
              <a:rPr lang="en-GB" altLang="nl-NL" dirty="0" err="1" smtClean="0"/>
              <a:t>weten</a:t>
            </a:r>
            <a:r>
              <a:rPr lang="en-GB" altLang="nl-NL" dirty="0" smtClean="0"/>
              <a:t> </a:t>
            </a:r>
            <a:r>
              <a:rPr lang="en-GB" altLang="nl-NL" dirty="0" err="1" smtClean="0"/>
              <a:t>te</a:t>
            </a:r>
            <a:r>
              <a:rPr lang="en-GB" altLang="nl-NL" dirty="0" smtClean="0"/>
              <a:t> </a:t>
            </a:r>
            <a:r>
              <a:rPr lang="en-GB" altLang="nl-NL" dirty="0" err="1" smtClean="0"/>
              <a:t>beperken</a:t>
            </a:r>
            <a:r>
              <a:rPr lang="en-GB" altLang="nl-NL" dirty="0" smtClean="0"/>
              <a:t>. U </a:t>
            </a:r>
            <a:r>
              <a:rPr lang="en-GB" altLang="nl-NL" dirty="0" err="1" smtClean="0"/>
              <a:t>zou</a:t>
            </a:r>
            <a:r>
              <a:rPr lang="en-GB" altLang="nl-NL" dirty="0" smtClean="0"/>
              <a:t> </a:t>
            </a:r>
            <a:r>
              <a:rPr lang="en-GB" altLang="nl-NL" dirty="0" err="1" smtClean="0"/>
              <a:t>dus</a:t>
            </a:r>
            <a:r>
              <a:rPr lang="en-GB" altLang="nl-NL" dirty="0" smtClean="0"/>
              <a:t> nu </a:t>
            </a:r>
            <a:r>
              <a:rPr lang="en-GB" altLang="nl-NL" dirty="0" err="1" smtClean="0"/>
              <a:t>kunnen</a:t>
            </a:r>
            <a:r>
              <a:rPr lang="en-GB" altLang="nl-NL" dirty="0" smtClean="0"/>
              <a:t> </a:t>
            </a:r>
            <a:r>
              <a:rPr lang="en-GB" altLang="nl-NL" dirty="0" err="1" smtClean="0"/>
              <a:t>besluiten</a:t>
            </a:r>
            <a:r>
              <a:rPr lang="en-GB" altLang="nl-NL" dirty="0" smtClean="0"/>
              <a:t> </a:t>
            </a:r>
            <a:r>
              <a:rPr lang="en-GB" altLang="nl-NL" dirty="0" err="1" smtClean="0"/>
              <a:t>dat</a:t>
            </a:r>
            <a:r>
              <a:rPr lang="en-GB" altLang="nl-NL" dirty="0" smtClean="0"/>
              <a:t> de posterior </a:t>
            </a:r>
            <a:r>
              <a:rPr lang="en-GB" altLang="nl-NL" dirty="0" err="1" smtClean="0"/>
              <a:t>kans</a:t>
            </a:r>
            <a:r>
              <a:rPr lang="en-GB" altLang="nl-NL" dirty="0" smtClean="0"/>
              <a:t> </a:t>
            </a:r>
            <a:r>
              <a:rPr lang="en-GB" altLang="nl-NL" dirty="0" err="1" smtClean="0"/>
              <a:t>laag</a:t>
            </a:r>
            <a:r>
              <a:rPr lang="en-GB" altLang="nl-NL" dirty="0" smtClean="0"/>
              <a:t> </a:t>
            </a:r>
            <a:r>
              <a:rPr lang="en-GB" altLang="nl-NL" dirty="0" err="1" smtClean="0"/>
              <a:t>genoeg</a:t>
            </a:r>
            <a:r>
              <a:rPr lang="en-GB" altLang="nl-NL" dirty="0" smtClean="0"/>
              <a:t> is om het kind </a:t>
            </a:r>
            <a:r>
              <a:rPr lang="en-GB" altLang="nl-NL" dirty="0" err="1" smtClean="0"/>
              <a:t>naar</a:t>
            </a:r>
            <a:r>
              <a:rPr lang="en-GB" altLang="nl-NL" dirty="0" smtClean="0"/>
              <a:t> </a:t>
            </a:r>
            <a:r>
              <a:rPr lang="en-GB" altLang="nl-NL" dirty="0" err="1" smtClean="0"/>
              <a:t>huis</a:t>
            </a:r>
            <a:r>
              <a:rPr lang="en-GB" altLang="nl-NL" dirty="0" smtClean="0"/>
              <a:t> </a:t>
            </a:r>
            <a:r>
              <a:rPr lang="en-GB" altLang="nl-NL" dirty="0" err="1" smtClean="0"/>
              <a:t>te</a:t>
            </a:r>
            <a:r>
              <a:rPr lang="en-GB" altLang="nl-NL" dirty="0" smtClean="0"/>
              <a:t> </a:t>
            </a:r>
            <a:r>
              <a:rPr lang="en-GB" altLang="nl-NL" dirty="0" err="1" smtClean="0"/>
              <a:t>sturen</a:t>
            </a:r>
            <a:r>
              <a:rPr lang="en-GB" altLang="nl-NL" dirty="0" smtClean="0"/>
              <a:t> en ‘wait and see’ </a:t>
            </a:r>
            <a:r>
              <a:rPr lang="en-GB" altLang="nl-NL" dirty="0" err="1" smtClean="0"/>
              <a:t>beleid</a:t>
            </a:r>
            <a:r>
              <a:rPr lang="en-GB" altLang="nl-NL" dirty="0" smtClean="0"/>
              <a:t> toe </a:t>
            </a:r>
            <a:r>
              <a:rPr lang="en-GB" altLang="nl-NL" dirty="0" err="1" smtClean="0"/>
              <a:t>te</a:t>
            </a:r>
            <a:r>
              <a:rPr lang="en-GB" altLang="nl-NL" dirty="0" smtClean="0"/>
              <a:t> </a:t>
            </a:r>
            <a:r>
              <a:rPr lang="en-GB" altLang="nl-NL" dirty="0" err="1" smtClean="0"/>
              <a:t>passen</a:t>
            </a:r>
            <a:r>
              <a:rPr lang="en-GB" altLang="nl-NL" dirty="0" smtClean="0"/>
              <a:t>. </a:t>
            </a:r>
            <a:r>
              <a:rPr lang="en-GB" altLang="nl-NL" dirty="0" err="1" smtClean="0"/>
              <a:t>Echter</a:t>
            </a:r>
            <a:r>
              <a:rPr lang="en-GB" altLang="nl-NL" dirty="0" smtClean="0"/>
              <a:t>, </a:t>
            </a:r>
            <a:r>
              <a:rPr lang="en-GB" altLang="nl-NL" dirty="0" err="1" smtClean="0"/>
              <a:t>indien</a:t>
            </a:r>
            <a:r>
              <a:rPr lang="en-GB" altLang="nl-NL" dirty="0" smtClean="0"/>
              <a:t> u </a:t>
            </a:r>
            <a:r>
              <a:rPr lang="en-GB" altLang="nl-NL" dirty="0" err="1" smtClean="0"/>
              <a:t>dit</a:t>
            </a:r>
            <a:r>
              <a:rPr lang="en-GB" altLang="nl-NL" dirty="0" smtClean="0"/>
              <a:t> </a:t>
            </a:r>
            <a:r>
              <a:rPr lang="en-GB" altLang="nl-NL" dirty="0" err="1" smtClean="0"/>
              <a:t>risico</a:t>
            </a:r>
            <a:r>
              <a:rPr lang="en-GB" altLang="nl-NL" dirty="0" smtClean="0"/>
              <a:t> </a:t>
            </a:r>
            <a:r>
              <a:rPr lang="en-GB" altLang="nl-NL" dirty="0" err="1" smtClean="0"/>
              <a:t>niet</a:t>
            </a:r>
            <a:r>
              <a:rPr lang="en-GB" altLang="nl-NL" dirty="0" smtClean="0"/>
              <a:t> </a:t>
            </a:r>
            <a:r>
              <a:rPr lang="en-GB" altLang="nl-NL" dirty="0" err="1" smtClean="0"/>
              <a:t>wil</a:t>
            </a:r>
            <a:r>
              <a:rPr lang="en-GB" altLang="nl-NL" dirty="0" smtClean="0"/>
              <a:t> </a:t>
            </a:r>
            <a:r>
              <a:rPr lang="en-GB" altLang="nl-NL" dirty="0" err="1" smtClean="0"/>
              <a:t>lopen</a:t>
            </a:r>
            <a:r>
              <a:rPr lang="en-GB" altLang="nl-NL" dirty="0" smtClean="0"/>
              <a:t> </a:t>
            </a:r>
            <a:r>
              <a:rPr lang="en-GB" altLang="nl-NL" dirty="0" err="1" smtClean="0"/>
              <a:t>kunt</a:t>
            </a:r>
            <a:r>
              <a:rPr lang="en-GB" altLang="nl-NL" dirty="0" smtClean="0"/>
              <a:t> u de </a:t>
            </a:r>
            <a:r>
              <a:rPr lang="en-GB" altLang="nl-NL" dirty="0" err="1" smtClean="0"/>
              <a:t>volgende</a:t>
            </a:r>
            <a:r>
              <a:rPr lang="en-GB" altLang="nl-NL" dirty="0" smtClean="0"/>
              <a:t> </a:t>
            </a:r>
            <a:r>
              <a:rPr lang="en-GB" altLang="nl-NL" dirty="0" err="1" smtClean="0"/>
              <a:t>stap</a:t>
            </a:r>
            <a:r>
              <a:rPr lang="en-GB" altLang="nl-NL" dirty="0" smtClean="0"/>
              <a:t> </a:t>
            </a:r>
            <a:r>
              <a:rPr lang="en-GB" altLang="nl-NL" dirty="0" err="1" smtClean="0"/>
              <a:t>doen</a:t>
            </a:r>
            <a:r>
              <a:rPr lang="en-GB" altLang="nl-NL" dirty="0" smtClean="0"/>
              <a:t>, </a:t>
            </a:r>
            <a:r>
              <a:rPr lang="en-GB" altLang="nl-NL" dirty="0" err="1" smtClean="0"/>
              <a:t>dat</a:t>
            </a:r>
            <a:r>
              <a:rPr lang="en-GB" altLang="nl-NL" dirty="0" smtClean="0"/>
              <a:t> in </a:t>
            </a:r>
            <a:r>
              <a:rPr lang="en-GB" altLang="nl-NL" dirty="0" err="1" smtClean="0"/>
              <a:t>onze</a:t>
            </a:r>
            <a:r>
              <a:rPr lang="en-GB" altLang="nl-NL" dirty="0" smtClean="0"/>
              <a:t> casus reeds de </a:t>
            </a:r>
            <a:r>
              <a:rPr lang="en-GB" altLang="nl-NL" dirty="0" err="1" smtClean="0"/>
              <a:t>referentie</a:t>
            </a:r>
            <a:r>
              <a:rPr lang="en-GB" altLang="nl-NL" dirty="0" smtClean="0"/>
              <a:t> test </a:t>
            </a:r>
            <a:r>
              <a:rPr lang="en-GB" altLang="nl-NL" dirty="0" err="1" smtClean="0"/>
              <a:t>zou</a:t>
            </a:r>
            <a:r>
              <a:rPr lang="en-GB" altLang="nl-NL" dirty="0" smtClean="0"/>
              <a:t> </a:t>
            </a:r>
            <a:r>
              <a:rPr lang="en-GB" altLang="nl-NL" dirty="0" err="1" smtClean="0"/>
              <a:t>zijn</a:t>
            </a:r>
            <a:r>
              <a:rPr lang="en-GB" altLang="nl-NL" dirty="0" smtClean="0"/>
              <a:t> (</a:t>
            </a:r>
            <a:r>
              <a:rPr lang="en-GB" altLang="nl-NL" dirty="0" err="1" smtClean="0"/>
              <a:t>lumbaal</a:t>
            </a:r>
            <a:r>
              <a:rPr lang="en-GB" altLang="nl-NL" dirty="0" smtClean="0"/>
              <a:t> </a:t>
            </a:r>
            <a:r>
              <a:rPr lang="en-GB" altLang="nl-NL" dirty="0" err="1" smtClean="0"/>
              <a:t>punctie</a:t>
            </a:r>
            <a:r>
              <a:rPr lang="en-GB" altLang="nl-NL" dirty="0" smtClean="0"/>
              <a:t>).</a:t>
            </a:r>
          </a:p>
          <a:p>
            <a:pPr eaLnBrk="1" hangingPunct="1">
              <a:spcBef>
                <a:spcPct val="10000"/>
              </a:spcBef>
            </a:pPr>
            <a:endParaRPr lang="en-GB" altLang="nl-NL" dirty="0" smtClean="0"/>
          </a:p>
          <a:p>
            <a:pPr eaLnBrk="1" hangingPunct="1">
              <a:spcBef>
                <a:spcPct val="10000"/>
              </a:spcBef>
            </a:pPr>
            <a:r>
              <a:rPr lang="en-GB" altLang="nl-NL" dirty="0" smtClean="0"/>
              <a:t>In </a:t>
            </a:r>
            <a:r>
              <a:rPr lang="en-GB" altLang="nl-NL" dirty="0" err="1" smtClean="0"/>
              <a:t>praktijk</a:t>
            </a:r>
            <a:r>
              <a:rPr lang="en-GB" altLang="nl-NL" dirty="0" smtClean="0"/>
              <a:t> </a:t>
            </a:r>
            <a:r>
              <a:rPr lang="en-GB" altLang="nl-NL" dirty="0" err="1" smtClean="0"/>
              <a:t>zou</a:t>
            </a:r>
            <a:r>
              <a:rPr lang="en-GB" altLang="nl-NL" dirty="0" smtClean="0"/>
              <a:t> het </a:t>
            </a:r>
            <a:r>
              <a:rPr lang="en-GB" altLang="nl-NL" dirty="0" err="1" smtClean="0"/>
              <a:t>ideaal</a:t>
            </a:r>
            <a:r>
              <a:rPr lang="en-GB" altLang="nl-NL" dirty="0" smtClean="0"/>
              <a:t> </a:t>
            </a:r>
            <a:r>
              <a:rPr lang="en-GB" altLang="nl-NL" dirty="0" err="1" smtClean="0"/>
              <a:t>zijn</a:t>
            </a:r>
            <a:r>
              <a:rPr lang="en-GB" altLang="nl-NL" dirty="0" smtClean="0"/>
              <a:t> </a:t>
            </a:r>
            <a:r>
              <a:rPr lang="en-GB" altLang="nl-NL" dirty="0" err="1" smtClean="0"/>
              <a:t>als</a:t>
            </a:r>
            <a:r>
              <a:rPr lang="en-GB" altLang="nl-NL" dirty="0" smtClean="0"/>
              <a:t> de arts </a:t>
            </a:r>
            <a:r>
              <a:rPr lang="en-GB" altLang="nl-NL" dirty="0" err="1" smtClean="0"/>
              <a:t>aan</a:t>
            </a:r>
            <a:r>
              <a:rPr lang="en-GB" altLang="nl-NL" dirty="0" smtClean="0"/>
              <a:t> de hand van </a:t>
            </a:r>
            <a:r>
              <a:rPr lang="en-GB" altLang="nl-NL" dirty="0" err="1" smtClean="0"/>
              <a:t>eenvoudige</a:t>
            </a:r>
            <a:r>
              <a:rPr lang="en-GB" altLang="nl-NL" dirty="0" smtClean="0"/>
              <a:t> </a:t>
            </a:r>
            <a:r>
              <a:rPr lang="en-GB" altLang="nl-NL" dirty="0" err="1" smtClean="0"/>
              <a:t>diagnostiek</a:t>
            </a:r>
            <a:r>
              <a:rPr lang="en-GB" altLang="nl-NL" dirty="0" smtClean="0"/>
              <a:t> de posterior </a:t>
            </a:r>
            <a:r>
              <a:rPr lang="en-GB" altLang="nl-NL" dirty="0" err="1" smtClean="0"/>
              <a:t>kans</a:t>
            </a:r>
            <a:r>
              <a:rPr lang="en-GB" altLang="nl-NL" dirty="0" smtClean="0"/>
              <a:t> reeds </a:t>
            </a:r>
            <a:r>
              <a:rPr lang="en-GB" altLang="nl-NL" dirty="0" err="1" smtClean="0"/>
              <a:t>naar</a:t>
            </a:r>
            <a:r>
              <a:rPr lang="en-GB" altLang="nl-NL" dirty="0" smtClean="0"/>
              <a:t>  0 (WD </a:t>
            </a:r>
            <a:r>
              <a:rPr lang="en-GB" altLang="nl-NL" dirty="0" err="1" smtClean="0"/>
              <a:t>zeker</a:t>
            </a:r>
            <a:r>
              <a:rPr lang="en-GB" altLang="nl-NL" dirty="0" smtClean="0"/>
              <a:t> </a:t>
            </a:r>
            <a:r>
              <a:rPr lang="en-GB" altLang="nl-NL" dirty="0" err="1" smtClean="0"/>
              <a:t>afwezig</a:t>
            </a:r>
            <a:r>
              <a:rPr lang="en-GB" altLang="nl-NL" dirty="0" smtClean="0"/>
              <a:t>) </a:t>
            </a:r>
          </a:p>
          <a:p>
            <a:pPr eaLnBrk="1" hangingPunct="1">
              <a:spcBef>
                <a:spcPct val="10000"/>
              </a:spcBef>
            </a:pPr>
            <a:r>
              <a:rPr lang="en-GB" altLang="nl-NL" dirty="0" smtClean="0"/>
              <a:t>of 1 (WD </a:t>
            </a:r>
            <a:r>
              <a:rPr lang="en-GB" altLang="nl-NL" dirty="0" err="1" smtClean="0"/>
              <a:t>zeker</a:t>
            </a:r>
            <a:r>
              <a:rPr lang="en-GB" altLang="nl-NL" dirty="0" smtClean="0"/>
              <a:t> </a:t>
            </a:r>
            <a:r>
              <a:rPr lang="en-GB" altLang="nl-NL" dirty="0" err="1" smtClean="0"/>
              <a:t>aanwezig</a:t>
            </a:r>
            <a:r>
              <a:rPr lang="en-GB" altLang="nl-NL" dirty="0" smtClean="0"/>
              <a:t>), </a:t>
            </a:r>
            <a:r>
              <a:rPr lang="en-GB" altLang="nl-NL" dirty="0" err="1" smtClean="0"/>
              <a:t>zonder</a:t>
            </a:r>
            <a:r>
              <a:rPr lang="en-GB" altLang="nl-NL" dirty="0" smtClean="0"/>
              <a:t> de </a:t>
            </a:r>
            <a:r>
              <a:rPr lang="en-GB" altLang="nl-NL" dirty="0" err="1" smtClean="0"/>
              <a:t>referentie</a:t>
            </a:r>
            <a:r>
              <a:rPr lang="en-GB" altLang="nl-NL" dirty="0" smtClean="0"/>
              <a:t> test </a:t>
            </a:r>
            <a:r>
              <a:rPr lang="en-GB" altLang="nl-NL" dirty="0" err="1" smtClean="0"/>
              <a:t>te</a:t>
            </a:r>
            <a:r>
              <a:rPr lang="en-GB" altLang="nl-NL" dirty="0" smtClean="0"/>
              <a:t> </a:t>
            </a:r>
            <a:r>
              <a:rPr lang="en-GB" altLang="nl-NL" dirty="0" err="1" smtClean="0"/>
              <a:t>hoeven</a:t>
            </a:r>
            <a:r>
              <a:rPr lang="en-GB" altLang="nl-NL" dirty="0" smtClean="0"/>
              <a:t> </a:t>
            </a:r>
            <a:r>
              <a:rPr lang="en-GB" altLang="nl-NL" dirty="0" err="1" smtClean="0"/>
              <a:t>doen</a:t>
            </a:r>
            <a:r>
              <a:rPr lang="en-GB" altLang="nl-NL" dirty="0" smtClean="0"/>
              <a:t>. Maar </a:t>
            </a:r>
            <a:r>
              <a:rPr lang="en-GB" altLang="nl-NL" dirty="0" err="1" smtClean="0"/>
              <a:t>dit</a:t>
            </a:r>
            <a:r>
              <a:rPr lang="en-GB" altLang="nl-NL" dirty="0" smtClean="0"/>
              <a:t> is in de </a:t>
            </a:r>
            <a:r>
              <a:rPr lang="en-GB" altLang="nl-NL" dirty="0" err="1" smtClean="0"/>
              <a:t>praktijk</a:t>
            </a:r>
            <a:r>
              <a:rPr lang="en-GB" altLang="nl-NL" dirty="0" smtClean="0"/>
              <a:t> </a:t>
            </a:r>
            <a:r>
              <a:rPr lang="en-GB" altLang="nl-NL" dirty="0" err="1" smtClean="0"/>
              <a:t>niet</a:t>
            </a:r>
            <a:r>
              <a:rPr lang="en-GB" altLang="nl-NL" dirty="0" smtClean="0"/>
              <a:t> </a:t>
            </a:r>
            <a:r>
              <a:rPr lang="en-GB" altLang="nl-NL" dirty="0" err="1" smtClean="0"/>
              <a:t>realistisch</a:t>
            </a:r>
            <a:r>
              <a:rPr lang="en-GB" altLang="nl-NL" dirty="0" smtClean="0"/>
              <a:t>; </a:t>
            </a:r>
            <a:r>
              <a:rPr lang="en-GB" altLang="nl-NL" dirty="0" err="1" smtClean="0"/>
              <a:t>meestal</a:t>
            </a:r>
            <a:r>
              <a:rPr lang="en-GB" altLang="nl-NL" dirty="0" smtClean="0"/>
              <a:t> </a:t>
            </a:r>
            <a:r>
              <a:rPr lang="en-GB" altLang="nl-NL" dirty="0" err="1" smtClean="0"/>
              <a:t>blijft</a:t>
            </a:r>
            <a:r>
              <a:rPr lang="en-GB" altLang="nl-NL" dirty="0" smtClean="0"/>
              <a:t> de arts </a:t>
            </a:r>
            <a:r>
              <a:rPr lang="en-GB" altLang="nl-NL" dirty="0" err="1" smtClean="0"/>
              <a:t>testen</a:t>
            </a:r>
            <a:r>
              <a:rPr lang="en-GB" altLang="nl-NL" dirty="0" smtClean="0"/>
              <a:t> </a:t>
            </a:r>
            <a:r>
              <a:rPr lang="en-GB" altLang="nl-NL" dirty="0" err="1" smtClean="0"/>
              <a:t>totdat</a:t>
            </a:r>
            <a:r>
              <a:rPr lang="en-GB" altLang="nl-NL" dirty="0" smtClean="0"/>
              <a:t> </a:t>
            </a:r>
            <a:r>
              <a:rPr lang="en-GB" altLang="nl-NL" dirty="0" err="1" smtClean="0"/>
              <a:t>zij</a:t>
            </a:r>
            <a:r>
              <a:rPr lang="en-GB" altLang="nl-NL" dirty="0" smtClean="0"/>
              <a:t>/</a:t>
            </a:r>
            <a:r>
              <a:rPr lang="en-GB" altLang="nl-NL" dirty="0" err="1" smtClean="0"/>
              <a:t>hij</a:t>
            </a:r>
            <a:r>
              <a:rPr lang="en-GB" altLang="nl-NL" dirty="0" smtClean="0"/>
              <a:t> </a:t>
            </a:r>
            <a:r>
              <a:rPr lang="en-GB" altLang="nl-NL" dirty="0" err="1" smtClean="0"/>
              <a:t>voor</a:t>
            </a:r>
            <a:r>
              <a:rPr lang="en-GB" altLang="nl-NL" dirty="0" smtClean="0"/>
              <a:t> </a:t>
            </a:r>
            <a:r>
              <a:rPr lang="en-GB" altLang="nl-NL" dirty="0" err="1" smtClean="0"/>
              <a:t>zichzelf</a:t>
            </a:r>
            <a:r>
              <a:rPr lang="en-GB" altLang="nl-NL" dirty="0" smtClean="0"/>
              <a:t> </a:t>
            </a:r>
            <a:r>
              <a:rPr lang="en-GB" altLang="nl-NL" dirty="0" err="1" smtClean="0"/>
              <a:t>voldoende</a:t>
            </a:r>
            <a:r>
              <a:rPr lang="en-GB" altLang="nl-NL" dirty="0" smtClean="0"/>
              <a:t> </a:t>
            </a:r>
            <a:r>
              <a:rPr lang="en-GB" altLang="nl-NL" dirty="0" err="1" smtClean="0"/>
              <a:t>zeker</a:t>
            </a:r>
            <a:r>
              <a:rPr lang="en-GB" altLang="nl-NL" dirty="0" smtClean="0"/>
              <a:t> is over </a:t>
            </a:r>
            <a:r>
              <a:rPr lang="en-GB" altLang="nl-NL" dirty="0" err="1" smtClean="0"/>
              <a:t>aan</a:t>
            </a:r>
            <a:r>
              <a:rPr lang="en-GB" altLang="nl-NL" dirty="0" smtClean="0"/>
              <a:t>- of </a:t>
            </a:r>
            <a:r>
              <a:rPr lang="en-GB" altLang="nl-NL" dirty="0" err="1" smtClean="0"/>
              <a:t>afwezigheid</a:t>
            </a:r>
            <a:r>
              <a:rPr lang="en-GB" altLang="nl-NL" dirty="0" smtClean="0"/>
              <a:t> van de WD (</a:t>
            </a:r>
            <a:r>
              <a:rPr lang="en-GB" altLang="nl-NL" dirty="0" err="1" smtClean="0"/>
              <a:t>dus</a:t>
            </a:r>
            <a:r>
              <a:rPr lang="en-GB" altLang="nl-NL" dirty="0" smtClean="0"/>
              <a:t> </a:t>
            </a:r>
            <a:r>
              <a:rPr lang="en-GB" altLang="nl-NL" dirty="0" err="1" smtClean="0"/>
              <a:t>bij</a:t>
            </a:r>
            <a:r>
              <a:rPr lang="en-GB" altLang="nl-NL" dirty="0" smtClean="0"/>
              <a:t> </a:t>
            </a:r>
            <a:r>
              <a:rPr lang="en-GB" altLang="nl-NL" dirty="0" err="1" smtClean="0"/>
              <a:t>benadering</a:t>
            </a:r>
            <a:r>
              <a:rPr lang="en-GB" altLang="nl-NL" dirty="0" smtClean="0"/>
              <a:t> 1 resp. 0) om </a:t>
            </a:r>
            <a:r>
              <a:rPr lang="en-GB" altLang="nl-NL" dirty="0" err="1" smtClean="0"/>
              <a:t>een</a:t>
            </a:r>
            <a:r>
              <a:rPr lang="en-GB" altLang="nl-NL" dirty="0" smtClean="0"/>
              <a:t> </a:t>
            </a:r>
            <a:r>
              <a:rPr lang="nl-NL" altLang="nl-NL" dirty="0" smtClean="0"/>
              <a:t>behandelingskeuze te maken</a:t>
            </a:r>
            <a:r>
              <a:rPr lang="en-GB" altLang="nl-NL" dirty="0" smtClean="0"/>
              <a:t>. </a:t>
            </a:r>
          </a:p>
          <a:p>
            <a:pPr eaLnBrk="1" hangingPunct="1">
              <a:spcBef>
                <a:spcPct val="10000"/>
              </a:spcBef>
            </a:pPr>
            <a:endParaRPr lang="en-GB" altLang="nl-NL" dirty="0" smtClean="0"/>
          </a:p>
          <a:p>
            <a:pPr eaLnBrk="1" hangingPunct="1">
              <a:spcBef>
                <a:spcPct val="10000"/>
              </a:spcBef>
            </a:pPr>
            <a:r>
              <a:rPr lang="en-GB" altLang="nl-NL" dirty="0" err="1" smtClean="0"/>
              <a:t>Deze</a:t>
            </a:r>
            <a:r>
              <a:rPr lang="en-GB" altLang="nl-NL" dirty="0" smtClean="0"/>
              <a:t> </a:t>
            </a:r>
            <a:r>
              <a:rPr lang="en-GB" altLang="nl-NL" dirty="0" err="1" smtClean="0"/>
              <a:t>zekerheidsgrenzen</a:t>
            </a:r>
            <a:r>
              <a:rPr lang="en-GB" altLang="nl-NL" dirty="0" smtClean="0"/>
              <a:t> </a:t>
            </a:r>
            <a:r>
              <a:rPr lang="en-GB" altLang="nl-NL" dirty="0" err="1" smtClean="0"/>
              <a:t>zijn</a:t>
            </a:r>
            <a:r>
              <a:rPr lang="en-GB" altLang="nl-NL" dirty="0" smtClean="0"/>
              <a:t> </a:t>
            </a:r>
            <a:r>
              <a:rPr lang="en-GB" altLang="nl-NL" dirty="0" err="1" smtClean="0"/>
              <a:t>uiteraard</a:t>
            </a:r>
            <a:r>
              <a:rPr lang="en-GB" altLang="nl-NL" dirty="0" smtClean="0"/>
              <a:t> </a:t>
            </a:r>
            <a:r>
              <a:rPr lang="en-GB" altLang="nl-NL" dirty="0" err="1" smtClean="0"/>
              <a:t>afhankelijk</a:t>
            </a:r>
            <a:r>
              <a:rPr lang="en-GB" altLang="nl-NL" dirty="0" smtClean="0"/>
              <a:t> van de </a:t>
            </a:r>
            <a:r>
              <a:rPr lang="en-GB" altLang="nl-NL" dirty="0" err="1" smtClean="0"/>
              <a:t>prognose</a:t>
            </a:r>
            <a:r>
              <a:rPr lang="en-GB" altLang="nl-NL" dirty="0" smtClean="0"/>
              <a:t> van de WD (</a:t>
            </a:r>
            <a:r>
              <a:rPr lang="en-GB" altLang="nl-NL" dirty="0" err="1" smtClean="0"/>
              <a:t>indien</a:t>
            </a:r>
            <a:r>
              <a:rPr lang="en-GB" altLang="nl-NL" dirty="0" smtClean="0"/>
              <a:t> </a:t>
            </a:r>
            <a:r>
              <a:rPr lang="en-GB" altLang="nl-NL" dirty="0" err="1" smtClean="0"/>
              <a:t>onbehandeld</a:t>
            </a:r>
            <a:r>
              <a:rPr lang="en-GB" altLang="nl-NL" dirty="0" smtClean="0"/>
              <a:t> </a:t>
            </a:r>
            <a:r>
              <a:rPr lang="en-GB" altLang="nl-NL" dirty="0" err="1" smtClean="0"/>
              <a:t>gelaten</a:t>
            </a:r>
            <a:r>
              <a:rPr lang="en-GB" altLang="nl-NL" dirty="0" smtClean="0"/>
              <a:t>) en de </a:t>
            </a:r>
            <a:r>
              <a:rPr lang="en-GB" altLang="nl-NL" dirty="0" err="1" smtClean="0"/>
              <a:t>risico</a:t>
            </a:r>
            <a:r>
              <a:rPr lang="en-GB" altLang="nl-NL" dirty="0" smtClean="0"/>
              <a:t>/</a:t>
            </a:r>
            <a:r>
              <a:rPr lang="en-GB" altLang="nl-NL" dirty="0" err="1" smtClean="0"/>
              <a:t>kosten</a:t>
            </a:r>
            <a:r>
              <a:rPr lang="en-GB" altLang="nl-NL" dirty="0" smtClean="0"/>
              <a:t> van de </a:t>
            </a:r>
            <a:r>
              <a:rPr lang="en-GB" altLang="nl-NL" dirty="0" err="1" smtClean="0"/>
              <a:t>behandeling</a:t>
            </a:r>
            <a:r>
              <a:rPr lang="en-GB" altLang="nl-NL" dirty="0" smtClean="0"/>
              <a:t>. </a:t>
            </a:r>
          </a:p>
          <a:p>
            <a:pPr eaLnBrk="1" hangingPunct="1">
              <a:spcBef>
                <a:spcPct val="10000"/>
              </a:spcBef>
            </a:pPr>
            <a:r>
              <a:rPr lang="en-GB" altLang="nl-NL" dirty="0" err="1" smtClean="0"/>
              <a:t>Bijv</a:t>
            </a:r>
            <a:r>
              <a:rPr lang="en-GB" altLang="nl-NL" dirty="0" smtClean="0"/>
              <a:t>. </a:t>
            </a:r>
            <a:r>
              <a:rPr lang="en-GB" altLang="nl-NL" dirty="0" err="1" smtClean="0"/>
              <a:t>als</a:t>
            </a:r>
            <a:r>
              <a:rPr lang="en-GB" altLang="nl-NL" dirty="0" smtClean="0"/>
              <a:t> de </a:t>
            </a:r>
            <a:r>
              <a:rPr lang="en-GB" altLang="nl-NL" dirty="0" err="1" smtClean="0"/>
              <a:t>prognose</a:t>
            </a:r>
            <a:r>
              <a:rPr lang="en-GB" altLang="nl-NL" dirty="0" smtClean="0"/>
              <a:t> </a:t>
            </a:r>
            <a:r>
              <a:rPr lang="en-GB" altLang="nl-NL" dirty="0" err="1" smtClean="0"/>
              <a:t>bij</a:t>
            </a:r>
            <a:r>
              <a:rPr lang="en-GB" altLang="nl-NL" dirty="0" smtClean="0"/>
              <a:t> </a:t>
            </a:r>
            <a:r>
              <a:rPr lang="en-GB" altLang="nl-NL" dirty="0" err="1" smtClean="0"/>
              <a:t>niet-behandeling</a:t>
            </a:r>
            <a:r>
              <a:rPr lang="en-GB" altLang="nl-NL" dirty="0" smtClean="0"/>
              <a:t> </a:t>
            </a:r>
            <a:r>
              <a:rPr lang="en-GB" altLang="nl-NL" dirty="0" err="1" smtClean="0"/>
              <a:t>ernstig</a:t>
            </a:r>
            <a:r>
              <a:rPr lang="en-GB" altLang="nl-NL" dirty="0" smtClean="0"/>
              <a:t> is </a:t>
            </a:r>
            <a:r>
              <a:rPr lang="en-GB" altLang="nl-NL" dirty="0" err="1" smtClean="0"/>
              <a:t>dan</a:t>
            </a:r>
            <a:r>
              <a:rPr lang="en-GB" altLang="nl-NL" dirty="0" smtClean="0"/>
              <a:t> </a:t>
            </a:r>
            <a:r>
              <a:rPr lang="en-GB" altLang="nl-NL" dirty="0" err="1" smtClean="0"/>
              <a:t>zal</a:t>
            </a:r>
            <a:r>
              <a:rPr lang="en-GB" altLang="nl-NL" dirty="0" smtClean="0"/>
              <a:t> men </a:t>
            </a:r>
            <a:r>
              <a:rPr lang="en-GB" altLang="nl-NL" dirty="0" err="1" smtClean="0"/>
              <a:t>weinig</a:t>
            </a:r>
            <a:r>
              <a:rPr lang="en-GB" altLang="nl-NL" dirty="0" smtClean="0"/>
              <a:t> </a:t>
            </a:r>
            <a:r>
              <a:rPr lang="en-GB" altLang="nl-NL" dirty="0" err="1" smtClean="0"/>
              <a:t>risico’s</a:t>
            </a:r>
            <a:r>
              <a:rPr lang="en-GB" altLang="nl-NL" dirty="0" smtClean="0"/>
              <a:t> </a:t>
            </a:r>
            <a:r>
              <a:rPr lang="en-GB" altLang="nl-NL" dirty="0" err="1" smtClean="0"/>
              <a:t>willen</a:t>
            </a:r>
            <a:r>
              <a:rPr lang="en-GB" altLang="nl-NL" dirty="0" smtClean="0"/>
              <a:t> </a:t>
            </a:r>
            <a:r>
              <a:rPr lang="en-GB" altLang="nl-NL" dirty="0" err="1" smtClean="0"/>
              <a:t>lopen</a:t>
            </a:r>
            <a:r>
              <a:rPr lang="en-GB" altLang="nl-NL" dirty="0" smtClean="0"/>
              <a:t> en reeds </a:t>
            </a:r>
            <a:r>
              <a:rPr lang="en-GB" altLang="nl-NL" dirty="0" err="1" smtClean="0"/>
              <a:t>bij</a:t>
            </a:r>
            <a:r>
              <a:rPr lang="en-GB" altLang="nl-NL" dirty="0" smtClean="0"/>
              <a:t> </a:t>
            </a:r>
            <a:r>
              <a:rPr lang="en-GB" altLang="nl-NL" dirty="0" err="1" smtClean="0"/>
              <a:t>lage</a:t>
            </a:r>
            <a:r>
              <a:rPr lang="en-GB" altLang="nl-NL" dirty="0" smtClean="0"/>
              <a:t> </a:t>
            </a:r>
            <a:r>
              <a:rPr lang="en-GB" altLang="nl-NL" dirty="0" err="1" smtClean="0"/>
              <a:t>kans</a:t>
            </a:r>
            <a:r>
              <a:rPr lang="en-GB" altLang="nl-NL" dirty="0" smtClean="0"/>
              <a:t> </a:t>
            </a:r>
            <a:r>
              <a:rPr lang="en-GB" altLang="nl-NL" dirty="0" err="1" smtClean="0"/>
              <a:t>gaan</a:t>
            </a:r>
            <a:r>
              <a:rPr lang="en-GB" altLang="nl-NL" dirty="0" smtClean="0"/>
              <a:t> </a:t>
            </a:r>
            <a:r>
              <a:rPr lang="en-GB" altLang="nl-NL" dirty="0" err="1" smtClean="0"/>
              <a:t>behandelen</a:t>
            </a:r>
            <a:r>
              <a:rPr lang="en-GB" altLang="nl-NL" dirty="0" smtClean="0"/>
              <a:t>. </a:t>
            </a:r>
          </a:p>
          <a:p>
            <a:pPr eaLnBrk="1" hangingPunct="1">
              <a:spcBef>
                <a:spcPct val="10000"/>
              </a:spcBef>
            </a:pPr>
            <a:r>
              <a:rPr lang="en-GB" altLang="nl-NL" dirty="0" err="1" smtClean="0"/>
              <a:t>Anderszijds</a:t>
            </a:r>
            <a:r>
              <a:rPr lang="en-GB" altLang="nl-NL" dirty="0" smtClean="0"/>
              <a:t>, </a:t>
            </a:r>
            <a:r>
              <a:rPr lang="en-GB" altLang="nl-NL" dirty="0" err="1" smtClean="0"/>
              <a:t>als</a:t>
            </a:r>
            <a:r>
              <a:rPr lang="en-GB" altLang="nl-NL" dirty="0" smtClean="0"/>
              <a:t> de </a:t>
            </a:r>
            <a:r>
              <a:rPr lang="en-GB" altLang="nl-NL" dirty="0" err="1" smtClean="0"/>
              <a:t>bijwerkingen</a:t>
            </a:r>
            <a:r>
              <a:rPr lang="en-GB" altLang="nl-NL" dirty="0" smtClean="0"/>
              <a:t> van </a:t>
            </a:r>
            <a:r>
              <a:rPr lang="en-GB" altLang="nl-NL" dirty="0" err="1" smtClean="0"/>
              <a:t>een</a:t>
            </a:r>
            <a:r>
              <a:rPr lang="en-GB" altLang="nl-NL" dirty="0" smtClean="0"/>
              <a:t> </a:t>
            </a:r>
            <a:r>
              <a:rPr lang="en-GB" altLang="nl-NL" dirty="0" err="1" smtClean="0"/>
              <a:t>behandeling</a:t>
            </a:r>
            <a:r>
              <a:rPr lang="en-GB" altLang="nl-NL" dirty="0" smtClean="0"/>
              <a:t> </a:t>
            </a:r>
            <a:r>
              <a:rPr lang="en-GB" altLang="nl-NL" dirty="0" err="1" smtClean="0"/>
              <a:t>ernstig</a:t>
            </a:r>
            <a:r>
              <a:rPr lang="en-GB" altLang="nl-NL" dirty="0" smtClean="0"/>
              <a:t> </a:t>
            </a:r>
            <a:r>
              <a:rPr lang="en-GB" altLang="nl-NL" dirty="0" err="1" smtClean="0"/>
              <a:t>zijn</a:t>
            </a:r>
            <a:r>
              <a:rPr lang="en-GB" altLang="nl-NL" dirty="0" smtClean="0"/>
              <a:t>, </a:t>
            </a:r>
            <a:r>
              <a:rPr lang="en-GB" altLang="nl-NL" dirty="0" err="1" smtClean="0"/>
              <a:t>zal</a:t>
            </a:r>
            <a:r>
              <a:rPr lang="en-GB" altLang="nl-NL" dirty="0" smtClean="0"/>
              <a:t> men </a:t>
            </a:r>
            <a:r>
              <a:rPr lang="en-GB" altLang="nl-NL" dirty="0" err="1" smtClean="0"/>
              <a:t>niet</a:t>
            </a:r>
            <a:r>
              <a:rPr lang="en-GB" altLang="nl-NL" dirty="0" smtClean="0"/>
              <a:t> </a:t>
            </a:r>
            <a:r>
              <a:rPr lang="en-GB" altLang="nl-NL" dirty="0" err="1" smtClean="0"/>
              <a:t>zonder</a:t>
            </a:r>
            <a:r>
              <a:rPr lang="en-GB" altLang="nl-NL" dirty="0" smtClean="0"/>
              <a:t> </a:t>
            </a:r>
            <a:r>
              <a:rPr lang="en-GB" altLang="nl-NL" dirty="0" err="1" smtClean="0"/>
              <a:t>meer</a:t>
            </a:r>
            <a:r>
              <a:rPr lang="en-GB" altLang="nl-NL" dirty="0" smtClean="0"/>
              <a:t> </a:t>
            </a:r>
            <a:r>
              <a:rPr lang="en-GB" altLang="nl-NL" dirty="0" err="1" smtClean="0"/>
              <a:t>behandelen</a:t>
            </a:r>
            <a:r>
              <a:rPr lang="en-GB" altLang="nl-NL" dirty="0" smtClean="0"/>
              <a:t>.</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61</a:t>
            </a:fld>
            <a:endParaRPr lang="nl-NL"/>
          </a:p>
        </p:txBody>
      </p:sp>
    </p:spTree>
    <p:extLst>
      <p:ext uri="{BB962C8B-B14F-4D97-AF65-F5344CB8AC3E}">
        <p14:creationId xmlns:p14="http://schemas.microsoft.com/office/powerpoint/2010/main" val="7689676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sz="1200" dirty="0" smtClean="0"/>
              <a:t>Zoals altijd, ook voor de casus, houdt diagnosticeren in praktijk derhalve in: </a:t>
            </a:r>
          </a:p>
          <a:p>
            <a:pPr eaLnBrk="1" hangingPunct="1"/>
            <a:r>
              <a:rPr lang="nl-NL" altLang="nl-NL" sz="1200" dirty="0" smtClean="0"/>
              <a:t>het inschatten van de kans op aanwezigheid c.q. afwezigheid van een ziekte (WD) gegeven de testuitslagen (dus inclusief klachten, symptomen, lab, beeldvorming, etc.) van de patiënt. </a:t>
            </a:r>
          </a:p>
          <a:p>
            <a:pPr eaLnBrk="1" hangingPunct="1">
              <a:lnSpc>
                <a:spcPct val="95000"/>
              </a:lnSpc>
              <a:spcBef>
                <a:spcPct val="10000"/>
              </a:spcBef>
            </a:pPr>
            <a:endParaRPr lang="en-GB" altLang="nl-NL" dirty="0" smtClean="0"/>
          </a:p>
          <a:p>
            <a:pPr eaLnBrk="1" hangingPunct="1">
              <a:lnSpc>
                <a:spcPct val="95000"/>
              </a:lnSpc>
              <a:spcBef>
                <a:spcPct val="10000"/>
              </a:spcBef>
            </a:pPr>
            <a:r>
              <a:rPr lang="en-GB" altLang="nl-NL" dirty="0" err="1" smtClean="0"/>
              <a:t>Wanneer</a:t>
            </a:r>
            <a:r>
              <a:rPr lang="en-GB" altLang="nl-NL" dirty="0" smtClean="0"/>
              <a:t> </a:t>
            </a:r>
            <a:r>
              <a:rPr lang="en-GB" altLang="nl-NL" dirty="0" err="1" smtClean="0"/>
              <a:t>denkt</a:t>
            </a:r>
            <a:r>
              <a:rPr lang="en-GB" altLang="nl-NL" dirty="0" smtClean="0"/>
              <a:t> u </a:t>
            </a:r>
            <a:r>
              <a:rPr lang="en-GB" altLang="nl-NL" dirty="0" err="1" smtClean="0"/>
              <a:t>dat</a:t>
            </a:r>
            <a:r>
              <a:rPr lang="en-GB" altLang="nl-NL" dirty="0" smtClean="0"/>
              <a:t> </a:t>
            </a:r>
            <a:r>
              <a:rPr lang="en-GB" altLang="nl-NL" dirty="0" err="1" smtClean="0"/>
              <a:t>een</a:t>
            </a:r>
            <a:r>
              <a:rPr lang="en-GB" altLang="nl-NL" dirty="0" smtClean="0"/>
              <a:t> arts de </a:t>
            </a:r>
            <a:r>
              <a:rPr lang="en-GB" altLang="nl-NL" dirty="0" err="1" smtClean="0"/>
              <a:t>kans</a:t>
            </a:r>
            <a:r>
              <a:rPr lang="en-GB" altLang="nl-NL" dirty="0" smtClean="0"/>
              <a:t> op </a:t>
            </a:r>
            <a:r>
              <a:rPr lang="en-GB" altLang="nl-NL" dirty="0" err="1" smtClean="0"/>
              <a:t>ziekte</a:t>
            </a:r>
            <a:r>
              <a:rPr lang="en-GB" altLang="nl-NL" dirty="0" smtClean="0"/>
              <a:t> het </a:t>
            </a:r>
            <a:r>
              <a:rPr lang="en-GB" altLang="nl-NL" dirty="0" err="1" smtClean="0"/>
              <a:t>beste</a:t>
            </a:r>
            <a:r>
              <a:rPr lang="en-GB" altLang="nl-NL" dirty="0" smtClean="0"/>
              <a:t> </a:t>
            </a:r>
            <a:r>
              <a:rPr lang="en-GB" altLang="nl-NL" dirty="0" err="1" smtClean="0"/>
              <a:t>kan</a:t>
            </a:r>
            <a:r>
              <a:rPr lang="en-GB" altLang="nl-NL" dirty="0" smtClean="0"/>
              <a:t> </a:t>
            </a:r>
            <a:r>
              <a:rPr lang="en-GB" altLang="nl-NL" dirty="0" err="1" smtClean="0"/>
              <a:t>schatten</a:t>
            </a:r>
            <a:r>
              <a:rPr lang="en-GB" altLang="nl-NL" dirty="0" smtClean="0"/>
              <a:t>?</a:t>
            </a:r>
          </a:p>
          <a:p>
            <a:pPr eaLnBrk="1" hangingPunct="1">
              <a:lnSpc>
                <a:spcPct val="95000"/>
              </a:lnSpc>
              <a:spcBef>
                <a:spcPct val="10000"/>
              </a:spcBef>
            </a:pPr>
            <a:r>
              <a:rPr lang="en-GB" altLang="nl-NL" dirty="0" err="1" smtClean="0"/>
              <a:t>Antwoord</a:t>
            </a:r>
            <a:r>
              <a:rPr lang="en-GB" altLang="nl-NL" dirty="0" smtClean="0"/>
              <a:t>: </a:t>
            </a:r>
            <a:r>
              <a:rPr lang="en-GB" altLang="nl-NL" dirty="0" err="1" smtClean="0"/>
              <a:t>als</a:t>
            </a:r>
            <a:r>
              <a:rPr lang="en-GB" altLang="nl-NL" dirty="0" smtClean="0"/>
              <a:t> </a:t>
            </a:r>
            <a:r>
              <a:rPr lang="en-GB" altLang="nl-NL" dirty="0" err="1" smtClean="0"/>
              <a:t>hij</a:t>
            </a:r>
            <a:r>
              <a:rPr lang="en-GB" altLang="nl-NL" dirty="0" smtClean="0"/>
              <a:t> </a:t>
            </a:r>
            <a:r>
              <a:rPr lang="en-GB" altLang="nl-NL" dirty="0" err="1" smtClean="0"/>
              <a:t>alles</a:t>
            </a:r>
            <a:r>
              <a:rPr lang="en-GB" altLang="nl-NL" dirty="0" smtClean="0"/>
              <a:t> </a:t>
            </a:r>
            <a:r>
              <a:rPr lang="en-GB" altLang="nl-NL" dirty="0" err="1" smtClean="0"/>
              <a:t>weet</a:t>
            </a:r>
            <a:r>
              <a:rPr lang="en-GB" altLang="nl-NL" dirty="0" smtClean="0"/>
              <a:t> van de patient; </a:t>
            </a:r>
            <a:r>
              <a:rPr lang="en-GB" altLang="nl-NL" dirty="0" err="1" smtClean="0"/>
              <a:t>dus</a:t>
            </a:r>
            <a:r>
              <a:rPr lang="en-GB" altLang="nl-NL" dirty="0" smtClean="0"/>
              <a:t> </a:t>
            </a:r>
            <a:r>
              <a:rPr lang="en-GB" altLang="nl-NL" dirty="0" err="1" smtClean="0"/>
              <a:t>als</a:t>
            </a:r>
            <a:r>
              <a:rPr lang="en-GB" altLang="nl-NL" dirty="0" smtClean="0"/>
              <a:t> </a:t>
            </a:r>
            <a:r>
              <a:rPr lang="en-GB" altLang="nl-NL" dirty="0" err="1" smtClean="0"/>
              <a:t>hij</a:t>
            </a:r>
            <a:r>
              <a:rPr lang="en-GB" altLang="nl-NL" dirty="0" smtClean="0"/>
              <a:t> </a:t>
            </a:r>
            <a:r>
              <a:rPr lang="en-GB" altLang="nl-NL" dirty="0" err="1" smtClean="0"/>
              <a:t>alle</a:t>
            </a:r>
            <a:r>
              <a:rPr lang="en-GB" altLang="nl-NL" dirty="0" smtClean="0"/>
              <a:t> </a:t>
            </a:r>
            <a:r>
              <a:rPr lang="en-GB" altLang="nl-NL" dirty="0" err="1" smtClean="0"/>
              <a:t>testuitslagen</a:t>
            </a:r>
            <a:r>
              <a:rPr lang="en-GB" altLang="nl-NL" dirty="0" smtClean="0"/>
              <a:t> van </a:t>
            </a:r>
            <a:r>
              <a:rPr lang="en-GB" altLang="nl-NL" dirty="0" err="1" smtClean="0"/>
              <a:t>anamnese</a:t>
            </a:r>
            <a:r>
              <a:rPr lang="en-GB" altLang="nl-NL" dirty="0" smtClean="0"/>
              <a:t> tot en met de </a:t>
            </a:r>
            <a:r>
              <a:rPr lang="en-GB" altLang="nl-NL" dirty="0" err="1" smtClean="0"/>
              <a:t>referentie</a:t>
            </a:r>
            <a:r>
              <a:rPr lang="en-GB" altLang="nl-NL" dirty="0" smtClean="0"/>
              <a:t> test </a:t>
            </a:r>
            <a:r>
              <a:rPr lang="en-GB" altLang="nl-NL" dirty="0" err="1" smtClean="0"/>
              <a:t>heeft</a:t>
            </a:r>
            <a:r>
              <a:rPr lang="en-GB" altLang="nl-NL" dirty="0" smtClean="0"/>
              <a:t> </a:t>
            </a:r>
            <a:r>
              <a:rPr lang="en-GB" altLang="nl-NL" dirty="0" err="1" smtClean="0"/>
              <a:t>uitgevoerd</a:t>
            </a:r>
            <a:r>
              <a:rPr lang="en-GB" altLang="nl-NL" dirty="0" smtClean="0"/>
              <a:t>. </a:t>
            </a:r>
          </a:p>
          <a:p>
            <a:pPr eaLnBrk="1" hangingPunct="1">
              <a:lnSpc>
                <a:spcPct val="95000"/>
              </a:lnSpc>
              <a:spcBef>
                <a:spcPct val="10000"/>
              </a:spcBef>
            </a:pPr>
            <a:endParaRPr lang="en-GB" altLang="nl-NL" dirty="0" smtClean="0"/>
          </a:p>
          <a:p>
            <a:pPr eaLnBrk="1" hangingPunct="1">
              <a:lnSpc>
                <a:spcPct val="95000"/>
              </a:lnSpc>
              <a:spcBef>
                <a:spcPct val="10000"/>
              </a:spcBef>
            </a:pPr>
            <a:r>
              <a:rPr lang="en-GB" altLang="nl-NL" dirty="0" err="1" smtClean="0"/>
              <a:t>Waarom</a:t>
            </a:r>
            <a:r>
              <a:rPr lang="en-GB" altLang="nl-NL" dirty="0" smtClean="0"/>
              <a:t> </a:t>
            </a:r>
            <a:r>
              <a:rPr lang="en-GB" altLang="nl-NL" dirty="0" err="1" smtClean="0"/>
              <a:t>doet</a:t>
            </a:r>
            <a:r>
              <a:rPr lang="en-GB" altLang="nl-NL" dirty="0" smtClean="0"/>
              <a:t> men </a:t>
            </a:r>
            <a:r>
              <a:rPr lang="en-GB" altLang="nl-NL" dirty="0" err="1" smtClean="0"/>
              <a:t>dit</a:t>
            </a:r>
            <a:r>
              <a:rPr lang="en-GB" altLang="nl-NL" dirty="0" smtClean="0"/>
              <a:t> </a:t>
            </a:r>
            <a:r>
              <a:rPr lang="en-GB" altLang="nl-NL" dirty="0" err="1" smtClean="0"/>
              <a:t>vaak</a:t>
            </a:r>
            <a:r>
              <a:rPr lang="en-GB" altLang="nl-NL" dirty="0" smtClean="0"/>
              <a:t> </a:t>
            </a:r>
            <a:r>
              <a:rPr lang="en-GB" altLang="nl-NL" dirty="0" err="1" smtClean="0"/>
              <a:t>niet</a:t>
            </a:r>
            <a:r>
              <a:rPr lang="en-GB" altLang="nl-NL" dirty="0" smtClean="0"/>
              <a:t> --. </a:t>
            </a:r>
            <a:r>
              <a:rPr lang="en-GB" altLang="nl-NL" dirty="0" err="1" smtClean="0"/>
              <a:t>Zie</a:t>
            </a:r>
            <a:r>
              <a:rPr lang="en-GB" altLang="nl-NL" dirty="0" smtClean="0"/>
              <a:t> </a:t>
            </a:r>
            <a:r>
              <a:rPr lang="en-GB" altLang="nl-NL" dirty="0" err="1" smtClean="0"/>
              <a:t>volgende</a:t>
            </a:r>
            <a:r>
              <a:rPr lang="en-GB" altLang="nl-NL" dirty="0" smtClean="0"/>
              <a:t> </a:t>
            </a:r>
            <a:r>
              <a:rPr lang="en-GB" altLang="nl-NL" dirty="0" err="1" smtClean="0"/>
              <a:t>dia</a:t>
            </a:r>
            <a:r>
              <a:rPr lang="en-GB" altLang="nl-NL" dirty="0" smtClean="0"/>
              <a:t>!</a:t>
            </a:r>
          </a:p>
          <a:p>
            <a:pPr eaLnBrk="1" hangingPunct="1"/>
            <a:endParaRPr lang="nl-NL" altLang="nl-NL" sz="1200" dirty="0" smtClean="0"/>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63</a:t>
            </a:fld>
            <a:endParaRPr lang="nl-NL"/>
          </a:p>
        </p:txBody>
      </p:sp>
    </p:spTree>
    <p:extLst>
      <p:ext uri="{BB962C8B-B14F-4D97-AF65-F5344CB8AC3E}">
        <p14:creationId xmlns:p14="http://schemas.microsoft.com/office/powerpoint/2010/main" val="9094632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Het algemene doel/vraagstelling van </a:t>
            </a:r>
            <a:r>
              <a:rPr lang="en-GB" altLang="nl-NL" dirty="0" smtClean="0"/>
              <a:t>w</a:t>
            </a:r>
            <a:r>
              <a:rPr lang="nl-NL" altLang="nl-NL" dirty="0" err="1" smtClean="0"/>
              <a:t>etenschappelijk</a:t>
            </a:r>
            <a:r>
              <a:rPr lang="nl-NL" altLang="nl-NL" dirty="0" smtClean="0"/>
              <a:t> diagnostisch onderzoek is dus: </a:t>
            </a:r>
            <a:r>
              <a:rPr lang="en-GB" altLang="nl-NL" dirty="0" err="1" smtClean="0"/>
              <a:t>Welke</a:t>
            </a:r>
            <a:r>
              <a:rPr lang="en-GB" altLang="nl-NL" dirty="0" smtClean="0"/>
              <a:t> </a:t>
            </a:r>
            <a:r>
              <a:rPr lang="en-GB" altLang="nl-NL" dirty="0" err="1" smtClean="0"/>
              <a:t>testen</a:t>
            </a:r>
            <a:r>
              <a:rPr lang="en-GB" altLang="nl-NL" dirty="0" smtClean="0"/>
              <a:t> </a:t>
            </a:r>
            <a:r>
              <a:rPr lang="en-GB" altLang="nl-NL" dirty="0" err="1" smtClean="0"/>
              <a:t>dragen</a:t>
            </a:r>
            <a:r>
              <a:rPr lang="en-GB" altLang="nl-NL" dirty="0" smtClean="0"/>
              <a:t> </a:t>
            </a:r>
            <a:r>
              <a:rPr lang="en-GB" altLang="nl-NL" dirty="0" err="1" smtClean="0"/>
              <a:t>werkelijk</a:t>
            </a:r>
            <a:r>
              <a:rPr lang="en-GB" altLang="nl-NL" dirty="0" smtClean="0"/>
              <a:t> </a:t>
            </a:r>
            <a:r>
              <a:rPr lang="en-GB" altLang="nl-NL" dirty="0" err="1" smtClean="0"/>
              <a:t>bij</a:t>
            </a:r>
            <a:r>
              <a:rPr lang="en-GB" altLang="nl-NL" dirty="0" smtClean="0"/>
              <a:t> </a:t>
            </a:r>
            <a:r>
              <a:rPr lang="en-GB" altLang="nl-NL" dirty="0" err="1" smtClean="0"/>
              <a:t>aan</a:t>
            </a:r>
            <a:r>
              <a:rPr lang="en-GB" altLang="nl-NL" dirty="0" smtClean="0"/>
              <a:t> de </a:t>
            </a:r>
            <a:r>
              <a:rPr lang="en-GB" altLang="nl-NL" dirty="0" err="1" smtClean="0"/>
              <a:t>kansschatting</a:t>
            </a:r>
            <a:r>
              <a:rPr lang="nl-NL" altLang="nl-NL" dirty="0" smtClean="0"/>
              <a:t> op aan/afwezigheid van een bepaalde ziekte bij </a:t>
            </a:r>
            <a:r>
              <a:rPr lang="nl-NL" altLang="nl-NL" dirty="0" err="1" smtClean="0"/>
              <a:t>patienten</a:t>
            </a:r>
            <a:r>
              <a:rPr lang="nl-NL" altLang="nl-NL" dirty="0" smtClean="0"/>
              <a:t> met een bepaalde klacht/symptoom?</a:t>
            </a:r>
          </a:p>
          <a:p>
            <a:pPr eaLnBrk="1" hangingPunct="1"/>
            <a:r>
              <a:rPr lang="nl-NL" altLang="nl-NL" dirty="0" smtClean="0"/>
              <a:t>Dergelijk wetenschappelijk onderzoek is pas relevant als het de praktijk dient; daarom wordt de praktijk ook nagebootst in het </a:t>
            </a:r>
            <a:r>
              <a:rPr lang="nl-NL" altLang="nl-NL" dirty="0" err="1" smtClean="0"/>
              <a:t>onderzoeksontwerp</a:t>
            </a:r>
            <a:r>
              <a:rPr lang="nl-NL" altLang="nl-NL" dirty="0" smtClean="0"/>
              <a:t>.</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64</a:t>
            </a:fld>
            <a:endParaRPr lang="nl-NL"/>
          </a:p>
        </p:txBody>
      </p:sp>
    </p:spTree>
    <p:extLst>
      <p:ext uri="{BB962C8B-B14F-4D97-AF65-F5344CB8AC3E}">
        <p14:creationId xmlns:p14="http://schemas.microsoft.com/office/powerpoint/2010/main" val="36641912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Hierna worden volgende aspecten van de opzet van wetenschappelijk diagnostisch  onderzoek kort besproken en steeds toegelicht aan de hand van onze eerdere casus:</a:t>
            </a:r>
          </a:p>
          <a:p>
            <a:pPr eaLnBrk="1" hangingPunct="1"/>
            <a:r>
              <a:rPr lang="nl-NL" altLang="nl-NL" dirty="0" smtClean="0"/>
              <a:t>Vraagstelling</a:t>
            </a:r>
          </a:p>
          <a:p>
            <a:pPr eaLnBrk="1" hangingPunct="1">
              <a:spcBef>
                <a:spcPct val="5000"/>
              </a:spcBef>
            </a:pPr>
            <a:r>
              <a:rPr lang="nl-NL" altLang="nl-NL" dirty="0" smtClean="0"/>
              <a:t>Domein</a:t>
            </a:r>
          </a:p>
          <a:p>
            <a:pPr eaLnBrk="1" hangingPunct="1">
              <a:spcBef>
                <a:spcPct val="5000"/>
              </a:spcBef>
            </a:pPr>
            <a:r>
              <a:rPr lang="nl-NL" altLang="nl-NL" dirty="0" smtClean="0"/>
              <a:t>Onderzoekspopulatie </a:t>
            </a:r>
          </a:p>
          <a:p>
            <a:pPr eaLnBrk="1" hangingPunct="1">
              <a:spcBef>
                <a:spcPct val="5000"/>
              </a:spcBef>
            </a:pPr>
            <a:r>
              <a:rPr lang="nl-NL" altLang="nl-NL" dirty="0" smtClean="0"/>
              <a:t>Determinant(en): uitslagen van de te onderzoeken test(en)</a:t>
            </a:r>
          </a:p>
          <a:p>
            <a:pPr eaLnBrk="1" hangingPunct="1">
              <a:spcBef>
                <a:spcPct val="5000"/>
              </a:spcBef>
            </a:pPr>
            <a:r>
              <a:rPr lang="nl-NL" altLang="nl-NL" dirty="0" smtClean="0"/>
              <a:t>Eindpunt: aan/afwezigheid ziekte (uitkomst)</a:t>
            </a:r>
          </a:p>
          <a:p>
            <a:pPr eaLnBrk="1" hangingPunct="1">
              <a:spcBef>
                <a:spcPct val="5000"/>
              </a:spcBef>
            </a:pPr>
            <a:r>
              <a:rPr lang="nl-NL" altLang="nl-NL" dirty="0" err="1" smtClean="0"/>
              <a:t>Onderzoeksontwerp</a:t>
            </a:r>
            <a:r>
              <a:rPr lang="nl-NL" altLang="nl-NL" dirty="0" smtClean="0"/>
              <a:t>: design</a:t>
            </a:r>
          </a:p>
          <a:p>
            <a:pPr eaLnBrk="1" hangingPunct="1">
              <a:spcBef>
                <a:spcPct val="5000"/>
              </a:spcBef>
            </a:pPr>
            <a:r>
              <a:rPr lang="nl-NL" altLang="nl-NL" dirty="0" smtClean="0"/>
              <a:t>Data-analyse</a:t>
            </a:r>
          </a:p>
          <a:p>
            <a:pPr eaLnBrk="1" hangingPunct="1"/>
            <a:endParaRPr lang="en-GB" altLang="nl-NL" dirty="0" smtClean="0"/>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65</a:t>
            </a:fld>
            <a:endParaRPr lang="nl-NL"/>
          </a:p>
        </p:txBody>
      </p:sp>
    </p:spTree>
    <p:extLst>
      <p:ext uri="{BB962C8B-B14F-4D97-AF65-F5344CB8AC3E}">
        <p14:creationId xmlns:p14="http://schemas.microsoft.com/office/powerpoint/2010/main" val="2172540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lnSpc>
                <a:spcPct val="95000"/>
              </a:lnSpc>
              <a:spcBef>
                <a:spcPct val="5000"/>
              </a:spcBef>
            </a:pPr>
            <a:r>
              <a:rPr lang="nl-NL" altLang="nl-NL" dirty="0" smtClean="0"/>
              <a:t>De meer specifieke vraagstelling van wetenschappelijk diagnostisch onderzoek luidt: </a:t>
            </a:r>
          </a:p>
          <a:p>
            <a:pPr eaLnBrk="1" hangingPunct="1">
              <a:lnSpc>
                <a:spcPct val="95000"/>
              </a:lnSpc>
              <a:spcBef>
                <a:spcPct val="5000"/>
              </a:spcBef>
            </a:pPr>
            <a:r>
              <a:rPr lang="nl-NL" altLang="nl-NL" dirty="0" smtClean="0"/>
              <a:t>Met welke eenvoudige, veilige en goedkope testen kunnen we de kans op aan/afwezigheid van de ziekte schatten?</a:t>
            </a:r>
          </a:p>
          <a:p>
            <a:pPr eaLnBrk="1" hangingPunct="1">
              <a:spcBef>
                <a:spcPct val="5000"/>
              </a:spcBef>
            </a:pPr>
            <a:r>
              <a:rPr lang="nl-NL" altLang="nl-NL" dirty="0" smtClean="0"/>
              <a:t>Ofwel meer technisch: Wat zijn determinanten van aan/afwezigheid van ziekte?</a:t>
            </a:r>
          </a:p>
          <a:p>
            <a:pPr eaLnBrk="1" hangingPunct="1">
              <a:lnSpc>
                <a:spcPct val="95000"/>
              </a:lnSpc>
              <a:spcBef>
                <a:spcPct val="5000"/>
              </a:spcBef>
            </a:pPr>
            <a:endParaRPr lang="nl-NL" altLang="nl-NL" dirty="0" smtClean="0"/>
          </a:p>
          <a:p>
            <a:pPr eaLnBrk="1" hangingPunct="1">
              <a:lnSpc>
                <a:spcPct val="95000"/>
              </a:lnSpc>
              <a:spcBef>
                <a:spcPct val="5000"/>
              </a:spcBef>
            </a:pPr>
            <a:r>
              <a:rPr lang="nl-NL" altLang="nl-NL" dirty="0" smtClean="0"/>
              <a:t>Merk op: dat een kans op ziekte hetzelfde is als een % mensen met de ziekte hetgeen ook wel de prevalentie wordt genoemd</a:t>
            </a:r>
          </a:p>
          <a:p>
            <a:pPr eaLnBrk="1" hangingPunct="1">
              <a:spcBef>
                <a:spcPct val="5000"/>
              </a:spcBef>
            </a:pPr>
            <a:endParaRPr lang="nl-NL" altLang="nl-NL" dirty="0" smtClean="0"/>
          </a:p>
          <a:p>
            <a:pPr eaLnBrk="1" hangingPunct="1">
              <a:spcBef>
                <a:spcPct val="5000"/>
              </a:spcBef>
            </a:pPr>
            <a:r>
              <a:rPr lang="en-GB" altLang="nl-NL" dirty="0" smtClean="0"/>
              <a:t>Meer </a:t>
            </a:r>
            <a:r>
              <a:rPr lang="en-GB" altLang="nl-NL" dirty="0" err="1" smtClean="0"/>
              <a:t>technisch</a:t>
            </a:r>
            <a:r>
              <a:rPr lang="en-GB" altLang="nl-NL" dirty="0" smtClean="0"/>
              <a:t> </a:t>
            </a:r>
            <a:r>
              <a:rPr lang="en-GB" altLang="nl-NL" dirty="0" err="1" smtClean="0"/>
              <a:t>gezegd</a:t>
            </a:r>
            <a:r>
              <a:rPr lang="en-GB" altLang="nl-NL" dirty="0" smtClean="0"/>
              <a:t>:</a:t>
            </a:r>
          </a:p>
          <a:p>
            <a:pPr eaLnBrk="1" hangingPunct="1">
              <a:spcBef>
                <a:spcPct val="5000"/>
              </a:spcBef>
            </a:pPr>
            <a:r>
              <a:rPr lang="en-GB" altLang="nl-NL" dirty="0" err="1" smtClean="0"/>
              <a:t>beschrijven</a:t>
            </a:r>
            <a:r>
              <a:rPr lang="en-GB" altLang="nl-NL" dirty="0" smtClean="0"/>
              <a:t> van de </a:t>
            </a:r>
            <a:r>
              <a:rPr lang="en-GB" altLang="nl-NL" dirty="0" err="1" smtClean="0"/>
              <a:t>kans</a:t>
            </a:r>
            <a:r>
              <a:rPr lang="en-GB" altLang="nl-NL" dirty="0" smtClean="0"/>
              <a:t> (</a:t>
            </a:r>
            <a:r>
              <a:rPr lang="en-GB" altLang="nl-NL" dirty="0" err="1" smtClean="0"/>
              <a:t>ofwel</a:t>
            </a:r>
            <a:r>
              <a:rPr lang="en-GB" altLang="nl-NL" dirty="0" smtClean="0"/>
              <a:t> % </a:t>
            </a:r>
            <a:r>
              <a:rPr lang="en-GB" altLang="nl-NL" dirty="0" err="1" smtClean="0"/>
              <a:t>ofwel</a:t>
            </a:r>
            <a:r>
              <a:rPr lang="en-GB" altLang="nl-NL" dirty="0" smtClean="0"/>
              <a:t> </a:t>
            </a:r>
            <a:r>
              <a:rPr lang="en-GB" altLang="nl-NL" dirty="0" err="1" smtClean="0"/>
              <a:t>prevalentie</a:t>
            </a:r>
            <a:r>
              <a:rPr lang="en-GB" altLang="nl-NL" dirty="0" smtClean="0"/>
              <a:t>) van de </a:t>
            </a:r>
            <a:r>
              <a:rPr lang="en-GB" altLang="nl-NL" dirty="0" err="1" smtClean="0"/>
              <a:t>ziekte</a:t>
            </a:r>
            <a:r>
              <a:rPr lang="en-GB" altLang="nl-NL" dirty="0" smtClean="0"/>
              <a:t> </a:t>
            </a:r>
            <a:r>
              <a:rPr lang="en-GB" altLang="nl-NL" dirty="0" err="1" smtClean="0"/>
              <a:t>als</a:t>
            </a:r>
            <a:r>
              <a:rPr lang="en-GB" altLang="nl-NL" dirty="0" smtClean="0"/>
              <a:t> </a:t>
            </a:r>
            <a:r>
              <a:rPr lang="en-GB" altLang="nl-NL" dirty="0" err="1" smtClean="0"/>
              <a:t>functie</a:t>
            </a:r>
            <a:r>
              <a:rPr lang="en-GB" altLang="nl-NL" dirty="0" smtClean="0"/>
              <a:t> (ƒ) van de </a:t>
            </a:r>
            <a:r>
              <a:rPr lang="en-GB" altLang="nl-NL" dirty="0" err="1" smtClean="0"/>
              <a:t>determinanten</a:t>
            </a:r>
            <a:r>
              <a:rPr lang="en-GB" altLang="nl-NL" dirty="0" smtClean="0"/>
              <a:t> </a:t>
            </a:r>
            <a:endParaRPr lang="nl-NL" altLang="nl-NL" dirty="0" smtClean="0"/>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66</a:t>
            </a:fld>
            <a:endParaRPr lang="nl-NL"/>
          </a:p>
        </p:txBody>
      </p:sp>
    </p:spTree>
    <p:extLst>
      <p:ext uri="{BB962C8B-B14F-4D97-AF65-F5344CB8AC3E}">
        <p14:creationId xmlns:p14="http://schemas.microsoft.com/office/powerpoint/2010/main" val="2962269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Stel dat we een dergelijk wetenschappelijk onderzoek t.b.v. onze casus willen uitvoeren. De vraagstelling zou dan meer specifiek luiden: </a:t>
            </a:r>
          </a:p>
          <a:p>
            <a:pPr eaLnBrk="1" hangingPunct="1">
              <a:lnSpc>
                <a:spcPct val="95000"/>
              </a:lnSpc>
              <a:spcBef>
                <a:spcPct val="5000"/>
              </a:spcBef>
            </a:pPr>
            <a:r>
              <a:rPr lang="nl-NL" altLang="nl-NL" dirty="0" smtClean="0"/>
              <a:t>Welke van alle(!!) mogelijke testen die men theoretisch bij kinderen met nekstijfheid in tweede lijn kan doen, dragen werkelijk bij aan de </a:t>
            </a:r>
            <a:r>
              <a:rPr lang="nl-NL" altLang="nl-NL" dirty="0" err="1" smtClean="0"/>
              <a:t>kansschatting</a:t>
            </a:r>
            <a:r>
              <a:rPr lang="nl-NL" altLang="nl-NL" dirty="0" smtClean="0"/>
              <a:t> op aan- of afwezigheid BM?</a:t>
            </a:r>
          </a:p>
          <a:p>
            <a:pPr eaLnBrk="1" hangingPunct="1">
              <a:lnSpc>
                <a:spcPct val="95000"/>
              </a:lnSpc>
              <a:spcBef>
                <a:spcPct val="5000"/>
              </a:spcBef>
            </a:pPr>
            <a:r>
              <a:rPr lang="nl-NL" altLang="nl-NL" dirty="0" smtClean="0"/>
              <a:t>Ofwel: Wat zijn de determinanten van aan/afwezigheid BM bij kinderen met nekstijfheid in tweede lijn?</a:t>
            </a:r>
          </a:p>
          <a:p>
            <a:pPr eaLnBrk="1" hangingPunct="1">
              <a:lnSpc>
                <a:spcPct val="95000"/>
              </a:lnSpc>
              <a:spcBef>
                <a:spcPct val="5000"/>
              </a:spcBef>
            </a:pPr>
            <a:endParaRPr lang="en-GB" altLang="nl-NL" dirty="0" smtClean="0"/>
          </a:p>
          <a:p>
            <a:pPr eaLnBrk="1" hangingPunct="1">
              <a:lnSpc>
                <a:spcPct val="95000"/>
              </a:lnSpc>
              <a:spcBef>
                <a:spcPct val="5000"/>
              </a:spcBef>
            </a:pPr>
            <a:r>
              <a:rPr lang="en-GB" altLang="nl-NL" dirty="0" err="1" smtClean="0"/>
              <a:t>Technisch</a:t>
            </a:r>
            <a:r>
              <a:rPr lang="en-GB" altLang="nl-NL" dirty="0" smtClean="0"/>
              <a:t> </a:t>
            </a:r>
            <a:r>
              <a:rPr lang="en-GB" altLang="nl-NL" dirty="0" err="1" smtClean="0"/>
              <a:t>gezegd</a:t>
            </a:r>
            <a:r>
              <a:rPr lang="en-GB" altLang="nl-NL" dirty="0" smtClean="0"/>
              <a:t>: % (</a:t>
            </a:r>
            <a:r>
              <a:rPr lang="en-GB" altLang="nl-NL" dirty="0" err="1" smtClean="0"/>
              <a:t>ofwel</a:t>
            </a:r>
            <a:r>
              <a:rPr lang="en-GB" altLang="nl-NL" dirty="0" smtClean="0"/>
              <a:t> </a:t>
            </a:r>
            <a:r>
              <a:rPr lang="en-GB" altLang="nl-NL" dirty="0" err="1" smtClean="0"/>
              <a:t>kans</a:t>
            </a:r>
            <a:r>
              <a:rPr lang="en-GB" altLang="nl-NL" dirty="0" smtClean="0"/>
              <a:t> </a:t>
            </a:r>
            <a:r>
              <a:rPr lang="en-GB" altLang="nl-NL" dirty="0" err="1" smtClean="0"/>
              <a:t>ofwel</a:t>
            </a:r>
            <a:r>
              <a:rPr lang="en-GB" altLang="nl-NL" dirty="0" smtClean="0"/>
              <a:t> </a:t>
            </a:r>
            <a:r>
              <a:rPr lang="en-GB" altLang="nl-NL" dirty="0" err="1" smtClean="0"/>
              <a:t>prevalentie</a:t>
            </a:r>
            <a:r>
              <a:rPr lang="en-GB" altLang="nl-NL" dirty="0" smtClean="0"/>
              <a:t>) van </a:t>
            </a:r>
            <a:r>
              <a:rPr lang="en-GB" altLang="nl-NL" dirty="0" err="1" smtClean="0"/>
              <a:t>kinderen</a:t>
            </a:r>
            <a:r>
              <a:rPr lang="en-GB" altLang="nl-NL" dirty="0" smtClean="0"/>
              <a:t> met BM </a:t>
            </a:r>
            <a:r>
              <a:rPr lang="en-GB" altLang="nl-NL" dirty="0" err="1" smtClean="0"/>
              <a:t>als</a:t>
            </a:r>
            <a:r>
              <a:rPr lang="en-GB" altLang="nl-NL" dirty="0" smtClean="0"/>
              <a:t> </a:t>
            </a:r>
            <a:r>
              <a:rPr lang="en-GB" altLang="nl-NL" dirty="0" err="1" smtClean="0"/>
              <a:t>functie</a:t>
            </a:r>
            <a:r>
              <a:rPr lang="en-GB" altLang="nl-NL" dirty="0" smtClean="0"/>
              <a:t> van de </a:t>
            </a:r>
            <a:r>
              <a:rPr lang="en-GB" altLang="nl-NL" dirty="0" err="1" smtClean="0"/>
              <a:t>determinanten</a:t>
            </a:r>
            <a:r>
              <a:rPr lang="en-GB" altLang="nl-NL" dirty="0" smtClean="0"/>
              <a:t> </a:t>
            </a:r>
            <a:r>
              <a:rPr lang="en-GB" altLang="nl-NL" dirty="0" err="1" smtClean="0"/>
              <a:t>leeftijd</a:t>
            </a:r>
            <a:r>
              <a:rPr lang="en-GB" altLang="nl-NL" dirty="0" smtClean="0"/>
              <a:t>, </a:t>
            </a:r>
            <a:r>
              <a:rPr lang="en-GB" altLang="nl-NL" dirty="0" err="1" smtClean="0"/>
              <a:t>geslacht</a:t>
            </a:r>
            <a:r>
              <a:rPr lang="en-GB" altLang="nl-NL" dirty="0" smtClean="0"/>
              <a:t>, </a:t>
            </a:r>
            <a:r>
              <a:rPr lang="en-GB" altLang="nl-NL" dirty="0" err="1" smtClean="0"/>
              <a:t>koorts</a:t>
            </a:r>
            <a:r>
              <a:rPr lang="en-GB" altLang="nl-NL" dirty="0" smtClean="0"/>
              <a:t>, </a:t>
            </a:r>
            <a:r>
              <a:rPr lang="en-GB" altLang="nl-NL" dirty="0" err="1" smtClean="0"/>
              <a:t>pijn</a:t>
            </a:r>
            <a:r>
              <a:rPr lang="en-GB" altLang="nl-NL" dirty="0" smtClean="0"/>
              <a:t>, </a:t>
            </a:r>
            <a:r>
              <a:rPr lang="en-GB" altLang="nl-NL" dirty="0" err="1" smtClean="0"/>
              <a:t>leuco’s</a:t>
            </a:r>
            <a:r>
              <a:rPr lang="en-GB" altLang="nl-NL" dirty="0" smtClean="0"/>
              <a:t> in </a:t>
            </a:r>
            <a:r>
              <a:rPr lang="en-GB" altLang="nl-NL" dirty="0" err="1" smtClean="0"/>
              <a:t>bloed</a:t>
            </a:r>
            <a:r>
              <a:rPr lang="en-GB" altLang="nl-NL" dirty="0" smtClean="0"/>
              <a:t>, CRP </a:t>
            </a:r>
            <a:r>
              <a:rPr lang="en-GB" altLang="nl-NL" dirty="0" err="1" smtClean="0"/>
              <a:t>bloed</a:t>
            </a:r>
            <a:r>
              <a:rPr lang="en-GB" altLang="nl-NL" dirty="0" smtClean="0"/>
              <a:t>, etc.</a:t>
            </a:r>
            <a:endParaRPr lang="nl-NL" altLang="nl-NL" dirty="0" smtClean="0"/>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67</a:t>
            </a:fld>
            <a:endParaRPr lang="nl-NL"/>
          </a:p>
        </p:txBody>
      </p:sp>
    </p:spTree>
    <p:extLst>
      <p:ext uri="{BB962C8B-B14F-4D97-AF65-F5344CB8AC3E}">
        <p14:creationId xmlns:p14="http://schemas.microsoft.com/office/powerpoint/2010/main" val="413232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400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dirty="0" smtClean="0"/>
          </a:p>
        </p:txBody>
      </p:sp>
      <p:sp>
        <p:nvSpPr>
          <p:cNvPr id="4" name="Tijdelijke aanduiding voor dianummer 3"/>
          <p:cNvSpPr>
            <a:spLocks noGrp="1"/>
          </p:cNvSpPr>
          <p:nvPr>
            <p:ph type="sldNum" sz="quarter" idx="5"/>
          </p:nvPr>
        </p:nvSpPr>
        <p:spPr/>
        <p:txBody>
          <a:bodyPr/>
          <a:lstStyle/>
          <a:p>
            <a:pPr>
              <a:defRPr/>
            </a:pPr>
            <a:fld id="{5ECC3CE3-26D5-40EB-9C40-2D5CCBC0A720}" type="slidenum">
              <a:rPr lang="en-US" smtClean="0"/>
              <a:pPr>
                <a:defRPr/>
              </a:pPr>
              <a:t>8</a:t>
            </a:fld>
            <a:endParaRPr lang="en-US"/>
          </a:p>
        </p:txBody>
      </p:sp>
    </p:spTree>
    <p:extLst>
      <p:ext uri="{BB962C8B-B14F-4D97-AF65-F5344CB8AC3E}">
        <p14:creationId xmlns:p14="http://schemas.microsoft.com/office/powerpoint/2010/main" val="35964908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lnSpc>
                <a:spcPct val="95000"/>
              </a:lnSpc>
              <a:spcBef>
                <a:spcPct val="5000"/>
              </a:spcBef>
            </a:pPr>
            <a:r>
              <a:rPr lang="nl-NL" altLang="nl-NL" dirty="0" smtClean="0"/>
              <a:t>De resultaten van het onderzoek zijn uiteraard niet zozeer bedoeld voor de </a:t>
            </a:r>
            <a:r>
              <a:rPr lang="nl-NL" altLang="nl-NL" dirty="0" err="1" smtClean="0"/>
              <a:t>onderzoekspatienten</a:t>
            </a:r>
            <a:r>
              <a:rPr lang="nl-NL" altLang="nl-NL" dirty="0" smtClean="0"/>
              <a:t> maar voor vergelijkbare, toekomstige </a:t>
            </a:r>
            <a:r>
              <a:rPr lang="nl-NL" altLang="nl-NL" dirty="0" err="1" smtClean="0"/>
              <a:t>patienten</a:t>
            </a:r>
            <a:r>
              <a:rPr lang="nl-NL" altLang="nl-NL" dirty="0" smtClean="0"/>
              <a:t>. Voor wie de resultaten van een onderzoek gaan gelden noemen we het domein.</a:t>
            </a:r>
          </a:p>
          <a:p>
            <a:pPr eaLnBrk="1" hangingPunct="1">
              <a:lnSpc>
                <a:spcPct val="95000"/>
              </a:lnSpc>
              <a:spcBef>
                <a:spcPct val="5000"/>
              </a:spcBef>
            </a:pPr>
            <a:r>
              <a:rPr lang="nl-NL" altLang="nl-NL" dirty="0" smtClean="0"/>
              <a:t>Het domein is praktijk setting en type </a:t>
            </a:r>
            <a:r>
              <a:rPr lang="nl-NL" altLang="nl-NL" dirty="0" err="1" smtClean="0"/>
              <a:t>patient</a:t>
            </a:r>
            <a:r>
              <a:rPr lang="nl-NL" altLang="nl-NL" dirty="0" smtClean="0"/>
              <a:t> waarin het onderzoek zich afspeelt en waarnaar de onderzoeksresultaten gegeneraliseerd kunnen worden. </a:t>
            </a:r>
          </a:p>
          <a:p>
            <a:pPr eaLnBrk="1" hangingPunct="1">
              <a:lnSpc>
                <a:spcPct val="95000"/>
              </a:lnSpc>
              <a:spcBef>
                <a:spcPct val="5000"/>
              </a:spcBef>
            </a:pPr>
            <a:r>
              <a:rPr lang="nl-NL" altLang="nl-NL" dirty="0" smtClean="0"/>
              <a:t>In diagnostisch onderzoek wordt het domein meestal gedefinieerd naar ‘</a:t>
            </a:r>
            <a:r>
              <a:rPr lang="nl-NL" altLang="nl-NL" dirty="0" err="1" smtClean="0"/>
              <a:t>patienten</a:t>
            </a:r>
            <a:r>
              <a:rPr lang="nl-NL" altLang="nl-NL" dirty="0" smtClean="0"/>
              <a:t> met een bepaald symptoom of klacht die verdacht zijn voor een bepaalde ziekte’ die zich presenteren in een bepaalde setting (1e,2e of 3e lijn).</a:t>
            </a:r>
          </a:p>
          <a:p>
            <a:pPr eaLnBrk="1" hangingPunct="1">
              <a:lnSpc>
                <a:spcPct val="95000"/>
              </a:lnSpc>
              <a:spcBef>
                <a:spcPct val="5000"/>
              </a:spcBef>
            </a:pPr>
            <a:endParaRPr lang="nl-NL" altLang="nl-NL" dirty="0" smtClean="0"/>
          </a:p>
          <a:p>
            <a:pPr eaLnBrk="1" hangingPunct="1">
              <a:lnSpc>
                <a:spcPct val="95000"/>
              </a:lnSpc>
              <a:spcBef>
                <a:spcPct val="5000"/>
              </a:spcBef>
            </a:pPr>
            <a:r>
              <a:rPr lang="nl-NL" altLang="nl-NL" dirty="0" smtClean="0"/>
              <a:t>In de casus: Alle patiënten (bv. in de westerse wereld) die verdacht zijn van bacteriële meningitis (de ziekte) o.b.v. nekstijfheid (het symptoom) op de SEH (de setting). </a:t>
            </a:r>
          </a:p>
          <a:p>
            <a:pPr eaLnBrk="1" hangingPunct="1">
              <a:lnSpc>
                <a:spcPct val="95000"/>
              </a:lnSpc>
              <a:spcBef>
                <a:spcPct val="5000"/>
              </a:spcBef>
            </a:pPr>
            <a:endParaRPr lang="nl-NL" altLang="nl-NL" dirty="0" smtClean="0"/>
          </a:p>
          <a:p>
            <a:pPr eaLnBrk="1" hangingPunct="1">
              <a:lnSpc>
                <a:spcPct val="95000"/>
              </a:lnSpc>
              <a:spcBef>
                <a:spcPct val="5000"/>
              </a:spcBef>
            </a:pPr>
            <a:r>
              <a:rPr lang="nl-NL" altLang="nl-NL" dirty="0" smtClean="0"/>
              <a:t>Merk op dat de onderzoekspopulatie1 (van de vele mogelijke) steekproef is uit het domein.  </a:t>
            </a:r>
          </a:p>
          <a:p>
            <a:pPr eaLnBrk="1" hangingPunct="1"/>
            <a:endParaRPr lang="en-GB" altLang="nl-NL" dirty="0" smtClean="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68</a:t>
            </a:fld>
            <a:endParaRPr lang="nl-NL"/>
          </a:p>
        </p:txBody>
      </p:sp>
    </p:spTree>
    <p:extLst>
      <p:ext uri="{BB962C8B-B14F-4D97-AF65-F5344CB8AC3E}">
        <p14:creationId xmlns:p14="http://schemas.microsoft.com/office/powerpoint/2010/main" val="35119916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Om de onderzoeksvraagstelling te kunnen beantwoorden moeten we het onderzoek uiteraard uitvoeren bij een groep zogenoemde </a:t>
            </a:r>
            <a:r>
              <a:rPr lang="nl-NL" altLang="nl-NL" dirty="0" err="1" smtClean="0"/>
              <a:t>onderzoekspatienten</a:t>
            </a:r>
            <a:r>
              <a:rPr lang="nl-NL" altLang="nl-NL" dirty="0" smtClean="0"/>
              <a:t>. Bij wie we het onderzoek doen noemen we de onderzoekspopulatie. </a:t>
            </a:r>
          </a:p>
          <a:p>
            <a:pPr eaLnBrk="1" hangingPunct="1">
              <a:lnSpc>
                <a:spcPct val="95000"/>
              </a:lnSpc>
              <a:spcBef>
                <a:spcPct val="5000"/>
              </a:spcBef>
            </a:pPr>
            <a:endParaRPr lang="nl-NL" altLang="nl-NL" dirty="0" smtClean="0"/>
          </a:p>
          <a:p>
            <a:pPr eaLnBrk="1" hangingPunct="1">
              <a:lnSpc>
                <a:spcPct val="95000"/>
              </a:lnSpc>
              <a:spcBef>
                <a:spcPct val="5000"/>
              </a:spcBef>
            </a:pPr>
            <a:r>
              <a:rPr lang="nl-NL" altLang="nl-NL" dirty="0" smtClean="0"/>
              <a:t>In de casus zou dit bijvoorbeeld (!!) kunnen zijn: Alle (n = 200) nekstijve kinderen in 2012 op SEH Utrecht</a:t>
            </a:r>
          </a:p>
          <a:p>
            <a:pPr eaLnBrk="1" hangingPunct="1">
              <a:lnSpc>
                <a:spcPct val="95000"/>
              </a:lnSpc>
              <a:spcBef>
                <a:spcPct val="5000"/>
              </a:spcBef>
            </a:pPr>
            <a:endParaRPr lang="nl-NL" altLang="nl-NL" dirty="0" smtClean="0"/>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69</a:t>
            </a:fld>
            <a:endParaRPr lang="nl-NL"/>
          </a:p>
        </p:txBody>
      </p:sp>
    </p:spTree>
    <p:extLst>
      <p:ext uri="{BB962C8B-B14F-4D97-AF65-F5344CB8AC3E}">
        <p14:creationId xmlns:p14="http://schemas.microsoft.com/office/powerpoint/2010/main" val="2456156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De determinanten zijn meestal die diagnostische testen die in het domein (= dat type </a:t>
            </a:r>
            <a:r>
              <a:rPr lang="nl-NL" altLang="nl-NL" dirty="0" err="1" smtClean="0"/>
              <a:t>patient</a:t>
            </a:r>
            <a:r>
              <a:rPr lang="nl-NL" altLang="nl-NL" dirty="0" smtClean="0"/>
              <a:t> in die setting) theoretisch beschikbaar of mogelijk zijn en die in het onderzoek onderzocht worden op hun waarde.</a:t>
            </a:r>
          </a:p>
          <a:p>
            <a:pPr eaLnBrk="1" hangingPunct="1"/>
            <a:endParaRPr lang="nl-NL" altLang="nl-NL" dirty="0" smtClean="0"/>
          </a:p>
          <a:p>
            <a:pPr eaLnBrk="1" hangingPunct="1"/>
            <a:r>
              <a:rPr lang="nl-NL" altLang="nl-NL" dirty="0" smtClean="0"/>
              <a:t>Deze het al dan niet voorkomen van deze determinanten dienen bij elke </a:t>
            </a:r>
            <a:r>
              <a:rPr lang="nl-NL" altLang="nl-NL" dirty="0" err="1" smtClean="0"/>
              <a:t>onderzoekspatient</a:t>
            </a:r>
            <a:r>
              <a:rPr lang="nl-NL" altLang="nl-NL" dirty="0" smtClean="0"/>
              <a:t> te worden gemeten/geobserveerd</a:t>
            </a:r>
          </a:p>
          <a:p>
            <a:pPr eaLnBrk="1" hangingPunct="1"/>
            <a:endParaRPr lang="nl-NL" altLang="nl-NL" dirty="0" smtClean="0"/>
          </a:p>
          <a:p>
            <a:pPr eaLnBrk="1" hangingPunct="1">
              <a:lnSpc>
                <a:spcPct val="95000"/>
              </a:lnSpc>
              <a:spcBef>
                <a:spcPct val="5000"/>
              </a:spcBef>
            </a:pPr>
            <a:r>
              <a:rPr lang="nl-NL" altLang="nl-NL" dirty="0" smtClean="0"/>
              <a:t>Casus: De determinanten in onze casus zijn </a:t>
            </a:r>
            <a:r>
              <a:rPr lang="nl-NL" altLang="nl-NL" dirty="0" err="1" smtClean="0"/>
              <a:t>zijn</a:t>
            </a:r>
            <a:r>
              <a:rPr lang="nl-NL" altLang="nl-NL" dirty="0" smtClean="0"/>
              <a:t> vele vragen/items uit de anamnese, het lichamelijk onderzoek en laboratorium (bloed en urine) testen.</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70</a:t>
            </a:fld>
            <a:endParaRPr lang="nl-NL"/>
          </a:p>
        </p:txBody>
      </p:sp>
    </p:spTree>
    <p:extLst>
      <p:ext uri="{BB962C8B-B14F-4D97-AF65-F5344CB8AC3E}">
        <p14:creationId xmlns:p14="http://schemas.microsoft.com/office/powerpoint/2010/main" val="15621976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lnSpc>
                <a:spcPct val="95000"/>
              </a:lnSpc>
              <a:spcBef>
                <a:spcPct val="5000"/>
              </a:spcBef>
            </a:pPr>
            <a:r>
              <a:rPr lang="nl-NL" altLang="nl-NL" dirty="0" smtClean="0"/>
              <a:t>Het eindpunt in wetenschappelijk diagnostisch onderzoek is de ‘werkelijke’ aanwezigheid of afwezigheid ziekte (WD). Dit noemen we de diagnostische uitkomst.</a:t>
            </a:r>
          </a:p>
          <a:p>
            <a:pPr eaLnBrk="1" hangingPunct="1">
              <a:lnSpc>
                <a:spcPct val="95000"/>
              </a:lnSpc>
              <a:spcBef>
                <a:spcPct val="5000"/>
              </a:spcBef>
            </a:pPr>
            <a:r>
              <a:rPr lang="nl-NL" altLang="nl-NL" dirty="0" smtClean="0"/>
              <a:t>Net als de determinanten wordt deze diagnostische uitkomst eveneens bij elke </a:t>
            </a:r>
            <a:r>
              <a:rPr lang="nl-NL" altLang="nl-NL" dirty="0" err="1" smtClean="0"/>
              <a:t>onderzoekspatient</a:t>
            </a:r>
            <a:r>
              <a:rPr lang="nl-NL" altLang="nl-NL" dirty="0" smtClean="0"/>
              <a:t> gemeten. Dit doen we door de referentie test bij iedereen te doen </a:t>
            </a:r>
          </a:p>
          <a:p>
            <a:pPr eaLnBrk="1" hangingPunct="1">
              <a:lnSpc>
                <a:spcPct val="95000"/>
              </a:lnSpc>
              <a:spcBef>
                <a:spcPct val="5000"/>
              </a:spcBef>
            </a:pPr>
            <a:r>
              <a:rPr lang="nl-NL" altLang="nl-NL" dirty="0" smtClean="0"/>
              <a:t>Deze test uitslag bepaald de of de </a:t>
            </a:r>
            <a:r>
              <a:rPr lang="nl-NL" altLang="nl-NL" dirty="0" err="1" smtClean="0"/>
              <a:t>patient</a:t>
            </a:r>
            <a:r>
              <a:rPr lang="nl-NL" altLang="nl-NL" dirty="0" smtClean="0"/>
              <a:t> werkelijk de ziekte (WD) heeft of niet.</a:t>
            </a:r>
          </a:p>
          <a:p>
            <a:pPr eaLnBrk="1" hangingPunct="1">
              <a:lnSpc>
                <a:spcPct val="95000"/>
              </a:lnSpc>
              <a:spcBef>
                <a:spcPct val="5000"/>
              </a:spcBef>
            </a:pPr>
            <a:r>
              <a:rPr lang="nl-NL" altLang="nl-NL" dirty="0" smtClean="0"/>
              <a:t>NB. Herinner dat de referentie test niet onfeilbaar is (en dus ook de  ‘werkelijke’ uitkomst kan missen) maar in ieder geval is het altijd de best beschikbare test die de praktijk op dat moment heeft. J</a:t>
            </a:r>
          </a:p>
          <a:p>
            <a:pPr eaLnBrk="1" hangingPunct="1">
              <a:lnSpc>
                <a:spcPct val="95000"/>
              </a:lnSpc>
              <a:spcBef>
                <a:spcPct val="5000"/>
              </a:spcBef>
            </a:pPr>
            <a:endParaRPr lang="nl-NL" altLang="nl-NL" dirty="0" smtClean="0"/>
          </a:p>
          <a:p>
            <a:pPr eaLnBrk="1" hangingPunct="1">
              <a:lnSpc>
                <a:spcPct val="95000"/>
              </a:lnSpc>
              <a:spcBef>
                <a:spcPct val="5000"/>
              </a:spcBef>
            </a:pPr>
            <a:r>
              <a:rPr lang="nl-NL" altLang="nl-NL" dirty="0" smtClean="0"/>
              <a:t>In de casus nekstijfheid dient de liquorkweek (positief/negatief) dus bij elke </a:t>
            </a:r>
            <a:r>
              <a:rPr lang="nl-NL" altLang="nl-NL" dirty="0" err="1" smtClean="0"/>
              <a:t>patient</a:t>
            </a:r>
            <a:r>
              <a:rPr lang="nl-NL" altLang="nl-NL" dirty="0" smtClean="0"/>
              <a:t> gedaan te worden. </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71</a:t>
            </a:fld>
            <a:endParaRPr lang="nl-NL"/>
          </a:p>
        </p:txBody>
      </p:sp>
    </p:spTree>
    <p:extLst>
      <p:ext uri="{BB962C8B-B14F-4D97-AF65-F5344CB8AC3E}">
        <p14:creationId xmlns:p14="http://schemas.microsoft.com/office/powerpoint/2010/main" val="33677349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Meten determinant</a:t>
            </a:r>
          </a:p>
          <a:p>
            <a:pPr eaLnBrk="1" hangingPunct="1"/>
            <a:r>
              <a:rPr lang="nl-NL" altLang="nl-NL" dirty="0" smtClean="0"/>
              <a:t>- Het al dan niet voorkomen van elke determinant dient bij elke </a:t>
            </a:r>
            <a:r>
              <a:rPr lang="nl-NL" altLang="nl-NL" dirty="0" err="1" smtClean="0"/>
              <a:t>onderzoekspatient</a:t>
            </a:r>
            <a:r>
              <a:rPr lang="nl-NL" altLang="nl-NL" dirty="0" smtClean="0"/>
              <a:t> te worden gemeten. Hierbij dient uiteraard de beoordelaar/meter van de </a:t>
            </a:r>
            <a:r>
              <a:rPr lang="nl-NL" altLang="nl-NL" dirty="0" err="1" smtClean="0"/>
              <a:t>D’en</a:t>
            </a:r>
            <a:r>
              <a:rPr lang="nl-NL" altLang="nl-NL" dirty="0" smtClean="0"/>
              <a:t> niet op de hoogte te zijn van de werkelijke diagnose van elke </a:t>
            </a:r>
            <a:r>
              <a:rPr lang="nl-NL" altLang="nl-NL" dirty="0" err="1" smtClean="0"/>
              <a:t>patient</a:t>
            </a:r>
            <a:r>
              <a:rPr lang="nl-NL" altLang="nl-NL" dirty="0" smtClean="0"/>
              <a:t> anders zou dit onbewust zijn/haar beoordeling </a:t>
            </a:r>
            <a:r>
              <a:rPr lang="nl-NL" altLang="nl-NL" dirty="0" err="1" smtClean="0"/>
              <a:t>beinvloeden</a:t>
            </a:r>
            <a:r>
              <a:rPr lang="nl-NL" altLang="nl-NL" dirty="0" smtClean="0"/>
              <a:t>. Anders worden twee verschillende informatiebronnen met elkaar verward. Dit gaat meestal echter vanzelf goed omdat de referentie test als laatste wordt uitgevoerd en de werkelijke diagnose bij meting van de </a:t>
            </a:r>
            <a:r>
              <a:rPr lang="nl-NL" altLang="nl-NL" dirty="0" err="1" smtClean="0"/>
              <a:t>D’en</a:t>
            </a:r>
            <a:r>
              <a:rPr lang="nl-NL" altLang="nl-NL" dirty="0" smtClean="0"/>
              <a:t> nog niet bekend is.  </a:t>
            </a:r>
          </a:p>
          <a:p>
            <a:pPr eaLnBrk="1" hangingPunct="1"/>
            <a:r>
              <a:rPr lang="nl-NL" altLang="nl-NL" dirty="0" smtClean="0"/>
              <a:t>- De determinanten moeten in het onderzoek net zo precies en volgens dezelfde methode als in de praktijk worden bepaald. Worden de determinanten in het onderzoek veel preciezer, of met superieure methoden bepaald, dan valt de voorspellende waarde van de determinanten bij toepassing in de praktijk tegen!</a:t>
            </a:r>
          </a:p>
          <a:p>
            <a:pPr eaLnBrk="1" hangingPunct="1">
              <a:lnSpc>
                <a:spcPct val="95000"/>
              </a:lnSpc>
              <a:spcBef>
                <a:spcPct val="10000"/>
              </a:spcBef>
            </a:pPr>
            <a:endParaRPr lang="nl-NL" altLang="nl-NL" dirty="0" smtClean="0"/>
          </a:p>
          <a:p>
            <a:pPr eaLnBrk="1" hangingPunct="1">
              <a:lnSpc>
                <a:spcPct val="95000"/>
              </a:lnSpc>
              <a:spcBef>
                <a:spcPct val="10000"/>
              </a:spcBef>
            </a:pPr>
            <a:r>
              <a:rPr lang="nl-NL" altLang="nl-NL" dirty="0" smtClean="0"/>
              <a:t>Meten Eindpunt.</a:t>
            </a:r>
          </a:p>
          <a:p>
            <a:pPr eaLnBrk="1" hangingPunct="1">
              <a:lnSpc>
                <a:spcPct val="95000"/>
              </a:lnSpc>
              <a:spcBef>
                <a:spcPct val="10000"/>
              </a:spcBef>
            </a:pPr>
            <a:r>
              <a:rPr lang="nl-NL" altLang="nl-NL" dirty="0" smtClean="0"/>
              <a:t>- voor het meten van het eindpunt geldt hetzelfde als bij de </a:t>
            </a:r>
            <a:r>
              <a:rPr lang="nl-NL" altLang="nl-NL" dirty="0" err="1" smtClean="0"/>
              <a:t>D’en</a:t>
            </a:r>
            <a:r>
              <a:rPr lang="nl-NL" altLang="nl-NL" dirty="0" smtClean="0"/>
              <a:t>: Die dient bij elke </a:t>
            </a:r>
            <a:r>
              <a:rPr lang="nl-NL" altLang="nl-NL" dirty="0" err="1" smtClean="0"/>
              <a:t>onderzoekspatient</a:t>
            </a:r>
            <a:r>
              <a:rPr lang="nl-NL" altLang="nl-NL" dirty="0" smtClean="0"/>
              <a:t> te gebeuren zonder voorkennis van de </a:t>
            </a:r>
            <a:r>
              <a:rPr lang="nl-NL" altLang="nl-NL" dirty="0" err="1" smtClean="0"/>
              <a:t>patient’s</a:t>
            </a:r>
            <a:r>
              <a:rPr lang="nl-NL" altLang="nl-NL" dirty="0" smtClean="0"/>
              <a:t> </a:t>
            </a:r>
            <a:r>
              <a:rPr lang="nl-NL" altLang="nl-NL" dirty="0" err="1" smtClean="0"/>
              <a:t>D’en</a:t>
            </a:r>
            <a:r>
              <a:rPr lang="nl-NL" altLang="nl-NL" dirty="0" smtClean="0"/>
              <a:t>. Anders kan een deel van de info van de </a:t>
            </a:r>
            <a:r>
              <a:rPr lang="nl-NL" altLang="nl-NL" dirty="0" err="1" smtClean="0"/>
              <a:t>D’en</a:t>
            </a:r>
            <a:r>
              <a:rPr lang="nl-NL" altLang="nl-NL" dirty="0" smtClean="0"/>
              <a:t> gebruikt worden in de interpretatie van de uitkomst.</a:t>
            </a:r>
          </a:p>
          <a:p>
            <a:pPr eaLnBrk="1" hangingPunct="1">
              <a:lnSpc>
                <a:spcPct val="95000"/>
              </a:lnSpc>
              <a:spcBef>
                <a:spcPct val="10000"/>
              </a:spcBef>
            </a:pPr>
            <a:r>
              <a:rPr lang="nl-NL" altLang="nl-NL" dirty="0" smtClean="0"/>
              <a:t>In onze casus bijvoorbeeld dient de laborant die de liquorkweek beoordeelt geen kennis te hebben van de andere </a:t>
            </a:r>
            <a:r>
              <a:rPr lang="nl-NL" altLang="nl-NL" dirty="0" err="1" smtClean="0"/>
              <a:t>patientgegevens</a:t>
            </a:r>
            <a:r>
              <a:rPr lang="nl-NL" altLang="nl-NL" dirty="0" smtClean="0"/>
              <a:t>. </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73</a:t>
            </a:fld>
            <a:endParaRPr lang="nl-NL"/>
          </a:p>
        </p:txBody>
      </p:sp>
    </p:spTree>
    <p:extLst>
      <p:ext uri="{BB962C8B-B14F-4D97-AF65-F5344CB8AC3E}">
        <p14:creationId xmlns:p14="http://schemas.microsoft.com/office/powerpoint/2010/main" val="12591780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lnSpc>
                <a:spcPct val="95000"/>
              </a:lnSpc>
              <a:spcBef>
                <a:spcPct val="5000"/>
              </a:spcBef>
            </a:pPr>
            <a:r>
              <a:rPr lang="nl-NL" altLang="nl-NL" sz="1300" dirty="0" smtClean="0"/>
              <a:t>Het zogenoemde ontwerp (design) van wetenschappelijk diagnostisch onderzoek is een observationeel en descriptief ontwerp. </a:t>
            </a:r>
          </a:p>
          <a:p>
            <a:pPr eaLnBrk="1" hangingPunct="1">
              <a:lnSpc>
                <a:spcPct val="95000"/>
              </a:lnSpc>
              <a:spcBef>
                <a:spcPct val="5000"/>
              </a:spcBef>
            </a:pPr>
            <a:endParaRPr lang="nl-NL" altLang="nl-NL" sz="1300" dirty="0" smtClean="0"/>
          </a:p>
          <a:p>
            <a:pPr eaLnBrk="1" hangingPunct="1">
              <a:lnSpc>
                <a:spcPct val="95000"/>
              </a:lnSpc>
              <a:spcBef>
                <a:spcPct val="5000"/>
              </a:spcBef>
            </a:pPr>
            <a:r>
              <a:rPr lang="nl-NL" altLang="nl-NL" sz="1300" dirty="0" smtClean="0"/>
              <a:t>Observationeel houdt in dat de determinanten niet worden niet gemanipuleerd, maar slechts beoordeeld (geobserveerd) en vastgelegd  </a:t>
            </a:r>
          </a:p>
          <a:p>
            <a:pPr eaLnBrk="1" hangingPunct="1">
              <a:lnSpc>
                <a:spcPct val="95000"/>
              </a:lnSpc>
              <a:spcBef>
                <a:spcPct val="5000"/>
              </a:spcBef>
            </a:pPr>
            <a:endParaRPr lang="nl-NL" altLang="nl-NL" sz="1300" dirty="0" smtClean="0"/>
          </a:p>
          <a:p>
            <a:pPr eaLnBrk="1" hangingPunct="1">
              <a:lnSpc>
                <a:spcPct val="95000"/>
              </a:lnSpc>
              <a:spcBef>
                <a:spcPct val="5000"/>
              </a:spcBef>
            </a:pPr>
            <a:r>
              <a:rPr lang="nl-NL" altLang="nl-NL" sz="1300" dirty="0" smtClean="0"/>
              <a:t>Descriptief houdt in dat het niet causaal is; er wordt geen causaal verband tussen een determinant en eind punt veronderstelt. </a:t>
            </a:r>
          </a:p>
          <a:p>
            <a:pPr eaLnBrk="1" hangingPunct="1">
              <a:lnSpc>
                <a:spcPct val="95000"/>
              </a:lnSpc>
              <a:spcBef>
                <a:spcPct val="5000"/>
              </a:spcBef>
            </a:pPr>
            <a:r>
              <a:rPr lang="nl-NL" altLang="nl-NL" sz="1300" dirty="0" smtClean="0"/>
              <a:t>Als een D maar voorspelt of de ziekte in kwestie aan of afwezig is bij een </a:t>
            </a:r>
            <a:r>
              <a:rPr lang="nl-NL" altLang="nl-NL" sz="1300" dirty="0" err="1" smtClean="0"/>
              <a:t>patient</a:t>
            </a:r>
            <a:r>
              <a:rPr lang="nl-NL" altLang="nl-NL" sz="1300" dirty="0" smtClean="0"/>
              <a:t> op verdenking ervan; die D hoeft geheel geen oorzaak van die Z te zijn. Het werkingsmechanisme tussen D en Z is zelfs geheel niet nodig om te weten in een diagnostisch onderzoek.</a:t>
            </a:r>
          </a:p>
          <a:p>
            <a:pPr eaLnBrk="1" hangingPunct="1">
              <a:lnSpc>
                <a:spcPct val="95000"/>
              </a:lnSpc>
              <a:spcBef>
                <a:spcPct val="5000"/>
              </a:spcBef>
            </a:pPr>
            <a:r>
              <a:rPr lang="nl-NL" altLang="nl-NL" sz="1300" dirty="0" smtClean="0"/>
              <a:t>Bv. in onze casus:. de aanwezigheid van hoge koorts voorspelt vaak goed of een kind met nekstijfheid werkelijk </a:t>
            </a:r>
            <a:r>
              <a:rPr lang="nl-NL" altLang="nl-NL" sz="1300" dirty="0" err="1" smtClean="0"/>
              <a:t>bact</a:t>
            </a:r>
            <a:r>
              <a:rPr lang="nl-NL" altLang="nl-NL" sz="1300" dirty="0" smtClean="0"/>
              <a:t> meningitis heeft; maar uiteraard is de koorts geen oorzaak van die </a:t>
            </a:r>
            <a:r>
              <a:rPr lang="nl-NL" altLang="nl-NL" sz="1300" dirty="0" err="1" smtClean="0"/>
              <a:t>bact</a:t>
            </a:r>
            <a:r>
              <a:rPr lang="nl-NL" altLang="nl-NL" sz="1300" dirty="0" smtClean="0"/>
              <a:t> </a:t>
            </a:r>
            <a:r>
              <a:rPr lang="nl-NL" altLang="nl-NL" sz="1300" dirty="0" err="1" smtClean="0"/>
              <a:t>meninigitis</a:t>
            </a:r>
            <a:r>
              <a:rPr lang="nl-NL" altLang="nl-NL" sz="1300" dirty="0" smtClean="0"/>
              <a:t> (sterker; de koorts is een gevolg ervan.</a:t>
            </a:r>
          </a:p>
          <a:p>
            <a:pPr eaLnBrk="1" hangingPunct="1">
              <a:lnSpc>
                <a:spcPct val="95000"/>
              </a:lnSpc>
              <a:spcBef>
                <a:spcPct val="5000"/>
              </a:spcBef>
            </a:pPr>
            <a:endParaRPr lang="nl-NL" altLang="nl-NL" sz="1300" dirty="0" smtClean="0"/>
          </a:p>
          <a:p>
            <a:pPr eaLnBrk="1" hangingPunct="1">
              <a:lnSpc>
                <a:spcPct val="95000"/>
              </a:lnSpc>
              <a:spcBef>
                <a:spcPct val="5000"/>
              </a:spcBef>
            </a:pPr>
            <a:r>
              <a:rPr lang="nl-NL" altLang="nl-NL" sz="1300" dirty="0" smtClean="0"/>
              <a:t>Er wordt (doorgaans) meer dan 1 determinant bestudeerd; nl. alle </a:t>
            </a:r>
            <a:r>
              <a:rPr lang="nl-NL" altLang="nl-NL" sz="1300" dirty="0" err="1" smtClean="0"/>
              <a:t>D’en</a:t>
            </a:r>
            <a:r>
              <a:rPr lang="nl-NL" altLang="nl-NL" sz="1300" dirty="0" smtClean="0"/>
              <a:t> die mogelijk diagnostische informatie kunnen verschaffen worden onderzocht. In (ver)oudere(de) literatuur kom je nog helaas nog wel vaak onderzoek naar slechts 1 diagnostische test tegen.</a:t>
            </a:r>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74</a:t>
            </a:fld>
            <a:endParaRPr lang="nl-NL"/>
          </a:p>
        </p:txBody>
      </p:sp>
    </p:spTree>
    <p:extLst>
      <p:ext uri="{BB962C8B-B14F-4D97-AF65-F5344CB8AC3E}">
        <p14:creationId xmlns:p14="http://schemas.microsoft.com/office/powerpoint/2010/main" val="20650836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lnSpc>
                <a:spcPct val="95000"/>
              </a:lnSpc>
              <a:spcBef>
                <a:spcPct val="5000"/>
              </a:spcBef>
            </a:pPr>
            <a:r>
              <a:rPr lang="nl-NL" altLang="nl-NL" sz="1300" dirty="0" smtClean="0"/>
              <a:t>Voorts heeft </a:t>
            </a:r>
            <a:r>
              <a:rPr lang="nl-NL" altLang="nl-NL" sz="1300" dirty="0" err="1" smtClean="0"/>
              <a:t>diagnostich</a:t>
            </a:r>
            <a:r>
              <a:rPr lang="nl-NL" altLang="nl-NL" sz="1300" dirty="0" smtClean="0"/>
              <a:t> onderzoek een cross </a:t>
            </a:r>
            <a:r>
              <a:rPr lang="nl-NL" altLang="nl-NL" sz="1300" dirty="0" err="1" smtClean="0"/>
              <a:t>sectioneel</a:t>
            </a:r>
            <a:r>
              <a:rPr lang="nl-NL" altLang="nl-NL" sz="1300" dirty="0" smtClean="0"/>
              <a:t> (dwarsdoorsnede) opzet.</a:t>
            </a:r>
          </a:p>
          <a:p>
            <a:pPr eaLnBrk="1" hangingPunct="1">
              <a:lnSpc>
                <a:spcPct val="95000"/>
              </a:lnSpc>
              <a:spcBef>
                <a:spcPct val="5000"/>
              </a:spcBef>
            </a:pPr>
            <a:r>
              <a:rPr lang="nl-NL" altLang="nl-NL" sz="1300" dirty="0" smtClean="0"/>
              <a:t>Dat wil zeggen dat de determinanten en eindpunten op “hetzelfde” moment bepaald worden. Er is doorgaans geen follow-up in diagnostisch onderzoek</a:t>
            </a:r>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75</a:t>
            </a:fld>
            <a:endParaRPr lang="nl-NL"/>
          </a:p>
        </p:txBody>
      </p:sp>
    </p:spTree>
    <p:extLst>
      <p:ext uri="{BB962C8B-B14F-4D97-AF65-F5344CB8AC3E}">
        <p14:creationId xmlns:p14="http://schemas.microsoft.com/office/powerpoint/2010/main" val="33799340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Tijdens de data verzameling wordt van elke </a:t>
            </a:r>
            <a:r>
              <a:rPr lang="nl-NL" altLang="nl-NL" dirty="0" err="1" smtClean="0"/>
              <a:t>patient</a:t>
            </a:r>
            <a:r>
              <a:rPr lang="nl-NL" altLang="nl-NL" dirty="0" smtClean="0"/>
              <a:t> in het onderzoek de waarde van de determinanten en die van de </a:t>
            </a:r>
            <a:r>
              <a:rPr lang="nl-NL" altLang="nl-NL" dirty="0" err="1" smtClean="0"/>
              <a:t>referente</a:t>
            </a:r>
            <a:r>
              <a:rPr lang="nl-NL" altLang="nl-NL" dirty="0" smtClean="0"/>
              <a:t> test gemeten/vastgelegd.  Dit leidt tot een groot databestand met daarin alle </a:t>
            </a:r>
            <a:r>
              <a:rPr lang="nl-NL" altLang="nl-NL" dirty="0" err="1" smtClean="0"/>
              <a:t>patienten</a:t>
            </a:r>
            <a:r>
              <a:rPr lang="nl-NL" altLang="nl-NL" dirty="0" smtClean="0"/>
              <a:t> en al hun geobserveerde waarden.</a:t>
            </a:r>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76</a:t>
            </a:fld>
            <a:endParaRPr lang="nl-NL"/>
          </a:p>
        </p:txBody>
      </p:sp>
    </p:spTree>
    <p:extLst>
      <p:ext uri="{BB962C8B-B14F-4D97-AF65-F5344CB8AC3E}">
        <p14:creationId xmlns:p14="http://schemas.microsoft.com/office/powerpoint/2010/main" val="1271877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Dan begint de data analyse: die kent 4  stappen:</a:t>
            </a:r>
          </a:p>
          <a:p>
            <a:pPr lvl="1" eaLnBrk="1" hangingPunct="1">
              <a:lnSpc>
                <a:spcPct val="95000"/>
              </a:lnSpc>
              <a:spcBef>
                <a:spcPct val="5000"/>
              </a:spcBef>
              <a:buFontTx/>
              <a:buChar char="•"/>
            </a:pPr>
            <a:r>
              <a:rPr lang="nl-NL" altLang="nl-NL" dirty="0" smtClean="0"/>
              <a:t>Het schatten van de a priori kans</a:t>
            </a:r>
          </a:p>
          <a:p>
            <a:pPr lvl="1" eaLnBrk="1" hangingPunct="1">
              <a:lnSpc>
                <a:spcPct val="95000"/>
              </a:lnSpc>
              <a:spcBef>
                <a:spcPct val="5000"/>
              </a:spcBef>
              <a:buFontTx/>
              <a:buChar char="•"/>
            </a:pPr>
            <a:r>
              <a:rPr lang="nl-NL" altLang="nl-NL" dirty="0" smtClean="0"/>
              <a:t>De vergelijking van elke determinant/testuitslag apart met de referentie standaard --&gt; posterior kans</a:t>
            </a:r>
          </a:p>
          <a:p>
            <a:pPr lvl="1" eaLnBrk="1" hangingPunct="1">
              <a:lnSpc>
                <a:spcPct val="95000"/>
              </a:lnSpc>
              <a:spcBef>
                <a:spcPct val="5000"/>
              </a:spcBef>
              <a:buFontTx/>
              <a:buChar char="•"/>
            </a:pPr>
            <a:r>
              <a:rPr lang="nl-NL" altLang="nl-NL" dirty="0" smtClean="0"/>
              <a:t>De vergelijking van  combinatie van testuitslagen (in een model) met de referentie standaard </a:t>
            </a:r>
          </a:p>
          <a:p>
            <a:pPr lvl="2" eaLnBrk="1" hangingPunct="1">
              <a:lnSpc>
                <a:spcPct val="95000"/>
              </a:lnSpc>
              <a:spcBef>
                <a:spcPct val="5000"/>
              </a:spcBef>
              <a:buFontTx/>
              <a:buChar char="•"/>
            </a:pPr>
            <a:r>
              <a:rPr lang="nl-NL" altLang="nl-NL" dirty="0" smtClean="0"/>
              <a:t> conform volgorde waarin </a:t>
            </a:r>
            <a:r>
              <a:rPr lang="nl-NL" altLang="nl-NL" dirty="0" err="1" smtClean="0"/>
              <a:t>testeuitslagen</a:t>
            </a:r>
            <a:r>
              <a:rPr lang="nl-NL" altLang="nl-NL" dirty="0" smtClean="0"/>
              <a:t> in praktijk worden verzameld; anamnese, LO en dan LAB </a:t>
            </a:r>
          </a:p>
          <a:p>
            <a:pPr lvl="1" eaLnBrk="1" hangingPunct="1">
              <a:lnSpc>
                <a:spcPct val="95000"/>
              </a:lnSpc>
              <a:spcBef>
                <a:spcPct val="5000"/>
              </a:spcBef>
              <a:buFontTx/>
              <a:buChar char="•"/>
            </a:pPr>
            <a:r>
              <a:rPr lang="nl-NL" altLang="nl-NL" dirty="0" smtClean="0"/>
              <a:t>Bepaling van toegevoegde waarde van toegevoegde testuitslagen (</a:t>
            </a:r>
            <a:r>
              <a:rPr lang="nl-NL" altLang="nl-NL" dirty="0" err="1" smtClean="0"/>
              <a:t>bijv</a:t>
            </a:r>
            <a:r>
              <a:rPr lang="nl-NL" altLang="nl-NL" dirty="0" smtClean="0"/>
              <a:t> lab) aan </a:t>
            </a:r>
            <a:r>
              <a:rPr lang="nl-NL" altLang="nl-NL" dirty="0" err="1" smtClean="0"/>
              <a:t>reds</a:t>
            </a:r>
            <a:r>
              <a:rPr lang="nl-NL" altLang="nl-NL" dirty="0" smtClean="0"/>
              <a:t> verzamelde testuitslagen (bv. anamnese en LO). </a:t>
            </a:r>
          </a:p>
          <a:p>
            <a:pPr eaLnBrk="1" hangingPunct="1">
              <a:lnSpc>
                <a:spcPct val="95000"/>
              </a:lnSpc>
              <a:spcBef>
                <a:spcPct val="5000"/>
              </a:spcBef>
            </a:pPr>
            <a:r>
              <a:rPr lang="nl-NL" altLang="nl-NL" dirty="0" smtClean="0"/>
              <a:t>Deze stappen worden hierna besproken en toegelicht met de eerder geïntroduceerde casus nekstijfheid.</a:t>
            </a:r>
          </a:p>
          <a:p>
            <a:pPr eaLnBrk="1" hangingPunct="1"/>
            <a:endParaRPr lang="en-GB" altLang="nl-NL" dirty="0" smtClean="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77</a:t>
            </a:fld>
            <a:endParaRPr lang="nl-NL"/>
          </a:p>
        </p:txBody>
      </p:sp>
    </p:spTree>
    <p:extLst>
      <p:ext uri="{BB962C8B-B14F-4D97-AF65-F5344CB8AC3E}">
        <p14:creationId xmlns:p14="http://schemas.microsoft.com/office/powerpoint/2010/main" val="21339303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In ons casus onderzoek (diagnostiek bij kinderen met nekstijfheid) waren in  totaal 200 kinderen met nekstijfheid op de SEH gezien bij wie allen de onderzochte determinanten (</a:t>
            </a:r>
            <a:r>
              <a:rPr lang="nl-NL" altLang="nl-NL" dirty="0" err="1" smtClean="0"/>
              <a:t>anamese</a:t>
            </a:r>
            <a:r>
              <a:rPr lang="nl-NL" altLang="nl-NL" dirty="0" smtClean="0"/>
              <a:t>, LO en bloed en urine lab) en de liquorkweek was gedaan.</a:t>
            </a:r>
          </a:p>
          <a:p>
            <a:pPr eaLnBrk="1" hangingPunct="1"/>
            <a:r>
              <a:rPr lang="nl-NL" altLang="nl-NL" dirty="0" smtClean="0"/>
              <a:t>Uit de data bleek dat kweekuitslag bij 40 kinderen positief en dus bij 160 kinderen negatief te zijn.</a:t>
            </a:r>
          </a:p>
          <a:p>
            <a:pPr eaLnBrk="1" hangingPunct="1"/>
            <a:r>
              <a:rPr lang="nl-NL" altLang="nl-NL" dirty="0" smtClean="0"/>
              <a:t>Stap 1  van de data-analyse: Hoe hoog is nu de </a:t>
            </a:r>
            <a:r>
              <a:rPr lang="nl-NL" altLang="nl-NL" dirty="0" err="1" smtClean="0"/>
              <a:t>apriori</a:t>
            </a:r>
            <a:r>
              <a:rPr lang="nl-NL" altLang="nl-NL" dirty="0" smtClean="0"/>
              <a:t> kans op de aanwezigheid van Bacteriële meningitis in deze onderzoekspopulatie (en dus in het eerder genoemde domein)?</a:t>
            </a:r>
          </a:p>
          <a:p>
            <a:pPr eaLnBrk="1" hangingPunct="1"/>
            <a:endParaRPr lang="nl-NL" altLang="nl-NL" dirty="0" smtClean="0"/>
          </a:p>
          <a:p>
            <a:pPr eaLnBrk="1" hangingPunct="1"/>
            <a:r>
              <a:rPr lang="nl-NL" altLang="nl-NL" dirty="0" smtClean="0"/>
              <a:t>Die is 40/200 = 20%; dus van alle kinderen met nekstijfheid op SEH weet je bij voorbaat (zonder ook maar 1 test uit te voeren) dat 20% BM heeft. Ofwel per kind met nekstijfheid op SEH is de kans op werkelijk hebben BM 20%.</a:t>
            </a:r>
          </a:p>
          <a:p>
            <a:pPr eaLnBrk="1" hangingPunct="1"/>
            <a:r>
              <a:rPr lang="nl-NL" altLang="nl-NL" dirty="0" smtClean="0"/>
              <a:t>De vraag is nu welke testen deze a priori kans verhogen of verlagen</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78</a:t>
            </a:fld>
            <a:endParaRPr lang="nl-NL"/>
          </a:p>
        </p:txBody>
      </p:sp>
    </p:spTree>
    <p:extLst>
      <p:ext uri="{BB962C8B-B14F-4D97-AF65-F5344CB8AC3E}">
        <p14:creationId xmlns:p14="http://schemas.microsoft.com/office/powerpoint/2010/main" val="409839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502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NL" dirty="0" smtClean="0"/>
          </a:p>
        </p:txBody>
      </p:sp>
      <p:sp>
        <p:nvSpPr>
          <p:cNvPr id="4" name="Tijdelijke aanduiding voor dianummer 3"/>
          <p:cNvSpPr>
            <a:spLocks noGrp="1"/>
          </p:cNvSpPr>
          <p:nvPr>
            <p:ph type="sldNum" sz="quarter" idx="5"/>
          </p:nvPr>
        </p:nvSpPr>
        <p:spPr/>
        <p:txBody>
          <a:bodyPr/>
          <a:lstStyle/>
          <a:p>
            <a:pPr>
              <a:defRPr/>
            </a:pPr>
            <a:fld id="{EABB5A35-BB12-439E-91B5-4F003ACC587A}" type="slidenum">
              <a:rPr lang="en-US" smtClean="0"/>
              <a:pPr>
                <a:defRPr/>
              </a:pPr>
              <a:t>9</a:t>
            </a:fld>
            <a:endParaRPr lang="en-US"/>
          </a:p>
        </p:txBody>
      </p:sp>
    </p:spTree>
    <p:extLst>
      <p:ext uri="{BB962C8B-B14F-4D97-AF65-F5344CB8AC3E}">
        <p14:creationId xmlns:p14="http://schemas.microsoft.com/office/powerpoint/2010/main" val="40042815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Stap 2 in de data-analyse behelst de </a:t>
            </a:r>
            <a:r>
              <a:rPr lang="nl-NL" altLang="nl-NL" dirty="0" err="1" smtClean="0"/>
              <a:t>univariate</a:t>
            </a:r>
            <a:r>
              <a:rPr lang="nl-NL" altLang="nl-NL" dirty="0" smtClean="0"/>
              <a:t> relatie per determinant met de uitkomst: dus analyse van elke determinant apart.</a:t>
            </a:r>
          </a:p>
          <a:p>
            <a:pPr eaLnBrk="1" hangingPunct="1"/>
            <a:r>
              <a:rPr lang="nl-NL" altLang="nl-NL" dirty="0" smtClean="0"/>
              <a:t>In de casus kan dat zijn, geslacht, pijn in nek, koorts.</a:t>
            </a:r>
          </a:p>
          <a:p>
            <a:pPr eaLnBrk="1" hangingPunct="1"/>
            <a:r>
              <a:rPr lang="nl-NL" altLang="nl-NL" dirty="0" smtClean="0"/>
              <a:t>Per testuitslag (determinant) een apart zogenoemde 2 bij2 tabel waarin je deze uitslag afzet tegen de werkelijkheid (referentie test resultaat). --&gt; zie vb. voor de determinant koorts (&gt;38</a:t>
            </a:r>
            <a:r>
              <a:rPr lang="nl-NL" altLang="nl-NL" baseline="30000" dirty="0" smtClean="0"/>
              <a:t>0</a:t>
            </a:r>
            <a:r>
              <a:rPr lang="nl-NL" altLang="nl-NL" dirty="0" smtClean="0"/>
              <a:t>C: ja/nee).</a:t>
            </a:r>
          </a:p>
          <a:p>
            <a:pPr eaLnBrk="1" hangingPunct="1"/>
            <a:r>
              <a:rPr lang="nl-NL" altLang="nl-NL" dirty="0" smtClean="0"/>
              <a:t>Hoe hoog is hier het aantal:</a:t>
            </a:r>
          </a:p>
          <a:p>
            <a:pPr marL="406400" lvl="1" indent="-215900" eaLnBrk="1" hangingPunct="1">
              <a:buFontTx/>
              <a:buChar char="•"/>
            </a:pPr>
            <a:r>
              <a:rPr lang="nl-NL" altLang="nl-NL" dirty="0" smtClean="0"/>
              <a:t>Terecht Positieven (TP)</a:t>
            </a:r>
          </a:p>
          <a:p>
            <a:pPr marL="406400" lvl="1" indent="-215900" eaLnBrk="1" hangingPunct="1">
              <a:buFontTx/>
              <a:buChar char="•"/>
            </a:pPr>
            <a:r>
              <a:rPr lang="nl-NL" altLang="nl-NL" dirty="0" smtClean="0"/>
              <a:t>Terecht Negatieven (TN)</a:t>
            </a:r>
          </a:p>
          <a:p>
            <a:pPr marL="406400" lvl="1" indent="-215900" eaLnBrk="1" hangingPunct="1">
              <a:buFontTx/>
              <a:buChar char="•"/>
            </a:pPr>
            <a:r>
              <a:rPr lang="nl-NL" altLang="nl-NL" dirty="0" smtClean="0"/>
              <a:t>Fout Positieven (FP)</a:t>
            </a:r>
          </a:p>
          <a:p>
            <a:pPr marL="406400" lvl="1" indent="-215900" eaLnBrk="1" hangingPunct="1">
              <a:buFontTx/>
              <a:buChar char="•"/>
            </a:pPr>
            <a:r>
              <a:rPr lang="nl-NL" altLang="nl-NL" dirty="0" smtClean="0"/>
              <a:t>Fout Negatieven (FN)</a:t>
            </a:r>
          </a:p>
          <a:p>
            <a:pPr marL="406400" lvl="1" indent="-215900" eaLnBrk="1" hangingPunct="1">
              <a:buFontTx/>
              <a:buChar char="•"/>
            </a:pPr>
            <a:endParaRPr lang="nl-NL" altLang="nl-NL" dirty="0" smtClean="0"/>
          </a:p>
          <a:p>
            <a:pPr eaLnBrk="1" hangingPunct="1"/>
            <a:r>
              <a:rPr lang="nl-NL" altLang="nl-NL" dirty="0" smtClean="0"/>
              <a:t>Als het aantal fout positieven &amp; fout negatieven 0 (nul) is heb je een perfecte test (ten opzichte van de referentie standaard).</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79</a:t>
            </a:fld>
            <a:endParaRPr lang="nl-NL"/>
          </a:p>
        </p:txBody>
      </p:sp>
    </p:spTree>
    <p:extLst>
      <p:ext uri="{BB962C8B-B14F-4D97-AF65-F5344CB8AC3E}">
        <p14:creationId xmlns:p14="http://schemas.microsoft.com/office/powerpoint/2010/main" val="4459677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Een 2 bij 2 tabel kan men altijd op 2 manieren lezen; horizontaal en verticaal</a:t>
            </a:r>
          </a:p>
          <a:p>
            <a:pPr eaLnBrk="1" hangingPunct="1"/>
            <a:r>
              <a:rPr lang="nl-NL" altLang="nl-NL" dirty="0" smtClean="0"/>
              <a:t>Bespreek de 4 mogelijke (absolute) kansen die je uit diagnostische 2 bij 2 tabel kan halen. Licht deze kansen toe in woorden: </a:t>
            </a:r>
          </a:p>
          <a:p>
            <a:pPr eaLnBrk="1" hangingPunct="1">
              <a:buFontTx/>
              <a:buChar char="•"/>
            </a:pPr>
            <a:r>
              <a:rPr lang="nl-NL" altLang="nl-NL" dirty="0" smtClean="0"/>
              <a:t>VW+ = voorspellende waarde van een positieve test = kans op Z+ indien T+</a:t>
            </a:r>
          </a:p>
          <a:p>
            <a:pPr eaLnBrk="1" hangingPunct="1">
              <a:buFontTx/>
              <a:buChar char="•"/>
            </a:pPr>
            <a:r>
              <a:rPr lang="nl-NL" altLang="nl-NL" dirty="0" smtClean="0"/>
              <a:t>VW- = voorspellende waarde van een negatieve test = kans op Z- indien T-</a:t>
            </a:r>
          </a:p>
          <a:p>
            <a:pPr eaLnBrk="1" hangingPunct="1">
              <a:buFontTx/>
              <a:buChar char="•"/>
            </a:pPr>
            <a:r>
              <a:rPr lang="nl-NL" altLang="nl-NL" dirty="0" smtClean="0"/>
              <a:t>Sensitiviteit (Se) = kans op positieve testuitslag indien </a:t>
            </a:r>
            <a:r>
              <a:rPr lang="nl-NL" altLang="nl-NL" dirty="0" err="1" smtClean="0"/>
              <a:t>patient</a:t>
            </a:r>
            <a:r>
              <a:rPr lang="nl-NL" altLang="nl-NL" dirty="0" smtClean="0"/>
              <a:t> ziekte heeft </a:t>
            </a:r>
          </a:p>
          <a:p>
            <a:pPr eaLnBrk="1" hangingPunct="1">
              <a:buFontTx/>
              <a:buChar char="•"/>
            </a:pPr>
            <a:r>
              <a:rPr lang="nl-NL" altLang="nl-NL" dirty="0" smtClean="0"/>
              <a:t>Specificiteit (</a:t>
            </a:r>
            <a:r>
              <a:rPr lang="nl-NL" altLang="nl-NL" dirty="0" err="1" smtClean="0"/>
              <a:t>Sp</a:t>
            </a:r>
            <a:r>
              <a:rPr lang="nl-NL" altLang="nl-NL" dirty="0" smtClean="0"/>
              <a:t>) = kans op negatieve testuitslag indien </a:t>
            </a:r>
            <a:r>
              <a:rPr lang="nl-NL" altLang="nl-NL" dirty="0" err="1" smtClean="0"/>
              <a:t>patient</a:t>
            </a:r>
            <a:r>
              <a:rPr lang="nl-NL" altLang="nl-NL" dirty="0" smtClean="0"/>
              <a:t> niet de ziekte heeft </a:t>
            </a:r>
          </a:p>
          <a:p>
            <a:pPr eaLnBrk="1" hangingPunct="1"/>
            <a:endParaRPr lang="nl-NL" altLang="nl-NL" dirty="0" smtClean="0"/>
          </a:p>
          <a:p>
            <a:pPr eaLnBrk="1" hangingPunct="1"/>
            <a:r>
              <a:rPr lang="nl-NL" altLang="nl-NL" dirty="0" smtClean="0"/>
              <a:t>Het moge duidelijk zijn dat de praktijk in geval van individuele </a:t>
            </a:r>
            <a:r>
              <a:rPr lang="nl-NL" altLang="nl-NL" dirty="0" err="1" smtClean="0"/>
              <a:t>patienten</a:t>
            </a:r>
            <a:r>
              <a:rPr lang="nl-NL" altLang="nl-NL" dirty="0" smtClean="0"/>
              <a:t> gebaat is bij de VW+ en VW- ; dit zijn nl. de posterior kansen op Z+ als T+ resp. T- is. En die kan direct vergeleken worden met de a priori kans.</a:t>
            </a:r>
          </a:p>
          <a:p>
            <a:pPr eaLnBrk="1" hangingPunct="1"/>
            <a:r>
              <a:rPr lang="nl-NL" altLang="nl-NL" dirty="0" smtClean="0"/>
              <a:t>Nl. Als de posterior kans op Z+ hoger of lager is dan de </a:t>
            </a:r>
            <a:r>
              <a:rPr lang="nl-NL" altLang="nl-NL" dirty="0" err="1" smtClean="0"/>
              <a:t>voorafkans</a:t>
            </a:r>
            <a:r>
              <a:rPr lang="nl-NL" altLang="nl-NL" dirty="0" smtClean="0"/>
              <a:t> dan heeft deze individuele testuitslag diagnostische waarde. In dit geval is de </a:t>
            </a:r>
            <a:r>
              <a:rPr lang="nl-NL" altLang="nl-NL" dirty="0" err="1" smtClean="0"/>
              <a:t>voorafkans</a:t>
            </a:r>
            <a:r>
              <a:rPr lang="nl-NL" altLang="nl-NL" dirty="0" smtClean="0"/>
              <a:t> (20%) vrijwel gelijk aan de achterafkans van zowel T+ als T-; dus  koorts &gt; 38 graden (j/n) lijkt een slechte test in dit verband. De beide  testuitslagen kunnen maar moeilijk de zieken van de niet zieken onderscheiden.</a:t>
            </a:r>
          </a:p>
          <a:p>
            <a:pPr eaLnBrk="1" hangingPunct="1"/>
            <a:r>
              <a:rPr lang="nl-NL" altLang="nl-NL" dirty="0" smtClean="0"/>
              <a:t>De Se en </a:t>
            </a:r>
            <a:r>
              <a:rPr lang="nl-NL" altLang="nl-NL" dirty="0" err="1" smtClean="0"/>
              <a:t>Sp</a:t>
            </a:r>
            <a:r>
              <a:rPr lang="nl-NL" altLang="nl-NL" dirty="0" smtClean="0"/>
              <a:t> zijn niet toepasbaar op individuele </a:t>
            </a:r>
            <a:r>
              <a:rPr lang="nl-NL" altLang="nl-NL" dirty="0" err="1" smtClean="0"/>
              <a:t>patienten</a:t>
            </a:r>
            <a:r>
              <a:rPr lang="nl-NL" altLang="nl-NL" dirty="0" smtClean="0"/>
              <a:t> en zijn meer groepsmaten</a:t>
            </a:r>
          </a:p>
          <a:p>
            <a:pPr eaLnBrk="1" hangingPunct="1"/>
            <a:endParaRPr lang="nl-NL" altLang="nl-NL" dirty="0" smtClean="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80</a:t>
            </a:fld>
            <a:endParaRPr lang="nl-NL"/>
          </a:p>
        </p:txBody>
      </p:sp>
    </p:spTree>
    <p:extLst>
      <p:ext uri="{BB962C8B-B14F-4D97-AF65-F5344CB8AC3E}">
        <p14:creationId xmlns:p14="http://schemas.microsoft.com/office/powerpoint/2010/main" val="6928987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Via de </a:t>
            </a:r>
            <a:r>
              <a:rPr lang="nl-NL" altLang="nl-NL" dirty="0" err="1" smtClean="0"/>
              <a:t>univariate</a:t>
            </a:r>
            <a:r>
              <a:rPr lang="nl-NL" altLang="nl-NL" dirty="0" smtClean="0"/>
              <a:t> analyse (stap 2) kan je per determinantwaarde (testuitslag)  nagaan of deze de </a:t>
            </a:r>
            <a:r>
              <a:rPr lang="nl-NL" altLang="nl-NL" dirty="0" err="1" smtClean="0"/>
              <a:t>voorafkans</a:t>
            </a:r>
            <a:r>
              <a:rPr lang="nl-NL" altLang="nl-NL" dirty="0" smtClean="0"/>
              <a:t> verhoogt dan wel verlaagt.</a:t>
            </a:r>
          </a:p>
          <a:p>
            <a:pPr eaLnBrk="1" hangingPunct="1"/>
            <a:r>
              <a:rPr lang="nl-NL" altLang="nl-NL" dirty="0" smtClean="0"/>
              <a:t>Echter, in praktijk wordt geen enkele diagnose o.g.v. 1 test bepaald, maar altijd via beoordeling van combinaties van testuitslagen. Dus willen we de diagnostische waarde van combinaties van testuitslagen ook in een onderzoek kwantificeren.</a:t>
            </a:r>
          </a:p>
          <a:p>
            <a:pPr eaLnBrk="1" hangingPunct="1"/>
            <a:r>
              <a:rPr lang="nl-NL" altLang="nl-NL" dirty="0" smtClean="0"/>
              <a:t>Stap 3 is derhalve een zogenoemde multivariate analyse = de relatie schatten van verschillende determinanten samen met de uitkomst. Nagaan of bepaalde testen samen de zieken van de niet-zieken kunnen onderscheiden.</a:t>
            </a:r>
          </a:p>
          <a:p>
            <a:pPr eaLnBrk="1" hangingPunct="1"/>
            <a:r>
              <a:rPr lang="nl-NL" altLang="nl-NL" dirty="0" smtClean="0"/>
              <a:t>Daarvoor wordt een statistisch model (zogenoemde logistisch regressie model) gemaakt.</a:t>
            </a:r>
          </a:p>
          <a:p>
            <a:pPr eaLnBrk="1" hangingPunct="1"/>
            <a:r>
              <a:rPr lang="nl-NL" altLang="nl-NL" dirty="0" smtClean="0"/>
              <a:t>Zo’n statistisch model is niets anders dan de kans op de WD weergeven in relatie tot meerdere determinanten samen. </a:t>
            </a:r>
          </a:p>
          <a:p>
            <a:pPr eaLnBrk="1" hangingPunct="1"/>
            <a:endParaRPr lang="nl-NL" altLang="nl-NL" dirty="0" smtClean="0"/>
          </a:p>
          <a:p>
            <a:pPr eaLnBrk="1" hangingPunct="1"/>
            <a:r>
              <a:rPr lang="nl-NL" altLang="nl-NL" dirty="0" smtClean="0"/>
              <a:t>Omdat diagnostiek in praktijk zoals gezegd ook een </a:t>
            </a:r>
            <a:r>
              <a:rPr lang="nl-NL" altLang="nl-NL" dirty="0" err="1" smtClean="0"/>
              <a:t>hierarchisch</a:t>
            </a:r>
            <a:r>
              <a:rPr lang="nl-NL" altLang="nl-NL" dirty="0" smtClean="0"/>
              <a:t> proces is, </a:t>
            </a:r>
            <a:r>
              <a:rPr lang="nl-NL" altLang="nl-NL" dirty="0" err="1" smtClean="0"/>
              <a:t>beginnendne</a:t>
            </a:r>
            <a:r>
              <a:rPr lang="nl-NL" altLang="nl-NL" dirty="0" smtClean="0"/>
              <a:t> met eenvoudige diagnostiek als anamnese en LO, naar vaak steeds </a:t>
            </a:r>
            <a:r>
              <a:rPr lang="nl-NL" altLang="nl-NL" dirty="0" err="1" smtClean="0"/>
              <a:t>belastender</a:t>
            </a:r>
            <a:r>
              <a:rPr lang="nl-NL" altLang="nl-NL" dirty="0" smtClean="0"/>
              <a:t> en </a:t>
            </a:r>
            <a:r>
              <a:rPr lang="nl-NL" altLang="nl-NL" dirty="0" err="1" smtClean="0"/>
              <a:t>durrdere</a:t>
            </a:r>
            <a:r>
              <a:rPr lang="nl-NL" altLang="nl-NL" dirty="0" smtClean="0"/>
              <a:t> diagnostiek, lijkt het voor de hand liggend eerst na te gaan wat de diagnostische waarde is van de eenvoudige testen (determinanten) samen; dus bijv. het anamnese model.</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81</a:t>
            </a:fld>
            <a:endParaRPr lang="nl-NL"/>
          </a:p>
        </p:txBody>
      </p:sp>
    </p:spTree>
    <p:extLst>
      <p:ext uri="{BB962C8B-B14F-4D97-AF65-F5344CB8AC3E}">
        <p14:creationId xmlns:p14="http://schemas.microsoft.com/office/powerpoint/2010/main" val="39446969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In de casus zouden we bijv. een anamnese model kunnen maken met alle gemeten determinanten uit de anamnese: o.a. geslacht + leeftijd + koorts + pijn. </a:t>
            </a:r>
          </a:p>
          <a:p>
            <a:pPr eaLnBrk="1" hangingPunct="1"/>
            <a:r>
              <a:rPr lang="nl-NL" altLang="nl-NL" dirty="0" smtClean="0"/>
              <a:t>(Merk op dat deze functie direct ook de determinant-uitkomst relatie is uit de eerdere dia)</a:t>
            </a:r>
          </a:p>
          <a:p>
            <a:pPr eaLnBrk="1" hangingPunct="1">
              <a:lnSpc>
                <a:spcPct val="95000"/>
              </a:lnSpc>
              <a:spcBef>
                <a:spcPct val="5000"/>
              </a:spcBef>
            </a:pPr>
            <a:endParaRPr lang="nl-NL" altLang="nl-NL" dirty="0" smtClean="0"/>
          </a:p>
          <a:p>
            <a:pPr eaLnBrk="1" hangingPunct="1">
              <a:lnSpc>
                <a:spcPct val="95000"/>
              </a:lnSpc>
              <a:spcBef>
                <a:spcPct val="5000"/>
              </a:spcBef>
            </a:pPr>
            <a:r>
              <a:rPr lang="nl-NL" altLang="nl-NL" dirty="0" smtClean="0"/>
              <a:t>Zo’n statistisch anamnese model is op te vatten als 1 overall (samengestelde) test, bestaande uit verschillende testen afzonderlijk (in onze casus: 4).</a:t>
            </a:r>
          </a:p>
          <a:p>
            <a:pPr lvl="1" eaLnBrk="1" hangingPunct="1">
              <a:lnSpc>
                <a:spcPct val="95000"/>
              </a:lnSpc>
              <a:spcBef>
                <a:spcPct val="5000"/>
              </a:spcBef>
            </a:pPr>
            <a:endParaRPr lang="nl-NL" altLang="nl-NL" dirty="0" smtClean="0"/>
          </a:p>
          <a:p>
            <a:pPr eaLnBrk="1" hangingPunct="1">
              <a:lnSpc>
                <a:spcPct val="95000"/>
              </a:lnSpc>
              <a:spcBef>
                <a:spcPct val="5000"/>
              </a:spcBef>
            </a:pPr>
            <a:r>
              <a:rPr lang="nl-NL" altLang="nl-NL" dirty="0" smtClean="0"/>
              <a:t>De diagnostische waarde van zo’n model als geheel wordt </a:t>
            </a:r>
            <a:r>
              <a:rPr lang="nl-NL" altLang="nl-NL" dirty="0" err="1" smtClean="0"/>
              <a:t>gekwantificeerrd</a:t>
            </a:r>
            <a:r>
              <a:rPr lang="nl-NL" altLang="nl-NL" dirty="0" smtClean="0"/>
              <a:t>  door de oppervlakte onder de zogenoemde ROC curve of wel de </a:t>
            </a:r>
            <a:r>
              <a:rPr lang="nl-NL" altLang="nl-NL" b="1" i="1" dirty="0" smtClean="0"/>
              <a:t>R</a:t>
            </a:r>
            <a:r>
              <a:rPr lang="nl-NL" altLang="nl-NL" i="1" dirty="0" smtClean="0"/>
              <a:t>eceiver </a:t>
            </a:r>
            <a:r>
              <a:rPr lang="nl-NL" altLang="nl-NL" b="1" i="1" dirty="0" smtClean="0"/>
              <a:t>O</a:t>
            </a:r>
            <a:r>
              <a:rPr lang="nl-NL" altLang="nl-NL" i="1" dirty="0" smtClean="0"/>
              <a:t>perating </a:t>
            </a:r>
            <a:r>
              <a:rPr lang="nl-NL" altLang="nl-NL" b="1" i="1" dirty="0" err="1" smtClean="0"/>
              <a:t>C</a:t>
            </a:r>
            <a:r>
              <a:rPr lang="nl-NL" altLang="nl-NL" i="1" dirty="0" err="1" smtClean="0"/>
              <a:t>haracteristic</a:t>
            </a:r>
            <a:r>
              <a:rPr lang="nl-NL" altLang="nl-NL" dirty="0" smtClean="0"/>
              <a:t> curve.</a:t>
            </a:r>
          </a:p>
          <a:p>
            <a:pPr eaLnBrk="1" hangingPunct="1">
              <a:lnSpc>
                <a:spcPct val="95000"/>
              </a:lnSpc>
              <a:spcBef>
                <a:spcPct val="5000"/>
              </a:spcBef>
            </a:pPr>
            <a:endParaRPr lang="nl-NL" altLang="nl-NL" dirty="0" smtClean="0"/>
          </a:p>
          <a:p>
            <a:pPr eaLnBrk="1" hangingPunct="1">
              <a:lnSpc>
                <a:spcPct val="95000"/>
              </a:lnSpc>
              <a:spcBef>
                <a:spcPct val="5000"/>
              </a:spcBef>
            </a:pPr>
            <a:r>
              <a:rPr lang="nl-NL" altLang="nl-NL" dirty="0" smtClean="0"/>
              <a:t>Het oppervlak (de Area) onder deze </a:t>
            </a:r>
            <a:r>
              <a:rPr lang="nl-NL" altLang="nl-NL" b="1" i="1" dirty="0" smtClean="0"/>
              <a:t>c</a:t>
            </a:r>
            <a:r>
              <a:rPr lang="nl-NL" altLang="nl-NL" dirty="0" smtClean="0"/>
              <a:t>urve wordt in de literatuur wel afgekort als AUC.</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82</a:t>
            </a:fld>
            <a:endParaRPr lang="nl-NL"/>
          </a:p>
        </p:txBody>
      </p:sp>
    </p:spTree>
    <p:extLst>
      <p:ext uri="{BB962C8B-B14F-4D97-AF65-F5344CB8AC3E}">
        <p14:creationId xmlns:p14="http://schemas.microsoft.com/office/powerpoint/2010/main" val="29504133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jdelijke aanduiding voor dia-afbeelding 1"/>
          <p:cNvSpPr>
            <a:spLocks noGrp="1" noRot="1" noChangeAspect="1" noTextEdit="1"/>
          </p:cNvSpPr>
          <p:nvPr>
            <p:ph type="sldImg"/>
          </p:nvPr>
        </p:nvSpPr>
        <p:spPr>
          <a:ln/>
        </p:spPr>
      </p:sp>
      <p:sp>
        <p:nvSpPr>
          <p:cNvPr id="114691" name="Tijdelijke aanduiding voor notities 2"/>
          <p:cNvSpPr>
            <a:spLocks noGrp="1"/>
          </p:cNvSpPr>
          <p:nvPr>
            <p:ph type="body" idx="1"/>
          </p:nvPr>
        </p:nvSpPr>
        <p:spPr/>
        <p:txBody>
          <a:bodyPr/>
          <a:lstStyle/>
          <a:p>
            <a:pPr eaLnBrk="1" hangingPunct="1"/>
            <a:endParaRPr lang="en-US" altLang="nl-NL" smtClean="0"/>
          </a:p>
        </p:txBody>
      </p:sp>
      <p:sp>
        <p:nvSpPr>
          <p:cNvPr id="114692" name="Tijdelijke aanduiding voor dianummer 3"/>
          <p:cNvSpPr>
            <a:spLocks noGrp="1"/>
          </p:cNvSpPr>
          <p:nvPr>
            <p:ph type="sldNum" sz="quarter" idx="5"/>
          </p:nvPr>
        </p:nvSpPr>
        <p:spPr/>
        <p:txBody>
          <a:bodyPr/>
          <a:lstStyle>
            <a:lvl1pPr defTabSz="919163" eaLnBrk="0" hangingPunct="0">
              <a:defRPr sz="2400" b="1">
                <a:solidFill>
                  <a:schemeClr val="tx1"/>
                </a:solidFill>
                <a:latin typeface="Arial" charset="0"/>
              </a:defRPr>
            </a:lvl1pPr>
            <a:lvl2pPr marL="746125" indent="-285750" defTabSz="919163" eaLnBrk="0" hangingPunct="0">
              <a:defRPr sz="2400" b="1">
                <a:solidFill>
                  <a:schemeClr val="tx1"/>
                </a:solidFill>
                <a:latin typeface="Arial" charset="0"/>
              </a:defRPr>
            </a:lvl2pPr>
            <a:lvl3pPr marL="1149350" indent="-230188" defTabSz="919163" eaLnBrk="0" hangingPunct="0">
              <a:defRPr sz="2400" b="1">
                <a:solidFill>
                  <a:schemeClr val="tx1"/>
                </a:solidFill>
                <a:latin typeface="Arial" charset="0"/>
              </a:defRPr>
            </a:lvl3pPr>
            <a:lvl4pPr marL="1608138" indent="-228600" defTabSz="919163" eaLnBrk="0" hangingPunct="0">
              <a:defRPr sz="2400" b="1">
                <a:solidFill>
                  <a:schemeClr val="tx1"/>
                </a:solidFill>
                <a:latin typeface="Arial" charset="0"/>
              </a:defRPr>
            </a:lvl4pPr>
            <a:lvl5pPr marL="2068513" indent="-230188" defTabSz="919163" eaLnBrk="0" hangingPunct="0">
              <a:defRPr sz="2400" b="1">
                <a:solidFill>
                  <a:schemeClr val="tx1"/>
                </a:solidFill>
                <a:latin typeface="Arial" charset="0"/>
              </a:defRPr>
            </a:lvl5pPr>
            <a:lvl6pPr marL="2525713" indent="-230188" defTabSz="919163" eaLnBrk="0" fontAlgn="base" hangingPunct="0">
              <a:spcBef>
                <a:spcPct val="0"/>
              </a:spcBef>
              <a:spcAft>
                <a:spcPct val="0"/>
              </a:spcAft>
              <a:defRPr sz="2400" b="1">
                <a:solidFill>
                  <a:schemeClr val="tx1"/>
                </a:solidFill>
                <a:latin typeface="Arial" charset="0"/>
              </a:defRPr>
            </a:lvl6pPr>
            <a:lvl7pPr marL="2982913" indent="-230188" defTabSz="919163" eaLnBrk="0" fontAlgn="base" hangingPunct="0">
              <a:spcBef>
                <a:spcPct val="0"/>
              </a:spcBef>
              <a:spcAft>
                <a:spcPct val="0"/>
              </a:spcAft>
              <a:defRPr sz="2400" b="1">
                <a:solidFill>
                  <a:schemeClr val="tx1"/>
                </a:solidFill>
                <a:latin typeface="Arial" charset="0"/>
              </a:defRPr>
            </a:lvl7pPr>
            <a:lvl8pPr marL="3440113" indent="-230188" defTabSz="919163" eaLnBrk="0" fontAlgn="base" hangingPunct="0">
              <a:spcBef>
                <a:spcPct val="0"/>
              </a:spcBef>
              <a:spcAft>
                <a:spcPct val="0"/>
              </a:spcAft>
              <a:defRPr sz="2400" b="1">
                <a:solidFill>
                  <a:schemeClr val="tx1"/>
                </a:solidFill>
                <a:latin typeface="Arial" charset="0"/>
              </a:defRPr>
            </a:lvl8pPr>
            <a:lvl9pPr marL="3897313" indent="-230188" defTabSz="919163" eaLnBrk="0" fontAlgn="base" hangingPunct="0">
              <a:spcBef>
                <a:spcPct val="0"/>
              </a:spcBef>
              <a:spcAft>
                <a:spcPct val="0"/>
              </a:spcAft>
              <a:defRPr sz="2400" b="1">
                <a:solidFill>
                  <a:schemeClr val="tx1"/>
                </a:solidFill>
                <a:latin typeface="Arial" charset="0"/>
              </a:defRPr>
            </a:lvl9pPr>
          </a:lstStyle>
          <a:p>
            <a:pPr eaLnBrk="1" hangingPunct="1"/>
            <a:fld id="{2516592B-9E55-48E5-8099-D8FFE0B65BBB}" type="slidenum">
              <a:rPr lang="nl-NL" altLang="nl-NL" sz="1200" b="0"/>
              <a:pPr eaLnBrk="1" hangingPunct="1"/>
              <a:t>83</a:t>
            </a:fld>
            <a:endParaRPr lang="nl-NL" altLang="nl-NL" sz="1200" b="0"/>
          </a:p>
        </p:txBody>
      </p:sp>
    </p:spTree>
    <p:extLst>
      <p:ext uri="{BB962C8B-B14F-4D97-AF65-F5344CB8AC3E}">
        <p14:creationId xmlns:p14="http://schemas.microsoft.com/office/powerpoint/2010/main" val="1077267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p:spPr>
        <p:txBody>
          <a:bodyPr/>
          <a:lstStyle/>
          <a:p>
            <a:r>
              <a:rPr lang="en-US" altLang="nl-NL" smtClean="0"/>
              <a:t>This is a graph representing the distribution of test results for a continuous diagnostic test with perfect accuracy. The green curve represents patients without the disease and the blue with the disease. The red bar represents the cutoff value above which the test classifies people as diseased. In this case, the test has perfect accuracy as it classifies all diseased as diseased and all non-diseased as such.</a:t>
            </a:r>
          </a:p>
          <a:p>
            <a:endParaRPr lang="en-US" altLang="nl-NL" smtClean="0"/>
          </a:p>
        </p:txBody>
      </p:sp>
      <p:sp>
        <p:nvSpPr>
          <p:cNvPr id="112644" name="Slide Number Placeholder 3"/>
          <p:cNvSpPr>
            <a:spLocks noGrp="1"/>
          </p:cNvSpPr>
          <p:nvPr>
            <p:ph type="sldNum" sz="quarter" idx="5"/>
          </p:nvPr>
        </p:nvSpPr>
        <p:spPr>
          <a:noFill/>
        </p:spPr>
        <p:txBody>
          <a:bodyPr/>
          <a:lstStyle>
            <a:lvl1pPr defTabSz="919163" eaLnBrk="0" hangingPunct="0">
              <a:defRPr sz="2400" b="1">
                <a:solidFill>
                  <a:schemeClr val="tx1"/>
                </a:solidFill>
                <a:latin typeface="Arial" charset="0"/>
              </a:defRPr>
            </a:lvl1pPr>
            <a:lvl2pPr marL="742950" indent="-285750" defTabSz="919163" eaLnBrk="0" hangingPunct="0">
              <a:defRPr sz="2400" b="1">
                <a:solidFill>
                  <a:schemeClr val="tx1"/>
                </a:solidFill>
                <a:latin typeface="Arial" charset="0"/>
              </a:defRPr>
            </a:lvl2pPr>
            <a:lvl3pPr marL="1143000" indent="-228600" defTabSz="919163" eaLnBrk="0" hangingPunct="0">
              <a:defRPr sz="2400" b="1">
                <a:solidFill>
                  <a:schemeClr val="tx1"/>
                </a:solidFill>
                <a:latin typeface="Arial" charset="0"/>
              </a:defRPr>
            </a:lvl3pPr>
            <a:lvl4pPr marL="1600200" indent="-228600" defTabSz="919163" eaLnBrk="0" hangingPunct="0">
              <a:defRPr sz="2400" b="1">
                <a:solidFill>
                  <a:schemeClr val="tx1"/>
                </a:solidFill>
                <a:latin typeface="Arial" charset="0"/>
              </a:defRPr>
            </a:lvl4pPr>
            <a:lvl5pPr marL="2057400" indent="-228600" defTabSz="919163" eaLnBrk="0" hangingPunct="0">
              <a:defRPr sz="2400" b="1">
                <a:solidFill>
                  <a:schemeClr val="tx1"/>
                </a:solidFill>
                <a:latin typeface="Arial" charset="0"/>
              </a:defRPr>
            </a:lvl5pPr>
            <a:lvl6pPr marL="2514600" indent="-228600" defTabSz="919163" eaLnBrk="0" fontAlgn="base" hangingPunct="0">
              <a:spcBef>
                <a:spcPct val="0"/>
              </a:spcBef>
              <a:spcAft>
                <a:spcPct val="0"/>
              </a:spcAft>
              <a:defRPr sz="2400" b="1">
                <a:solidFill>
                  <a:schemeClr val="tx1"/>
                </a:solidFill>
                <a:latin typeface="Arial" charset="0"/>
              </a:defRPr>
            </a:lvl6pPr>
            <a:lvl7pPr marL="2971800" indent="-228600" defTabSz="919163" eaLnBrk="0" fontAlgn="base" hangingPunct="0">
              <a:spcBef>
                <a:spcPct val="0"/>
              </a:spcBef>
              <a:spcAft>
                <a:spcPct val="0"/>
              </a:spcAft>
              <a:defRPr sz="2400" b="1">
                <a:solidFill>
                  <a:schemeClr val="tx1"/>
                </a:solidFill>
                <a:latin typeface="Arial" charset="0"/>
              </a:defRPr>
            </a:lvl7pPr>
            <a:lvl8pPr marL="3429000" indent="-228600" defTabSz="919163" eaLnBrk="0" fontAlgn="base" hangingPunct="0">
              <a:spcBef>
                <a:spcPct val="0"/>
              </a:spcBef>
              <a:spcAft>
                <a:spcPct val="0"/>
              </a:spcAft>
              <a:defRPr sz="2400" b="1">
                <a:solidFill>
                  <a:schemeClr val="tx1"/>
                </a:solidFill>
                <a:latin typeface="Arial" charset="0"/>
              </a:defRPr>
            </a:lvl8pPr>
            <a:lvl9pPr marL="3886200" indent="-228600" defTabSz="919163" eaLnBrk="0" fontAlgn="base" hangingPunct="0">
              <a:spcBef>
                <a:spcPct val="0"/>
              </a:spcBef>
              <a:spcAft>
                <a:spcPct val="0"/>
              </a:spcAft>
              <a:defRPr sz="2400" b="1">
                <a:solidFill>
                  <a:schemeClr val="tx1"/>
                </a:solidFill>
                <a:latin typeface="Arial" charset="0"/>
              </a:defRPr>
            </a:lvl9pPr>
          </a:lstStyle>
          <a:p>
            <a:pPr eaLnBrk="1" hangingPunct="1"/>
            <a:fld id="{F8B02A8A-0283-4DF3-8152-3DE3DCC25FA7}" type="slidenum">
              <a:rPr lang="en-US" altLang="nl-NL" sz="1200" b="0" smtClean="0">
                <a:latin typeface="Calibri" pitchFamily="34" charset="0"/>
                <a:ea typeface="MS PGothic" pitchFamily="34" charset="-128"/>
              </a:rPr>
              <a:pPr eaLnBrk="1" hangingPunct="1"/>
              <a:t>84</a:t>
            </a:fld>
            <a:endParaRPr lang="en-US" altLang="nl-NL" sz="1200" b="0" smtClean="0">
              <a:latin typeface="Calibri" pitchFamily="34" charset="0"/>
              <a:ea typeface="MS PGothic" pitchFamily="34" charset="-128"/>
            </a:endParaRPr>
          </a:p>
        </p:txBody>
      </p:sp>
    </p:spTree>
    <p:extLst>
      <p:ext uri="{BB962C8B-B14F-4D97-AF65-F5344CB8AC3E}">
        <p14:creationId xmlns:p14="http://schemas.microsoft.com/office/powerpoint/2010/main" val="904544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p:spPr>
        <p:txBody>
          <a:bodyPr/>
          <a:lstStyle/>
          <a:p>
            <a:r>
              <a:rPr lang="en-US" altLang="nl-NL" dirty="0" smtClean="0"/>
              <a:t>However, often the distribution of the test results among the diseased and the non diseased looks something more like this.  </a:t>
            </a:r>
          </a:p>
          <a:p>
            <a:endParaRPr lang="en-US" altLang="nl-NL" dirty="0" smtClean="0"/>
          </a:p>
          <a:p>
            <a:r>
              <a:rPr lang="en-US" altLang="nl-NL" dirty="0" smtClean="0"/>
              <a:t>The sensitivity and specificity depend upon the cutoff value chosen.</a:t>
            </a:r>
          </a:p>
        </p:txBody>
      </p:sp>
      <p:sp>
        <p:nvSpPr>
          <p:cNvPr id="113668" name="Slide Number Placeholder 3"/>
          <p:cNvSpPr>
            <a:spLocks noGrp="1"/>
          </p:cNvSpPr>
          <p:nvPr>
            <p:ph type="sldNum" sz="quarter" idx="5"/>
          </p:nvPr>
        </p:nvSpPr>
        <p:spPr>
          <a:noFill/>
        </p:spPr>
        <p:txBody>
          <a:bodyPr/>
          <a:lstStyle>
            <a:lvl1pPr defTabSz="919163" eaLnBrk="0" hangingPunct="0">
              <a:defRPr sz="2400" b="1">
                <a:solidFill>
                  <a:schemeClr val="tx1"/>
                </a:solidFill>
                <a:latin typeface="Arial" charset="0"/>
              </a:defRPr>
            </a:lvl1pPr>
            <a:lvl2pPr marL="742950" indent="-285750" defTabSz="919163" eaLnBrk="0" hangingPunct="0">
              <a:defRPr sz="2400" b="1">
                <a:solidFill>
                  <a:schemeClr val="tx1"/>
                </a:solidFill>
                <a:latin typeface="Arial" charset="0"/>
              </a:defRPr>
            </a:lvl2pPr>
            <a:lvl3pPr marL="1143000" indent="-228600" defTabSz="919163" eaLnBrk="0" hangingPunct="0">
              <a:defRPr sz="2400" b="1">
                <a:solidFill>
                  <a:schemeClr val="tx1"/>
                </a:solidFill>
                <a:latin typeface="Arial" charset="0"/>
              </a:defRPr>
            </a:lvl3pPr>
            <a:lvl4pPr marL="1600200" indent="-228600" defTabSz="919163" eaLnBrk="0" hangingPunct="0">
              <a:defRPr sz="2400" b="1">
                <a:solidFill>
                  <a:schemeClr val="tx1"/>
                </a:solidFill>
                <a:latin typeface="Arial" charset="0"/>
              </a:defRPr>
            </a:lvl4pPr>
            <a:lvl5pPr marL="2057400" indent="-228600" defTabSz="919163" eaLnBrk="0" hangingPunct="0">
              <a:defRPr sz="2400" b="1">
                <a:solidFill>
                  <a:schemeClr val="tx1"/>
                </a:solidFill>
                <a:latin typeface="Arial" charset="0"/>
              </a:defRPr>
            </a:lvl5pPr>
            <a:lvl6pPr marL="2514600" indent="-228600" defTabSz="919163" eaLnBrk="0" fontAlgn="base" hangingPunct="0">
              <a:spcBef>
                <a:spcPct val="0"/>
              </a:spcBef>
              <a:spcAft>
                <a:spcPct val="0"/>
              </a:spcAft>
              <a:defRPr sz="2400" b="1">
                <a:solidFill>
                  <a:schemeClr val="tx1"/>
                </a:solidFill>
                <a:latin typeface="Arial" charset="0"/>
              </a:defRPr>
            </a:lvl6pPr>
            <a:lvl7pPr marL="2971800" indent="-228600" defTabSz="919163" eaLnBrk="0" fontAlgn="base" hangingPunct="0">
              <a:spcBef>
                <a:spcPct val="0"/>
              </a:spcBef>
              <a:spcAft>
                <a:spcPct val="0"/>
              </a:spcAft>
              <a:defRPr sz="2400" b="1">
                <a:solidFill>
                  <a:schemeClr val="tx1"/>
                </a:solidFill>
                <a:latin typeface="Arial" charset="0"/>
              </a:defRPr>
            </a:lvl7pPr>
            <a:lvl8pPr marL="3429000" indent="-228600" defTabSz="919163" eaLnBrk="0" fontAlgn="base" hangingPunct="0">
              <a:spcBef>
                <a:spcPct val="0"/>
              </a:spcBef>
              <a:spcAft>
                <a:spcPct val="0"/>
              </a:spcAft>
              <a:defRPr sz="2400" b="1">
                <a:solidFill>
                  <a:schemeClr val="tx1"/>
                </a:solidFill>
                <a:latin typeface="Arial" charset="0"/>
              </a:defRPr>
            </a:lvl8pPr>
            <a:lvl9pPr marL="3886200" indent="-228600" defTabSz="919163" eaLnBrk="0" fontAlgn="base" hangingPunct="0">
              <a:spcBef>
                <a:spcPct val="0"/>
              </a:spcBef>
              <a:spcAft>
                <a:spcPct val="0"/>
              </a:spcAft>
              <a:defRPr sz="2400" b="1">
                <a:solidFill>
                  <a:schemeClr val="tx1"/>
                </a:solidFill>
                <a:latin typeface="Arial" charset="0"/>
              </a:defRPr>
            </a:lvl9pPr>
          </a:lstStyle>
          <a:p>
            <a:pPr eaLnBrk="1" hangingPunct="1"/>
            <a:fld id="{F3C62C53-7BE6-459E-BA7A-AEB8614D4FC2}" type="slidenum">
              <a:rPr lang="en-US" altLang="nl-NL" sz="1200" b="0" smtClean="0">
                <a:latin typeface="Calibri" pitchFamily="34" charset="0"/>
                <a:ea typeface="MS PGothic" pitchFamily="34" charset="-128"/>
              </a:rPr>
              <a:pPr eaLnBrk="1" hangingPunct="1"/>
              <a:t>85</a:t>
            </a:fld>
            <a:endParaRPr lang="en-US" altLang="nl-NL" sz="1200" b="0" smtClean="0">
              <a:latin typeface="Calibri" pitchFamily="34" charset="0"/>
              <a:ea typeface="MS PGothic" pitchFamily="34" charset="-128"/>
            </a:endParaRPr>
          </a:p>
        </p:txBody>
      </p:sp>
    </p:spTree>
    <p:extLst>
      <p:ext uri="{BB962C8B-B14F-4D97-AF65-F5344CB8AC3E}">
        <p14:creationId xmlns:p14="http://schemas.microsoft.com/office/powerpoint/2010/main" val="30421578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p:spPr>
        <p:txBody>
          <a:bodyPr/>
          <a:lstStyle/>
          <a:p>
            <a:r>
              <a:rPr lang="en-US" altLang="nl-NL" dirty="0" smtClean="0"/>
              <a:t>LET</a:t>
            </a:r>
            <a:r>
              <a:rPr lang="en-US" altLang="nl-NL" baseline="0" dirty="0" smtClean="0"/>
              <a:t> OP: ANIMATIE. GEEF DE ANIMATIE EVEN DE TIJD OM TE STARTEN</a:t>
            </a:r>
          </a:p>
          <a:p>
            <a:endParaRPr lang="en-US" altLang="nl-NL" baseline="0" dirty="0" smtClean="0"/>
          </a:p>
          <a:p>
            <a:r>
              <a:rPr lang="en-US" altLang="nl-NL" dirty="0" smtClean="0"/>
              <a:t>If several different cutoffs were chosen and the </a:t>
            </a:r>
            <a:r>
              <a:rPr lang="en-US" altLang="nl-NL" dirty="0" err="1" smtClean="0"/>
              <a:t>sens</a:t>
            </a:r>
            <a:r>
              <a:rPr lang="en-US" altLang="nl-NL" dirty="0" smtClean="0"/>
              <a:t> and spec for each cutoff were plotted,</a:t>
            </a:r>
          </a:p>
          <a:p>
            <a:endParaRPr lang="en-US" altLang="nl-NL" dirty="0" smtClean="0"/>
          </a:p>
          <a:p>
            <a:r>
              <a:rPr lang="en-US" altLang="nl-NL" dirty="0" smtClean="0"/>
              <a:t>You would see a shoulder like curve.  This is called an ROC curve. </a:t>
            </a:r>
          </a:p>
          <a:p>
            <a:endParaRPr lang="en-US" altLang="nl-NL" dirty="0" smtClean="0"/>
          </a:p>
          <a:p>
            <a:r>
              <a:rPr lang="en-US" altLang="nl-NL" dirty="0" smtClean="0"/>
              <a:t>The sharper the </a:t>
            </a:r>
            <a:r>
              <a:rPr lang="en-US" altLang="nl-NL" dirty="0" err="1" smtClean="0"/>
              <a:t>sholder</a:t>
            </a:r>
            <a:r>
              <a:rPr lang="en-US" altLang="nl-NL" dirty="0" smtClean="0"/>
              <a:t> is, the higher the accuracy of the test is.</a:t>
            </a:r>
          </a:p>
          <a:p>
            <a:endParaRPr lang="en-US" altLang="nl-NL" dirty="0" smtClean="0"/>
          </a:p>
          <a:p>
            <a:r>
              <a:rPr lang="en-US" altLang="nl-NL" dirty="0" smtClean="0"/>
              <a:t>Note that sensitivity and specificity are inversely correlated.</a:t>
            </a:r>
          </a:p>
        </p:txBody>
      </p:sp>
      <p:sp>
        <p:nvSpPr>
          <p:cNvPr id="125956" name="Slide Number Placeholder 3"/>
          <p:cNvSpPr>
            <a:spLocks noGrp="1"/>
          </p:cNvSpPr>
          <p:nvPr>
            <p:ph type="sldNum" sz="quarter" idx="5"/>
          </p:nvPr>
        </p:nvSpPr>
        <p:spPr>
          <a:noFill/>
        </p:spPr>
        <p:txBody>
          <a:bodyPr/>
          <a:lstStyle>
            <a:lvl1pPr defTabSz="919163" eaLnBrk="0" hangingPunct="0">
              <a:spcBef>
                <a:spcPct val="30000"/>
              </a:spcBef>
              <a:defRPr sz="1200">
                <a:solidFill>
                  <a:schemeClr val="tx1"/>
                </a:solidFill>
                <a:latin typeface="Times New Roman" pitchFamily="18" charset="0"/>
              </a:defRPr>
            </a:lvl1pPr>
            <a:lvl2pPr marL="742950" indent="-285750" defTabSz="919163" eaLnBrk="0" hangingPunct="0">
              <a:spcBef>
                <a:spcPct val="30000"/>
              </a:spcBef>
              <a:defRPr sz="1200">
                <a:solidFill>
                  <a:schemeClr val="tx1"/>
                </a:solidFill>
                <a:latin typeface="Times New Roman" pitchFamily="18" charset="0"/>
              </a:defRPr>
            </a:lvl2pPr>
            <a:lvl3pPr marL="1143000" indent="-228600" defTabSz="919163" eaLnBrk="0" hangingPunct="0">
              <a:spcBef>
                <a:spcPct val="30000"/>
              </a:spcBef>
              <a:defRPr sz="1200">
                <a:solidFill>
                  <a:schemeClr val="tx1"/>
                </a:solidFill>
                <a:latin typeface="Times New Roman" pitchFamily="18" charset="0"/>
              </a:defRPr>
            </a:lvl3pPr>
            <a:lvl4pPr marL="1600200" indent="-228600" defTabSz="919163" eaLnBrk="0" hangingPunct="0">
              <a:spcBef>
                <a:spcPct val="30000"/>
              </a:spcBef>
              <a:defRPr sz="1200">
                <a:solidFill>
                  <a:schemeClr val="tx1"/>
                </a:solidFill>
                <a:latin typeface="Times New Roman" pitchFamily="18" charset="0"/>
              </a:defRPr>
            </a:lvl4pPr>
            <a:lvl5pPr marL="2057400" indent="-228600" defTabSz="919163" eaLnBrk="0" hangingPunct="0">
              <a:spcBef>
                <a:spcPct val="30000"/>
              </a:spcBef>
              <a:defRPr sz="1200">
                <a:solidFill>
                  <a:schemeClr val="tx1"/>
                </a:solidFill>
                <a:latin typeface="Times New Roman" pitchFamily="18" charset="0"/>
              </a:defRPr>
            </a:lvl5pPr>
            <a:lvl6pPr marL="2514600" indent="-228600" defTabSz="919163" eaLnBrk="0" fontAlgn="base" hangingPunct="0">
              <a:spcBef>
                <a:spcPct val="30000"/>
              </a:spcBef>
              <a:spcAft>
                <a:spcPct val="0"/>
              </a:spcAft>
              <a:defRPr sz="1200">
                <a:solidFill>
                  <a:schemeClr val="tx1"/>
                </a:solidFill>
                <a:latin typeface="Times New Roman" pitchFamily="18" charset="0"/>
              </a:defRPr>
            </a:lvl6pPr>
            <a:lvl7pPr marL="2971800" indent="-228600" defTabSz="919163" eaLnBrk="0" fontAlgn="base" hangingPunct="0">
              <a:spcBef>
                <a:spcPct val="30000"/>
              </a:spcBef>
              <a:spcAft>
                <a:spcPct val="0"/>
              </a:spcAft>
              <a:defRPr sz="1200">
                <a:solidFill>
                  <a:schemeClr val="tx1"/>
                </a:solidFill>
                <a:latin typeface="Times New Roman" pitchFamily="18" charset="0"/>
              </a:defRPr>
            </a:lvl7pPr>
            <a:lvl8pPr marL="3429000" indent="-228600" defTabSz="919163" eaLnBrk="0" fontAlgn="base" hangingPunct="0">
              <a:spcBef>
                <a:spcPct val="30000"/>
              </a:spcBef>
              <a:spcAft>
                <a:spcPct val="0"/>
              </a:spcAft>
              <a:defRPr sz="1200">
                <a:solidFill>
                  <a:schemeClr val="tx1"/>
                </a:solidFill>
                <a:latin typeface="Times New Roman" pitchFamily="18" charset="0"/>
              </a:defRPr>
            </a:lvl8pPr>
            <a:lvl9pPr marL="3886200" indent="-228600" defTabSz="919163"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ED3D0DBB-8A63-4888-B3F1-3C0088CCAECE}" type="slidenum">
              <a:rPr lang="en-US" altLang="nl-NL">
                <a:solidFill>
                  <a:prstClr val="black"/>
                </a:solidFill>
                <a:latin typeface="Calibri" pitchFamily="34" charset="0"/>
                <a:ea typeface="MS PGothic" pitchFamily="34" charset="-128"/>
              </a:rPr>
              <a:pPr eaLnBrk="1" hangingPunct="1">
                <a:spcBef>
                  <a:spcPct val="0"/>
                </a:spcBef>
              </a:pPr>
              <a:t>86</a:t>
            </a:fld>
            <a:endParaRPr lang="en-US" altLang="nl-NL">
              <a:solidFill>
                <a:prstClr val="black"/>
              </a:solidFill>
              <a:latin typeface="Calibri" pitchFamily="34" charset="0"/>
              <a:ea typeface="MS PGothic" pitchFamily="34" charset="-128"/>
            </a:endParaRPr>
          </a:p>
        </p:txBody>
      </p:sp>
    </p:spTree>
    <p:extLst>
      <p:ext uri="{BB962C8B-B14F-4D97-AF65-F5344CB8AC3E}">
        <p14:creationId xmlns:p14="http://schemas.microsoft.com/office/powerpoint/2010/main" val="3865304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p:txBody>
          <a:bodyPr/>
          <a:lstStyle>
            <a:lvl1pPr defTabSz="919163" eaLnBrk="0" hangingPunct="0">
              <a:defRPr sz="2400" b="1">
                <a:solidFill>
                  <a:schemeClr val="tx1"/>
                </a:solidFill>
                <a:latin typeface="Arial" charset="0"/>
              </a:defRPr>
            </a:lvl1pPr>
            <a:lvl2pPr marL="746125" indent="-285750" defTabSz="919163" eaLnBrk="0" hangingPunct="0">
              <a:defRPr sz="2400" b="1">
                <a:solidFill>
                  <a:schemeClr val="tx1"/>
                </a:solidFill>
                <a:latin typeface="Arial" charset="0"/>
              </a:defRPr>
            </a:lvl2pPr>
            <a:lvl3pPr marL="1149350" indent="-230188" defTabSz="919163" eaLnBrk="0" hangingPunct="0">
              <a:defRPr sz="2400" b="1">
                <a:solidFill>
                  <a:schemeClr val="tx1"/>
                </a:solidFill>
                <a:latin typeface="Arial" charset="0"/>
              </a:defRPr>
            </a:lvl3pPr>
            <a:lvl4pPr marL="1608138" indent="-228600" defTabSz="919163" eaLnBrk="0" hangingPunct="0">
              <a:defRPr sz="2400" b="1">
                <a:solidFill>
                  <a:schemeClr val="tx1"/>
                </a:solidFill>
                <a:latin typeface="Arial" charset="0"/>
              </a:defRPr>
            </a:lvl4pPr>
            <a:lvl5pPr marL="2068513" indent="-230188" defTabSz="919163" eaLnBrk="0" hangingPunct="0">
              <a:defRPr sz="2400" b="1">
                <a:solidFill>
                  <a:schemeClr val="tx1"/>
                </a:solidFill>
                <a:latin typeface="Arial" charset="0"/>
              </a:defRPr>
            </a:lvl5pPr>
            <a:lvl6pPr marL="2525713" indent="-230188" defTabSz="919163" eaLnBrk="0" fontAlgn="base" hangingPunct="0">
              <a:spcBef>
                <a:spcPct val="0"/>
              </a:spcBef>
              <a:spcAft>
                <a:spcPct val="0"/>
              </a:spcAft>
              <a:defRPr sz="2400" b="1">
                <a:solidFill>
                  <a:schemeClr val="tx1"/>
                </a:solidFill>
                <a:latin typeface="Arial" charset="0"/>
              </a:defRPr>
            </a:lvl6pPr>
            <a:lvl7pPr marL="2982913" indent="-230188" defTabSz="919163" eaLnBrk="0" fontAlgn="base" hangingPunct="0">
              <a:spcBef>
                <a:spcPct val="0"/>
              </a:spcBef>
              <a:spcAft>
                <a:spcPct val="0"/>
              </a:spcAft>
              <a:defRPr sz="2400" b="1">
                <a:solidFill>
                  <a:schemeClr val="tx1"/>
                </a:solidFill>
                <a:latin typeface="Arial" charset="0"/>
              </a:defRPr>
            </a:lvl7pPr>
            <a:lvl8pPr marL="3440113" indent="-230188" defTabSz="919163" eaLnBrk="0" fontAlgn="base" hangingPunct="0">
              <a:spcBef>
                <a:spcPct val="0"/>
              </a:spcBef>
              <a:spcAft>
                <a:spcPct val="0"/>
              </a:spcAft>
              <a:defRPr sz="2400" b="1">
                <a:solidFill>
                  <a:schemeClr val="tx1"/>
                </a:solidFill>
                <a:latin typeface="Arial" charset="0"/>
              </a:defRPr>
            </a:lvl8pPr>
            <a:lvl9pPr marL="3897313" indent="-230188" defTabSz="919163" eaLnBrk="0" fontAlgn="base" hangingPunct="0">
              <a:spcBef>
                <a:spcPct val="0"/>
              </a:spcBef>
              <a:spcAft>
                <a:spcPct val="0"/>
              </a:spcAft>
              <a:defRPr sz="2400" b="1">
                <a:solidFill>
                  <a:schemeClr val="tx1"/>
                </a:solidFill>
                <a:latin typeface="Arial" charset="0"/>
              </a:defRPr>
            </a:lvl9pPr>
          </a:lstStyle>
          <a:p>
            <a:pPr eaLnBrk="1" hangingPunct="1"/>
            <a:fld id="{F7C5B573-92BB-47A2-83D0-35751229EF97}" type="slidenum">
              <a:rPr lang="nl-NL" altLang="nl-NL" sz="1200" b="0"/>
              <a:pPr eaLnBrk="1" hangingPunct="1"/>
              <a:t>87</a:t>
            </a:fld>
            <a:endParaRPr lang="nl-NL" altLang="nl-NL" sz="1200" b="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p:txBody>
          <a:bodyPr/>
          <a:lstStyle/>
          <a:p>
            <a:pPr eaLnBrk="1" hangingPunct="1"/>
            <a:r>
              <a:rPr lang="nl-NL" altLang="nl-NL" dirty="0" smtClean="0"/>
              <a:t>Hier is de ROC curve van het anamnestische model in onze casus; merk op dat die in een vierkant ligt.</a:t>
            </a:r>
          </a:p>
          <a:p>
            <a:pPr eaLnBrk="1" hangingPunct="1"/>
            <a:r>
              <a:rPr lang="nl-NL" altLang="nl-NL" dirty="0" smtClean="0"/>
              <a:t>Op de Y as staat de Sensitiviteit (spreek liever van: terecht positieven) van het model afgebeeld en op de X as 1 minus de Specificiteit (liever gezegd; vals positieven)</a:t>
            </a:r>
          </a:p>
          <a:p>
            <a:pPr eaLnBrk="1" hangingPunct="1"/>
            <a:r>
              <a:rPr lang="nl-NL" altLang="nl-NL" dirty="0" smtClean="0"/>
              <a:t>Wie heeft een idee wat de groene lijn betekent? </a:t>
            </a:r>
          </a:p>
          <a:p>
            <a:pPr eaLnBrk="1" hangingPunct="1"/>
            <a:r>
              <a:rPr lang="nl-NL" altLang="nl-NL" dirty="0" smtClean="0"/>
              <a:t>De groene lijn is de </a:t>
            </a:r>
            <a:r>
              <a:rPr lang="nl-NL" altLang="nl-NL" dirty="0" err="1" smtClean="0"/>
              <a:t>Roc</a:t>
            </a:r>
            <a:r>
              <a:rPr lang="nl-NL" altLang="nl-NL" dirty="0" smtClean="0"/>
              <a:t> curve van het model/de test waarbij de kans op een fout-positieve diagnose </a:t>
            </a:r>
            <a:r>
              <a:rPr lang="nl-NL" altLang="nl-NL" dirty="0" err="1" smtClean="0"/>
              <a:t>evengrioot</a:t>
            </a:r>
            <a:r>
              <a:rPr lang="nl-NL" altLang="nl-NL" dirty="0" smtClean="0"/>
              <a:t> is als een terecht positieve diagnose --&gt; dit is de </a:t>
            </a:r>
            <a:r>
              <a:rPr lang="nl-NL" altLang="nl-NL" dirty="0" err="1" smtClean="0"/>
              <a:t>de</a:t>
            </a:r>
            <a:r>
              <a:rPr lang="nl-NL" altLang="nl-NL" dirty="0" smtClean="0"/>
              <a:t> slechts denkbare type test  --&gt; het </a:t>
            </a:r>
            <a:r>
              <a:rPr lang="nl-NL" altLang="nl-NL" dirty="0" err="1" smtClean="0"/>
              <a:t>opp</a:t>
            </a:r>
            <a:r>
              <a:rPr lang="nl-NL" altLang="nl-NL" dirty="0" smtClean="0"/>
              <a:t> onder de groene lijn is de helft van het vierkant =  0,5 = opgooien munt.</a:t>
            </a:r>
          </a:p>
          <a:p>
            <a:pPr eaLnBrk="1" hangingPunct="1"/>
            <a:r>
              <a:rPr lang="nl-NL" altLang="nl-NL" dirty="0" smtClean="0"/>
              <a:t>AUC = 0.5 betekent precies gezegd; als de test/model een zieke en een niet-zieke </a:t>
            </a:r>
            <a:r>
              <a:rPr lang="nl-NL" altLang="nl-NL" dirty="0" err="1" smtClean="0"/>
              <a:t>patient</a:t>
            </a:r>
            <a:r>
              <a:rPr lang="nl-NL" altLang="nl-NL" dirty="0" smtClean="0"/>
              <a:t> ‘voor zich krijgt’ dan is de kans dat de test de zieke werkelijk als ziek aanmerkt en de niet-zieke als niet ziek, gelijk aan 0.5. </a:t>
            </a:r>
          </a:p>
          <a:p>
            <a:pPr eaLnBrk="1" hangingPunct="1"/>
            <a:r>
              <a:rPr lang="nl-NL" altLang="nl-NL" dirty="0" smtClean="0"/>
              <a:t>Minder formeel gezegd; AUC=0.5 betekent dat de test/model 50% van de zieken goed </a:t>
            </a:r>
            <a:r>
              <a:rPr lang="nl-NL" altLang="nl-NL" dirty="0" err="1" smtClean="0"/>
              <a:t>diagnositiseerd</a:t>
            </a:r>
            <a:r>
              <a:rPr lang="nl-NL" altLang="nl-NL" dirty="0" smtClean="0"/>
              <a:t> (en dus 50% fout). </a:t>
            </a:r>
            <a:r>
              <a:rPr lang="nl-NL" altLang="nl-NL" sz="1300" dirty="0" smtClean="0"/>
              <a:t>De diagnostische test kan dan geen onderscheid maken tussen zieken en niet zieken.</a:t>
            </a:r>
          </a:p>
          <a:p>
            <a:pPr eaLnBrk="1" hangingPunct="1"/>
            <a:endParaRPr lang="nl-NL" altLang="nl-NL" dirty="0" smtClean="0"/>
          </a:p>
        </p:txBody>
      </p:sp>
    </p:spTree>
    <p:extLst>
      <p:ext uri="{BB962C8B-B14F-4D97-AF65-F5344CB8AC3E}">
        <p14:creationId xmlns:p14="http://schemas.microsoft.com/office/powerpoint/2010/main" val="16795453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lvl1pPr defTabSz="919163" eaLnBrk="0" hangingPunct="0">
              <a:defRPr sz="2400" b="1">
                <a:solidFill>
                  <a:schemeClr val="tx1"/>
                </a:solidFill>
                <a:latin typeface="Arial" charset="0"/>
              </a:defRPr>
            </a:lvl1pPr>
            <a:lvl2pPr marL="746125" indent="-285750" defTabSz="919163" eaLnBrk="0" hangingPunct="0">
              <a:defRPr sz="2400" b="1">
                <a:solidFill>
                  <a:schemeClr val="tx1"/>
                </a:solidFill>
                <a:latin typeface="Arial" charset="0"/>
              </a:defRPr>
            </a:lvl2pPr>
            <a:lvl3pPr marL="1149350" indent="-230188" defTabSz="919163" eaLnBrk="0" hangingPunct="0">
              <a:defRPr sz="2400" b="1">
                <a:solidFill>
                  <a:schemeClr val="tx1"/>
                </a:solidFill>
                <a:latin typeface="Arial" charset="0"/>
              </a:defRPr>
            </a:lvl3pPr>
            <a:lvl4pPr marL="1608138" indent="-228600" defTabSz="919163" eaLnBrk="0" hangingPunct="0">
              <a:defRPr sz="2400" b="1">
                <a:solidFill>
                  <a:schemeClr val="tx1"/>
                </a:solidFill>
                <a:latin typeface="Arial" charset="0"/>
              </a:defRPr>
            </a:lvl4pPr>
            <a:lvl5pPr marL="2068513" indent="-230188" defTabSz="919163" eaLnBrk="0" hangingPunct="0">
              <a:defRPr sz="2400" b="1">
                <a:solidFill>
                  <a:schemeClr val="tx1"/>
                </a:solidFill>
                <a:latin typeface="Arial" charset="0"/>
              </a:defRPr>
            </a:lvl5pPr>
            <a:lvl6pPr marL="2525713" indent="-230188" defTabSz="919163" eaLnBrk="0" fontAlgn="base" hangingPunct="0">
              <a:spcBef>
                <a:spcPct val="0"/>
              </a:spcBef>
              <a:spcAft>
                <a:spcPct val="0"/>
              </a:spcAft>
              <a:defRPr sz="2400" b="1">
                <a:solidFill>
                  <a:schemeClr val="tx1"/>
                </a:solidFill>
                <a:latin typeface="Arial" charset="0"/>
              </a:defRPr>
            </a:lvl6pPr>
            <a:lvl7pPr marL="2982913" indent="-230188" defTabSz="919163" eaLnBrk="0" fontAlgn="base" hangingPunct="0">
              <a:spcBef>
                <a:spcPct val="0"/>
              </a:spcBef>
              <a:spcAft>
                <a:spcPct val="0"/>
              </a:spcAft>
              <a:defRPr sz="2400" b="1">
                <a:solidFill>
                  <a:schemeClr val="tx1"/>
                </a:solidFill>
                <a:latin typeface="Arial" charset="0"/>
              </a:defRPr>
            </a:lvl7pPr>
            <a:lvl8pPr marL="3440113" indent="-230188" defTabSz="919163" eaLnBrk="0" fontAlgn="base" hangingPunct="0">
              <a:spcBef>
                <a:spcPct val="0"/>
              </a:spcBef>
              <a:spcAft>
                <a:spcPct val="0"/>
              </a:spcAft>
              <a:defRPr sz="2400" b="1">
                <a:solidFill>
                  <a:schemeClr val="tx1"/>
                </a:solidFill>
                <a:latin typeface="Arial" charset="0"/>
              </a:defRPr>
            </a:lvl8pPr>
            <a:lvl9pPr marL="3897313" indent="-230188" defTabSz="919163" eaLnBrk="0" fontAlgn="base" hangingPunct="0">
              <a:spcBef>
                <a:spcPct val="0"/>
              </a:spcBef>
              <a:spcAft>
                <a:spcPct val="0"/>
              </a:spcAft>
              <a:defRPr sz="2400" b="1">
                <a:solidFill>
                  <a:schemeClr val="tx1"/>
                </a:solidFill>
                <a:latin typeface="Arial" charset="0"/>
              </a:defRPr>
            </a:lvl9pPr>
          </a:lstStyle>
          <a:p>
            <a:pPr eaLnBrk="1" hangingPunct="1"/>
            <a:fld id="{69FD491D-04E7-444D-BD8B-C91817DF6257}" type="slidenum">
              <a:rPr lang="nl-NL" altLang="nl-NL" sz="1200" b="0"/>
              <a:pPr eaLnBrk="1" hangingPunct="1"/>
              <a:t>88</a:t>
            </a:fld>
            <a:endParaRPr lang="nl-NL" altLang="nl-NL" sz="1200" b="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p:txBody>
          <a:bodyPr/>
          <a:lstStyle/>
          <a:p>
            <a:pPr eaLnBrk="1" hangingPunct="1"/>
            <a:endParaRPr lang="nl-NL" altLang="nl-NL" dirty="0" smtClean="0"/>
          </a:p>
          <a:p>
            <a:pPr eaLnBrk="1" hangingPunct="1"/>
            <a:r>
              <a:rPr lang="nl-NL" altLang="nl-NL" dirty="0" smtClean="0"/>
              <a:t>Nu nog even noemen; </a:t>
            </a:r>
          </a:p>
          <a:p>
            <a:pPr eaLnBrk="1" hangingPunct="1"/>
            <a:r>
              <a:rPr lang="nl-NL" altLang="nl-NL" dirty="0" smtClean="0"/>
              <a:t>De ROC curve en AUC geeft dus de totale diagnostische waarde aan van zo’n multivariaat model als geheel, en of bepaalde toegevoegde testen inderdaad toegevoegde informatie verschaffen aan de eerdere diagnostiek.</a:t>
            </a:r>
          </a:p>
          <a:p>
            <a:pPr eaLnBrk="1" hangingPunct="1"/>
            <a:r>
              <a:rPr lang="nl-NL" altLang="nl-NL" dirty="0" smtClean="0"/>
              <a:t>De AUC zegt echter niet direct iets voor individuele </a:t>
            </a:r>
            <a:r>
              <a:rPr lang="nl-NL" altLang="nl-NL" dirty="0" err="1" smtClean="0"/>
              <a:t>patienten</a:t>
            </a:r>
            <a:r>
              <a:rPr lang="nl-NL" altLang="nl-NL" dirty="0" smtClean="0"/>
              <a:t> en is derhalve niet direct toepasbaar .</a:t>
            </a:r>
          </a:p>
          <a:p>
            <a:pPr eaLnBrk="1" hangingPunct="1"/>
            <a:r>
              <a:rPr lang="nl-NL" altLang="nl-NL" dirty="0" smtClean="0"/>
              <a:t>Hiervoor dient men nog steeds de arts in praktijk een kans-afkappunt te geven waarboven hij kan behandelen en waaronder hij moet doorgaan met testen.   </a:t>
            </a:r>
          </a:p>
          <a:p>
            <a:pPr eaLnBrk="1" hangingPunct="1"/>
            <a:r>
              <a:rPr lang="nl-NL" altLang="nl-NL" dirty="0" smtClean="0"/>
              <a:t>De hoogte van dit afkappunt is zoals eerder gezegd situatie specifiek en de keuze voor het juiste afkappunt per situatie (vraagstelling) is een geheel ander onderzoeksterrein; dat van de medische besliskunde en MTA.</a:t>
            </a:r>
          </a:p>
        </p:txBody>
      </p:sp>
    </p:spTree>
    <p:extLst>
      <p:ext uri="{BB962C8B-B14F-4D97-AF65-F5344CB8AC3E}">
        <p14:creationId xmlns:p14="http://schemas.microsoft.com/office/powerpoint/2010/main" val="3381344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491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en-US" dirty="0" smtClean="0"/>
          </a:p>
        </p:txBody>
      </p:sp>
      <p:sp>
        <p:nvSpPr>
          <p:cNvPr id="205828" name="Tijdelijke aanduiding voor dianumm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0EDE52-0C05-45ED-B76B-435463B37E5F}" type="slidenum">
              <a:rPr lang="en-US" smtClean="0"/>
              <a:pPr fontAlgn="base">
                <a:spcBef>
                  <a:spcPct val="0"/>
                </a:spcBef>
                <a:spcAft>
                  <a:spcPct val="0"/>
                </a:spcAft>
                <a:defRPr/>
              </a:pPr>
              <a:t>10</a:t>
            </a:fld>
            <a:endParaRPr lang="en-US" smtClean="0"/>
          </a:p>
        </p:txBody>
      </p:sp>
    </p:spTree>
    <p:extLst>
      <p:ext uri="{BB962C8B-B14F-4D97-AF65-F5344CB8AC3E}">
        <p14:creationId xmlns:p14="http://schemas.microsoft.com/office/powerpoint/2010/main" val="4359001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ijdelijke aanduiding voor dia-afbeelding 1"/>
          <p:cNvSpPr>
            <a:spLocks noGrp="1" noRot="1" noChangeAspect="1" noTextEdit="1"/>
          </p:cNvSpPr>
          <p:nvPr>
            <p:ph type="sldImg"/>
          </p:nvPr>
        </p:nvSpPr>
        <p:spPr>
          <a:ln/>
        </p:spPr>
      </p:sp>
      <p:sp>
        <p:nvSpPr>
          <p:cNvPr id="314371" name="Tijdelijke aanduiding voor notities 2"/>
          <p:cNvSpPr>
            <a:spLocks noGrp="1"/>
          </p:cNvSpPr>
          <p:nvPr>
            <p:ph type="body" idx="1"/>
          </p:nvPr>
        </p:nvSpPr>
        <p:spPr>
          <a:xfrm>
            <a:off x="685157" y="4343400"/>
            <a:ext cx="5487687"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endParaRPr lang="en-US" smtClean="0"/>
          </a:p>
        </p:txBody>
      </p:sp>
      <p:sp>
        <p:nvSpPr>
          <p:cNvPr id="314372" name="Tijdelijke aanduiding voor dianummer 3"/>
          <p:cNvSpPr txBox="1">
            <a:spLocks noGrp="1"/>
          </p:cNvSpPr>
          <p:nvPr/>
        </p:nvSpPr>
        <p:spPr bwMode="auto">
          <a:xfrm>
            <a:off x="3884163" y="8685335"/>
            <a:ext cx="297222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r" eaLnBrk="1" hangingPunct="1"/>
            <a:fld id="{A8F17AF8-9397-4D25-A83B-6B5C0A05D394}" type="slidenum">
              <a:rPr lang="nl-NL" sz="1200" b="0">
                <a:latin typeface="Arial" charset="0"/>
              </a:rPr>
              <a:pPr algn="r" eaLnBrk="1" hangingPunct="1"/>
              <a:t>91</a:t>
            </a:fld>
            <a:endParaRPr lang="nl-NL" sz="1200" b="0">
              <a:latin typeface="Arial" charset="0"/>
            </a:endParaRPr>
          </a:p>
        </p:txBody>
      </p:sp>
    </p:spTree>
    <p:extLst>
      <p:ext uri="{BB962C8B-B14F-4D97-AF65-F5344CB8AC3E}">
        <p14:creationId xmlns:p14="http://schemas.microsoft.com/office/powerpoint/2010/main" val="364958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lvl1pPr defTabSz="918772">
              <a:defRPr sz="2700">
                <a:solidFill>
                  <a:schemeClr val="tx1"/>
                </a:solidFill>
                <a:latin typeface="Times New Roman" pitchFamily="18" charset="0"/>
              </a:defRPr>
            </a:lvl1pPr>
            <a:lvl2pPr marL="745447" indent="-286829" defTabSz="918772">
              <a:defRPr sz="2700">
                <a:solidFill>
                  <a:schemeClr val="tx1"/>
                </a:solidFill>
                <a:latin typeface="Times New Roman" pitchFamily="18" charset="0"/>
              </a:defRPr>
            </a:lvl2pPr>
            <a:lvl3pPr marL="1147314" indent="-228543" defTabSz="918772">
              <a:defRPr sz="2700">
                <a:solidFill>
                  <a:schemeClr val="tx1"/>
                </a:solidFill>
                <a:latin typeface="Times New Roman" pitchFamily="18" charset="0"/>
              </a:defRPr>
            </a:lvl3pPr>
            <a:lvl4pPr marL="1607467" indent="-230076" defTabSz="918772">
              <a:defRPr sz="2700">
                <a:solidFill>
                  <a:schemeClr val="tx1"/>
                </a:solidFill>
                <a:latin typeface="Times New Roman" pitchFamily="18" charset="0"/>
              </a:defRPr>
            </a:lvl4pPr>
            <a:lvl5pPr marL="2066086" indent="-228543" defTabSz="918772">
              <a:defRPr sz="2700">
                <a:solidFill>
                  <a:schemeClr val="tx1"/>
                </a:solidFill>
                <a:latin typeface="Times New Roman" pitchFamily="18" charset="0"/>
              </a:defRPr>
            </a:lvl5pPr>
            <a:lvl6pPr marL="2507833" indent="-228543" defTabSz="918772" eaLnBrk="0" fontAlgn="base" hangingPunct="0">
              <a:spcBef>
                <a:spcPct val="0"/>
              </a:spcBef>
              <a:spcAft>
                <a:spcPct val="0"/>
              </a:spcAft>
              <a:defRPr sz="2700">
                <a:solidFill>
                  <a:schemeClr val="tx1"/>
                </a:solidFill>
                <a:latin typeface="Times New Roman" pitchFamily="18" charset="0"/>
              </a:defRPr>
            </a:lvl6pPr>
            <a:lvl7pPr marL="2949580" indent="-228543" defTabSz="918772" eaLnBrk="0" fontAlgn="base" hangingPunct="0">
              <a:spcBef>
                <a:spcPct val="0"/>
              </a:spcBef>
              <a:spcAft>
                <a:spcPct val="0"/>
              </a:spcAft>
              <a:defRPr sz="2700">
                <a:solidFill>
                  <a:schemeClr val="tx1"/>
                </a:solidFill>
                <a:latin typeface="Times New Roman" pitchFamily="18" charset="0"/>
              </a:defRPr>
            </a:lvl7pPr>
            <a:lvl8pPr marL="3391326" indent="-228543" defTabSz="918772" eaLnBrk="0" fontAlgn="base" hangingPunct="0">
              <a:spcBef>
                <a:spcPct val="0"/>
              </a:spcBef>
              <a:spcAft>
                <a:spcPct val="0"/>
              </a:spcAft>
              <a:defRPr sz="2700">
                <a:solidFill>
                  <a:schemeClr val="tx1"/>
                </a:solidFill>
                <a:latin typeface="Times New Roman" pitchFamily="18" charset="0"/>
              </a:defRPr>
            </a:lvl8pPr>
            <a:lvl9pPr marL="3833073" indent="-228543" defTabSz="918772" eaLnBrk="0" fontAlgn="base" hangingPunct="0">
              <a:spcBef>
                <a:spcPct val="0"/>
              </a:spcBef>
              <a:spcAft>
                <a:spcPct val="0"/>
              </a:spcAft>
              <a:defRPr sz="2700">
                <a:solidFill>
                  <a:schemeClr val="tx1"/>
                </a:solidFill>
                <a:latin typeface="Times New Roman" pitchFamily="18" charset="0"/>
              </a:defRPr>
            </a:lvl9pPr>
          </a:lstStyle>
          <a:p>
            <a:fld id="{FC4D7800-D57E-4419-8F2E-C14E040446EF}" type="slidenum">
              <a:rPr lang="nl-NL" altLang="nl-NL" sz="1200"/>
              <a:pPr/>
              <a:t>92</a:t>
            </a:fld>
            <a:endParaRPr lang="nl-NL" altLang="nl-NL"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15526" y="4342939"/>
            <a:ext cx="5026951" cy="4114587"/>
          </a:xfrm>
        </p:spPr>
        <p:txBody>
          <a:bodyPr/>
          <a:lstStyle/>
          <a:p>
            <a:endParaRPr lang="nl-NL" altLang="nl-NL" dirty="0" smtClean="0"/>
          </a:p>
        </p:txBody>
      </p:sp>
    </p:spTree>
    <p:extLst>
      <p:ext uri="{BB962C8B-B14F-4D97-AF65-F5344CB8AC3E}">
        <p14:creationId xmlns:p14="http://schemas.microsoft.com/office/powerpoint/2010/main" val="17304357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altLang="nl-NL" dirty="0" smtClean="0"/>
              <a:t>De rapportage van wetenschappelijk diagnostisch onderzoek volgt recht toe recht aan de behandelde onderwerpen in design en in de analyse, ook in dezelfde volgorde als behandeld.</a:t>
            </a:r>
          </a:p>
          <a:p>
            <a:pPr eaLnBrk="1" hangingPunct="1"/>
            <a:endParaRPr lang="nl-NL" altLang="nl-NL" dirty="0" smtClean="0"/>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94</a:t>
            </a:fld>
            <a:endParaRPr lang="nl-NL"/>
          </a:p>
        </p:txBody>
      </p:sp>
    </p:spTree>
    <p:extLst>
      <p:ext uri="{BB962C8B-B14F-4D97-AF65-F5344CB8AC3E}">
        <p14:creationId xmlns:p14="http://schemas.microsoft.com/office/powerpoint/2010/main" val="15583477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898525" eaLnBrk="0" hangingPunct="0">
              <a:spcBef>
                <a:spcPct val="30000"/>
              </a:spcBef>
              <a:defRPr sz="1200">
                <a:solidFill>
                  <a:schemeClr val="tx1"/>
                </a:solidFill>
                <a:latin typeface="Times New Roman" pitchFamily="18" charset="0"/>
              </a:defRPr>
            </a:lvl1pPr>
            <a:lvl2pPr marL="730250" indent="-280988" defTabSz="898525" eaLnBrk="0" hangingPunct="0">
              <a:spcBef>
                <a:spcPct val="30000"/>
              </a:spcBef>
              <a:defRPr sz="1200">
                <a:solidFill>
                  <a:schemeClr val="tx1"/>
                </a:solidFill>
                <a:latin typeface="Times New Roman" pitchFamily="18" charset="0"/>
              </a:defRPr>
            </a:lvl2pPr>
            <a:lvl3pPr marL="1123950" indent="-225425" defTabSz="898525" eaLnBrk="0" hangingPunct="0">
              <a:spcBef>
                <a:spcPct val="30000"/>
              </a:spcBef>
              <a:defRPr sz="1200">
                <a:solidFill>
                  <a:schemeClr val="tx1"/>
                </a:solidFill>
                <a:latin typeface="Times New Roman" pitchFamily="18" charset="0"/>
              </a:defRPr>
            </a:lvl3pPr>
            <a:lvl4pPr marL="1573213" indent="-225425" defTabSz="898525" eaLnBrk="0" hangingPunct="0">
              <a:spcBef>
                <a:spcPct val="30000"/>
              </a:spcBef>
              <a:defRPr sz="1200">
                <a:solidFill>
                  <a:schemeClr val="tx1"/>
                </a:solidFill>
                <a:latin typeface="Times New Roman" pitchFamily="18" charset="0"/>
              </a:defRPr>
            </a:lvl4pPr>
            <a:lvl5pPr marL="2022475" indent="-223838" defTabSz="898525" eaLnBrk="0" hangingPunct="0">
              <a:spcBef>
                <a:spcPct val="30000"/>
              </a:spcBef>
              <a:defRPr sz="1200">
                <a:solidFill>
                  <a:schemeClr val="tx1"/>
                </a:solidFill>
                <a:latin typeface="Times New Roman" pitchFamily="18" charset="0"/>
              </a:defRPr>
            </a:lvl5pPr>
            <a:lvl6pPr marL="2479675" indent="-223838" defTabSz="898525" eaLnBrk="0" fontAlgn="base" hangingPunct="0">
              <a:spcBef>
                <a:spcPct val="30000"/>
              </a:spcBef>
              <a:spcAft>
                <a:spcPct val="0"/>
              </a:spcAft>
              <a:defRPr sz="1200">
                <a:solidFill>
                  <a:schemeClr val="tx1"/>
                </a:solidFill>
                <a:latin typeface="Times New Roman" pitchFamily="18" charset="0"/>
              </a:defRPr>
            </a:lvl6pPr>
            <a:lvl7pPr marL="2936875" indent="-223838" defTabSz="898525" eaLnBrk="0" fontAlgn="base" hangingPunct="0">
              <a:spcBef>
                <a:spcPct val="30000"/>
              </a:spcBef>
              <a:spcAft>
                <a:spcPct val="0"/>
              </a:spcAft>
              <a:defRPr sz="1200">
                <a:solidFill>
                  <a:schemeClr val="tx1"/>
                </a:solidFill>
                <a:latin typeface="Times New Roman" pitchFamily="18" charset="0"/>
              </a:defRPr>
            </a:lvl7pPr>
            <a:lvl8pPr marL="3394075" indent="-223838" defTabSz="898525" eaLnBrk="0" fontAlgn="base" hangingPunct="0">
              <a:spcBef>
                <a:spcPct val="30000"/>
              </a:spcBef>
              <a:spcAft>
                <a:spcPct val="0"/>
              </a:spcAft>
              <a:defRPr sz="1200">
                <a:solidFill>
                  <a:schemeClr val="tx1"/>
                </a:solidFill>
                <a:latin typeface="Times New Roman" pitchFamily="18" charset="0"/>
              </a:defRPr>
            </a:lvl8pPr>
            <a:lvl9pPr marL="3851275" indent="-223838" defTabSz="89852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995E30E-C3F4-43ED-8B1D-01DE030E8DE9}" type="slidenum">
              <a:rPr lang="nl-NL" altLang="nl-NL">
                <a:latin typeface="Arial" pitchFamily="34" charset="0"/>
              </a:rPr>
              <a:pPr eaLnBrk="1" hangingPunct="1">
                <a:spcBef>
                  <a:spcPct val="0"/>
                </a:spcBef>
              </a:pPr>
              <a:t>95</a:t>
            </a:fld>
            <a:endParaRPr lang="nl-NL" altLang="nl-NL">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nl-NL" altLang="nl-NL" smtClean="0"/>
              <a:t>Voorbeeld om aan te geven dat er 2 manieren zijn om naar uitkomst te kijken:</a:t>
            </a:r>
          </a:p>
          <a:p>
            <a:pPr eaLnBrk="1" hangingPunct="1"/>
            <a:r>
              <a:rPr lang="nl-NL" altLang="nl-NL" smtClean="0"/>
              <a:t>-etiologisch. Is wetenschappelijk interessant maar voor een individuele patiënt niet.</a:t>
            </a:r>
          </a:p>
          <a:p>
            <a:pPr eaLnBrk="1" hangingPunct="1"/>
            <a:r>
              <a:rPr lang="nl-NL" altLang="nl-NL" smtClean="0"/>
              <a:t>-prognostisch. De absolute kans op sterfte is voor de patiënt belangrijk. Als CRP daar iets aan toevoegt is dat belangrijk maar alleen zijn totale kans blijft belangrijk. </a:t>
            </a:r>
          </a:p>
          <a:p>
            <a:pPr eaLnBrk="1" hangingPunct="1"/>
            <a:r>
              <a:rPr lang="nl-NL" altLang="nl-NL" smtClean="0"/>
              <a:t>Om dit laatste gaat het in dit college</a:t>
            </a:r>
          </a:p>
        </p:txBody>
      </p:sp>
    </p:spTree>
    <p:extLst>
      <p:ext uri="{BB962C8B-B14F-4D97-AF65-F5344CB8AC3E}">
        <p14:creationId xmlns:p14="http://schemas.microsoft.com/office/powerpoint/2010/main" val="14770202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nl-NL" dirty="0" smtClean="0">
                <a:cs typeface="Times New Roman" pitchFamily="18" charset="0"/>
              </a:rPr>
              <a:t>Prognosis is outcome as a function of a whole bunch of determinants in a particular patient. Accurate estimations of prognosis are important to give patients reliable information for the future. We need it to choose treatment or to explain the course of a disease.</a:t>
            </a:r>
            <a:r>
              <a:rPr lang="nl-NL" altLang="nl-NL" dirty="0" smtClean="0"/>
              <a:t> </a:t>
            </a:r>
          </a:p>
          <a:p>
            <a:endParaRPr lang="nl-NL" dirty="0"/>
          </a:p>
        </p:txBody>
      </p:sp>
      <p:sp>
        <p:nvSpPr>
          <p:cNvPr id="4" name="Tijdelijke aanduiding voor dianummer 3"/>
          <p:cNvSpPr>
            <a:spLocks noGrp="1"/>
          </p:cNvSpPr>
          <p:nvPr>
            <p:ph type="sldNum" sz="quarter" idx="10"/>
          </p:nvPr>
        </p:nvSpPr>
        <p:spPr/>
        <p:txBody>
          <a:bodyPr/>
          <a:lstStyle/>
          <a:p>
            <a:fld id="{5B04D8A8-14BD-4466-B41A-9653F5F875E5}" type="slidenum">
              <a:rPr lang="nl-NL" smtClean="0"/>
              <a:t>96</a:t>
            </a:fld>
            <a:endParaRPr lang="nl-NL"/>
          </a:p>
        </p:txBody>
      </p:sp>
    </p:spTree>
    <p:extLst>
      <p:ext uri="{BB962C8B-B14F-4D97-AF65-F5344CB8AC3E}">
        <p14:creationId xmlns:p14="http://schemas.microsoft.com/office/powerpoint/2010/main" val="13914080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898525" eaLnBrk="0" hangingPunct="0">
              <a:spcBef>
                <a:spcPct val="30000"/>
              </a:spcBef>
              <a:defRPr sz="1200">
                <a:solidFill>
                  <a:schemeClr val="tx1"/>
                </a:solidFill>
                <a:latin typeface="Times New Roman" pitchFamily="18" charset="0"/>
              </a:defRPr>
            </a:lvl1pPr>
            <a:lvl2pPr marL="730250" indent="-280988" defTabSz="898525" eaLnBrk="0" hangingPunct="0">
              <a:spcBef>
                <a:spcPct val="30000"/>
              </a:spcBef>
              <a:defRPr sz="1200">
                <a:solidFill>
                  <a:schemeClr val="tx1"/>
                </a:solidFill>
                <a:latin typeface="Times New Roman" pitchFamily="18" charset="0"/>
              </a:defRPr>
            </a:lvl2pPr>
            <a:lvl3pPr marL="1123950" indent="-225425" defTabSz="898525" eaLnBrk="0" hangingPunct="0">
              <a:spcBef>
                <a:spcPct val="30000"/>
              </a:spcBef>
              <a:defRPr sz="1200">
                <a:solidFill>
                  <a:schemeClr val="tx1"/>
                </a:solidFill>
                <a:latin typeface="Times New Roman" pitchFamily="18" charset="0"/>
              </a:defRPr>
            </a:lvl3pPr>
            <a:lvl4pPr marL="1573213" indent="-225425" defTabSz="898525" eaLnBrk="0" hangingPunct="0">
              <a:spcBef>
                <a:spcPct val="30000"/>
              </a:spcBef>
              <a:defRPr sz="1200">
                <a:solidFill>
                  <a:schemeClr val="tx1"/>
                </a:solidFill>
                <a:latin typeface="Times New Roman" pitchFamily="18" charset="0"/>
              </a:defRPr>
            </a:lvl4pPr>
            <a:lvl5pPr marL="2022475" indent="-223838" defTabSz="898525" eaLnBrk="0" hangingPunct="0">
              <a:spcBef>
                <a:spcPct val="30000"/>
              </a:spcBef>
              <a:defRPr sz="1200">
                <a:solidFill>
                  <a:schemeClr val="tx1"/>
                </a:solidFill>
                <a:latin typeface="Times New Roman" pitchFamily="18" charset="0"/>
              </a:defRPr>
            </a:lvl5pPr>
            <a:lvl6pPr marL="2479675" indent="-223838" defTabSz="898525" eaLnBrk="0" fontAlgn="base" hangingPunct="0">
              <a:spcBef>
                <a:spcPct val="30000"/>
              </a:spcBef>
              <a:spcAft>
                <a:spcPct val="0"/>
              </a:spcAft>
              <a:defRPr sz="1200">
                <a:solidFill>
                  <a:schemeClr val="tx1"/>
                </a:solidFill>
                <a:latin typeface="Times New Roman" pitchFamily="18" charset="0"/>
              </a:defRPr>
            </a:lvl6pPr>
            <a:lvl7pPr marL="2936875" indent="-223838" defTabSz="898525" eaLnBrk="0" fontAlgn="base" hangingPunct="0">
              <a:spcBef>
                <a:spcPct val="30000"/>
              </a:spcBef>
              <a:spcAft>
                <a:spcPct val="0"/>
              </a:spcAft>
              <a:defRPr sz="1200">
                <a:solidFill>
                  <a:schemeClr val="tx1"/>
                </a:solidFill>
                <a:latin typeface="Times New Roman" pitchFamily="18" charset="0"/>
              </a:defRPr>
            </a:lvl7pPr>
            <a:lvl8pPr marL="3394075" indent="-223838" defTabSz="898525" eaLnBrk="0" fontAlgn="base" hangingPunct="0">
              <a:spcBef>
                <a:spcPct val="30000"/>
              </a:spcBef>
              <a:spcAft>
                <a:spcPct val="0"/>
              </a:spcAft>
              <a:defRPr sz="1200">
                <a:solidFill>
                  <a:schemeClr val="tx1"/>
                </a:solidFill>
                <a:latin typeface="Times New Roman" pitchFamily="18" charset="0"/>
              </a:defRPr>
            </a:lvl8pPr>
            <a:lvl9pPr marL="3851275" indent="-223838" defTabSz="89852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44CE673C-BAAE-4E57-80AA-AB1CDCA13649}" type="slidenum">
              <a:rPr lang="nl-NL" altLang="nl-NL">
                <a:latin typeface="Arial" pitchFamily="34" charset="0"/>
              </a:rPr>
              <a:pPr eaLnBrk="1" hangingPunct="1">
                <a:spcBef>
                  <a:spcPct val="0"/>
                </a:spcBef>
              </a:pPr>
              <a:t>97</a:t>
            </a:fld>
            <a:endParaRPr lang="nl-NL" altLang="nl-NL">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r>
              <a:rPr lang="nl-NL" altLang="nl-NL" smtClean="0"/>
              <a:t>Er zijn een hele boel redenen om prognostisch onderzoek te willen uitvoeren.</a:t>
            </a:r>
          </a:p>
          <a:p>
            <a:pPr eaLnBrk="1" hangingPunct="1"/>
            <a:r>
              <a:rPr lang="nl-NL" altLang="nl-NL" smtClean="0"/>
              <a:t>Het is een van de belangrijkste taken van de arts; gegeven een bepaald patiënten profiel hoe zal het verloop zijn.</a:t>
            </a:r>
          </a:p>
          <a:p>
            <a:pPr eaLnBrk="1" hangingPunct="1"/>
            <a:endParaRPr lang="nl-NL" altLang="nl-NL" smtClean="0"/>
          </a:p>
          <a:p>
            <a:pPr eaLnBrk="1" hangingPunct="1"/>
            <a:r>
              <a:rPr lang="nl-NL" altLang="nl-NL" smtClean="0"/>
              <a:t>Daarnaast kunnen de prestaties van ziekenhuizen worden vergeleken. </a:t>
            </a:r>
          </a:p>
          <a:p>
            <a:pPr eaLnBrk="1" hangingPunct="1"/>
            <a:r>
              <a:rPr lang="nl-NL" altLang="nl-NL" smtClean="0">
                <a:solidFill>
                  <a:srgbClr val="0000FF"/>
                </a:solidFill>
                <a:latin typeface="Arial" pitchFamily="34" charset="0"/>
                <a:cs typeface="Arial" pitchFamily="34" charset="0"/>
              </a:rPr>
              <a:t>als je operatiesterfte in een ziekenhuis vergelijkt moet je corrigeren voor de factoren die die sterfte bepalen en dat doe je door de uitkomsten van patienten met identieke scores te vergelijken. Is heel belangrijke toepassing van scores (hartchirurgie, trauma scores;</a:t>
            </a:r>
            <a:endParaRPr lang="nl-NL" altLang="nl-NL" smtClean="0"/>
          </a:p>
          <a:p>
            <a:pPr eaLnBrk="1" hangingPunct="1"/>
            <a:r>
              <a:rPr lang="nl-NL" altLang="nl-NL" smtClean="0"/>
              <a:t>Het is nodig om behandelingen te kiezen? Kan iemand met deze co-morbiditeit een grote aneurysma operatie ondergaan?</a:t>
            </a:r>
          </a:p>
          <a:p>
            <a:pPr eaLnBrk="1" hangingPunct="1"/>
            <a:endParaRPr lang="nl-NL" altLang="nl-NL" smtClean="0"/>
          </a:p>
        </p:txBody>
      </p:sp>
    </p:spTree>
    <p:extLst>
      <p:ext uri="{BB962C8B-B14F-4D97-AF65-F5344CB8AC3E}">
        <p14:creationId xmlns:p14="http://schemas.microsoft.com/office/powerpoint/2010/main" val="30354220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898525" eaLnBrk="0" hangingPunct="0">
              <a:spcBef>
                <a:spcPct val="30000"/>
              </a:spcBef>
              <a:defRPr sz="1200">
                <a:solidFill>
                  <a:schemeClr val="tx1"/>
                </a:solidFill>
                <a:latin typeface="Times New Roman" pitchFamily="18" charset="0"/>
              </a:defRPr>
            </a:lvl1pPr>
            <a:lvl2pPr marL="730250" indent="-280988" defTabSz="898525" eaLnBrk="0" hangingPunct="0">
              <a:spcBef>
                <a:spcPct val="30000"/>
              </a:spcBef>
              <a:defRPr sz="1200">
                <a:solidFill>
                  <a:schemeClr val="tx1"/>
                </a:solidFill>
                <a:latin typeface="Times New Roman" pitchFamily="18" charset="0"/>
              </a:defRPr>
            </a:lvl2pPr>
            <a:lvl3pPr marL="1123950" indent="-225425" defTabSz="898525" eaLnBrk="0" hangingPunct="0">
              <a:spcBef>
                <a:spcPct val="30000"/>
              </a:spcBef>
              <a:defRPr sz="1200">
                <a:solidFill>
                  <a:schemeClr val="tx1"/>
                </a:solidFill>
                <a:latin typeface="Times New Roman" pitchFamily="18" charset="0"/>
              </a:defRPr>
            </a:lvl3pPr>
            <a:lvl4pPr marL="1573213" indent="-225425" defTabSz="898525" eaLnBrk="0" hangingPunct="0">
              <a:spcBef>
                <a:spcPct val="30000"/>
              </a:spcBef>
              <a:defRPr sz="1200">
                <a:solidFill>
                  <a:schemeClr val="tx1"/>
                </a:solidFill>
                <a:latin typeface="Times New Roman" pitchFamily="18" charset="0"/>
              </a:defRPr>
            </a:lvl4pPr>
            <a:lvl5pPr marL="2022475" indent="-223838" defTabSz="898525" eaLnBrk="0" hangingPunct="0">
              <a:spcBef>
                <a:spcPct val="30000"/>
              </a:spcBef>
              <a:defRPr sz="1200">
                <a:solidFill>
                  <a:schemeClr val="tx1"/>
                </a:solidFill>
                <a:latin typeface="Times New Roman" pitchFamily="18" charset="0"/>
              </a:defRPr>
            </a:lvl5pPr>
            <a:lvl6pPr marL="2479675" indent="-223838" defTabSz="898525" eaLnBrk="0" fontAlgn="base" hangingPunct="0">
              <a:spcBef>
                <a:spcPct val="30000"/>
              </a:spcBef>
              <a:spcAft>
                <a:spcPct val="0"/>
              </a:spcAft>
              <a:defRPr sz="1200">
                <a:solidFill>
                  <a:schemeClr val="tx1"/>
                </a:solidFill>
                <a:latin typeface="Times New Roman" pitchFamily="18" charset="0"/>
              </a:defRPr>
            </a:lvl6pPr>
            <a:lvl7pPr marL="2936875" indent="-223838" defTabSz="898525" eaLnBrk="0" fontAlgn="base" hangingPunct="0">
              <a:spcBef>
                <a:spcPct val="30000"/>
              </a:spcBef>
              <a:spcAft>
                <a:spcPct val="0"/>
              </a:spcAft>
              <a:defRPr sz="1200">
                <a:solidFill>
                  <a:schemeClr val="tx1"/>
                </a:solidFill>
                <a:latin typeface="Times New Roman" pitchFamily="18" charset="0"/>
              </a:defRPr>
            </a:lvl7pPr>
            <a:lvl8pPr marL="3394075" indent="-223838" defTabSz="898525" eaLnBrk="0" fontAlgn="base" hangingPunct="0">
              <a:spcBef>
                <a:spcPct val="30000"/>
              </a:spcBef>
              <a:spcAft>
                <a:spcPct val="0"/>
              </a:spcAft>
              <a:defRPr sz="1200">
                <a:solidFill>
                  <a:schemeClr val="tx1"/>
                </a:solidFill>
                <a:latin typeface="Times New Roman" pitchFamily="18" charset="0"/>
              </a:defRPr>
            </a:lvl8pPr>
            <a:lvl9pPr marL="3851275" indent="-223838" defTabSz="89852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5BC7EEE-4418-4FB6-86F3-86AC1031C781}" type="slidenum">
              <a:rPr lang="nl-NL" altLang="nl-NL">
                <a:latin typeface="Arial" pitchFamily="34" charset="0"/>
              </a:rPr>
              <a:pPr eaLnBrk="1" hangingPunct="1">
                <a:spcBef>
                  <a:spcPct val="0"/>
                </a:spcBef>
              </a:pPr>
              <a:t>98</a:t>
            </a:fld>
            <a:endParaRPr lang="nl-NL" altLang="nl-NL">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GB" altLang="nl-NL" smtClean="0">
                <a:cs typeface="Times New Roman" pitchFamily="18" charset="0"/>
              </a:rPr>
              <a:t>Prognosis should inform about the individual risk; not about the mean of a group of patients because overall risks are not informative for the individual patient.</a:t>
            </a:r>
            <a:endParaRPr lang="nl-NL" altLang="nl-NL" smtClean="0">
              <a:cs typeface="Times New Roman" pitchFamily="18" charset="0"/>
            </a:endParaRPr>
          </a:p>
          <a:p>
            <a:pPr eaLnBrk="1" hangingPunct="1"/>
            <a:r>
              <a:rPr lang="en-GB" altLang="nl-NL" smtClean="0">
                <a:cs typeface="Times New Roman" pitchFamily="18" charset="0"/>
              </a:rPr>
              <a:t>Outcome is defined too simple as recurrence of disease or death. In real life it is much more complicated and change over time and are many more outcomes important as anxiety, quality of life, etc. but methodology has to improve before we can use these measures. </a:t>
            </a:r>
            <a:endParaRPr lang="nl-NL" altLang="nl-NL" smtClean="0">
              <a:cs typeface="Times New Roman" pitchFamily="18" charset="0"/>
            </a:endParaRPr>
          </a:p>
          <a:p>
            <a:pPr eaLnBrk="1" hangingPunct="1"/>
            <a:r>
              <a:rPr lang="en-GB" altLang="nl-NL" smtClean="0">
                <a:cs typeface="Times New Roman" pitchFamily="18" charset="0"/>
              </a:rPr>
              <a:t> </a:t>
            </a:r>
            <a:endParaRPr lang="nl-NL" altLang="nl-NL" smtClean="0">
              <a:cs typeface="Times New Roman" pitchFamily="18" charset="0"/>
            </a:endParaRPr>
          </a:p>
        </p:txBody>
      </p:sp>
    </p:spTree>
    <p:extLst>
      <p:ext uri="{BB962C8B-B14F-4D97-AF65-F5344CB8AC3E}">
        <p14:creationId xmlns:p14="http://schemas.microsoft.com/office/powerpoint/2010/main" val="10831047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898525" eaLnBrk="0" hangingPunct="0">
              <a:spcBef>
                <a:spcPct val="30000"/>
              </a:spcBef>
              <a:defRPr sz="1200">
                <a:solidFill>
                  <a:schemeClr val="tx1"/>
                </a:solidFill>
                <a:latin typeface="Times New Roman" pitchFamily="18" charset="0"/>
              </a:defRPr>
            </a:lvl1pPr>
            <a:lvl2pPr marL="730250" indent="-280988" defTabSz="898525" eaLnBrk="0" hangingPunct="0">
              <a:spcBef>
                <a:spcPct val="30000"/>
              </a:spcBef>
              <a:defRPr sz="1200">
                <a:solidFill>
                  <a:schemeClr val="tx1"/>
                </a:solidFill>
                <a:latin typeface="Times New Roman" pitchFamily="18" charset="0"/>
              </a:defRPr>
            </a:lvl2pPr>
            <a:lvl3pPr marL="1123950" indent="-225425" defTabSz="898525" eaLnBrk="0" hangingPunct="0">
              <a:spcBef>
                <a:spcPct val="30000"/>
              </a:spcBef>
              <a:defRPr sz="1200">
                <a:solidFill>
                  <a:schemeClr val="tx1"/>
                </a:solidFill>
                <a:latin typeface="Times New Roman" pitchFamily="18" charset="0"/>
              </a:defRPr>
            </a:lvl3pPr>
            <a:lvl4pPr marL="1573213" indent="-225425" defTabSz="898525" eaLnBrk="0" hangingPunct="0">
              <a:spcBef>
                <a:spcPct val="30000"/>
              </a:spcBef>
              <a:defRPr sz="1200">
                <a:solidFill>
                  <a:schemeClr val="tx1"/>
                </a:solidFill>
                <a:latin typeface="Times New Roman" pitchFamily="18" charset="0"/>
              </a:defRPr>
            </a:lvl4pPr>
            <a:lvl5pPr marL="2022475" indent="-223838" defTabSz="898525" eaLnBrk="0" hangingPunct="0">
              <a:spcBef>
                <a:spcPct val="30000"/>
              </a:spcBef>
              <a:defRPr sz="1200">
                <a:solidFill>
                  <a:schemeClr val="tx1"/>
                </a:solidFill>
                <a:latin typeface="Times New Roman" pitchFamily="18" charset="0"/>
              </a:defRPr>
            </a:lvl5pPr>
            <a:lvl6pPr marL="2479675" indent="-223838" defTabSz="898525" eaLnBrk="0" fontAlgn="base" hangingPunct="0">
              <a:spcBef>
                <a:spcPct val="30000"/>
              </a:spcBef>
              <a:spcAft>
                <a:spcPct val="0"/>
              </a:spcAft>
              <a:defRPr sz="1200">
                <a:solidFill>
                  <a:schemeClr val="tx1"/>
                </a:solidFill>
                <a:latin typeface="Times New Roman" pitchFamily="18" charset="0"/>
              </a:defRPr>
            </a:lvl6pPr>
            <a:lvl7pPr marL="2936875" indent="-223838" defTabSz="898525" eaLnBrk="0" fontAlgn="base" hangingPunct="0">
              <a:spcBef>
                <a:spcPct val="30000"/>
              </a:spcBef>
              <a:spcAft>
                <a:spcPct val="0"/>
              </a:spcAft>
              <a:defRPr sz="1200">
                <a:solidFill>
                  <a:schemeClr val="tx1"/>
                </a:solidFill>
                <a:latin typeface="Times New Roman" pitchFamily="18" charset="0"/>
              </a:defRPr>
            </a:lvl7pPr>
            <a:lvl8pPr marL="3394075" indent="-223838" defTabSz="898525" eaLnBrk="0" fontAlgn="base" hangingPunct="0">
              <a:spcBef>
                <a:spcPct val="30000"/>
              </a:spcBef>
              <a:spcAft>
                <a:spcPct val="0"/>
              </a:spcAft>
              <a:defRPr sz="1200">
                <a:solidFill>
                  <a:schemeClr val="tx1"/>
                </a:solidFill>
                <a:latin typeface="Times New Roman" pitchFamily="18" charset="0"/>
              </a:defRPr>
            </a:lvl8pPr>
            <a:lvl9pPr marL="3851275" indent="-223838" defTabSz="89852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5BC7EEE-4418-4FB6-86F3-86AC1031C781}" type="slidenum">
              <a:rPr lang="nl-NL" altLang="nl-NL">
                <a:latin typeface="Arial" pitchFamily="34" charset="0"/>
              </a:rPr>
              <a:pPr eaLnBrk="1" hangingPunct="1">
                <a:spcBef>
                  <a:spcPct val="0"/>
                </a:spcBef>
              </a:pPr>
              <a:t>99</a:t>
            </a:fld>
            <a:endParaRPr lang="nl-NL" altLang="nl-NL">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GB" altLang="nl-NL" smtClean="0">
                <a:cs typeface="Times New Roman" pitchFamily="18" charset="0"/>
              </a:rPr>
              <a:t>Prognosis should inform about the individual risk; not about the mean of a group of patients because overall risks are not informative for the individual patient.</a:t>
            </a:r>
            <a:endParaRPr lang="nl-NL" altLang="nl-NL" smtClean="0">
              <a:cs typeface="Times New Roman" pitchFamily="18" charset="0"/>
            </a:endParaRPr>
          </a:p>
          <a:p>
            <a:pPr eaLnBrk="1" hangingPunct="1"/>
            <a:r>
              <a:rPr lang="en-GB" altLang="nl-NL" smtClean="0">
                <a:cs typeface="Times New Roman" pitchFamily="18" charset="0"/>
              </a:rPr>
              <a:t>Outcome is defined too simple as recurrence of disease or death. In real life it is much more complicated and change over time and are many more outcomes important as anxiety, quality of life, etc. but methodology has to improve before we can use these measures. </a:t>
            </a:r>
            <a:endParaRPr lang="nl-NL" altLang="nl-NL" smtClean="0">
              <a:cs typeface="Times New Roman" pitchFamily="18" charset="0"/>
            </a:endParaRPr>
          </a:p>
          <a:p>
            <a:pPr eaLnBrk="1" hangingPunct="1"/>
            <a:r>
              <a:rPr lang="en-GB" altLang="nl-NL" smtClean="0">
                <a:cs typeface="Times New Roman" pitchFamily="18" charset="0"/>
              </a:rPr>
              <a:t> </a:t>
            </a:r>
            <a:endParaRPr lang="nl-NL" altLang="nl-NL" smtClean="0">
              <a:cs typeface="Times New Roman" pitchFamily="18" charset="0"/>
            </a:endParaRPr>
          </a:p>
        </p:txBody>
      </p:sp>
    </p:spTree>
    <p:extLst>
      <p:ext uri="{BB962C8B-B14F-4D97-AF65-F5344CB8AC3E}">
        <p14:creationId xmlns:p14="http://schemas.microsoft.com/office/powerpoint/2010/main" val="41525292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898525" eaLnBrk="0" hangingPunct="0">
              <a:spcBef>
                <a:spcPct val="30000"/>
              </a:spcBef>
              <a:defRPr sz="1200">
                <a:solidFill>
                  <a:schemeClr val="tx1"/>
                </a:solidFill>
                <a:latin typeface="Times New Roman" pitchFamily="18" charset="0"/>
              </a:defRPr>
            </a:lvl1pPr>
            <a:lvl2pPr marL="730250" indent="-280988" defTabSz="898525" eaLnBrk="0" hangingPunct="0">
              <a:spcBef>
                <a:spcPct val="30000"/>
              </a:spcBef>
              <a:defRPr sz="1200">
                <a:solidFill>
                  <a:schemeClr val="tx1"/>
                </a:solidFill>
                <a:latin typeface="Times New Roman" pitchFamily="18" charset="0"/>
              </a:defRPr>
            </a:lvl2pPr>
            <a:lvl3pPr marL="1123950" indent="-225425" defTabSz="898525" eaLnBrk="0" hangingPunct="0">
              <a:spcBef>
                <a:spcPct val="30000"/>
              </a:spcBef>
              <a:defRPr sz="1200">
                <a:solidFill>
                  <a:schemeClr val="tx1"/>
                </a:solidFill>
                <a:latin typeface="Times New Roman" pitchFamily="18" charset="0"/>
              </a:defRPr>
            </a:lvl3pPr>
            <a:lvl4pPr marL="1573213" indent="-225425" defTabSz="898525" eaLnBrk="0" hangingPunct="0">
              <a:spcBef>
                <a:spcPct val="30000"/>
              </a:spcBef>
              <a:defRPr sz="1200">
                <a:solidFill>
                  <a:schemeClr val="tx1"/>
                </a:solidFill>
                <a:latin typeface="Times New Roman" pitchFamily="18" charset="0"/>
              </a:defRPr>
            </a:lvl4pPr>
            <a:lvl5pPr marL="2022475" indent="-223838" defTabSz="898525" eaLnBrk="0" hangingPunct="0">
              <a:spcBef>
                <a:spcPct val="30000"/>
              </a:spcBef>
              <a:defRPr sz="1200">
                <a:solidFill>
                  <a:schemeClr val="tx1"/>
                </a:solidFill>
                <a:latin typeface="Times New Roman" pitchFamily="18" charset="0"/>
              </a:defRPr>
            </a:lvl5pPr>
            <a:lvl6pPr marL="2479675" indent="-223838" defTabSz="898525" eaLnBrk="0" fontAlgn="base" hangingPunct="0">
              <a:spcBef>
                <a:spcPct val="30000"/>
              </a:spcBef>
              <a:spcAft>
                <a:spcPct val="0"/>
              </a:spcAft>
              <a:defRPr sz="1200">
                <a:solidFill>
                  <a:schemeClr val="tx1"/>
                </a:solidFill>
                <a:latin typeface="Times New Roman" pitchFamily="18" charset="0"/>
              </a:defRPr>
            </a:lvl6pPr>
            <a:lvl7pPr marL="2936875" indent="-223838" defTabSz="898525" eaLnBrk="0" fontAlgn="base" hangingPunct="0">
              <a:spcBef>
                <a:spcPct val="30000"/>
              </a:spcBef>
              <a:spcAft>
                <a:spcPct val="0"/>
              </a:spcAft>
              <a:defRPr sz="1200">
                <a:solidFill>
                  <a:schemeClr val="tx1"/>
                </a:solidFill>
                <a:latin typeface="Times New Roman" pitchFamily="18" charset="0"/>
              </a:defRPr>
            </a:lvl7pPr>
            <a:lvl8pPr marL="3394075" indent="-223838" defTabSz="898525" eaLnBrk="0" fontAlgn="base" hangingPunct="0">
              <a:spcBef>
                <a:spcPct val="30000"/>
              </a:spcBef>
              <a:spcAft>
                <a:spcPct val="0"/>
              </a:spcAft>
              <a:defRPr sz="1200">
                <a:solidFill>
                  <a:schemeClr val="tx1"/>
                </a:solidFill>
                <a:latin typeface="Times New Roman" pitchFamily="18" charset="0"/>
              </a:defRPr>
            </a:lvl8pPr>
            <a:lvl9pPr marL="3851275" indent="-223838" defTabSz="89852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5BC7EEE-4418-4FB6-86F3-86AC1031C781}" type="slidenum">
              <a:rPr lang="nl-NL" altLang="nl-NL">
                <a:latin typeface="Arial" pitchFamily="34" charset="0"/>
              </a:rPr>
              <a:pPr eaLnBrk="1" hangingPunct="1">
                <a:spcBef>
                  <a:spcPct val="0"/>
                </a:spcBef>
              </a:pPr>
              <a:t>100</a:t>
            </a:fld>
            <a:endParaRPr lang="nl-NL" altLang="nl-NL">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GB" altLang="nl-NL" smtClean="0">
                <a:cs typeface="Times New Roman" pitchFamily="18" charset="0"/>
              </a:rPr>
              <a:t>Prognosis should inform about the individual risk; not about the mean of a group of patients because overall risks are not informative for the individual patient.</a:t>
            </a:r>
            <a:endParaRPr lang="nl-NL" altLang="nl-NL" smtClean="0">
              <a:cs typeface="Times New Roman" pitchFamily="18" charset="0"/>
            </a:endParaRPr>
          </a:p>
          <a:p>
            <a:pPr eaLnBrk="1" hangingPunct="1"/>
            <a:r>
              <a:rPr lang="en-GB" altLang="nl-NL" smtClean="0">
                <a:cs typeface="Times New Roman" pitchFamily="18" charset="0"/>
              </a:rPr>
              <a:t>Outcome is defined too simple as recurrence of disease or death. In real life it is much more complicated and change over time and are many more outcomes important as anxiety, quality of life, etc. but methodology has to improve before we can use these measures. </a:t>
            </a:r>
            <a:endParaRPr lang="nl-NL" altLang="nl-NL" smtClean="0">
              <a:cs typeface="Times New Roman" pitchFamily="18" charset="0"/>
            </a:endParaRPr>
          </a:p>
          <a:p>
            <a:pPr eaLnBrk="1" hangingPunct="1"/>
            <a:r>
              <a:rPr lang="en-GB" altLang="nl-NL" smtClean="0">
                <a:cs typeface="Times New Roman" pitchFamily="18" charset="0"/>
              </a:rPr>
              <a:t> </a:t>
            </a:r>
            <a:endParaRPr lang="nl-NL" altLang="nl-NL" smtClean="0">
              <a:cs typeface="Times New Roman" pitchFamily="18" charset="0"/>
            </a:endParaRPr>
          </a:p>
        </p:txBody>
      </p:sp>
    </p:spTree>
    <p:extLst>
      <p:ext uri="{BB962C8B-B14F-4D97-AF65-F5344CB8AC3E}">
        <p14:creationId xmlns:p14="http://schemas.microsoft.com/office/powerpoint/2010/main" val="1479667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F4947A4-3167-4A5F-9F81-978019FAE8FD}" type="slidenum">
              <a:rPr lang="nl-NL" smtClean="0"/>
              <a:t>11</a:t>
            </a:fld>
            <a:endParaRPr lang="nl-NL"/>
          </a:p>
        </p:txBody>
      </p:sp>
    </p:spTree>
    <p:extLst>
      <p:ext uri="{BB962C8B-B14F-4D97-AF65-F5344CB8AC3E}">
        <p14:creationId xmlns:p14="http://schemas.microsoft.com/office/powerpoint/2010/main" val="3022694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5" name="Afbeelding 3" descr="onderzoek achtergrond Eng 4-3-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9876"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el 1"/>
          <p:cNvSpPr>
            <a:spLocks noGrp="1"/>
          </p:cNvSpPr>
          <p:nvPr>
            <p:ph type="ctrTitle"/>
          </p:nvPr>
        </p:nvSpPr>
        <p:spPr>
          <a:xfrm>
            <a:off x="914400" y="2451217"/>
            <a:ext cx="7402748" cy="782344"/>
          </a:xfrm>
          <a:prstGeom prst="rect">
            <a:avLst/>
          </a:prstGeom>
        </p:spPr>
        <p:txBody>
          <a:bodyPr/>
          <a:lstStyle>
            <a:lvl1pPr>
              <a:defRPr sz="3500" b="1" i="0" cap="none">
                <a:solidFill>
                  <a:schemeClr val="bg1"/>
                </a:solidFill>
                <a:latin typeface="Segoe UI"/>
              </a:defRPr>
            </a:lvl1pPr>
          </a:lstStyle>
          <a:p>
            <a:r>
              <a:rPr lang="nl-NL" smtClean="0"/>
              <a:t>Klik om de stijl te bewerken</a:t>
            </a:r>
            <a:endParaRPr lang="en-GB" dirty="0"/>
          </a:p>
        </p:txBody>
      </p:sp>
      <p:sp>
        <p:nvSpPr>
          <p:cNvPr id="7" name="Subtitel 2"/>
          <p:cNvSpPr>
            <a:spLocks noGrp="1"/>
          </p:cNvSpPr>
          <p:nvPr>
            <p:ph type="subTitle" idx="1"/>
          </p:nvPr>
        </p:nvSpPr>
        <p:spPr>
          <a:xfrm>
            <a:off x="914399" y="3233561"/>
            <a:ext cx="7402749" cy="1752600"/>
          </a:xfrm>
          <a:prstGeom prst="rect">
            <a:avLst/>
          </a:prstGeom>
        </p:spPr>
        <p:txBody>
          <a:bodyPr/>
          <a:lstStyle>
            <a:lvl1pPr marL="0" indent="0" algn="l">
              <a:buNone/>
              <a:defRPr sz="2000" b="0" i="0" baseline="0">
                <a:solidFill>
                  <a:schemeClr val="bg1"/>
                </a:solidFill>
                <a:latin typeface="Segoe UI"/>
                <a:cs typeface="Segoe U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GB" dirty="0"/>
          </a:p>
        </p:txBody>
      </p:sp>
      <p:sp>
        <p:nvSpPr>
          <p:cNvPr id="4" name="Tijdelijke aanduiding voor voettekst 4"/>
          <p:cNvSpPr>
            <a:spLocks noGrp="1"/>
          </p:cNvSpPr>
          <p:nvPr>
            <p:ph type="ftr" sz="quarter" idx="10"/>
          </p:nvPr>
        </p:nvSpPr>
        <p:spPr>
          <a:xfrm>
            <a:off x="914400" y="6356350"/>
            <a:ext cx="2895600" cy="365125"/>
          </a:xfrm>
          <a:prstGeom prst="rect">
            <a:avLst/>
          </a:prstGeom>
        </p:spPr>
        <p:txBody>
          <a:bodyPr/>
          <a:lstStyle>
            <a:lvl1pPr fontAlgn="auto">
              <a:spcBef>
                <a:spcPts val="0"/>
              </a:spcBef>
              <a:spcAft>
                <a:spcPts val="0"/>
              </a:spcAft>
              <a:defRPr sz="1400">
                <a:latin typeface="Segoe UI"/>
                <a:ea typeface="+mn-ea"/>
                <a:cs typeface="Segoe UI"/>
              </a:defRPr>
            </a:lvl1pPr>
          </a:lstStyle>
          <a:p>
            <a:pPr>
              <a:defRPr/>
            </a:pPr>
            <a:endParaRPr lang="en-GB" dirty="0"/>
          </a:p>
        </p:txBody>
      </p:sp>
    </p:spTree>
    <p:extLst>
      <p:ext uri="{BB962C8B-B14F-4D97-AF65-F5344CB8AC3E}">
        <p14:creationId xmlns:p14="http://schemas.microsoft.com/office/powerpoint/2010/main" val="3239842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eldia">
    <p:spTree>
      <p:nvGrpSpPr>
        <p:cNvPr id="1" name=""/>
        <p:cNvGrpSpPr/>
        <p:nvPr/>
      </p:nvGrpSpPr>
      <p:grpSpPr>
        <a:xfrm>
          <a:off x="0" y="0"/>
          <a:ext cx="0" cy="0"/>
          <a:chOff x="0" y="0"/>
          <a:chExt cx="0" cy="0"/>
        </a:xfrm>
      </p:grpSpPr>
      <p:sp>
        <p:nvSpPr>
          <p:cNvPr id="18" name="Tijdelijke aanduiding voor afbeelding 17"/>
          <p:cNvSpPr>
            <a:spLocks noGrp="1"/>
          </p:cNvSpPr>
          <p:nvPr>
            <p:ph type="pic" sz="quarter" idx="12"/>
          </p:nvPr>
        </p:nvSpPr>
        <p:spPr>
          <a:xfrm>
            <a:off x="0" y="0"/>
            <a:ext cx="9144000" cy="6003925"/>
          </a:xfrm>
          <a:prstGeom prst="rect">
            <a:avLst/>
          </a:prstGeom>
        </p:spPr>
        <p:txBody>
          <a:bodyPr/>
          <a:lstStyle>
            <a:lvl1pPr marL="0" indent="0">
              <a:buNone/>
              <a:defRPr/>
            </a:lvl1pPr>
          </a:lstStyle>
          <a:p>
            <a:r>
              <a:rPr lang="nl-NL" smtClean="0"/>
              <a:t>Klik op het pictogram als u een afbeelding wilt toevoegen</a:t>
            </a:r>
            <a:endParaRPr lang="nl-NL" dirty="0"/>
          </a:p>
        </p:txBody>
      </p:sp>
      <p:pic>
        <p:nvPicPr>
          <p:cNvPr id="13" name="Picture 8" descr="\\tsclient\C\Users\Marijn\Downloads\_MSCEPI\BAR lines.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508104" y="6165304"/>
            <a:ext cx="1723502" cy="502879"/>
          </a:xfrm>
          <a:prstGeom prst="rect">
            <a:avLst/>
          </a:prstGeom>
          <a:noFill/>
        </p:spPr>
      </p:pic>
      <p:pic>
        <p:nvPicPr>
          <p:cNvPr id="7" name="Picture 5" descr="\\tsclient\C\Users\Marijn\Downloads\_MSCEPI\LOGO pg1.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7694041" cy="2235524"/>
          </a:xfrm>
          <a:prstGeom prst="rect">
            <a:avLst/>
          </a:prstGeom>
          <a:noFill/>
        </p:spPr>
      </p:pic>
      <p:sp>
        <p:nvSpPr>
          <p:cNvPr id="2" name="Titel 1"/>
          <p:cNvSpPr>
            <a:spLocks noGrp="1"/>
          </p:cNvSpPr>
          <p:nvPr>
            <p:ph type="ctrTitle" hasCustomPrompt="1"/>
          </p:nvPr>
        </p:nvSpPr>
        <p:spPr>
          <a:xfrm>
            <a:off x="251520" y="188641"/>
            <a:ext cx="4608512" cy="1440159"/>
          </a:xfrm>
          <a:prstGeom prst="rect">
            <a:avLst/>
          </a:prstGeom>
        </p:spPr>
        <p:txBody>
          <a:bodyPr/>
          <a:lstStyle>
            <a:lvl1pPr>
              <a:defRPr baseline="0"/>
            </a:lvl1pPr>
          </a:lstStyle>
          <a:p>
            <a:r>
              <a:rPr lang="nl-NL" dirty="0" smtClean="0"/>
              <a:t>Cursustitel</a:t>
            </a:r>
            <a:br>
              <a:rPr lang="nl-NL" dirty="0" smtClean="0"/>
            </a:br>
            <a:r>
              <a:rPr lang="nl-NL" dirty="0" err="1" smtClean="0"/>
              <a:t>max</a:t>
            </a:r>
            <a:r>
              <a:rPr lang="nl-NL" dirty="0" smtClean="0"/>
              <a:t> 2 regels</a:t>
            </a:r>
            <a:endParaRPr lang="nl-NL" dirty="0"/>
          </a:p>
        </p:txBody>
      </p:sp>
      <p:sp>
        <p:nvSpPr>
          <p:cNvPr id="3" name="Ondertitel 2"/>
          <p:cNvSpPr>
            <a:spLocks noGrp="1"/>
          </p:cNvSpPr>
          <p:nvPr>
            <p:ph type="subTitle" idx="1" hasCustomPrompt="1"/>
          </p:nvPr>
        </p:nvSpPr>
        <p:spPr>
          <a:xfrm>
            <a:off x="5508104" y="6165304"/>
            <a:ext cx="1728192" cy="216024"/>
          </a:xfrm>
          <a:prstGeom prst="rect">
            <a:avLst/>
          </a:prstGeom>
        </p:spPr>
        <p:txBody>
          <a:bodyPr/>
          <a:lstStyle>
            <a:lvl1pPr marL="0" indent="0" algn="l">
              <a:buNone/>
              <a:defRPr sz="1200" baseline="0">
                <a:solidFill>
                  <a:srgbClr val="4B6566"/>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Datum 6, 2013</a:t>
            </a:r>
          </a:p>
        </p:txBody>
      </p:sp>
      <p:sp>
        <p:nvSpPr>
          <p:cNvPr id="10" name="Ondertitel 2"/>
          <p:cNvSpPr txBox="1">
            <a:spLocks/>
          </p:cNvSpPr>
          <p:nvPr userDrawn="1"/>
        </p:nvSpPr>
        <p:spPr>
          <a:xfrm>
            <a:off x="3761172" y="6427642"/>
            <a:ext cx="1728192" cy="216024"/>
          </a:xfrm>
          <a:prstGeom prst="rect">
            <a:avLst/>
          </a:prstGeom>
        </p:spPr>
        <p:txBody>
          <a:bodyPr/>
          <a:lstStyle>
            <a:lvl1pPr marL="0" indent="0" algn="l">
              <a:buNone/>
              <a:defRPr sz="1200" baseline="0">
                <a:solidFill>
                  <a:srgbClr val="4B6566"/>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nl-NL" sz="1200" b="0" i="0" u="none" strike="noStrike" kern="1200" cap="none" spc="0" normalizeH="0" baseline="0" noProof="0" dirty="0" smtClean="0">
              <a:ln>
                <a:noFill/>
              </a:ln>
              <a:solidFill>
                <a:srgbClr val="4B6566"/>
              </a:solidFill>
              <a:effectLst/>
              <a:uLnTx/>
              <a:uFillTx/>
              <a:latin typeface="Arial" pitchFamily="34" charset="0"/>
              <a:ea typeface="+mn-ea"/>
              <a:cs typeface="Arial" pitchFamily="34" charset="0"/>
            </a:endParaRPr>
          </a:p>
        </p:txBody>
      </p:sp>
      <p:sp>
        <p:nvSpPr>
          <p:cNvPr id="9" name="Tijdelijke aanduiding voor tekst 8"/>
          <p:cNvSpPr>
            <a:spLocks noGrp="1"/>
          </p:cNvSpPr>
          <p:nvPr>
            <p:ph type="body" sz="quarter" idx="11" hasCustomPrompt="1"/>
          </p:nvPr>
        </p:nvSpPr>
        <p:spPr>
          <a:xfrm>
            <a:off x="5508103" y="6416675"/>
            <a:ext cx="1722959" cy="227013"/>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nl-NL" sz="1200" kern="1200" baseline="0" noProof="0" dirty="0" smtClean="0">
                <a:solidFill>
                  <a:srgbClr val="4B6566"/>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nl-NL" sz="1200" b="0" i="0" u="none" strike="noStrike" kern="1200" cap="none" spc="0" normalizeH="0" baseline="0" noProof="0" dirty="0" smtClean="0">
                <a:ln>
                  <a:noFill/>
                </a:ln>
                <a:solidFill>
                  <a:srgbClr val="4B6566"/>
                </a:solidFill>
                <a:effectLst/>
                <a:uLnTx/>
                <a:uFillTx/>
                <a:latin typeface="Arial" pitchFamily="34" charset="0"/>
                <a:ea typeface="+mn-ea"/>
                <a:cs typeface="Arial" pitchFamily="34" charset="0"/>
              </a:rPr>
              <a:t>Prof. Dr. Titel</a:t>
            </a:r>
          </a:p>
        </p:txBody>
      </p:sp>
      <p:sp>
        <p:nvSpPr>
          <p:cNvPr id="20" name="Tijdelijke aanduiding voor tekst 19"/>
          <p:cNvSpPr>
            <a:spLocks noGrp="1"/>
          </p:cNvSpPr>
          <p:nvPr>
            <p:ph type="body" sz="quarter" idx="13" hasCustomPrompt="1"/>
          </p:nvPr>
        </p:nvSpPr>
        <p:spPr>
          <a:xfrm>
            <a:off x="250825" y="1628775"/>
            <a:ext cx="4608513" cy="431800"/>
          </a:xfrm>
          <a:prstGeom prst="rect">
            <a:avLst/>
          </a:prstGeom>
        </p:spPr>
        <p:txBody>
          <a:bodyPr/>
          <a:lstStyle>
            <a:lvl1pPr marL="0" indent="0">
              <a:buNone/>
              <a:defRPr sz="2400">
                <a:solidFill>
                  <a:schemeClr val="bg1"/>
                </a:solidFill>
                <a:latin typeface="Arial" pitchFamily="34" charset="0"/>
                <a:cs typeface="Arial" pitchFamily="34" charset="0"/>
              </a:defRPr>
            </a:lvl1pPr>
          </a:lstStyle>
          <a:p>
            <a:pPr lvl="0"/>
            <a:r>
              <a:rPr lang="nl-NL" dirty="0" smtClean="0"/>
              <a:t>Ondertitel</a:t>
            </a:r>
            <a:endParaRPr lang="nl-NL" dirty="0"/>
          </a:p>
        </p:txBody>
      </p:sp>
    </p:spTree>
    <p:extLst>
      <p:ext uri="{BB962C8B-B14F-4D97-AF65-F5344CB8AC3E}">
        <p14:creationId xmlns:p14="http://schemas.microsoft.com/office/powerpoint/2010/main" val="27584604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Aangepaste indeling">
    <p:spTree>
      <p:nvGrpSpPr>
        <p:cNvPr id="1" name=""/>
        <p:cNvGrpSpPr/>
        <p:nvPr/>
      </p:nvGrpSpPr>
      <p:grpSpPr>
        <a:xfrm>
          <a:off x="0" y="0"/>
          <a:ext cx="0" cy="0"/>
          <a:chOff x="0" y="0"/>
          <a:chExt cx="0" cy="0"/>
        </a:xfrm>
      </p:grpSpPr>
      <p:sp>
        <p:nvSpPr>
          <p:cNvPr id="2" name="Titel 1"/>
          <p:cNvSpPr>
            <a:spLocks noGrp="1"/>
          </p:cNvSpPr>
          <p:nvPr>
            <p:ph type="title"/>
          </p:nvPr>
        </p:nvSpPr>
        <p:spPr>
          <a:xfrm>
            <a:off x="685800" y="609600"/>
            <a:ext cx="7772400" cy="1143000"/>
          </a:xfrm>
          <a:prstGeom prst="rect">
            <a:avLst/>
          </a:prstGeom>
        </p:spPr>
        <p:txBody>
          <a:bodyPr/>
          <a:lstStyle/>
          <a:p>
            <a:r>
              <a:rPr lang="nl-NL" smtClean="0"/>
              <a:t>Klik om de stijl te bewerken</a:t>
            </a:r>
            <a:endParaRPr lang="en-US"/>
          </a:p>
        </p:txBody>
      </p:sp>
      <p:sp>
        <p:nvSpPr>
          <p:cNvPr id="3" name="Tijdelijke aanduiding voor datum 2"/>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nl-NL"/>
          </a:p>
        </p:txBody>
      </p:sp>
      <p:sp>
        <p:nvSpPr>
          <p:cNvPr id="4" name="Tijdelijke aanduiding voor voettekst 3"/>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nl-NL"/>
          </a:p>
        </p:txBody>
      </p:sp>
    </p:spTree>
    <p:extLst>
      <p:ext uri="{BB962C8B-B14F-4D97-AF65-F5344CB8AC3E}">
        <p14:creationId xmlns:p14="http://schemas.microsoft.com/office/powerpoint/2010/main" val="31468598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nl-NL"/>
          </a:p>
        </p:txBody>
      </p:sp>
      <p:sp>
        <p:nvSpPr>
          <p:cNvPr id="3" name="Rectangle 5"/>
          <p:cNvSpPr>
            <a:spLocks noGrp="1" noChangeArrowheads="1"/>
          </p:cNvSpPr>
          <p:nvPr>
            <p:ph type="ftr" sz="quarter" idx="11"/>
          </p:nvPr>
        </p:nvSpPr>
        <p:spPr>
          <a:xfrm>
            <a:off x="838200" y="6096000"/>
            <a:ext cx="7391400" cy="457200"/>
          </a:xfrm>
          <a:prstGeom prst="rect">
            <a:avLst/>
          </a:prstGeom>
          <a:ln/>
        </p:spPr>
        <p:txBody>
          <a:bodyPr/>
          <a:lstStyle>
            <a:lvl1pPr>
              <a:defRPr/>
            </a:lvl1pPr>
          </a:lstStyle>
          <a:p>
            <a:pPr>
              <a:defRPr/>
            </a:pPr>
            <a:r>
              <a:rPr lang="nl-NL"/>
              <a:t>Julius Centrum    			  Architectuur van KWO: Diagnostiek</a:t>
            </a:r>
          </a:p>
          <a:p>
            <a:pPr>
              <a:defRPr/>
            </a:pPr>
            <a:endParaRPr lang="nl-NL"/>
          </a:p>
        </p:txBody>
      </p:sp>
      <p:sp>
        <p:nvSpPr>
          <p:cNvPr id="4" name="Rectangle 6"/>
          <p:cNvSpPr>
            <a:spLocks noGrp="1" noChangeArrowheads="1"/>
          </p:cNvSpPr>
          <p:nvPr>
            <p:ph type="sldNum" sz="quarter" idx="12"/>
          </p:nvPr>
        </p:nvSpPr>
        <p:spPr>
          <a:xfrm>
            <a:off x="6553200" y="6096000"/>
            <a:ext cx="1981200" cy="457200"/>
          </a:xfrm>
          <a:prstGeom prst="rect">
            <a:avLst/>
          </a:prstGeom>
          <a:ln/>
        </p:spPr>
        <p:txBody>
          <a:bodyPr/>
          <a:lstStyle>
            <a:lvl1pPr>
              <a:defRPr/>
            </a:lvl1pPr>
          </a:lstStyle>
          <a:p>
            <a:pPr>
              <a:defRPr/>
            </a:pPr>
            <a:fld id="{AD4A9EF9-DC17-48E8-912B-1242FFB0C5B4}" type="slidenum">
              <a:rPr lang="nl-NL"/>
              <a:pPr>
                <a:defRPr/>
              </a:pPr>
              <a:t>‹nr.›</a:t>
            </a:fld>
            <a:endParaRPr lang="nl-NL"/>
          </a:p>
        </p:txBody>
      </p:sp>
    </p:spTree>
    <p:extLst>
      <p:ext uri="{BB962C8B-B14F-4D97-AF65-F5344CB8AC3E}">
        <p14:creationId xmlns:p14="http://schemas.microsoft.com/office/powerpoint/2010/main" val="1054598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539750" y="836613"/>
            <a:ext cx="8229600" cy="863600"/>
          </a:xfrm>
          <a:prstGeom prst="rect">
            <a:avLst/>
          </a:prstGeom>
        </p:spPr>
        <p:txBody>
          <a:bodyPr/>
          <a:lstStyle/>
          <a:p>
            <a:r>
              <a:rPr lang="nl-NL" smtClean="0"/>
              <a:t>Klik om de stijl te bewerken</a:t>
            </a:r>
            <a:endParaRPr lang="nl-NL"/>
          </a:p>
        </p:txBody>
      </p:sp>
      <p:sp>
        <p:nvSpPr>
          <p:cNvPr id="3" name="Tijdelijke aanduiding voor tekst 2"/>
          <p:cNvSpPr>
            <a:spLocks noGrp="1"/>
          </p:cNvSpPr>
          <p:nvPr>
            <p:ph type="body" sz="half" idx="1"/>
          </p:nvPr>
        </p:nvSpPr>
        <p:spPr>
          <a:xfrm>
            <a:off x="539750" y="1844675"/>
            <a:ext cx="4038600" cy="4392613"/>
          </a:xfrm>
          <a:prstGeom prst="rect">
            <a:avLst/>
          </a:prstGeo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730750" y="1844675"/>
            <a:ext cx="4038600" cy="4392613"/>
          </a:xfrm>
          <a:prstGeom prst="rect">
            <a:avLst/>
          </a:prstGeo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voettekst 4"/>
          <p:cNvSpPr>
            <a:spLocks noGrp="1"/>
          </p:cNvSpPr>
          <p:nvPr>
            <p:ph type="ftr" sz="quarter" idx="10"/>
          </p:nvPr>
        </p:nvSpPr>
        <p:spPr>
          <a:xfrm>
            <a:off x="3132138" y="6381750"/>
            <a:ext cx="5624512" cy="339725"/>
          </a:xfrm>
          <a:prstGeom prst="rect">
            <a:avLst/>
          </a:prstGeom>
        </p:spPr>
        <p:txBody>
          <a:bodyPr/>
          <a:lstStyle>
            <a:lvl1pPr>
              <a:defRPr/>
            </a:lvl1pPr>
          </a:lstStyle>
          <a:p>
            <a:endParaRPr lang="nl-NL"/>
          </a:p>
        </p:txBody>
      </p:sp>
    </p:spTree>
    <p:extLst>
      <p:ext uri="{BB962C8B-B14F-4D97-AF65-F5344CB8AC3E}">
        <p14:creationId xmlns:p14="http://schemas.microsoft.com/office/powerpoint/2010/main" val="364406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eldia">
    <p:spTree>
      <p:nvGrpSpPr>
        <p:cNvPr id="1" name=""/>
        <p:cNvGrpSpPr/>
        <p:nvPr/>
      </p:nvGrpSpPr>
      <p:grpSpPr>
        <a:xfrm>
          <a:off x="0" y="0"/>
          <a:ext cx="0" cy="0"/>
          <a:chOff x="0" y="0"/>
          <a:chExt cx="0" cy="0"/>
        </a:xfrm>
      </p:grpSpPr>
      <p:sp>
        <p:nvSpPr>
          <p:cNvPr id="2" name="Titel 1"/>
          <p:cNvSpPr>
            <a:spLocks noGrp="1"/>
          </p:cNvSpPr>
          <p:nvPr>
            <p:ph type="ctrTitle"/>
          </p:nvPr>
        </p:nvSpPr>
        <p:spPr>
          <a:xfrm>
            <a:off x="914400" y="1807970"/>
            <a:ext cx="7402748" cy="667890"/>
          </a:xfrm>
          <a:prstGeom prst="rect">
            <a:avLst/>
          </a:prstGeom>
        </p:spPr>
        <p:txBody>
          <a:bodyPr/>
          <a:lstStyle>
            <a:lvl1pPr>
              <a:defRPr sz="3000" b="1" i="0" cap="none">
                <a:solidFill>
                  <a:schemeClr val="tx2"/>
                </a:solidFill>
                <a:latin typeface="Segoe UI"/>
              </a:defRPr>
            </a:lvl1pPr>
          </a:lstStyle>
          <a:p>
            <a:r>
              <a:rPr lang="nl-NL" smtClean="0"/>
              <a:t>Klik om de stijl te bewerken</a:t>
            </a:r>
            <a:endParaRPr lang="en-GB" dirty="0"/>
          </a:p>
        </p:txBody>
      </p:sp>
      <p:sp>
        <p:nvSpPr>
          <p:cNvPr id="3" name="Subtitel 2"/>
          <p:cNvSpPr>
            <a:spLocks noGrp="1"/>
          </p:cNvSpPr>
          <p:nvPr>
            <p:ph type="subTitle" idx="1"/>
          </p:nvPr>
        </p:nvSpPr>
        <p:spPr>
          <a:xfrm>
            <a:off x="914399" y="2673769"/>
            <a:ext cx="7402749" cy="2755542"/>
          </a:xfrm>
          <a:prstGeom prst="rect">
            <a:avLst/>
          </a:prstGeom>
        </p:spPr>
        <p:txBody>
          <a:bodyPr/>
          <a:lstStyle>
            <a:lvl1pPr marL="0" indent="0" algn="l">
              <a:buNone/>
              <a:defRPr sz="2000" b="0" i="0" baseline="0">
                <a:solidFill>
                  <a:schemeClr val="accent6"/>
                </a:solidFill>
                <a:latin typeface="Segoe UI"/>
                <a:cs typeface="Segoe U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GB" dirty="0"/>
          </a:p>
        </p:txBody>
      </p:sp>
      <p:sp>
        <p:nvSpPr>
          <p:cNvPr id="4" name="Tijdelijke aanduiding voor voettekst 4"/>
          <p:cNvSpPr>
            <a:spLocks noGrp="1"/>
          </p:cNvSpPr>
          <p:nvPr>
            <p:ph type="ftr" sz="quarter" idx="10"/>
          </p:nvPr>
        </p:nvSpPr>
        <p:spPr>
          <a:xfrm>
            <a:off x="914400" y="6173788"/>
            <a:ext cx="2895600" cy="365125"/>
          </a:xfrm>
          <a:prstGeom prst="rect">
            <a:avLst/>
          </a:prstGeom>
        </p:spPr>
        <p:txBody>
          <a:bodyPr/>
          <a:lstStyle>
            <a:lvl1pPr fontAlgn="auto">
              <a:spcBef>
                <a:spcPts val="0"/>
              </a:spcBef>
              <a:spcAft>
                <a:spcPts val="0"/>
              </a:spcAft>
              <a:defRPr sz="1400">
                <a:latin typeface="Segoe UI"/>
                <a:ea typeface="+mn-ea"/>
                <a:cs typeface="Segoe UI"/>
              </a:defRPr>
            </a:lvl1pPr>
          </a:lstStyle>
          <a:p>
            <a:pPr>
              <a:defRPr/>
            </a:pPr>
            <a:endParaRPr lang="en-GB" dirty="0"/>
          </a:p>
        </p:txBody>
      </p:sp>
      <p:pic>
        <p:nvPicPr>
          <p:cNvPr id="5" name="Afbeelding 1" descr="41556_UMCU_PPT_subtro-4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101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739620" y="371690"/>
            <a:ext cx="7543260" cy="817022"/>
          </a:xfrm>
          <a:prstGeom prst="rect">
            <a:avLst/>
          </a:prstGeom>
        </p:spPr>
        <p:txBody>
          <a:bodyPr/>
          <a:lstStyle>
            <a:lvl1pPr>
              <a:defRPr sz="2800" b="1" i="0">
                <a:latin typeface="Segoe UI"/>
              </a:defRPr>
            </a:lvl1pPr>
          </a:lstStyle>
          <a:p>
            <a:r>
              <a:rPr lang="nl-NL" smtClean="0"/>
              <a:t>Klik om de stijl te bewerken</a:t>
            </a:r>
            <a:endParaRPr lang="en-GB" dirty="0"/>
          </a:p>
        </p:txBody>
      </p:sp>
      <p:sp>
        <p:nvSpPr>
          <p:cNvPr id="3" name="Tijdelijke aanduiding voor inhoud 2"/>
          <p:cNvSpPr>
            <a:spLocks noGrp="1"/>
          </p:cNvSpPr>
          <p:nvPr>
            <p:ph idx="1"/>
          </p:nvPr>
        </p:nvSpPr>
        <p:spPr>
          <a:xfrm>
            <a:off x="739620" y="1291082"/>
            <a:ext cx="7543260" cy="4236396"/>
          </a:xfrm>
          <a:prstGeom prst="rect">
            <a:avLst/>
          </a:prstGeom>
        </p:spPr>
        <p:txBody>
          <a:bodyPr/>
          <a:lstStyle>
            <a:lvl1pPr>
              <a:defRPr sz="2200">
                <a:latin typeface="Segoe UI"/>
              </a:defRPr>
            </a:lvl1pPr>
            <a:lvl2pPr>
              <a:defRPr sz="2000">
                <a:latin typeface="Segoe UI"/>
              </a:defRPr>
            </a:lvl2pPr>
            <a:lvl3pPr>
              <a:defRPr sz="1700">
                <a:latin typeface="Segoe UI"/>
              </a:defRPr>
            </a:lvl3pPr>
            <a:lvl4pPr>
              <a:defRPr sz="1700">
                <a:latin typeface="Segoe UI"/>
              </a:defRPr>
            </a:lvl4pPr>
            <a:lvl5pPr>
              <a:defRPr sz="1700">
                <a:latin typeface="Segoe UI"/>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p:txBody>
      </p:sp>
      <p:sp>
        <p:nvSpPr>
          <p:cNvPr id="4" name="Tijdelijke aanduiding voor voettekst 4"/>
          <p:cNvSpPr>
            <a:spLocks noGrp="1"/>
          </p:cNvSpPr>
          <p:nvPr>
            <p:ph type="ftr" sz="quarter" idx="10"/>
          </p:nvPr>
        </p:nvSpPr>
        <p:spPr>
          <a:xfrm>
            <a:off x="739775" y="6173788"/>
            <a:ext cx="2895600" cy="365125"/>
          </a:xfrm>
          <a:prstGeom prst="rect">
            <a:avLst/>
          </a:prstGeom>
        </p:spPr>
        <p:txBody>
          <a:bodyPr/>
          <a:lstStyle>
            <a:lvl1pPr fontAlgn="auto">
              <a:spcBef>
                <a:spcPts val="0"/>
              </a:spcBef>
              <a:spcAft>
                <a:spcPts val="0"/>
              </a:spcAft>
              <a:defRPr sz="1800">
                <a:latin typeface="Segoe UI"/>
                <a:ea typeface="+mn-ea"/>
                <a:cs typeface="+mn-cs"/>
              </a:defRPr>
            </a:lvl1pPr>
          </a:lstStyle>
          <a:p>
            <a:pPr>
              <a:defRPr/>
            </a:pPr>
            <a:endParaRPr lang="en-GB" dirty="0"/>
          </a:p>
        </p:txBody>
      </p:sp>
    </p:spTree>
    <p:extLst>
      <p:ext uri="{BB962C8B-B14F-4D97-AF65-F5344CB8AC3E}">
        <p14:creationId xmlns:p14="http://schemas.microsoft.com/office/powerpoint/2010/main" val="309400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8" name="Tijdelijke aanduiding voor inhoud 3"/>
          <p:cNvSpPr>
            <a:spLocks noGrp="1"/>
          </p:cNvSpPr>
          <p:nvPr>
            <p:ph sz="half" idx="13"/>
          </p:nvPr>
        </p:nvSpPr>
        <p:spPr>
          <a:xfrm>
            <a:off x="725819" y="1291446"/>
            <a:ext cx="3665166" cy="4274226"/>
          </a:xfrm>
          <a:prstGeom prst="rect">
            <a:avLst/>
          </a:prstGeom>
        </p:spPr>
        <p:txBody>
          <a:bodyPr/>
          <a:lstStyle>
            <a:lvl1pPr>
              <a:defRPr sz="2200">
                <a:latin typeface="Segoe UI"/>
              </a:defRPr>
            </a:lvl1pPr>
            <a:lvl2pPr>
              <a:defRPr sz="2000">
                <a:latin typeface="Segoe UI"/>
              </a:defRPr>
            </a:lvl2pPr>
            <a:lvl3pPr>
              <a:defRPr sz="1700">
                <a:latin typeface="Segoe UI"/>
              </a:defRPr>
            </a:lvl3pPr>
            <a:lvl4pPr>
              <a:defRPr sz="1700">
                <a:latin typeface="Segoe UI"/>
              </a:defRPr>
            </a:lvl4pPr>
            <a:lvl5pPr>
              <a:defRPr sz="1700">
                <a:latin typeface="Segoe UI"/>
              </a:defRPr>
            </a:lvl5pPr>
            <a:lvl6pPr>
              <a:defRPr sz="1800"/>
            </a:lvl6pPr>
            <a:lvl7pPr>
              <a:defRPr sz="1800"/>
            </a:lvl7pPr>
            <a:lvl8pPr>
              <a:defRPr sz="1800"/>
            </a:lvl8pPr>
            <a:lvl9pPr>
              <a:defRPr sz="1800"/>
            </a:lvl9pPr>
          </a:lstStyle>
          <a:p>
            <a:pPr lvl="0"/>
            <a:r>
              <a:rPr lang="nl-NL" smtClean="0"/>
              <a:t>Tekststijl van het model bewerken</a:t>
            </a:r>
          </a:p>
          <a:p>
            <a:pPr lvl="1"/>
            <a:r>
              <a:rPr lang="nl-NL" smtClean="0"/>
              <a:t>Tweede niveau</a:t>
            </a:r>
          </a:p>
          <a:p>
            <a:pPr lvl="2"/>
            <a:r>
              <a:rPr lang="nl-NL" smtClean="0"/>
              <a:t>Derde niveau</a:t>
            </a:r>
          </a:p>
        </p:txBody>
      </p:sp>
      <p:sp>
        <p:nvSpPr>
          <p:cNvPr id="10" name="Tijdelijke aanduiding voor inhoud 3"/>
          <p:cNvSpPr>
            <a:spLocks noGrp="1"/>
          </p:cNvSpPr>
          <p:nvPr>
            <p:ph sz="half" idx="14"/>
          </p:nvPr>
        </p:nvSpPr>
        <p:spPr>
          <a:xfrm>
            <a:off x="4619045" y="1291446"/>
            <a:ext cx="3665166" cy="4274226"/>
          </a:xfrm>
          <a:prstGeom prst="rect">
            <a:avLst/>
          </a:prstGeom>
        </p:spPr>
        <p:txBody>
          <a:bodyPr/>
          <a:lstStyle>
            <a:lvl1pPr>
              <a:defRPr sz="2200">
                <a:latin typeface="Segoe UI"/>
              </a:defRPr>
            </a:lvl1pPr>
            <a:lvl2pPr>
              <a:defRPr sz="2000">
                <a:latin typeface="Segoe UI"/>
              </a:defRPr>
            </a:lvl2pPr>
            <a:lvl3pPr>
              <a:defRPr sz="1700">
                <a:latin typeface="Segoe UI"/>
              </a:defRPr>
            </a:lvl3pPr>
            <a:lvl4pPr>
              <a:defRPr sz="1700">
                <a:latin typeface="Segoe UI"/>
              </a:defRPr>
            </a:lvl4pPr>
            <a:lvl5pPr>
              <a:defRPr sz="1700">
                <a:latin typeface="Segoe UI"/>
              </a:defRPr>
            </a:lvl5pPr>
            <a:lvl6pPr>
              <a:defRPr sz="1800"/>
            </a:lvl6pPr>
            <a:lvl7pPr>
              <a:defRPr sz="1800"/>
            </a:lvl7pPr>
            <a:lvl8pPr>
              <a:defRPr sz="1800"/>
            </a:lvl8pPr>
            <a:lvl9pPr>
              <a:defRPr sz="1800"/>
            </a:lvl9pPr>
          </a:lstStyle>
          <a:p>
            <a:pPr lvl="0"/>
            <a:r>
              <a:rPr lang="nl-NL" smtClean="0"/>
              <a:t>Tekststijl van het model bewerken</a:t>
            </a:r>
          </a:p>
          <a:p>
            <a:pPr lvl="1"/>
            <a:r>
              <a:rPr lang="nl-NL" smtClean="0"/>
              <a:t>Tweede niveau</a:t>
            </a:r>
          </a:p>
          <a:p>
            <a:pPr lvl="2"/>
            <a:r>
              <a:rPr lang="nl-NL" smtClean="0"/>
              <a:t>Derde niveau</a:t>
            </a:r>
          </a:p>
        </p:txBody>
      </p:sp>
      <p:sp>
        <p:nvSpPr>
          <p:cNvPr id="6" name="Titel 1"/>
          <p:cNvSpPr>
            <a:spLocks noGrp="1"/>
          </p:cNvSpPr>
          <p:nvPr>
            <p:ph type="title"/>
          </p:nvPr>
        </p:nvSpPr>
        <p:spPr>
          <a:xfrm>
            <a:off x="739620" y="371690"/>
            <a:ext cx="7543260" cy="817022"/>
          </a:xfrm>
          <a:prstGeom prst="rect">
            <a:avLst/>
          </a:prstGeom>
        </p:spPr>
        <p:txBody>
          <a:bodyPr/>
          <a:lstStyle>
            <a:lvl1pPr>
              <a:defRPr sz="2800" b="1" i="0">
                <a:latin typeface="Segoe UI"/>
              </a:defRPr>
            </a:lvl1pPr>
          </a:lstStyle>
          <a:p>
            <a:r>
              <a:rPr lang="nl-NL" smtClean="0"/>
              <a:t>Klik om de stijl te bewerken</a:t>
            </a:r>
            <a:endParaRPr lang="en-GB" dirty="0"/>
          </a:p>
        </p:txBody>
      </p:sp>
      <p:sp>
        <p:nvSpPr>
          <p:cNvPr id="5" name="Tijdelijke aanduiding voor voettekst 5"/>
          <p:cNvSpPr>
            <a:spLocks noGrp="1"/>
          </p:cNvSpPr>
          <p:nvPr>
            <p:ph type="ftr" sz="quarter" idx="15"/>
          </p:nvPr>
        </p:nvSpPr>
        <p:spPr>
          <a:xfrm>
            <a:off x="725488" y="6173788"/>
            <a:ext cx="2895600" cy="365125"/>
          </a:xfrm>
          <a:prstGeom prst="rect">
            <a:avLst/>
          </a:prstGeom>
        </p:spPr>
        <p:txBody>
          <a:bodyPr/>
          <a:lstStyle>
            <a:lvl1pPr fontAlgn="auto">
              <a:spcBef>
                <a:spcPts val="0"/>
              </a:spcBef>
              <a:spcAft>
                <a:spcPts val="0"/>
              </a:spcAft>
              <a:defRPr sz="1400">
                <a:latin typeface="Segoe UI"/>
                <a:ea typeface="+mn-ea"/>
                <a:cs typeface="+mn-cs"/>
              </a:defRPr>
            </a:lvl1pPr>
          </a:lstStyle>
          <a:p>
            <a:pPr>
              <a:defRPr/>
            </a:pPr>
            <a:endParaRPr lang="en-GB" dirty="0"/>
          </a:p>
        </p:txBody>
      </p:sp>
    </p:spTree>
    <p:extLst>
      <p:ext uri="{BB962C8B-B14F-4D97-AF65-F5344CB8AC3E}">
        <p14:creationId xmlns:p14="http://schemas.microsoft.com/office/powerpoint/2010/main" val="38511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739620" y="1302089"/>
            <a:ext cx="3668409" cy="639762"/>
          </a:xfrm>
          <a:prstGeom prst="rect">
            <a:avLst/>
          </a:prstGeom>
        </p:spPr>
        <p:txBody>
          <a:bodyPr anchor="b"/>
          <a:lstStyle>
            <a:lvl1pPr marL="0" indent="0">
              <a:buNone/>
              <a:defRPr sz="2200" b="0" i="0">
                <a:latin typeface="Segoe U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739620" y="2028320"/>
            <a:ext cx="3668409" cy="3445551"/>
          </a:xfrm>
          <a:prstGeom prst="rect">
            <a:avLst/>
          </a:prstGeom>
        </p:spPr>
        <p:txBody>
          <a:bodyPr/>
          <a:lstStyle>
            <a:lvl1pPr>
              <a:defRPr sz="2000">
                <a:latin typeface="Segoe UI"/>
              </a:defRPr>
            </a:lvl1pPr>
            <a:lvl2pPr>
              <a:defRPr sz="1800">
                <a:latin typeface="Segoe UI"/>
              </a:defRPr>
            </a:lvl2pPr>
            <a:lvl3pPr>
              <a:defRPr sz="1600">
                <a:latin typeface="Segoe UI"/>
              </a:defRPr>
            </a:lvl3pPr>
            <a:lvl4pPr>
              <a:defRPr sz="1600">
                <a:latin typeface="Segoe UI"/>
              </a:defRPr>
            </a:lvl4pPr>
            <a:lvl5pPr>
              <a:defRPr sz="1600">
                <a:latin typeface="Segoe UI"/>
              </a:defRPr>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p:txBody>
      </p:sp>
      <p:sp>
        <p:nvSpPr>
          <p:cNvPr id="10" name="Tijdelijke aanduiding voor tekst 2"/>
          <p:cNvSpPr>
            <a:spLocks noGrp="1"/>
          </p:cNvSpPr>
          <p:nvPr>
            <p:ph type="body" idx="13"/>
          </p:nvPr>
        </p:nvSpPr>
        <p:spPr>
          <a:xfrm>
            <a:off x="4619875" y="1302089"/>
            <a:ext cx="3668409" cy="639762"/>
          </a:xfrm>
          <a:prstGeom prst="rect">
            <a:avLst/>
          </a:prstGeom>
        </p:spPr>
        <p:txBody>
          <a:bodyPr anchor="b"/>
          <a:lstStyle>
            <a:lvl1pPr marL="0" indent="0">
              <a:buNone/>
              <a:defRPr sz="2200" b="0" i="0">
                <a:latin typeface="Segoe U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11" name="Tijdelijke aanduiding voor inhoud 3"/>
          <p:cNvSpPr>
            <a:spLocks noGrp="1"/>
          </p:cNvSpPr>
          <p:nvPr>
            <p:ph sz="half" idx="14"/>
          </p:nvPr>
        </p:nvSpPr>
        <p:spPr>
          <a:xfrm>
            <a:off x="4619875" y="2028320"/>
            <a:ext cx="3668409" cy="3445551"/>
          </a:xfrm>
          <a:prstGeom prst="rect">
            <a:avLst/>
          </a:prstGeom>
        </p:spPr>
        <p:txBody>
          <a:bodyPr/>
          <a:lstStyle>
            <a:lvl1pPr>
              <a:defRPr sz="2000">
                <a:latin typeface="Segoe UI"/>
              </a:defRPr>
            </a:lvl1pPr>
            <a:lvl2pPr>
              <a:defRPr sz="1800">
                <a:latin typeface="Segoe UI"/>
              </a:defRPr>
            </a:lvl2pPr>
            <a:lvl3pPr>
              <a:defRPr sz="1600">
                <a:latin typeface="Segoe UI"/>
              </a:defRPr>
            </a:lvl3pPr>
            <a:lvl4pPr>
              <a:defRPr sz="1600">
                <a:latin typeface="Segoe UI"/>
              </a:defRPr>
            </a:lvl4pPr>
            <a:lvl5pPr>
              <a:defRPr sz="1600">
                <a:latin typeface="Segoe UI"/>
              </a:defRPr>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p:txBody>
      </p:sp>
      <p:sp>
        <p:nvSpPr>
          <p:cNvPr id="8" name="Titel 1"/>
          <p:cNvSpPr>
            <a:spLocks noGrp="1"/>
          </p:cNvSpPr>
          <p:nvPr>
            <p:ph type="title"/>
          </p:nvPr>
        </p:nvSpPr>
        <p:spPr>
          <a:xfrm>
            <a:off x="739620" y="371690"/>
            <a:ext cx="7543260" cy="817022"/>
          </a:xfrm>
          <a:prstGeom prst="rect">
            <a:avLst/>
          </a:prstGeom>
        </p:spPr>
        <p:txBody>
          <a:bodyPr/>
          <a:lstStyle>
            <a:lvl1pPr>
              <a:defRPr sz="2800" b="1" i="0">
                <a:latin typeface="Segoe UI"/>
              </a:defRPr>
            </a:lvl1pPr>
          </a:lstStyle>
          <a:p>
            <a:r>
              <a:rPr lang="nl-NL" smtClean="0"/>
              <a:t>Klik om de stijl te bewerken</a:t>
            </a:r>
            <a:endParaRPr lang="en-GB" dirty="0"/>
          </a:p>
        </p:txBody>
      </p:sp>
      <p:sp>
        <p:nvSpPr>
          <p:cNvPr id="7" name="Tijdelijke aanduiding voor voettekst 7"/>
          <p:cNvSpPr>
            <a:spLocks noGrp="1"/>
          </p:cNvSpPr>
          <p:nvPr>
            <p:ph type="ftr" sz="quarter" idx="15"/>
          </p:nvPr>
        </p:nvSpPr>
        <p:spPr>
          <a:xfrm>
            <a:off x="739775" y="6173788"/>
            <a:ext cx="2895600" cy="365125"/>
          </a:xfrm>
          <a:prstGeom prst="rect">
            <a:avLst/>
          </a:prstGeom>
        </p:spPr>
        <p:txBody>
          <a:bodyPr/>
          <a:lstStyle>
            <a:lvl1pPr fontAlgn="auto">
              <a:spcBef>
                <a:spcPts val="0"/>
              </a:spcBef>
              <a:spcAft>
                <a:spcPts val="0"/>
              </a:spcAft>
              <a:defRPr sz="1400">
                <a:latin typeface="Segoe UI"/>
                <a:ea typeface="+mn-ea"/>
                <a:cs typeface="+mn-cs"/>
              </a:defRPr>
            </a:lvl1pPr>
          </a:lstStyle>
          <a:p>
            <a:pPr>
              <a:defRPr/>
            </a:pPr>
            <a:endParaRPr lang="en-GB" dirty="0"/>
          </a:p>
        </p:txBody>
      </p:sp>
    </p:spTree>
    <p:extLst>
      <p:ext uri="{BB962C8B-B14F-4D97-AF65-F5344CB8AC3E}">
        <p14:creationId xmlns:p14="http://schemas.microsoft.com/office/powerpoint/2010/main" val="201993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ee objecten">
    <p:spTree>
      <p:nvGrpSpPr>
        <p:cNvPr id="1" name=""/>
        <p:cNvGrpSpPr/>
        <p:nvPr/>
      </p:nvGrpSpPr>
      <p:grpSpPr>
        <a:xfrm>
          <a:off x="0" y="0"/>
          <a:ext cx="0" cy="0"/>
          <a:chOff x="0" y="0"/>
          <a:chExt cx="0" cy="0"/>
        </a:xfrm>
      </p:grpSpPr>
      <p:sp>
        <p:nvSpPr>
          <p:cNvPr id="11" name="Tijdelijke aanduiding voor inhoud 3"/>
          <p:cNvSpPr>
            <a:spLocks noGrp="1"/>
          </p:cNvSpPr>
          <p:nvPr>
            <p:ph sz="half" idx="16"/>
          </p:nvPr>
        </p:nvSpPr>
        <p:spPr>
          <a:xfrm>
            <a:off x="4631630" y="1303097"/>
            <a:ext cx="3665166" cy="2026054"/>
          </a:xfrm>
          <a:prstGeom prst="rect">
            <a:avLst/>
          </a:prstGeom>
        </p:spPr>
        <p:txBody>
          <a:bodyPr/>
          <a:lstStyle>
            <a:lvl1pPr>
              <a:defRPr sz="2200">
                <a:latin typeface="Segoe UI"/>
              </a:defRPr>
            </a:lvl1pPr>
            <a:lvl2pPr>
              <a:defRPr sz="2000">
                <a:latin typeface="Segoe UI"/>
              </a:defRPr>
            </a:lvl2pPr>
            <a:lvl3pPr>
              <a:defRPr sz="1700">
                <a:latin typeface="Segoe UI"/>
              </a:defRPr>
            </a:lvl3pPr>
            <a:lvl4pPr>
              <a:defRPr sz="1700">
                <a:latin typeface="Segoe UI"/>
              </a:defRPr>
            </a:lvl4pPr>
            <a:lvl5pPr>
              <a:defRPr sz="1700">
                <a:latin typeface="Segoe UI"/>
              </a:defRPr>
            </a:lvl5pPr>
            <a:lvl6pPr>
              <a:defRPr sz="1800"/>
            </a:lvl6pPr>
            <a:lvl7pPr>
              <a:defRPr sz="1800"/>
            </a:lvl7pPr>
            <a:lvl8pPr>
              <a:defRPr sz="1800"/>
            </a:lvl8pPr>
            <a:lvl9pPr>
              <a:defRPr sz="1800"/>
            </a:lvl9pPr>
          </a:lstStyle>
          <a:p>
            <a:pPr lvl="0"/>
            <a:r>
              <a:rPr lang="nl-NL" smtClean="0"/>
              <a:t>Tekststijl van het model bewerken</a:t>
            </a:r>
          </a:p>
        </p:txBody>
      </p:sp>
      <p:sp>
        <p:nvSpPr>
          <p:cNvPr id="12" name="Tijdelijke aanduiding voor inhoud 3"/>
          <p:cNvSpPr>
            <a:spLocks noGrp="1"/>
          </p:cNvSpPr>
          <p:nvPr>
            <p:ph sz="half" idx="17"/>
          </p:nvPr>
        </p:nvSpPr>
        <p:spPr>
          <a:xfrm>
            <a:off x="4631630" y="3545864"/>
            <a:ext cx="3665166" cy="2026054"/>
          </a:xfrm>
          <a:prstGeom prst="rect">
            <a:avLst/>
          </a:prstGeom>
        </p:spPr>
        <p:txBody>
          <a:bodyPr/>
          <a:lstStyle>
            <a:lvl1pPr>
              <a:defRPr sz="2200">
                <a:latin typeface="Segoe UI"/>
              </a:defRPr>
            </a:lvl1pPr>
            <a:lvl2pPr>
              <a:defRPr sz="2000">
                <a:latin typeface="Segoe UI"/>
              </a:defRPr>
            </a:lvl2pPr>
            <a:lvl3pPr>
              <a:defRPr sz="1700">
                <a:latin typeface="Segoe UI"/>
              </a:defRPr>
            </a:lvl3pPr>
            <a:lvl4pPr>
              <a:defRPr sz="1700">
                <a:latin typeface="Segoe UI"/>
              </a:defRPr>
            </a:lvl4pPr>
            <a:lvl5pPr>
              <a:defRPr sz="1700">
                <a:latin typeface="Segoe UI"/>
              </a:defRPr>
            </a:lvl5pPr>
            <a:lvl6pPr>
              <a:defRPr sz="1800"/>
            </a:lvl6pPr>
            <a:lvl7pPr>
              <a:defRPr sz="1800"/>
            </a:lvl7pPr>
            <a:lvl8pPr>
              <a:defRPr sz="1800"/>
            </a:lvl8pPr>
            <a:lvl9pPr>
              <a:defRPr sz="1800"/>
            </a:lvl9pPr>
          </a:lstStyle>
          <a:p>
            <a:pPr lvl="0"/>
            <a:r>
              <a:rPr lang="nl-NL" smtClean="0"/>
              <a:t>Tekststijl van het model bewerken</a:t>
            </a:r>
          </a:p>
        </p:txBody>
      </p:sp>
      <p:sp>
        <p:nvSpPr>
          <p:cNvPr id="13" name="Tijdelijke aanduiding voor afbeelding 3"/>
          <p:cNvSpPr>
            <a:spLocks noGrp="1"/>
          </p:cNvSpPr>
          <p:nvPr>
            <p:ph type="pic" sz="quarter" idx="19"/>
          </p:nvPr>
        </p:nvSpPr>
        <p:spPr>
          <a:xfrm>
            <a:off x="739620" y="3546809"/>
            <a:ext cx="3663950" cy="2025650"/>
          </a:xfrm>
          <a:prstGeom prst="rect">
            <a:avLst/>
          </a:prstGeom>
        </p:spPr>
        <p:txBody>
          <a:bodyPr vert="horz"/>
          <a:lstStyle>
            <a:lvl1pPr marL="0" indent="0">
              <a:buNone/>
              <a:defRPr sz="2000">
                <a:latin typeface="Segoe UI"/>
              </a:defRPr>
            </a:lvl1pPr>
          </a:lstStyle>
          <a:p>
            <a:pPr lvl="0"/>
            <a:r>
              <a:rPr lang="nl-NL" noProof="0" smtClean="0"/>
              <a:t>Klik op het pictogram als u een afbeelding wilt toevoegen</a:t>
            </a:r>
            <a:endParaRPr lang="nl-NL" noProof="0" dirty="0"/>
          </a:p>
        </p:txBody>
      </p:sp>
      <p:sp>
        <p:nvSpPr>
          <p:cNvPr id="14" name="Tijdelijke aanduiding voor afbeelding 3"/>
          <p:cNvSpPr>
            <a:spLocks noGrp="1"/>
          </p:cNvSpPr>
          <p:nvPr>
            <p:ph type="pic" sz="quarter" idx="20"/>
          </p:nvPr>
        </p:nvSpPr>
        <p:spPr>
          <a:xfrm>
            <a:off x="739620" y="1310393"/>
            <a:ext cx="3663950" cy="2025650"/>
          </a:xfrm>
          <a:prstGeom prst="rect">
            <a:avLst/>
          </a:prstGeom>
        </p:spPr>
        <p:txBody>
          <a:bodyPr vert="horz"/>
          <a:lstStyle>
            <a:lvl1pPr marL="0" indent="0">
              <a:buNone/>
              <a:defRPr sz="2000">
                <a:latin typeface="Segoe UI"/>
              </a:defRPr>
            </a:lvl1pPr>
          </a:lstStyle>
          <a:p>
            <a:pPr lvl="0"/>
            <a:r>
              <a:rPr lang="nl-NL" noProof="0" smtClean="0"/>
              <a:t>Klik op het pictogram als u een afbeelding wilt toevoegen</a:t>
            </a:r>
            <a:endParaRPr lang="nl-NL" noProof="0" dirty="0"/>
          </a:p>
        </p:txBody>
      </p:sp>
      <p:sp>
        <p:nvSpPr>
          <p:cNvPr id="8" name="Titel 1"/>
          <p:cNvSpPr>
            <a:spLocks noGrp="1"/>
          </p:cNvSpPr>
          <p:nvPr>
            <p:ph type="title"/>
          </p:nvPr>
        </p:nvSpPr>
        <p:spPr>
          <a:xfrm>
            <a:off x="739620" y="371690"/>
            <a:ext cx="7543260" cy="817022"/>
          </a:xfrm>
          <a:prstGeom prst="rect">
            <a:avLst/>
          </a:prstGeom>
        </p:spPr>
        <p:txBody>
          <a:bodyPr/>
          <a:lstStyle>
            <a:lvl1pPr>
              <a:defRPr sz="2800" b="1" i="0">
                <a:latin typeface="Segoe UI"/>
              </a:defRPr>
            </a:lvl1pPr>
          </a:lstStyle>
          <a:p>
            <a:r>
              <a:rPr lang="nl-NL" smtClean="0"/>
              <a:t>Klik om de stijl te bewerken</a:t>
            </a:r>
            <a:endParaRPr lang="en-GB" dirty="0"/>
          </a:p>
        </p:txBody>
      </p:sp>
      <p:sp>
        <p:nvSpPr>
          <p:cNvPr id="7" name="Tijdelijke aanduiding voor voettekst 5"/>
          <p:cNvSpPr>
            <a:spLocks noGrp="1"/>
          </p:cNvSpPr>
          <p:nvPr>
            <p:ph type="ftr" sz="quarter" idx="21"/>
          </p:nvPr>
        </p:nvSpPr>
        <p:spPr>
          <a:xfrm>
            <a:off x="738188" y="6173788"/>
            <a:ext cx="2895600" cy="365125"/>
          </a:xfrm>
          <a:prstGeom prst="rect">
            <a:avLst/>
          </a:prstGeom>
        </p:spPr>
        <p:txBody>
          <a:bodyPr/>
          <a:lstStyle>
            <a:lvl1pPr fontAlgn="auto">
              <a:spcBef>
                <a:spcPts val="0"/>
              </a:spcBef>
              <a:spcAft>
                <a:spcPts val="0"/>
              </a:spcAft>
              <a:defRPr sz="1400">
                <a:latin typeface="Segoe UI"/>
                <a:ea typeface="+mn-ea"/>
                <a:cs typeface="+mn-cs"/>
              </a:defRPr>
            </a:lvl1pPr>
          </a:lstStyle>
          <a:p>
            <a:pPr>
              <a:defRPr/>
            </a:pPr>
            <a:endParaRPr lang="en-GB" dirty="0"/>
          </a:p>
        </p:txBody>
      </p:sp>
    </p:spTree>
    <p:extLst>
      <p:ext uri="{BB962C8B-B14F-4D97-AF65-F5344CB8AC3E}">
        <p14:creationId xmlns:p14="http://schemas.microsoft.com/office/powerpoint/2010/main" val="131700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ee objecten">
    <p:spTree>
      <p:nvGrpSpPr>
        <p:cNvPr id="1" name=""/>
        <p:cNvGrpSpPr/>
        <p:nvPr/>
      </p:nvGrpSpPr>
      <p:grpSpPr>
        <a:xfrm>
          <a:off x="0" y="0"/>
          <a:ext cx="0" cy="0"/>
          <a:chOff x="0" y="0"/>
          <a:chExt cx="0" cy="0"/>
        </a:xfrm>
      </p:grpSpPr>
      <p:sp>
        <p:nvSpPr>
          <p:cNvPr id="12" name="Tijdelijke aanduiding voor inhoud 3"/>
          <p:cNvSpPr>
            <a:spLocks noGrp="1"/>
          </p:cNvSpPr>
          <p:nvPr>
            <p:ph sz="half" idx="17"/>
          </p:nvPr>
        </p:nvSpPr>
        <p:spPr>
          <a:xfrm>
            <a:off x="4631630" y="3534213"/>
            <a:ext cx="3665166" cy="2026054"/>
          </a:xfrm>
          <a:prstGeom prst="rect">
            <a:avLst/>
          </a:prstGeom>
        </p:spPr>
        <p:txBody>
          <a:bodyPr/>
          <a:lstStyle>
            <a:lvl1pPr>
              <a:defRPr sz="2200">
                <a:latin typeface="Segoe UI"/>
              </a:defRPr>
            </a:lvl1pPr>
            <a:lvl2pPr>
              <a:defRPr sz="2000">
                <a:latin typeface="Segoe UI"/>
              </a:defRPr>
            </a:lvl2pPr>
            <a:lvl3pPr>
              <a:defRPr sz="1700">
                <a:latin typeface="Segoe UI"/>
              </a:defRPr>
            </a:lvl3pPr>
            <a:lvl4pPr>
              <a:defRPr sz="1700">
                <a:latin typeface="Segoe UI"/>
              </a:defRPr>
            </a:lvl4pPr>
            <a:lvl5pPr>
              <a:defRPr sz="1700">
                <a:latin typeface="Segoe UI"/>
              </a:defRPr>
            </a:lvl5pPr>
            <a:lvl6pPr>
              <a:defRPr sz="1800"/>
            </a:lvl6pPr>
            <a:lvl7pPr>
              <a:defRPr sz="1800"/>
            </a:lvl7pPr>
            <a:lvl8pPr>
              <a:defRPr sz="1800"/>
            </a:lvl8pPr>
            <a:lvl9pPr>
              <a:defRPr sz="1800"/>
            </a:lvl9pPr>
          </a:lstStyle>
          <a:p>
            <a:pPr lvl="0"/>
            <a:r>
              <a:rPr lang="nl-NL" smtClean="0"/>
              <a:t>Tekststijl van het model bewerken</a:t>
            </a:r>
          </a:p>
        </p:txBody>
      </p:sp>
      <p:sp>
        <p:nvSpPr>
          <p:cNvPr id="13" name="Tijdelijke aanduiding voor afbeelding 3"/>
          <p:cNvSpPr>
            <a:spLocks noGrp="1"/>
          </p:cNvSpPr>
          <p:nvPr>
            <p:ph type="pic" sz="quarter" idx="19"/>
          </p:nvPr>
        </p:nvSpPr>
        <p:spPr>
          <a:xfrm>
            <a:off x="4632846" y="1291850"/>
            <a:ext cx="3663950" cy="2025650"/>
          </a:xfrm>
          <a:prstGeom prst="rect">
            <a:avLst/>
          </a:prstGeom>
        </p:spPr>
        <p:txBody>
          <a:bodyPr vert="horz"/>
          <a:lstStyle>
            <a:lvl1pPr marL="0" indent="0">
              <a:buNone/>
              <a:defRPr sz="2000">
                <a:latin typeface="Segoe UI"/>
              </a:defRPr>
            </a:lvl1pPr>
          </a:lstStyle>
          <a:p>
            <a:pPr lvl="0"/>
            <a:r>
              <a:rPr lang="nl-NL" noProof="0" smtClean="0"/>
              <a:t>Klik op het pictogram als u een afbeelding wilt toevoegen</a:t>
            </a:r>
            <a:endParaRPr lang="nl-NL" noProof="0" dirty="0"/>
          </a:p>
        </p:txBody>
      </p:sp>
      <p:sp>
        <p:nvSpPr>
          <p:cNvPr id="14" name="Tijdelijke aanduiding voor afbeelding 3"/>
          <p:cNvSpPr>
            <a:spLocks noGrp="1"/>
          </p:cNvSpPr>
          <p:nvPr>
            <p:ph type="pic" sz="quarter" idx="20"/>
          </p:nvPr>
        </p:nvSpPr>
        <p:spPr>
          <a:xfrm>
            <a:off x="739620" y="1291850"/>
            <a:ext cx="3663950" cy="2025650"/>
          </a:xfrm>
          <a:prstGeom prst="rect">
            <a:avLst/>
          </a:prstGeom>
        </p:spPr>
        <p:txBody>
          <a:bodyPr vert="horz"/>
          <a:lstStyle>
            <a:lvl1pPr marL="0" indent="0">
              <a:buNone/>
              <a:defRPr sz="2000">
                <a:latin typeface="Segoe UI"/>
              </a:defRPr>
            </a:lvl1pPr>
          </a:lstStyle>
          <a:p>
            <a:pPr lvl="0"/>
            <a:r>
              <a:rPr lang="nl-NL" noProof="0" smtClean="0"/>
              <a:t>Klik op het pictogram als u een afbeelding wilt toevoegen</a:t>
            </a:r>
            <a:endParaRPr lang="nl-NL" noProof="0" dirty="0"/>
          </a:p>
        </p:txBody>
      </p:sp>
      <p:sp>
        <p:nvSpPr>
          <p:cNvPr id="8" name="Tijdelijke aanduiding voor inhoud 3"/>
          <p:cNvSpPr>
            <a:spLocks noGrp="1"/>
          </p:cNvSpPr>
          <p:nvPr>
            <p:ph sz="half" idx="21"/>
          </p:nvPr>
        </p:nvSpPr>
        <p:spPr>
          <a:xfrm>
            <a:off x="739620" y="3534213"/>
            <a:ext cx="3665166" cy="2026054"/>
          </a:xfrm>
          <a:prstGeom prst="rect">
            <a:avLst/>
          </a:prstGeom>
        </p:spPr>
        <p:txBody>
          <a:bodyPr/>
          <a:lstStyle>
            <a:lvl1pPr>
              <a:defRPr sz="2200">
                <a:latin typeface="Segoe UI"/>
              </a:defRPr>
            </a:lvl1pPr>
            <a:lvl2pPr>
              <a:defRPr sz="2000">
                <a:latin typeface="Segoe UI"/>
              </a:defRPr>
            </a:lvl2pPr>
            <a:lvl3pPr>
              <a:defRPr sz="1700">
                <a:latin typeface="Segoe UI"/>
              </a:defRPr>
            </a:lvl3pPr>
            <a:lvl4pPr>
              <a:defRPr sz="1700">
                <a:latin typeface="Segoe UI"/>
              </a:defRPr>
            </a:lvl4pPr>
            <a:lvl5pPr>
              <a:defRPr sz="1700">
                <a:latin typeface="Segoe UI"/>
              </a:defRPr>
            </a:lvl5pPr>
            <a:lvl6pPr>
              <a:defRPr sz="1800"/>
            </a:lvl6pPr>
            <a:lvl7pPr>
              <a:defRPr sz="1800"/>
            </a:lvl7pPr>
            <a:lvl8pPr>
              <a:defRPr sz="1800"/>
            </a:lvl8pPr>
            <a:lvl9pPr>
              <a:defRPr sz="1800"/>
            </a:lvl9pPr>
          </a:lstStyle>
          <a:p>
            <a:pPr lvl="0"/>
            <a:r>
              <a:rPr lang="nl-NL" smtClean="0"/>
              <a:t>Tekststijl van het model bewerken</a:t>
            </a:r>
          </a:p>
        </p:txBody>
      </p:sp>
      <p:sp>
        <p:nvSpPr>
          <p:cNvPr id="9" name="Titel 1"/>
          <p:cNvSpPr>
            <a:spLocks noGrp="1"/>
          </p:cNvSpPr>
          <p:nvPr>
            <p:ph type="title"/>
          </p:nvPr>
        </p:nvSpPr>
        <p:spPr>
          <a:xfrm>
            <a:off x="739620" y="371690"/>
            <a:ext cx="7543260" cy="817022"/>
          </a:xfrm>
          <a:prstGeom prst="rect">
            <a:avLst/>
          </a:prstGeom>
        </p:spPr>
        <p:txBody>
          <a:bodyPr/>
          <a:lstStyle>
            <a:lvl1pPr>
              <a:defRPr sz="2800" b="1" i="0">
                <a:latin typeface="Segoe UI"/>
              </a:defRPr>
            </a:lvl1pPr>
          </a:lstStyle>
          <a:p>
            <a:r>
              <a:rPr lang="nl-NL" smtClean="0"/>
              <a:t>Klik om de stijl te bewerken</a:t>
            </a:r>
            <a:endParaRPr lang="en-GB" dirty="0"/>
          </a:p>
        </p:txBody>
      </p:sp>
      <p:sp>
        <p:nvSpPr>
          <p:cNvPr id="7" name="Tijdelijke aanduiding voor voettekst 5"/>
          <p:cNvSpPr>
            <a:spLocks noGrp="1"/>
          </p:cNvSpPr>
          <p:nvPr>
            <p:ph type="ftr" sz="quarter" idx="22"/>
          </p:nvPr>
        </p:nvSpPr>
        <p:spPr>
          <a:xfrm>
            <a:off x="739775" y="6173788"/>
            <a:ext cx="2895600" cy="365125"/>
          </a:xfrm>
          <a:prstGeom prst="rect">
            <a:avLst/>
          </a:prstGeom>
        </p:spPr>
        <p:txBody>
          <a:bodyPr/>
          <a:lstStyle>
            <a:lvl1pPr fontAlgn="auto">
              <a:spcBef>
                <a:spcPts val="0"/>
              </a:spcBef>
              <a:spcAft>
                <a:spcPts val="0"/>
              </a:spcAft>
              <a:defRPr sz="1400">
                <a:latin typeface="Segoe UI"/>
                <a:ea typeface="+mn-ea"/>
                <a:cs typeface="+mn-cs"/>
              </a:defRPr>
            </a:lvl1pPr>
          </a:lstStyle>
          <a:p>
            <a:pPr>
              <a:defRPr/>
            </a:pPr>
            <a:endParaRPr lang="en-GB" dirty="0"/>
          </a:p>
        </p:txBody>
      </p:sp>
    </p:spTree>
    <p:extLst>
      <p:ext uri="{BB962C8B-B14F-4D97-AF65-F5344CB8AC3E}">
        <p14:creationId xmlns:p14="http://schemas.microsoft.com/office/powerpoint/2010/main" val="269658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0"/>
          </p:nvPr>
        </p:nvSpPr>
        <p:spPr>
          <a:xfrm>
            <a:off x="0" y="0"/>
            <a:ext cx="9144000" cy="6858000"/>
          </a:xfrm>
          <a:prstGeom prst="rect">
            <a:avLst/>
          </a:prstGeom>
        </p:spPr>
        <p:txBody>
          <a:bodyPr vert="horz"/>
          <a:lstStyle>
            <a:lvl1pPr>
              <a:defRPr sz="2400">
                <a:latin typeface="Segoe UI"/>
              </a:defRPr>
            </a:lvl1pPr>
          </a:lstStyle>
          <a:p>
            <a:pPr lvl="0"/>
            <a:r>
              <a:rPr lang="nl-NL" noProof="0" smtClean="0"/>
              <a:t>Klik op het pictogram als u een afbeelding wilt toevoegen</a:t>
            </a:r>
            <a:endParaRPr lang="nl-NL" noProof="0" dirty="0"/>
          </a:p>
        </p:txBody>
      </p:sp>
    </p:spTree>
    <p:extLst>
      <p:ext uri="{BB962C8B-B14F-4D97-AF65-F5344CB8AC3E}">
        <p14:creationId xmlns:p14="http://schemas.microsoft.com/office/powerpoint/2010/main" val="421084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Aangepaste indeling">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0"/>
          </p:nvPr>
        </p:nvSpPr>
        <p:spPr>
          <a:xfrm>
            <a:off x="0" y="0"/>
            <a:ext cx="9144000" cy="4269362"/>
          </a:xfrm>
          <a:prstGeom prst="rect">
            <a:avLst/>
          </a:prstGeom>
        </p:spPr>
        <p:txBody>
          <a:bodyPr vert="horz"/>
          <a:lstStyle>
            <a:lvl1pPr>
              <a:defRPr sz="2400">
                <a:latin typeface="Segoe UI"/>
              </a:defRPr>
            </a:lvl1pPr>
          </a:lstStyle>
          <a:p>
            <a:pPr lvl="0"/>
            <a:r>
              <a:rPr lang="nl-NL" noProof="0" smtClean="0"/>
              <a:t>Klik op het pictogram als u een afbeelding wilt toevoegen</a:t>
            </a:r>
            <a:endParaRPr lang="nl-NL" noProof="0" dirty="0"/>
          </a:p>
        </p:txBody>
      </p:sp>
      <p:sp>
        <p:nvSpPr>
          <p:cNvPr id="5" name="Titel 1"/>
          <p:cNvSpPr>
            <a:spLocks noGrp="1"/>
          </p:cNvSpPr>
          <p:nvPr>
            <p:ph type="title"/>
          </p:nvPr>
        </p:nvSpPr>
        <p:spPr>
          <a:xfrm>
            <a:off x="739632" y="4457532"/>
            <a:ext cx="5765260" cy="606255"/>
          </a:xfrm>
          <a:prstGeom prst="rect">
            <a:avLst/>
          </a:prstGeom>
        </p:spPr>
        <p:txBody>
          <a:bodyPr/>
          <a:lstStyle>
            <a:lvl1pPr>
              <a:defRPr sz="2400"/>
            </a:lvl1pPr>
          </a:lstStyle>
          <a:p>
            <a:r>
              <a:rPr lang="nl-NL" smtClean="0"/>
              <a:t>Klik om de stijl te bewerken</a:t>
            </a:r>
            <a:endParaRPr lang="en-GB" dirty="0"/>
          </a:p>
        </p:txBody>
      </p:sp>
      <p:sp>
        <p:nvSpPr>
          <p:cNvPr id="6" name="Tijdelijke aanduiding voor tekst 2"/>
          <p:cNvSpPr>
            <a:spLocks noGrp="1"/>
          </p:cNvSpPr>
          <p:nvPr>
            <p:ph type="body" idx="1"/>
          </p:nvPr>
        </p:nvSpPr>
        <p:spPr>
          <a:xfrm>
            <a:off x="739632" y="5063787"/>
            <a:ext cx="5765260" cy="421531"/>
          </a:xfrm>
          <a:prstGeom prst="rect">
            <a:avLst/>
          </a:prstGeom>
        </p:spPr>
        <p:txBody>
          <a:bodyPr anchor="b"/>
          <a:lstStyle>
            <a:lvl1pPr marL="0" indent="0">
              <a:buNone/>
              <a:defRPr sz="2000" b="0" i="0">
                <a:latin typeface="Segoe U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7" name="Tijdelijke aanduiding voor voettekst 5"/>
          <p:cNvSpPr>
            <a:spLocks noGrp="1"/>
          </p:cNvSpPr>
          <p:nvPr>
            <p:ph type="ftr" sz="quarter" idx="11"/>
          </p:nvPr>
        </p:nvSpPr>
        <p:spPr>
          <a:xfrm>
            <a:off x="738188" y="6173788"/>
            <a:ext cx="2895600" cy="365125"/>
          </a:xfrm>
          <a:prstGeom prst="rect">
            <a:avLst/>
          </a:prstGeom>
        </p:spPr>
        <p:txBody>
          <a:bodyPr/>
          <a:lstStyle>
            <a:lvl1pPr fontAlgn="auto">
              <a:spcBef>
                <a:spcPts val="0"/>
              </a:spcBef>
              <a:spcAft>
                <a:spcPts val="0"/>
              </a:spcAft>
              <a:defRPr sz="1400">
                <a:latin typeface="Segoe UI"/>
                <a:ea typeface="+mn-ea"/>
                <a:cs typeface="+mn-cs"/>
              </a:defRPr>
            </a:lvl1pPr>
          </a:lstStyle>
          <a:p>
            <a:pPr>
              <a:defRPr/>
            </a:pPr>
            <a:endParaRPr lang="en-GB" dirty="0"/>
          </a:p>
        </p:txBody>
      </p:sp>
    </p:spTree>
    <p:extLst>
      <p:ext uri="{BB962C8B-B14F-4D97-AF65-F5344CB8AC3E}">
        <p14:creationId xmlns:p14="http://schemas.microsoft.com/office/powerpoint/2010/main" val="165623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Afbeelding 2" descr="41556_UMCU_PPT_vervolg-14.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22" r:id="rId8"/>
    <p:sldLayoutId id="2147484430" r:id="rId9"/>
    <p:sldLayoutId id="2147484443" r:id="rId10"/>
    <p:sldLayoutId id="2147484444" r:id="rId11"/>
    <p:sldLayoutId id="2147484445" r:id="rId12"/>
    <p:sldLayoutId id="2147484446" r:id="rId13"/>
  </p:sldLayoutIdLst>
  <p:txStyles>
    <p:titleStyle>
      <a:lvl1pPr algn="l" defTabSz="457200" rtl="0" eaLnBrk="1" fontAlgn="base" hangingPunct="1">
        <a:spcBef>
          <a:spcPct val="0"/>
        </a:spcBef>
        <a:spcAft>
          <a:spcPct val="0"/>
        </a:spcAft>
        <a:defRPr sz="3200" kern="1200">
          <a:solidFill>
            <a:schemeClr val="tx2"/>
          </a:solidFill>
          <a:latin typeface="Myriad Pro"/>
          <a:ea typeface="ＭＳ Ｐゴシック" charset="0"/>
          <a:cs typeface="ＭＳ Ｐゴシック" charset="0"/>
        </a:defRPr>
      </a:lvl1pPr>
      <a:lvl2pPr algn="l" defTabSz="457200" rtl="0" eaLnBrk="1" fontAlgn="base" hangingPunct="1">
        <a:spcBef>
          <a:spcPct val="0"/>
        </a:spcBef>
        <a:spcAft>
          <a:spcPct val="0"/>
        </a:spcAft>
        <a:defRPr sz="3200">
          <a:solidFill>
            <a:schemeClr val="tx2"/>
          </a:solidFill>
          <a:latin typeface="Myriad Pro" charset="0"/>
          <a:ea typeface="ＭＳ Ｐゴシック" charset="0"/>
          <a:cs typeface="ＭＳ Ｐゴシック" charset="0"/>
        </a:defRPr>
      </a:lvl2pPr>
      <a:lvl3pPr algn="l" defTabSz="457200" rtl="0" eaLnBrk="1" fontAlgn="base" hangingPunct="1">
        <a:spcBef>
          <a:spcPct val="0"/>
        </a:spcBef>
        <a:spcAft>
          <a:spcPct val="0"/>
        </a:spcAft>
        <a:defRPr sz="3200">
          <a:solidFill>
            <a:schemeClr val="tx2"/>
          </a:solidFill>
          <a:latin typeface="Myriad Pro" charset="0"/>
          <a:ea typeface="ＭＳ Ｐゴシック" charset="0"/>
          <a:cs typeface="ＭＳ Ｐゴシック" charset="0"/>
        </a:defRPr>
      </a:lvl3pPr>
      <a:lvl4pPr algn="l" defTabSz="457200" rtl="0" eaLnBrk="1" fontAlgn="base" hangingPunct="1">
        <a:spcBef>
          <a:spcPct val="0"/>
        </a:spcBef>
        <a:spcAft>
          <a:spcPct val="0"/>
        </a:spcAft>
        <a:defRPr sz="3200">
          <a:solidFill>
            <a:schemeClr val="tx2"/>
          </a:solidFill>
          <a:latin typeface="Myriad Pro" charset="0"/>
          <a:ea typeface="ＭＳ Ｐゴシック" charset="0"/>
          <a:cs typeface="ＭＳ Ｐゴシック" charset="0"/>
        </a:defRPr>
      </a:lvl4pPr>
      <a:lvl5pPr algn="l" defTabSz="457200" rtl="0" eaLnBrk="1" fontAlgn="base" hangingPunct="1">
        <a:spcBef>
          <a:spcPct val="0"/>
        </a:spcBef>
        <a:spcAft>
          <a:spcPct val="0"/>
        </a:spcAft>
        <a:defRPr sz="3200">
          <a:solidFill>
            <a:schemeClr val="tx2"/>
          </a:solidFill>
          <a:latin typeface="Myriad Pro" charset="0"/>
          <a:ea typeface="ＭＳ Ｐゴシック" charset="0"/>
          <a:cs typeface="ＭＳ Ｐゴシック" charset="0"/>
        </a:defRPr>
      </a:lvl5pPr>
      <a:lvl6pPr marL="457200" algn="l" defTabSz="457200" rtl="0" eaLnBrk="1" fontAlgn="base" hangingPunct="1">
        <a:spcBef>
          <a:spcPct val="0"/>
        </a:spcBef>
        <a:spcAft>
          <a:spcPct val="0"/>
        </a:spcAft>
        <a:defRPr sz="3200">
          <a:solidFill>
            <a:schemeClr val="tx2"/>
          </a:solidFill>
          <a:latin typeface="Myriad Pro" charset="0"/>
          <a:ea typeface="ＭＳ Ｐゴシック" charset="0"/>
          <a:cs typeface="ＭＳ Ｐゴシック" charset="0"/>
        </a:defRPr>
      </a:lvl6pPr>
      <a:lvl7pPr marL="914400" algn="l" defTabSz="457200" rtl="0" eaLnBrk="1" fontAlgn="base" hangingPunct="1">
        <a:spcBef>
          <a:spcPct val="0"/>
        </a:spcBef>
        <a:spcAft>
          <a:spcPct val="0"/>
        </a:spcAft>
        <a:defRPr sz="3200">
          <a:solidFill>
            <a:schemeClr val="tx2"/>
          </a:solidFill>
          <a:latin typeface="Myriad Pro" charset="0"/>
          <a:ea typeface="ＭＳ Ｐゴシック" charset="0"/>
          <a:cs typeface="ＭＳ Ｐゴシック" charset="0"/>
        </a:defRPr>
      </a:lvl7pPr>
      <a:lvl8pPr marL="1371600" algn="l" defTabSz="457200" rtl="0" eaLnBrk="1" fontAlgn="base" hangingPunct="1">
        <a:spcBef>
          <a:spcPct val="0"/>
        </a:spcBef>
        <a:spcAft>
          <a:spcPct val="0"/>
        </a:spcAft>
        <a:defRPr sz="3200">
          <a:solidFill>
            <a:schemeClr val="tx2"/>
          </a:solidFill>
          <a:latin typeface="Myriad Pro" charset="0"/>
          <a:ea typeface="ＭＳ Ｐゴシック" charset="0"/>
          <a:cs typeface="ＭＳ Ｐゴシック" charset="0"/>
        </a:defRPr>
      </a:lvl8pPr>
      <a:lvl9pPr marL="1828800" algn="l" defTabSz="457200" rtl="0" eaLnBrk="1" fontAlgn="base" hangingPunct="1">
        <a:spcBef>
          <a:spcPct val="0"/>
        </a:spcBef>
        <a:spcAft>
          <a:spcPct val="0"/>
        </a:spcAft>
        <a:defRPr sz="3200">
          <a:solidFill>
            <a:schemeClr val="tx2"/>
          </a:solidFill>
          <a:latin typeface="Myriad Pro"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hyperlink" Target="https://www.google.nl/url?sa=i&amp;rct=j&amp;q=&amp;esrc=s&amp;source=images&amp;cd=&amp;ved=2ahUKEwi74N-u4ZTkAhXD16QKHeohDnoQjRx6BAgBEAQ&amp;url=https://www.pinterest.com/pin/321022279685715853/&amp;psig=AOvVaw28-Piy9bxeY13XocixLN6m&amp;ust=1566504284753652"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hyperlink" Target="https://www.google.nl/url?sa=i&amp;rct=j&amp;q=&amp;esrc=s&amp;source=images&amp;cd=&amp;ved=2ahUKEwiOuZjR35TkAhVB3KQKHQEMCTwQjRx6BAgBEAQ&amp;url=https://www.pinterest.com/pin/629941066603339412/&amp;psig=AOvVaw23P852xxPkoOWDv3IzqEcA&amp;ust=1566503812674329"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hyperlink" Target="https://www.google.nl/url?sa=i&amp;rct=j&amp;q=&amp;esrc=s&amp;source=images&amp;cd=&amp;ved=2ahUKEwjj2M_n3JTkAhUDKewKHcAoBKgQjRx6BAgBEAQ&amp;url=https://www.medischcontact.nl/kennis/wat-ziet-u/wat-ziet-u-gezien/een-pijnlijk-onderbeen.htm&amp;psig=AOvVaw00G6OMX-7yZJI2XpquFqE2&amp;ust=1566503035053868" TargetMode="Externa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9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www.google.nl/url?sa=i&amp;rct=j&amp;q=&amp;esrc=s&amp;frm=1&amp;source=images&amp;cd=&amp;cad=rja&amp;uact=8&amp;ved=0CAcQjRw&amp;url=http://www.jblearning.com/catalog/9781449674328/&amp;ei=YmfGVN22Dcn0PIakgfAO&amp;bvm=bv.84349003,d.d24&amp;psig=AFQjCNGW7vgNvsZyhomQjswbNC1ad-7Clw&amp;ust=1422375081493838" TargetMode="Externa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251520" y="188641"/>
            <a:ext cx="6768752" cy="1440159"/>
          </a:xfrm>
        </p:spPr>
        <p:txBody>
          <a:bodyPr/>
          <a:lstStyle/>
          <a:p>
            <a:pPr algn="l"/>
            <a:r>
              <a:rPr lang="en-GB" dirty="0" smtClean="0">
                <a:solidFill>
                  <a:schemeClr val="bg1"/>
                </a:solidFill>
              </a:rPr>
              <a:t>MSc Applied Data Science</a:t>
            </a:r>
            <a:endParaRPr lang="nl-NL" dirty="0">
              <a:solidFill>
                <a:schemeClr val="bg1"/>
              </a:solidFill>
            </a:endParaRPr>
          </a:p>
        </p:txBody>
      </p:sp>
      <p:sp>
        <p:nvSpPr>
          <p:cNvPr id="6" name="Tijdelijke aanduiding voor tekst 5"/>
          <p:cNvSpPr>
            <a:spLocks noGrp="1"/>
          </p:cNvSpPr>
          <p:nvPr>
            <p:ph type="body" sz="quarter" idx="13"/>
          </p:nvPr>
        </p:nvSpPr>
        <p:spPr>
          <a:xfrm>
            <a:off x="0" y="3429248"/>
            <a:ext cx="9144000" cy="431800"/>
          </a:xfrm>
        </p:spPr>
        <p:txBody>
          <a:bodyPr/>
          <a:lstStyle/>
          <a:p>
            <a:pPr algn="ctr"/>
            <a:r>
              <a:rPr lang="en-GB" sz="3600" dirty="0" smtClean="0">
                <a:solidFill>
                  <a:srgbClr val="4B6566"/>
                </a:solidFill>
              </a:rPr>
              <a:t>Introduction</a:t>
            </a:r>
            <a:r>
              <a:rPr lang="nl-NL" sz="3600" dirty="0" smtClean="0">
                <a:solidFill>
                  <a:srgbClr val="4B6566"/>
                </a:solidFill>
              </a:rPr>
              <a:t> </a:t>
            </a:r>
            <a:r>
              <a:rPr lang="en-GB" sz="3600" dirty="0" smtClean="0">
                <a:solidFill>
                  <a:srgbClr val="4B6566"/>
                </a:solidFill>
              </a:rPr>
              <a:t>to</a:t>
            </a:r>
            <a:r>
              <a:rPr lang="nl-NL" sz="3600" dirty="0" smtClean="0">
                <a:solidFill>
                  <a:srgbClr val="4B6566"/>
                </a:solidFill>
              </a:rPr>
              <a:t> </a:t>
            </a:r>
            <a:r>
              <a:rPr lang="en-GB" sz="3600" dirty="0" smtClean="0">
                <a:solidFill>
                  <a:srgbClr val="4B6566"/>
                </a:solidFill>
              </a:rPr>
              <a:t>epidemiological research</a:t>
            </a:r>
          </a:p>
          <a:p>
            <a:pPr algn="ctr"/>
            <a:endParaRPr lang="en-GB" dirty="0">
              <a:solidFill>
                <a:srgbClr val="4B6566"/>
              </a:solidFill>
            </a:endParaRPr>
          </a:p>
          <a:p>
            <a:pPr algn="ctr"/>
            <a:r>
              <a:rPr lang="en-GB" dirty="0" smtClean="0">
                <a:solidFill>
                  <a:srgbClr val="4B6566"/>
                </a:solidFill>
              </a:rPr>
              <a:t>November 13, 2020</a:t>
            </a:r>
          </a:p>
          <a:p>
            <a:endParaRPr lang="en-GB" dirty="0">
              <a:solidFill>
                <a:srgbClr val="4B6566"/>
              </a:solidFill>
            </a:endParaRPr>
          </a:p>
        </p:txBody>
      </p:sp>
      <p:sp>
        <p:nvSpPr>
          <p:cNvPr id="7" name="Tijdelijke aanduiding voor tekst 5"/>
          <p:cNvSpPr>
            <a:spLocks noGrp="1"/>
          </p:cNvSpPr>
          <p:nvPr>
            <p:ph type="body" sz="quarter" idx="13"/>
          </p:nvPr>
        </p:nvSpPr>
        <p:spPr>
          <a:xfrm>
            <a:off x="323528" y="1197000"/>
            <a:ext cx="6984776" cy="431800"/>
          </a:xfrm>
        </p:spPr>
        <p:txBody>
          <a:bodyPr/>
          <a:lstStyle/>
          <a:p>
            <a:pPr>
              <a:defRPr/>
            </a:pPr>
            <a:r>
              <a:rPr lang="nl-NL" dirty="0" err="1" smtClean="0"/>
              <a:t>Cuno</a:t>
            </a:r>
            <a:r>
              <a:rPr lang="nl-NL" dirty="0" smtClean="0"/>
              <a:t> S.P.M. Uiterwaal, MD PhD </a:t>
            </a:r>
            <a:endParaRPr lang="nl-NL" i="1" dirty="0"/>
          </a:p>
          <a:p>
            <a:pPr>
              <a:defRPr/>
            </a:pPr>
            <a:endParaRPr lang="en-US" dirty="0" smtClean="0">
              <a:latin typeface="Georgia" pitchFamily="18" charset="0"/>
            </a:endParaRPr>
          </a:p>
        </p:txBody>
      </p:sp>
    </p:spTree>
    <p:extLst>
      <p:ext uri="{BB962C8B-B14F-4D97-AF65-F5344CB8AC3E}">
        <p14:creationId xmlns:p14="http://schemas.microsoft.com/office/powerpoint/2010/main" val="4224827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el 1"/>
          <p:cNvSpPr>
            <a:spLocks noGrp="1"/>
          </p:cNvSpPr>
          <p:nvPr>
            <p:ph type="title"/>
          </p:nvPr>
        </p:nvSpPr>
        <p:spPr/>
        <p:txBody>
          <a:bodyPr/>
          <a:lstStyle/>
          <a:p>
            <a:pPr algn="l" eaLnBrk="1" hangingPunct="1"/>
            <a:r>
              <a:rPr lang="en-US" altLang="en-US" sz="4000" dirty="0" smtClean="0">
                <a:solidFill>
                  <a:schemeClr val="accent1"/>
                </a:solidFill>
              </a:rPr>
              <a:t>Presentation of cohort data: </a:t>
            </a:r>
            <a:br>
              <a:rPr lang="en-US" altLang="en-US" sz="4000" dirty="0" smtClean="0">
                <a:solidFill>
                  <a:schemeClr val="accent1"/>
                </a:solidFill>
              </a:rPr>
            </a:br>
            <a:r>
              <a:rPr lang="en-US" altLang="en-US" sz="4000" dirty="0" smtClean="0">
                <a:solidFill>
                  <a:schemeClr val="accent1"/>
                </a:solidFill>
              </a:rPr>
              <a:t>our example</a:t>
            </a:r>
          </a:p>
        </p:txBody>
      </p:sp>
      <p:graphicFrame>
        <p:nvGraphicFramePr>
          <p:cNvPr id="6" name="Tijdelijke aanduiding voor inhoud 5"/>
          <p:cNvGraphicFramePr>
            <a:graphicFrameLocks noGrp="1"/>
          </p:cNvGraphicFramePr>
          <p:nvPr>
            <p:ph idx="1"/>
            <p:extLst/>
          </p:nvPr>
        </p:nvGraphicFramePr>
        <p:xfrm>
          <a:off x="467544" y="2564904"/>
          <a:ext cx="8229600" cy="1381998"/>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946">
                <a:tc>
                  <a:txBody>
                    <a:bodyPr/>
                    <a:lstStyle/>
                    <a:p>
                      <a:r>
                        <a:rPr lang="en-US" sz="1800" kern="1200" dirty="0" smtClean="0">
                          <a:solidFill>
                            <a:schemeClr val="bg1"/>
                          </a:solidFill>
                          <a:latin typeface="+mn-lt"/>
                          <a:ea typeface="+mn-ea"/>
                          <a:cs typeface="+mn-cs"/>
                        </a:rPr>
                        <a:t>Anti depressants</a:t>
                      </a:r>
                    </a:p>
                  </a:txBody>
                  <a:tcPr marT="45733" marB="45733"/>
                </a:tc>
                <a:tc>
                  <a:txBody>
                    <a:bodyPr/>
                    <a:lstStyle/>
                    <a:p>
                      <a:r>
                        <a:rPr lang="en-US" sz="1800" dirty="0" smtClean="0"/>
                        <a:t>Fracture</a:t>
                      </a:r>
                      <a:endParaRPr lang="en-US" sz="1800" dirty="0"/>
                    </a:p>
                  </a:txBody>
                  <a:tcPr marT="45733" marB="45733"/>
                </a:tc>
                <a:tc>
                  <a:txBody>
                    <a:bodyPr/>
                    <a:lstStyle/>
                    <a:p>
                      <a:r>
                        <a:rPr lang="en-US" sz="1800" dirty="0" smtClean="0"/>
                        <a:t>No fracture</a:t>
                      </a:r>
                      <a:endParaRPr lang="en-US" sz="1800" dirty="0"/>
                    </a:p>
                  </a:txBody>
                  <a:tcPr marT="45733" marB="45733"/>
                </a:tc>
                <a:tc>
                  <a:txBody>
                    <a:bodyPr/>
                    <a:lstStyle/>
                    <a:p>
                      <a:r>
                        <a:rPr lang="en-US" sz="1800" dirty="0" smtClean="0"/>
                        <a:t>Person - years</a:t>
                      </a:r>
                      <a:endParaRPr lang="en-US" sz="1800" dirty="0"/>
                    </a:p>
                  </a:txBody>
                  <a:tcPr marT="45733" marB="45733"/>
                </a:tc>
                <a:tc>
                  <a:txBody>
                    <a:bodyPr/>
                    <a:lstStyle/>
                    <a:p>
                      <a:r>
                        <a:rPr lang="en-US" sz="1800" dirty="0" smtClean="0"/>
                        <a:t>Total</a:t>
                      </a:r>
                      <a:endParaRPr lang="en-US" sz="1800" dirty="0"/>
                    </a:p>
                  </a:txBody>
                  <a:tcPr marT="45733" marB="45733"/>
                </a:tc>
                <a:extLst>
                  <a:ext uri="{0D108BD9-81ED-4DB2-BD59-A6C34878D82A}">
                    <a16:rowId xmlns:a16="http://schemas.microsoft.com/office/drawing/2014/main" val="10000"/>
                  </a:ext>
                </a:extLst>
              </a:tr>
              <a:tr h="370946">
                <a:tc>
                  <a:txBody>
                    <a:bodyPr/>
                    <a:lstStyle/>
                    <a:p>
                      <a:r>
                        <a:rPr lang="en-US" sz="1800" b="1" dirty="0" smtClean="0">
                          <a:solidFill>
                            <a:schemeClr val="bg1"/>
                          </a:solidFill>
                        </a:rPr>
                        <a:t>Yes</a:t>
                      </a:r>
                      <a:endParaRPr lang="en-US" sz="1800" b="1" dirty="0">
                        <a:solidFill>
                          <a:schemeClr val="bg1"/>
                        </a:solidFill>
                      </a:endParaRPr>
                    </a:p>
                  </a:txBody>
                  <a:tcPr marT="45733" marB="45733">
                    <a:solidFill>
                      <a:schemeClr val="accent1"/>
                    </a:solidFill>
                  </a:tcPr>
                </a:tc>
                <a:tc>
                  <a:txBody>
                    <a:bodyPr/>
                    <a:lstStyle/>
                    <a:p>
                      <a:r>
                        <a:rPr lang="en-US" sz="1800" dirty="0" smtClean="0"/>
                        <a:t>70</a:t>
                      </a:r>
                      <a:r>
                        <a:rPr lang="en-US" sz="1800" b="1" dirty="0" smtClean="0"/>
                        <a:t> </a:t>
                      </a:r>
                      <a:endParaRPr lang="en-US" sz="1800" b="1" dirty="0"/>
                    </a:p>
                  </a:txBody>
                  <a:tcPr marT="45733" marB="45733"/>
                </a:tc>
                <a:tc>
                  <a:txBody>
                    <a:bodyPr/>
                    <a:lstStyle/>
                    <a:p>
                      <a:r>
                        <a:rPr lang="en-US" sz="1800" dirty="0" smtClean="0"/>
                        <a:t>1,930 </a:t>
                      </a:r>
                      <a:endParaRPr lang="en-US" sz="1800" b="1" dirty="0"/>
                    </a:p>
                  </a:txBody>
                  <a:tcPr marT="45733" marB="45733"/>
                </a:tc>
                <a:tc>
                  <a:txBody>
                    <a:bodyPr/>
                    <a:lstStyle/>
                    <a:p>
                      <a:r>
                        <a:rPr lang="en-US" sz="1800" dirty="0" smtClean="0"/>
                        <a:t>15,930</a:t>
                      </a:r>
                      <a:endParaRPr lang="en-US" sz="1800" b="1" dirty="0"/>
                    </a:p>
                  </a:txBody>
                  <a:tcPr marT="45733" marB="45733"/>
                </a:tc>
                <a:tc>
                  <a:txBody>
                    <a:bodyPr/>
                    <a:lstStyle/>
                    <a:p>
                      <a:r>
                        <a:rPr lang="en-US" sz="1800" dirty="0" smtClean="0"/>
                        <a:t>2000</a:t>
                      </a:r>
                      <a:endParaRPr lang="en-US" sz="1800" dirty="0"/>
                    </a:p>
                  </a:txBody>
                  <a:tcPr marT="45733" marB="45733"/>
                </a:tc>
                <a:extLst>
                  <a:ext uri="{0D108BD9-81ED-4DB2-BD59-A6C34878D82A}">
                    <a16:rowId xmlns:a16="http://schemas.microsoft.com/office/drawing/2014/main" val="10001"/>
                  </a:ext>
                </a:extLst>
              </a:tr>
              <a:tr h="370946">
                <a:tc>
                  <a:txBody>
                    <a:bodyPr/>
                    <a:lstStyle/>
                    <a:p>
                      <a:r>
                        <a:rPr lang="en-US" sz="1800" b="1" dirty="0" smtClean="0">
                          <a:solidFill>
                            <a:schemeClr val="bg1"/>
                          </a:solidFill>
                        </a:rPr>
                        <a:t>No </a:t>
                      </a:r>
                      <a:endParaRPr lang="en-US" sz="1800" b="1" dirty="0">
                        <a:solidFill>
                          <a:schemeClr val="bg1"/>
                        </a:solidFill>
                      </a:endParaRPr>
                    </a:p>
                  </a:txBody>
                  <a:tcPr marT="45733" marB="45733">
                    <a:solidFill>
                      <a:schemeClr val="accent1"/>
                    </a:solidFill>
                  </a:tcPr>
                </a:tc>
                <a:tc>
                  <a:txBody>
                    <a:bodyPr/>
                    <a:lstStyle/>
                    <a:p>
                      <a:r>
                        <a:rPr lang="en-US" sz="1800" dirty="0" smtClean="0"/>
                        <a:t>30 </a:t>
                      </a:r>
                      <a:endParaRPr lang="en-US" sz="1800" b="1" dirty="0"/>
                    </a:p>
                  </a:txBody>
                  <a:tcPr marT="45733" marB="45733"/>
                </a:tc>
                <a:tc>
                  <a:txBody>
                    <a:bodyPr/>
                    <a:lstStyle/>
                    <a:p>
                      <a:r>
                        <a:rPr lang="en-US" sz="1800" dirty="0" smtClean="0"/>
                        <a:t>1,970 </a:t>
                      </a:r>
                      <a:endParaRPr lang="en-US" sz="1800" b="1" dirty="0"/>
                    </a:p>
                  </a:txBody>
                  <a:tcPr marT="45733" marB="45733"/>
                </a:tc>
                <a:tc>
                  <a:txBody>
                    <a:bodyPr/>
                    <a:lstStyle/>
                    <a:p>
                      <a:r>
                        <a:rPr lang="en-US" sz="1800" dirty="0" smtClean="0"/>
                        <a:t>14,800 </a:t>
                      </a:r>
                      <a:endParaRPr lang="en-US" sz="1800" b="1" dirty="0"/>
                    </a:p>
                  </a:txBody>
                  <a:tcPr marT="45733" marB="45733"/>
                </a:tc>
                <a:tc>
                  <a:txBody>
                    <a:bodyPr/>
                    <a:lstStyle/>
                    <a:p>
                      <a:r>
                        <a:rPr lang="en-US" sz="1800" dirty="0" smtClean="0"/>
                        <a:t>2000</a:t>
                      </a:r>
                      <a:endParaRPr lang="en-US" sz="1800" dirty="0"/>
                    </a:p>
                  </a:txBody>
                  <a:tcPr marT="45733" marB="4573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299783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nl-NL" altLang="nl-NL" b="1" dirty="0" smtClean="0"/>
              <a:t>Reporting of </a:t>
            </a:r>
            <a:r>
              <a:rPr lang="nl-NL" altLang="nl-NL" b="1" dirty="0" err="1" smtClean="0"/>
              <a:t>prognostic</a:t>
            </a:r>
            <a:r>
              <a:rPr lang="nl-NL" altLang="nl-NL" b="1" dirty="0" smtClean="0"/>
              <a:t> research</a:t>
            </a:r>
            <a:endParaRPr lang="nl-NL" altLang="nl-NL" dirty="0" smtClean="0"/>
          </a:p>
        </p:txBody>
      </p:sp>
      <p:sp>
        <p:nvSpPr>
          <p:cNvPr id="8197" name="Rectangle 3"/>
          <p:cNvSpPr>
            <a:spLocks noGrp="1" noChangeArrowheads="1"/>
          </p:cNvSpPr>
          <p:nvPr>
            <p:ph idx="1"/>
          </p:nvPr>
        </p:nvSpPr>
        <p:spPr/>
        <p:txBody>
          <a:bodyPr/>
          <a:lstStyle/>
          <a:p>
            <a:pPr algn="l" defTabSz="228600">
              <a:spcBef>
                <a:spcPts val="528"/>
              </a:spcBef>
              <a:buFontTx/>
              <a:buChar char="•"/>
            </a:pPr>
            <a:r>
              <a:rPr lang="nl-NL" altLang="nl-NL" dirty="0" smtClean="0"/>
              <a:t>Same </a:t>
            </a:r>
            <a:r>
              <a:rPr lang="nl-NL" altLang="nl-NL" dirty="0" err="1" smtClean="0"/>
              <a:t>considerations</a:t>
            </a:r>
            <a:r>
              <a:rPr lang="nl-NL" altLang="nl-NL" dirty="0" smtClean="0"/>
              <a:t> as </a:t>
            </a:r>
            <a:r>
              <a:rPr lang="nl-NL" altLang="nl-NL" dirty="0" err="1" smtClean="0"/>
              <a:t>with</a:t>
            </a:r>
            <a:r>
              <a:rPr lang="nl-NL" altLang="nl-NL" dirty="0" smtClean="0"/>
              <a:t> </a:t>
            </a:r>
            <a:r>
              <a:rPr lang="nl-NL" altLang="nl-NL" dirty="0" err="1" smtClean="0"/>
              <a:t>diagnostic</a:t>
            </a:r>
            <a:r>
              <a:rPr lang="nl-NL" altLang="nl-NL" dirty="0" smtClean="0"/>
              <a:t> research</a:t>
            </a:r>
          </a:p>
          <a:p>
            <a:pPr algn="l" defTabSz="228600">
              <a:spcBef>
                <a:spcPts val="528"/>
              </a:spcBef>
              <a:buFontTx/>
              <a:buChar char="•"/>
            </a:pPr>
            <a:endParaRPr lang="nl-NL" altLang="nl-NL" dirty="0"/>
          </a:p>
          <a:p>
            <a:pPr algn="l" defTabSz="228600">
              <a:spcBef>
                <a:spcPts val="528"/>
              </a:spcBef>
              <a:buFontTx/>
              <a:buChar char="•"/>
            </a:pPr>
            <a:endParaRPr lang="nl-NL" altLang="nl-NL" dirty="0" smtClean="0"/>
          </a:p>
          <a:p>
            <a:pPr algn="l" defTabSz="228600">
              <a:spcBef>
                <a:spcPts val="528"/>
              </a:spcBef>
              <a:buFontTx/>
              <a:buChar char="•"/>
            </a:pPr>
            <a:r>
              <a:rPr lang="nl-NL" altLang="nl-NL" dirty="0" err="1" smtClean="0"/>
              <a:t>Dont</a:t>
            </a:r>
            <a:r>
              <a:rPr lang="nl-NL" altLang="nl-NL" dirty="0" smtClean="0"/>
              <a:t> </a:t>
            </a:r>
            <a:r>
              <a:rPr lang="nl-NL" altLang="nl-NL" dirty="0" err="1" smtClean="0"/>
              <a:t>provide</a:t>
            </a:r>
            <a:r>
              <a:rPr lang="nl-NL" altLang="nl-NL" dirty="0" smtClean="0"/>
              <a:t> as end product: </a:t>
            </a:r>
            <a:r>
              <a:rPr lang="nl-NL" altLang="nl-NL" dirty="0" err="1" smtClean="0"/>
              <a:t>relative</a:t>
            </a:r>
            <a:r>
              <a:rPr lang="nl-NL" altLang="nl-NL" dirty="0" smtClean="0"/>
              <a:t> </a:t>
            </a:r>
            <a:r>
              <a:rPr lang="nl-NL" altLang="nl-NL" dirty="0" err="1" smtClean="0"/>
              <a:t>risks</a:t>
            </a:r>
            <a:r>
              <a:rPr lang="nl-NL" altLang="nl-NL" dirty="0" smtClean="0"/>
              <a:t>, hazard </a:t>
            </a:r>
            <a:r>
              <a:rPr lang="nl-NL" altLang="nl-NL" dirty="0" err="1" smtClean="0"/>
              <a:t>ratios</a:t>
            </a:r>
            <a:r>
              <a:rPr lang="nl-NL" altLang="nl-NL" dirty="0" smtClean="0"/>
              <a:t>, </a:t>
            </a:r>
            <a:r>
              <a:rPr lang="nl-NL" altLang="nl-NL" dirty="0" err="1" smtClean="0"/>
              <a:t>odds</a:t>
            </a:r>
            <a:r>
              <a:rPr lang="nl-NL" altLang="nl-NL" dirty="0" smtClean="0"/>
              <a:t> </a:t>
            </a:r>
            <a:r>
              <a:rPr lang="nl-NL" altLang="nl-NL" dirty="0" err="1" smtClean="0"/>
              <a:t>ratios</a:t>
            </a:r>
            <a:r>
              <a:rPr lang="nl-NL" altLang="nl-NL" dirty="0" smtClean="0"/>
              <a:t>, </a:t>
            </a:r>
            <a:r>
              <a:rPr lang="nl-NL" altLang="nl-NL" dirty="0" err="1" smtClean="0"/>
              <a:t>average</a:t>
            </a:r>
            <a:r>
              <a:rPr lang="nl-NL" altLang="nl-NL" dirty="0" smtClean="0"/>
              <a:t> 5 </a:t>
            </a:r>
            <a:r>
              <a:rPr lang="nl-NL" altLang="nl-NL" dirty="0" err="1" smtClean="0"/>
              <a:t>year</a:t>
            </a:r>
            <a:r>
              <a:rPr lang="nl-NL" altLang="nl-NL" dirty="0" smtClean="0"/>
              <a:t> survivals</a:t>
            </a:r>
          </a:p>
          <a:p>
            <a:pPr algn="l" defTabSz="228600">
              <a:spcBef>
                <a:spcPts val="528"/>
              </a:spcBef>
              <a:buFontTx/>
              <a:buChar char="•"/>
            </a:pPr>
            <a:endParaRPr lang="nl-NL" altLang="nl-NL" dirty="0"/>
          </a:p>
          <a:p>
            <a:pPr marL="914400" lvl="2" indent="0" defTabSz="228600">
              <a:spcBef>
                <a:spcPts val="528"/>
              </a:spcBef>
              <a:buNone/>
            </a:pPr>
            <a:r>
              <a:rPr lang="nl-NL" altLang="nl-NL" sz="4000" dirty="0" smtClean="0"/>
              <a:t>but</a:t>
            </a:r>
          </a:p>
          <a:p>
            <a:pPr algn="l" defTabSz="228600">
              <a:spcBef>
                <a:spcPts val="528"/>
              </a:spcBef>
            </a:pPr>
            <a:endParaRPr lang="nl-NL" altLang="nl-NL" dirty="0" smtClean="0"/>
          </a:p>
          <a:p>
            <a:pPr algn="l" defTabSz="228600">
              <a:spcBef>
                <a:spcPts val="528"/>
              </a:spcBef>
              <a:buFontTx/>
              <a:buChar char="•"/>
            </a:pPr>
            <a:r>
              <a:rPr lang="nl-NL" altLang="nl-NL" dirty="0" smtClean="0"/>
              <a:t>Do </a:t>
            </a:r>
            <a:r>
              <a:rPr lang="nl-NL" altLang="nl-NL" dirty="0" err="1" smtClean="0"/>
              <a:t>provide</a:t>
            </a:r>
            <a:r>
              <a:rPr lang="nl-NL" altLang="nl-NL" dirty="0" smtClean="0"/>
              <a:t> as end product: </a:t>
            </a:r>
            <a:r>
              <a:rPr lang="nl-NL" altLang="nl-NL" dirty="0" err="1" smtClean="0"/>
              <a:t>individual</a:t>
            </a:r>
            <a:r>
              <a:rPr lang="nl-NL" altLang="nl-NL" dirty="0" smtClean="0"/>
              <a:t> </a:t>
            </a:r>
            <a:r>
              <a:rPr lang="nl-NL" altLang="nl-NL" dirty="0" err="1" smtClean="0"/>
              <a:t>estimates</a:t>
            </a:r>
            <a:r>
              <a:rPr lang="nl-NL" altLang="nl-NL" dirty="0" smtClean="0"/>
              <a:t> of absolute </a:t>
            </a:r>
            <a:r>
              <a:rPr lang="nl-NL" altLang="nl-NL" dirty="0" err="1" smtClean="0"/>
              <a:t>risks</a:t>
            </a:r>
            <a:r>
              <a:rPr lang="nl-NL" altLang="nl-NL" dirty="0" smtClean="0"/>
              <a:t> </a:t>
            </a:r>
            <a:r>
              <a:rPr lang="nl-NL" altLang="nl-NL" dirty="0" err="1" smtClean="0"/>
              <a:t>for</a:t>
            </a:r>
            <a:r>
              <a:rPr lang="nl-NL" altLang="nl-NL" dirty="0" smtClean="0"/>
              <a:t> </a:t>
            </a:r>
            <a:r>
              <a:rPr lang="nl-NL" altLang="nl-NL" dirty="0" err="1" smtClean="0"/>
              <a:t>patient</a:t>
            </a:r>
            <a:r>
              <a:rPr lang="nl-NL" altLang="nl-NL" dirty="0" smtClean="0"/>
              <a:t> relevant </a:t>
            </a:r>
            <a:r>
              <a:rPr lang="nl-NL" altLang="nl-NL" dirty="0" err="1" smtClean="0"/>
              <a:t>endpoints</a:t>
            </a:r>
            <a:endParaRPr lang="nl-NL" altLang="nl-NL" dirty="0" smtClean="0"/>
          </a:p>
          <a:p>
            <a:pPr algn="l" defTabSz="228600" eaLnBrk="1" hangingPunct="1">
              <a:lnSpc>
                <a:spcPct val="95000"/>
              </a:lnSpc>
              <a:spcBef>
                <a:spcPct val="10000"/>
              </a:spcBef>
            </a:pPr>
            <a:endParaRPr lang="nl-NL" altLang="nl-NL" dirty="0" smtClean="0"/>
          </a:p>
        </p:txBody>
      </p:sp>
    </p:spTree>
    <p:extLst>
      <p:ext uri="{BB962C8B-B14F-4D97-AF65-F5344CB8AC3E}">
        <p14:creationId xmlns:p14="http://schemas.microsoft.com/office/powerpoint/2010/main" val="588562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Sources of bias in cohorts</a:t>
            </a:r>
            <a:endParaRPr lang="nl-NL" sz="4000" dirty="0">
              <a:solidFill>
                <a:schemeClr val="accent1"/>
              </a:solidFill>
            </a:endParaRPr>
          </a:p>
        </p:txBody>
      </p:sp>
      <p:sp>
        <p:nvSpPr>
          <p:cNvPr id="3" name="Tijdelijke aanduiding voor inhoud 2"/>
          <p:cNvSpPr>
            <a:spLocks noGrp="1"/>
          </p:cNvSpPr>
          <p:nvPr>
            <p:ph idx="1"/>
          </p:nvPr>
        </p:nvSpPr>
        <p:spPr/>
        <p:txBody>
          <a:bodyPr/>
          <a:lstStyle/>
          <a:p>
            <a:r>
              <a:rPr lang="en-US" dirty="0" smtClean="0">
                <a:solidFill>
                  <a:schemeClr val="bg1">
                    <a:lumMod val="65000"/>
                  </a:schemeClr>
                </a:solidFill>
              </a:rPr>
              <a:t>Confounding</a:t>
            </a:r>
          </a:p>
          <a:p>
            <a:r>
              <a:rPr lang="en-US" dirty="0" smtClean="0"/>
              <a:t>Selection bias</a:t>
            </a:r>
          </a:p>
          <a:p>
            <a:r>
              <a:rPr lang="en-US" dirty="0" smtClean="0"/>
              <a:t>Observation bias</a:t>
            </a:r>
            <a:endParaRPr lang="nl-NL" dirty="0"/>
          </a:p>
        </p:txBody>
      </p:sp>
    </p:spTree>
    <p:extLst>
      <p:ext uri="{BB962C8B-B14F-4D97-AF65-F5344CB8AC3E}">
        <p14:creationId xmlns:p14="http://schemas.microsoft.com/office/powerpoint/2010/main" val="1444787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Selection bias in cohorts</a:t>
            </a:r>
            <a:endParaRPr lang="nl-NL" sz="4000" dirty="0">
              <a:solidFill>
                <a:schemeClr val="accent1"/>
              </a:solidFill>
            </a:endParaRPr>
          </a:p>
        </p:txBody>
      </p:sp>
      <p:sp>
        <p:nvSpPr>
          <p:cNvPr id="3" name="Tijdelijke aanduiding voor inhoud 2"/>
          <p:cNvSpPr>
            <a:spLocks noGrp="1"/>
          </p:cNvSpPr>
          <p:nvPr>
            <p:ph idx="1"/>
          </p:nvPr>
        </p:nvSpPr>
        <p:spPr/>
        <p:txBody>
          <a:bodyPr/>
          <a:lstStyle/>
          <a:p>
            <a:pPr marL="514350" indent="-514350">
              <a:buAutoNum type="arabicPeriod"/>
            </a:pPr>
            <a:r>
              <a:rPr lang="en-US" sz="2800" dirty="0" smtClean="0"/>
              <a:t>Happens if subjects (exposed or unexposed) are specifically included based on a known relation between high exposure and increased risk of outcome.</a:t>
            </a:r>
          </a:p>
          <a:p>
            <a:pPr marL="514350" indent="-514350">
              <a:buAutoNum type="arabicPeriod"/>
            </a:pPr>
            <a:endParaRPr lang="en-US" sz="2800" dirty="0" smtClean="0"/>
          </a:p>
          <a:p>
            <a:pPr marL="514350" indent="-514350">
              <a:buAutoNum type="arabicPeriod"/>
            </a:pPr>
            <a:r>
              <a:rPr lang="en-US" sz="2800" dirty="0" smtClean="0"/>
              <a:t>Happens if loss to follow-up has to do with the underlying occurrence relation</a:t>
            </a:r>
          </a:p>
          <a:p>
            <a:pPr marL="0" indent="0">
              <a:buNone/>
            </a:pPr>
            <a:endParaRPr lang="en-US" b="1" dirty="0" smtClean="0"/>
          </a:p>
          <a:p>
            <a:pPr marL="0" indent="0">
              <a:buNone/>
            </a:pPr>
            <a:r>
              <a:rPr lang="en-US" sz="2800" b="1" dirty="0" smtClean="0"/>
              <a:t>Remember</a:t>
            </a:r>
            <a:r>
              <a:rPr lang="en-US" sz="2800" b="1" dirty="0"/>
              <a:t>: cannot be rectified in analysis!!!</a:t>
            </a:r>
          </a:p>
          <a:p>
            <a:pPr marL="0" indent="0">
              <a:buNone/>
            </a:pPr>
            <a:endParaRPr lang="en-US" dirty="0" smtClean="0"/>
          </a:p>
        </p:txBody>
      </p:sp>
    </p:spTree>
    <p:extLst>
      <p:ext uri="{BB962C8B-B14F-4D97-AF65-F5344CB8AC3E}">
        <p14:creationId xmlns:p14="http://schemas.microsoft.com/office/powerpoint/2010/main" val="1912155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How could selection bias have occurred in our example?</a:t>
            </a:r>
            <a:endParaRPr lang="nl-NL" sz="4000" dirty="0">
              <a:solidFill>
                <a:schemeClr val="accent1"/>
              </a:solidFill>
            </a:endParaRPr>
          </a:p>
        </p:txBody>
      </p:sp>
      <p:sp>
        <p:nvSpPr>
          <p:cNvPr id="3" name="Tijdelijke aanduiding voor inhoud 2"/>
          <p:cNvSpPr>
            <a:spLocks noGrp="1"/>
          </p:cNvSpPr>
          <p:nvPr>
            <p:ph idx="1"/>
          </p:nvPr>
        </p:nvSpPr>
        <p:spPr/>
        <p:txBody>
          <a:bodyPr/>
          <a:lstStyle/>
          <a:p>
            <a:endParaRPr lang="nl-NL" dirty="0"/>
          </a:p>
        </p:txBody>
      </p:sp>
      <p:pic>
        <p:nvPicPr>
          <p:cNvPr id="4" name="Tijdelijke aanduiding voor inhou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51" y="1837953"/>
            <a:ext cx="2428875" cy="1885950"/>
          </a:xfrm>
          <a:prstGeom prst="rect">
            <a:avLst/>
          </a:prstGeom>
        </p:spPr>
      </p:pic>
      <p:sp>
        <p:nvSpPr>
          <p:cNvPr id="5" name="Tekstvak 4"/>
          <p:cNvSpPr txBox="1"/>
          <p:nvPr/>
        </p:nvSpPr>
        <p:spPr>
          <a:xfrm>
            <a:off x="4324130" y="1700808"/>
            <a:ext cx="720080" cy="1569660"/>
          </a:xfrm>
          <a:prstGeom prst="rect">
            <a:avLst/>
          </a:prstGeom>
          <a:noFill/>
        </p:spPr>
        <p:txBody>
          <a:bodyPr wrap="square" rtlCol="0">
            <a:spAutoFit/>
          </a:bodyPr>
          <a:lstStyle/>
          <a:p>
            <a:r>
              <a:rPr lang="en-US" sz="9600" dirty="0" smtClean="0"/>
              <a:t>?</a:t>
            </a:r>
            <a:endParaRPr lang="nl-NL" sz="9600" dirty="0"/>
          </a:p>
        </p:txBody>
      </p:sp>
      <p:pic>
        <p:nvPicPr>
          <p:cNvPr id="6" name="Afbeelding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6055" y="1614115"/>
            <a:ext cx="1962150" cy="2333625"/>
          </a:xfrm>
          <a:prstGeom prst="rect">
            <a:avLst/>
          </a:prstGeom>
        </p:spPr>
      </p:pic>
      <p:sp>
        <p:nvSpPr>
          <p:cNvPr id="8" name="AutoShape 2" descr="Image result for hard nadenken"/>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 name="Tekstvak 6"/>
          <p:cNvSpPr txBox="1"/>
          <p:nvPr/>
        </p:nvSpPr>
        <p:spPr>
          <a:xfrm>
            <a:off x="3779912" y="3723903"/>
            <a:ext cx="2088232" cy="369332"/>
          </a:xfrm>
          <a:prstGeom prst="rect">
            <a:avLst/>
          </a:prstGeom>
          <a:noFill/>
        </p:spPr>
        <p:txBody>
          <a:bodyPr wrap="square" rtlCol="0">
            <a:spAutoFit/>
          </a:bodyPr>
          <a:lstStyle/>
          <a:p>
            <a:endParaRPr lang="nl-NL" dirty="0"/>
          </a:p>
        </p:txBody>
      </p:sp>
      <p:pic>
        <p:nvPicPr>
          <p:cNvPr id="4098" name="Picture 2" descr="Image result for bed pictogram">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7341" y="3671544"/>
            <a:ext cx="1545141" cy="15451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ictogram springen">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9840" y="3619990"/>
            <a:ext cx="1470081" cy="1571700"/>
          </a:xfrm>
          <a:prstGeom prst="rect">
            <a:avLst/>
          </a:prstGeom>
          <a:noFill/>
          <a:extLst>
            <a:ext uri="{909E8E84-426E-40DD-AFC4-6F175D3DCCD1}">
              <a14:hiddenFill xmlns:a14="http://schemas.microsoft.com/office/drawing/2010/main">
                <a:solidFill>
                  <a:srgbClr val="FFFFFF"/>
                </a:solidFill>
              </a14:hiddenFill>
            </a:ext>
          </a:extLst>
        </p:spPr>
      </p:pic>
      <p:sp>
        <p:nvSpPr>
          <p:cNvPr id="10" name="Tekstvak 9"/>
          <p:cNvSpPr txBox="1"/>
          <p:nvPr/>
        </p:nvSpPr>
        <p:spPr>
          <a:xfrm>
            <a:off x="251520" y="5223851"/>
            <a:ext cx="8507263" cy="1569660"/>
          </a:xfrm>
          <a:prstGeom prst="rect">
            <a:avLst/>
          </a:prstGeom>
          <a:solidFill>
            <a:schemeClr val="bg1"/>
          </a:solidFill>
        </p:spPr>
        <p:txBody>
          <a:bodyPr wrap="square" rtlCol="0">
            <a:spAutoFit/>
          </a:bodyPr>
          <a:lstStyle/>
          <a:p>
            <a:r>
              <a:rPr lang="en-GB" sz="2400" dirty="0" smtClean="0"/>
              <a:t>People may get lost to follow-up because they feel too sick or very energetic. This may be due to the (lack of) effects of the antidepressants. The related behaviour </a:t>
            </a:r>
            <a:r>
              <a:rPr lang="en-GB" sz="2400" dirty="0"/>
              <a:t>(sick in </a:t>
            </a:r>
            <a:r>
              <a:rPr lang="en-GB" sz="2400" dirty="0" smtClean="0"/>
              <a:t>bed or active) can impact fracture risk. </a:t>
            </a:r>
            <a:endParaRPr lang="nl-NL" sz="2400" dirty="0"/>
          </a:p>
        </p:txBody>
      </p:sp>
    </p:spTree>
    <p:extLst>
      <p:ext uri="{BB962C8B-B14F-4D97-AF65-F5344CB8AC3E}">
        <p14:creationId xmlns:p14="http://schemas.microsoft.com/office/powerpoint/2010/main" val="197935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Information bias in cohorts</a:t>
            </a:r>
            <a:endParaRPr lang="nl-NL" sz="4000" dirty="0">
              <a:solidFill>
                <a:schemeClr val="accent1"/>
              </a:solidFill>
            </a:endParaRPr>
          </a:p>
        </p:txBody>
      </p:sp>
      <p:sp>
        <p:nvSpPr>
          <p:cNvPr id="3" name="Tijdelijke aanduiding voor inhoud 2"/>
          <p:cNvSpPr>
            <a:spLocks noGrp="1"/>
          </p:cNvSpPr>
          <p:nvPr>
            <p:ph idx="1"/>
          </p:nvPr>
        </p:nvSpPr>
        <p:spPr/>
        <p:txBody>
          <a:bodyPr/>
          <a:lstStyle/>
          <a:p>
            <a:pPr marL="0" indent="0">
              <a:buNone/>
            </a:pPr>
            <a:endParaRPr lang="en-US" sz="2800" dirty="0" smtClean="0"/>
          </a:p>
          <a:p>
            <a:pPr marL="0" indent="0">
              <a:buNone/>
            </a:pPr>
            <a:r>
              <a:rPr lang="en-US" sz="2800" dirty="0" smtClean="0"/>
              <a:t>Happens if observations/measurements of subjects in one group (e.g. exposed) are made different from  observations/measurements in the other group (e.g. unexposed).</a:t>
            </a:r>
          </a:p>
          <a:p>
            <a:pPr marL="514350" indent="-514350">
              <a:buAutoNum type="arabicPeriod"/>
            </a:pPr>
            <a:endParaRPr lang="en-US" dirty="0"/>
          </a:p>
          <a:p>
            <a:pPr marL="0" indent="0">
              <a:buNone/>
            </a:pPr>
            <a:r>
              <a:rPr lang="en-US" sz="2800" b="1" dirty="0"/>
              <a:t>Remember: cannot be rectified in analysis!!!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76505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How could information bias have occurred in our example?</a:t>
            </a:r>
          </a:p>
        </p:txBody>
      </p:sp>
      <p:sp>
        <p:nvSpPr>
          <p:cNvPr id="3" name="Tijdelijke aanduiding voor inhoud 2"/>
          <p:cNvSpPr>
            <a:spLocks noGrp="1"/>
          </p:cNvSpPr>
          <p:nvPr>
            <p:ph idx="1"/>
          </p:nvPr>
        </p:nvSpPr>
        <p:spPr/>
        <p:txBody>
          <a:bodyPr/>
          <a:lstStyle/>
          <a:p>
            <a:endParaRPr lang="en-US" dirty="0"/>
          </a:p>
          <a:p>
            <a:endParaRPr lang="nl-NL" dirty="0"/>
          </a:p>
        </p:txBody>
      </p:sp>
      <p:pic>
        <p:nvPicPr>
          <p:cNvPr id="4" name="Tijdelijke aanduiding voor inhou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51" y="2276872"/>
            <a:ext cx="2428875" cy="1885950"/>
          </a:xfrm>
          <a:prstGeom prst="rect">
            <a:avLst/>
          </a:prstGeom>
        </p:spPr>
      </p:pic>
      <p:sp>
        <p:nvSpPr>
          <p:cNvPr id="5" name="Tekstvak 4"/>
          <p:cNvSpPr txBox="1"/>
          <p:nvPr/>
        </p:nvSpPr>
        <p:spPr>
          <a:xfrm>
            <a:off x="4324130" y="2295015"/>
            <a:ext cx="720080" cy="1569660"/>
          </a:xfrm>
          <a:prstGeom prst="rect">
            <a:avLst/>
          </a:prstGeom>
          <a:noFill/>
        </p:spPr>
        <p:txBody>
          <a:bodyPr wrap="square" rtlCol="0">
            <a:spAutoFit/>
          </a:bodyPr>
          <a:lstStyle/>
          <a:p>
            <a:r>
              <a:rPr lang="en-US" sz="9600" dirty="0" smtClean="0"/>
              <a:t>?</a:t>
            </a:r>
            <a:endParaRPr lang="nl-NL" sz="9600" dirty="0"/>
          </a:p>
        </p:txBody>
      </p:sp>
      <p:pic>
        <p:nvPicPr>
          <p:cNvPr id="6" name="Afbeelding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104" y="1923879"/>
            <a:ext cx="1962150" cy="2333625"/>
          </a:xfrm>
          <a:prstGeom prst="rect">
            <a:avLst/>
          </a:prstGeom>
        </p:spPr>
      </p:pic>
      <p:pic>
        <p:nvPicPr>
          <p:cNvPr id="3074" name="Picture 2" descr="Related imag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8104" y="1902186"/>
            <a:ext cx="1982591" cy="2355318"/>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p:cNvSpPr txBox="1"/>
          <p:nvPr/>
        </p:nvSpPr>
        <p:spPr>
          <a:xfrm>
            <a:off x="416364" y="4984749"/>
            <a:ext cx="8363248" cy="923330"/>
          </a:xfrm>
          <a:prstGeom prst="rect">
            <a:avLst/>
          </a:prstGeom>
          <a:noFill/>
        </p:spPr>
        <p:txBody>
          <a:bodyPr wrap="square" rtlCol="0">
            <a:spAutoFit/>
          </a:bodyPr>
          <a:lstStyle/>
          <a:p>
            <a:r>
              <a:rPr lang="en-GB" dirty="0" smtClean="0"/>
              <a:t>Can happen with interpretation of images. With prior knowledge about use of antidepressants, one may search harder to find a fracture on the x-ray image.</a:t>
            </a:r>
          </a:p>
          <a:p>
            <a:endParaRPr lang="en-GB" dirty="0"/>
          </a:p>
        </p:txBody>
      </p:sp>
    </p:spTree>
    <p:extLst>
      <p:ext uri="{BB962C8B-B14F-4D97-AF65-F5344CB8AC3E}">
        <p14:creationId xmlns:p14="http://schemas.microsoft.com/office/powerpoint/2010/main" val="419491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el 1"/>
          <p:cNvSpPr>
            <a:spLocks noGrp="1"/>
          </p:cNvSpPr>
          <p:nvPr>
            <p:ph type="title" idx="4294967295"/>
          </p:nvPr>
        </p:nvSpPr>
        <p:spPr>
          <a:xfrm>
            <a:off x="457200" y="274638"/>
            <a:ext cx="8229600" cy="1143000"/>
          </a:xfrm>
          <a:prstGeom prst="rect">
            <a:avLst/>
          </a:prstGeom>
        </p:spPr>
        <p:txBody>
          <a:bodyPr/>
          <a:lstStyle/>
          <a:p>
            <a:pPr algn="l" eaLnBrk="1" hangingPunct="1"/>
            <a:r>
              <a:rPr lang="fr-FR" sz="4000" smtClean="0">
                <a:solidFill>
                  <a:schemeClr val="accent1"/>
                </a:solidFill>
                <a:latin typeface="Calibri" pitchFamily="34" charset="0"/>
              </a:rPr>
              <a:t>Recipe: Cohort study</a:t>
            </a:r>
            <a:endParaRPr lang="en-US" sz="4000" smtClean="0">
              <a:solidFill>
                <a:schemeClr val="accent1"/>
              </a:solidFill>
              <a:latin typeface="Calibri" pitchFamily="34" charset="0"/>
            </a:endParaRPr>
          </a:p>
        </p:txBody>
      </p:sp>
      <p:sp>
        <p:nvSpPr>
          <p:cNvPr id="174083" name="Tijdelijke aanduiding voor inhoud 2"/>
          <p:cNvSpPr>
            <a:spLocks noGrp="1"/>
          </p:cNvSpPr>
          <p:nvPr>
            <p:ph idx="4294967295"/>
          </p:nvPr>
        </p:nvSpPr>
        <p:spPr>
          <a:xfrm>
            <a:off x="457200" y="1207293"/>
            <a:ext cx="8229600" cy="4525963"/>
          </a:xfrm>
          <a:prstGeom prst="rect">
            <a:avLst/>
          </a:prstGeom>
        </p:spPr>
        <p:txBody>
          <a:bodyPr/>
          <a:lstStyle/>
          <a:p>
            <a:pPr marL="0" indent="0" eaLnBrk="1" hangingPunct="1">
              <a:lnSpc>
                <a:spcPct val="90000"/>
              </a:lnSpc>
              <a:buNone/>
            </a:pPr>
            <a:r>
              <a:rPr lang="fr-FR" sz="2800" dirty="0" err="1" smtClean="0">
                <a:latin typeface="Calibri" pitchFamily="34" charset="0"/>
              </a:rPr>
              <a:t>Identify</a:t>
            </a:r>
            <a:r>
              <a:rPr lang="fr-FR" sz="2800" dirty="0" smtClean="0">
                <a:latin typeface="Calibri" pitchFamily="34" charset="0"/>
              </a:rPr>
              <a:t> group of: </a:t>
            </a:r>
          </a:p>
          <a:p>
            <a:pPr>
              <a:lnSpc>
                <a:spcPct val="90000"/>
              </a:lnSpc>
            </a:pPr>
            <a:r>
              <a:rPr lang="fr-FR" sz="2400" dirty="0" err="1" smtClean="0">
                <a:latin typeface="Calibri" pitchFamily="34" charset="0"/>
              </a:rPr>
              <a:t>unexposed</a:t>
            </a:r>
            <a:r>
              <a:rPr lang="fr-FR" sz="2400" dirty="0" smtClean="0">
                <a:latin typeface="Calibri" pitchFamily="34" charset="0"/>
              </a:rPr>
              <a:t> </a:t>
            </a:r>
            <a:r>
              <a:rPr lang="fr-FR" sz="2400" dirty="0" err="1" smtClean="0">
                <a:latin typeface="Calibri" pitchFamily="34" charset="0"/>
              </a:rPr>
              <a:t>subjects</a:t>
            </a:r>
            <a:endParaRPr lang="fr-FR" sz="2400" dirty="0">
              <a:latin typeface="Calibri" pitchFamily="34" charset="0"/>
            </a:endParaRPr>
          </a:p>
          <a:p>
            <a:pPr>
              <a:lnSpc>
                <a:spcPct val="90000"/>
              </a:lnSpc>
            </a:pPr>
            <a:r>
              <a:rPr lang="fr-FR" sz="2400" dirty="0" err="1" smtClean="0">
                <a:latin typeface="Calibri" pitchFamily="34" charset="0"/>
              </a:rPr>
              <a:t>exposed</a:t>
            </a:r>
            <a:r>
              <a:rPr lang="fr-FR" sz="2400" dirty="0" smtClean="0">
                <a:latin typeface="Calibri" pitchFamily="34" charset="0"/>
              </a:rPr>
              <a:t> </a:t>
            </a:r>
            <a:r>
              <a:rPr lang="fr-FR" sz="2400" dirty="0" err="1" smtClean="0">
                <a:latin typeface="Calibri" pitchFamily="34" charset="0"/>
              </a:rPr>
              <a:t>subjects</a:t>
            </a:r>
            <a:endParaRPr lang="fr-FR" sz="2400" dirty="0" smtClean="0">
              <a:latin typeface="Calibri" pitchFamily="34" charset="0"/>
            </a:endParaRPr>
          </a:p>
          <a:p>
            <a:pPr>
              <a:lnSpc>
                <a:spcPct val="90000"/>
              </a:lnSpc>
            </a:pPr>
            <a:endParaRPr lang="fr-FR" sz="2400" dirty="0" smtClean="0">
              <a:latin typeface="Calibri" pitchFamily="34" charset="0"/>
            </a:endParaRPr>
          </a:p>
          <a:p>
            <a:pPr marL="0" indent="0" eaLnBrk="1" hangingPunct="1">
              <a:lnSpc>
                <a:spcPct val="90000"/>
              </a:lnSpc>
              <a:buNone/>
            </a:pPr>
            <a:r>
              <a:rPr lang="fr-FR" sz="2800" dirty="0" err="1" smtClean="0">
                <a:latin typeface="Calibri" pitchFamily="34" charset="0"/>
              </a:rPr>
              <a:t>Measure</a:t>
            </a:r>
            <a:r>
              <a:rPr lang="fr-FR" sz="2800" dirty="0" smtClean="0">
                <a:latin typeface="Calibri" pitchFamily="34" charset="0"/>
              </a:rPr>
              <a:t> incidence of </a:t>
            </a:r>
            <a:r>
              <a:rPr lang="fr-FR" sz="2800" dirty="0" err="1" smtClean="0">
                <a:latin typeface="Calibri" pitchFamily="34" charset="0"/>
              </a:rPr>
              <a:t>disease</a:t>
            </a:r>
            <a:endParaRPr lang="fr-FR" sz="2800" dirty="0" smtClean="0">
              <a:latin typeface="Calibri" pitchFamily="34" charset="0"/>
            </a:endParaRPr>
          </a:p>
          <a:p>
            <a:pPr marL="0" indent="0" eaLnBrk="1" hangingPunct="1">
              <a:lnSpc>
                <a:spcPct val="90000"/>
              </a:lnSpc>
              <a:buNone/>
            </a:pPr>
            <a:endParaRPr lang="fr-FR" sz="2000" dirty="0" smtClean="0">
              <a:latin typeface="Calibri" pitchFamily="34" charset="0"/>
            </a:endParaRPr>
          </a:p>
          <a:p>
            <a:pPr marL="0" indent="0" eaLnBrk="1" hangingPunct="1">
              <a:lnSpc>
                <a:spcPct val="90000"/>
              </a:lnSpc>
              <a:buNone/>
            </a:pPr>
            <a:r>
              <a:rPr lang="fr-FR" sz="2800" dirty="0" smtClean="0">
                <a:latin typeface="Calibri" pitchFamily="34" charset="0"/>
              </a:rPr>
              <a:t>Compare incidence </a:t>
            </a:r>
            <a:r>
              <a:rPr lang="fr-FR" sz="2800" dirty="0" err="1" smtClean="0">
                <a:latin typeface="Calibri" pitchFamily="34" charset="0"/>
              </a:rPr>
              <a:t>between</a:t>
            </a:r>
            <a:r>
              <a:rPr lang="fr-FR" sz="2800" dirty="0" smtClean="0">
                <a:latin typeface="Calibri" pitchFamily="34" charset="0"/>
              </a:rPr>
              <a:t> </a:t>
            </a:r>
            <a:r>
              <a:rPr lang="fr-FR" sz="2800" dirty="0" err="1" smtClean="0">
                <a:latin typeface="Calibri" pitchFamily="34" charset="0"/>
              </a:rPr>
              <a:t>exposed</a:t>
            </a:r>
            <a:r>
              <a:rPr lang="fr-FR" sz="2800" dirty="0" smtClean="0">
                <a:latin typeface="Calibri" pitchFamily="34" charset="0"/>
              </a:rPr>
              <a:t> and </a:t>
            </a:r>
            <a:r>
              <a:rPr lang="fr-FR" sz="2800" dirty="0" err="1" smtClean="0">
                <a:latin typeface="Calibri" pitchFamily="34" charset="0"/>
              </a:rPr>
              <a:t>unexposed</a:t>
            </a:r>
            <a:r>
              <a:rPr lang="fr-FR" sz="2800" dirty="0" smtClean="0">
                <a:latin typeface="Calibri" pitchFamily="34" charset="0"/>
              </a:rPr>
              <a:t> group</a:t>
            </a:r>
          </a:p>
          <a:p>
            <a:pPr marL="0" indent="0" eaLnBrk="1" hangingPunct="1">
              <a:lnSpc>
                <a:spcPct val="90000"/>
              </a:lnSpc>
              <a:buNone/>
            </a:pPr>
            <a:endParaRPr lang="fr-FR" sz="2000" dirty="0">
              <a:latin typeface="Calibri" pitchFamily="34" charset="0"/>
            </a:endParaRPr>
          </a:p>
          <a:p>
            <a:pPr marL="0" indent="0" eaLnBrk="1" hangingPunct="1">
              <a:lnSpc>
                <a:spcPct val="90000"/>
              </a:lnSpc>
              <a:buNone/>
            </a:pPr>
            <a:r>
              <a:rPr lang="fr-FR" sz="2800" dirty="0" smtClean="0">
                <a:latin typeface="Calibri" pitchFamily="34" charset="0"/>
              </a:rPr>
              <a:t>Assure </a:t>
            </a:r>
            <a:r>
              <a:rPr lang="fr-FR" sz="2800" dirty="0" err="1" smtClean="0">
                <a:latin typeface="Calibri" pitchFamily="34" charset="0"/>
              </a:rPr>
              <a:t>comparability</a:t>
            </a:r>
            <a:r>
              <a:rPr lang="fr-FR" sz="2800" dirty="0" smtClean="0">
                <a:latin typeface="Calibri" pitchFamily="34" charset="0"/>
              </a:rPr>
              <a:t> as in trials</a:t>
            </a:r>
          </a:p>
          <a:p>
            <a:pPr eaLnBrk="1" hangingPunct="1"/>
            <a:endParaRPr lang="en-US" dirty="0" smtClean="0">
              <a:latin typeface="Calibri" pitchFamily="34" charset="0"/>
            </a:endParaRPr>
          </a:p>
        </p:txBody>
      </p:sp>
    </p:spTree>
    <p:extLst>
      <p:ext uri="{BB962C8B-B14F-4D97-AF65-F5344CB8AC3E}">
        <p14:creationId xmlns:p14="http://schemas.microsoft.com/office/powerpoint/2010/main" val="3049594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Tijdelijke aanduiding voor inhoud 2"/>
          <p:cNvSpPr>
            <a:spLocks noGrp="1"/>
          </p:cNvSpPr>
          <p:nvPr>
            <p:ph sz="half" idx="13"/>
          </p:nvPr>
        </p:nvSpPr>
        <p:spPr>
          <a:xfrm>
            <a:off x="432262" y="1291446"/>
            <a:ext cx="3958723" cy="4835034"/>
          </a:xfrm>
          <a:prstGeom prst="rect">
            <a:avLst/>
          </a:prstGeom>
        </p:spPr>
        <p:txBody>
          <a:bodyPr/>
          <a:lstStyle/>
          <a:p>
            <a:pPr marL="0" indent="0">
              <a:buNone/>
            </a:pPr>
            <a:r>
              <a:rPr lang="en-US" sz="2800" dirty="0" smtClean="0">
                <a:solidFill>
                  <a:schemeClr val="accent1"/>
                </a:solidFill>
                <a:latin typeface="Calibri" pitchFamily="34" charset="0"/>
              </a:rPr>
              <a:t>Limitations</a:t>
            </a:r>
          </a:p>
          <a:p>
            <a:pPr marL="0" indent="0">
              <a:buNone/>
            </a:pPr>
            <a:endParaRPr lang="en-US" sz="2800" dirty="0">
              <a:solidFill>
                <a:schemeClr val="accent1"/>
              </a:solidFill>
              <a:latin typeface="Calibri" pitchFamily="34" charset="0"/>
            </a:endParaRPr>
          </a:p>
          <a:p>
            <a:r>
              <a:rPr lang="en-US" sz="2800" dirty="0" smtClean="0">
                <a:latin typeface="Calibri" pitchFamily="34" charset="0"/>
              </a:rPr>
              <a:t>Latency period</a:t>
            </a:r>
          </a:p>
          <a:p>
            <a:r>
              <a:rPr lang="en-US" sz="2800" dirty="0" smtClean="0">
                <a:latin typeface="Calibri" pitchFamily="34" charset="0"/>
              </a:rPr>
              <a:t>Loss to follow</a:t>
            </a:r>
          </a:p>
          <a:p>
            <a:r>
              <a:rPr lang="en-US" sz="2800" dirty="0" smtClean="0">
                <a:latin typeface="Calibri" pitchFamily="34" charset="0"/>
              </a:rPr>
              <a:t>Large sample size</a:t>
            </a:r>
          </a:p>
          <a:p>
            <a:r>
              <a:rPr lang="en-US" sz="2800" dirty="0" smtClean="0">
                <a:latin typeface="Calibri" pitchFamily="34" charset="0"/>
              </a:rPr>
              <a:t>Exposure can change</a:t>
            </a:r>
          </a:p>
          <a:p>
            <a:r>
              <a:rPr lang="en-US" sz="2800" dirty="0" smtClean="0">
                <a:latin typeface="Calibri" pitchFamily="34" charset="0"/>
              </a:rPr>
              <a:t>Ethical </a:t>
            </a:r>
            <a:r>
              <a:rPr lang="en-US" sz="2800" dirty="0">
                <a:latin typeface="Calibri" pitchFamily="34" charset="0"/>
              </a:rPr>
              <a:t>considerations</a:t>
            </a:r>
          </a:p>
          <a:p>
            <a:r>
              <a:rPr lang="en-US" sz="2800" b="1" dirty="0" smtClean="0">
                <a:latin typeface="Calibri" pitchFamily="34" charset="0"/>
              </a:rPr>
              <a:t>Cost</a:t>
            </a:r>
            <a:endParaRPr lang="en-US" sz="2800" b="1" dirty="0">
              <a:latin typeface="Calibri" pitchFamily="34" charset="0"/>
            </a:endParaRPr>
          </a:p>
          <a:p>
            <a:r>
              <a:rPr lang="en-US" sz="2800" dirty="0" smtClean="0">
                <a:latin typeface="Calibri" pitchFamily="34" charset="0"/>
              </a:rPr>
              <a:t>Time </a:t>
            </a:r>
            <a:r>
              <a:rPr lang="en-US" sz="2800" dirty="0">
                <a:latin typeface="Calibri" pitchFamily="34" charset="0"/>
              </a:rPr>
              <a:t>consuming</a:t>
            </a:r>
          </a:p>
          <a:p>
            <a:pPr marL="0" indent="0">
              <a:buNone/>
            </a:pPr>
            <a:endParaRPr lang="en-US" sz="2800" dirty="0" smtClean="0">
              <a:latin typeface="Calibri" pitchFamily="34" charset="0"/>
            </a:endParaRPr>
          </a:p>
          <a:p>
            <a:pPr marL="0" indent="0">
              <a:buNone/>
            </a:pPr>
            <a:endParaRPr lang="en-US" sz="2800" dirty="0" smtClean="0">
              <a:latin typeface="Calibri" pitchFamily="34" charset="0"/>
            </a:endParaRPr>
          </a:p>
          <a:p>
            <a:pPr marL="0" indent="0">
              <a:buNone/>
            </a:pPr>
            <a:endParaRPr lang="en-US" sz="2800" dirty="0" smtClean="0">
              <a:latin typeface="Calibri" pitchFamily="34" charset="0"/>
            </a:endParaRPr>
          </a:p>
        </p:txBody>
      </p:sp>
      <p:sp>
        <p:nvSpPr>
          <p:cNvPr id="2" name="Tijdelijke aanduiding voor inhoud 1"/>
          <p:cNvSpPr>
            <a:spLocks noGrp="1"/>
          </p:cNvSpPr>
          <p:nvPr>
            <p:ph sz="half" idx="14"/>
          </p:nvPr>
        </p:nvSpPr>
        <p:spPr>
          <a:xfrm>
            <a:off x="4619045" y="1291445"/>
            <a:ext cx="4059442" cy="4934787"/>
          </a:xfrm>
        </p:spPr>
        <p:txBody>
          <a:bodyPr/>
          <a:lstStyle/>
          <a:p>
            <a:pPr marL="0" indent="0">
              <a:buNone/>
            </a:pPr>
            <a:r>
              <a:rPr lang="en-US" sz="2800" dirty="0" smtClean="0">
                <a:solidFill>
                  <a:schemeClr val="accent1"/>
                </a:solidFill>
                <a:latin typeface="Calibri" pitchFamily="34" charset="0"/>
              </a:rPr>
              <a:t>Strengths</a:t>
            </a:r>
            <a:endParaRPr lang="en-US" sz="2800" dirty="0">
              <a:solidFill>
                <a:schemeClr val="accent1"/>
              </a:solidFill>
              <a:latin typeface="Calibri" pitchFamily="34" charset="0"/>
            </a:endParaRPr>
          </a:p>
          <a:p>
            <a:pPr marL="0" indent="0">
              <a:buNone/>
            </a:pPr>
            <a:r>
              <a:rPr lang="fr-FR" sz="2800" dirty="0" smtClean="0">
                <a:latin typeface="Calibri" pitchFamily="34" charset="0"/>
              </a:rPr>
              <a:t> </a:t>
            </a:r>
            <a:endParaRPr lang="fr-FR" sz="2800" dirty="0">
              <a:latin typeface="Calibri" pitchFamily="34" charset="0"/>
            </a:endParaRPr>
          </a:p>
          <a:p>
            <a:r>
              <a:rPr lang="fr-FR" sz="2800" dirty="0">
                <a:latin typeface="Calibri" pitchFamily="34" charset="0"/>
              </a:rPr>
              <a:t>Incidence in </a:t>
            </a:r>
            <a:r>
              <a:rPr lang="fr-FR" sz="2800" dirty="0" err="1">
                <a:latin typeface="Calibri" pitchFamily="34" charset="0"/>
              </a:rPr>
              <a:t>exposed</a:t>
            </a:r>
            <a:r>
              <a:rPr lang="fr-FR" sz="2800" dirty="0">
                <a:latin typeface="Calibri" pitchFamily="34" charset="0"/>
              </a:rPr>
              <a:t> and </a:t>
            </a:r>
            <a:r>
              <a:rPr lang="fr-FR" sz="2800" dirty="0" err="1">
                <a:latin typeface="Calibri" pitchFamily="34" charset="0"/>
              </a:rPr>
              <a:t>unexposed</a:t>
            </a:r>
            <a:r>
              <a:rPr lang="fr-FR" sz="2800" dirty="0">
                <a:latin typeface="Calibri" pitchFamily="34" charset="0"/>
              </a:rPr>
              <a:t> groups</a:t>
            </a:r>
          </a:p>
          <a:p>
            <a:r>
              <a:rPr lang="fr-FR" sz="2800" dirty="0" err="1" smtClean="0">
                <a:latin typeface="Calibri" pitchFamily="34" charset="0"/>
              </a:rPr>
              <a:t>Suited</a:t>
            </a:r>
            <a:r>
              <a:rPr lang="fr-FR" sz="2800" dirty="0" smtClean="0">
                <a:latin typeface="Calibri" pitchFamily="34" charset="0"/>
              </a:rPr>
              <a:t> </a:t>
            </a:r>
            <a:r>
              <a:rPr lang="fr-FR" sz="2800" dirty="0">
                <a:latin typeface="Calibri" pitchFamily="34" charset="0"/>
              </a:rPr>
              <a:t>for rare </a:t>
            </a:r>
            <a:r>
              <a:rPr lang="fr-FR" sz="2800" dirty="0" err="1">
                <a:latin typeface="Calibri" pitchFamily="34" charset="0"/>
              </a:rPr>
              <a:t>exposure</a:t>
            </a:r>
            <a:endParaRPr lang="fr-FR" sz="2800" dirty="0">
              <a:latin typeface="Calibri" pitchFamily="34" charset="0"/>
            </a:endParaRPr>
          </a:p>
          <a:p>
            <a:r>
              <a:rPr lang="fr-FR" sz="2800" b="1" dirty="0" smtClean="0">
                <a:latin typeface="Calibri" pitchFamily="34" charset="0"/>
              </a:rPr>
              <a:t>T&gt;0 </a:t>
            </a:r>
            <a:r>
              <a:rPr lang="fr-FR" sz="2800" b="1" dirty="0" err="1" smtClean="0">
                <a:latin typeface="Calibri" pitchFamily="34" charset="0"/>
              </a:rPr>
              <a:t>is</a:t>
            </a:r>
            <a:r>
              <a:rPr lang="fr-FR" sz="2800" b="1" dirty="0" smtClean="0">
                <a:latin typeface="Calibri" pitchFamily="34" charset="0"/>
              </a:rPr>
              <a:t> </a:t>
            </a:r>
            <a:r>
              <a:rPr lang="fr-FR" sz="2800" b="1" dirty="0" err="1">
                <a:latin typeface="Calibri" pitchFamily="34" charset="0"/>
              </a:rPr>
              <a:t>clear</a:t>
            </a:r>
            <a:r>
              <a:rPr lang="fr-FR" sz="2800" b="1" dirty="0">
                <a:latin typeface="Calibri" pitchFamily="34" charset="0"/>
              </a:rPr>
              <a:t> </a:t>
            </a:r>
          </a:p>
          <a:p>
            <a:r>
              <a:rPr lang="fr-FR" sz="2800" dirty="0" err="1" smtClean="0">
                <a:latin typeface="Calibri" pitchFamily="34" charset="0"/>
              </a:rPr>
              <a:t>Less</a:t>
            </a:r>
            <a:r>
              <a:rPr lang="fr-FR" sz="2800" dirty="0" smtClean="0">
                <a:latin typeface="Calibri" pitchFamily="34" charset="0"/>
              </a:rPr>
              <a:t> </a:t>
            </a:r>
            <a:r>
              <a:rPr lang="fr-FR" sz="2800" dirty="0" err="1">
                <a:latin typeface="Calibri" pitchFamily="34" charset="0"/>
              </a:rPr>
              <a:t>subject</a:t>
            </a:r>
            <a:r>
              <a:rPr lang="fr-FR" sz="2800" dirty="0">
                <a:latin typeface="Calibri" pitchFamily="34" charset="0"/>
              </a:rPr>
              <a:t> to </a:t>
            </a:r>
            <a:r>
              <a:rPr lang="fr-FR" sz="2800" dirty="0" err="1" smtClean="0">
                <a:latin typeface="Calibri" pitchFamily="34" charset="0"/>
              </a:rPr>
              <a:t>biases</a:t>
            </a:r>
            <a:r>
              <a:rPr lang="fr-FR" sz="2800" dirty="0" smtClean="0">
                <a:latin typeface="Calibri" pitchFamily="34" charset="0"/>
              </a:rPr>
              <a:t>: </a:t>
            </a:r>
            <a:r>
              <a:rPr lang="fr-FR" sz="2800" dirty="0" err="1" smtClean="0">
                <a:latin typeface="Calibri" pitchFamily="34" charset="0"/>
              </a:rPr>
              <a:t>Outcome</a:t>
            </a:r>
            <a:r>
              <a:rPr lang="fr-FR" sz="2800" dirty="0" smtClean="0">
                <a:latin typeface="Calibri" pitchFamily="34" charset="0"/>
              </a:rPr>
              <a:t> </a:t>
            </a:r>
            <a:r>
              <a:rPr lang="fr-FR" sz="2800" dirty="0">
                <a:latin typeface="Calibri" pitchFamily="34" charset="0"/>
              </a:rPr>
              <a:t>not </a:t>
            </a:r>
            <a:r>
              <a:rPr lang="fr-FR" sz="2800" dirty="0" err="1">
                <a:latin typeface="Calibri" pitchFamily="34" charset="0"/>
              </a:rPr>
              <a:t>known</a:t>
            </a:r>
            <a:r>
              <a:rPr lang="fr-FR" sz="2800" dirty="0">
                <a:latin typeface="Calibri" pitchFamily="34" charset="0"/>
              </a:rPr>
              <a:t> (prospective)</a:t>
            </a:r>
            <a:endParaRPr lang="nl-NL" sz="2800" dirty="0"/>
          </a:p>
        </p:txBody>
      </p:sp>
      <p:sp>
        <p:nvSpPr>
          <p:cNvPr id="202754" name="Titel 1"/>
          <p:cNvSpPr>
            <a:spLocks noGrp="1"/>
          </p:cNvSpPr>
          <p:nvPr>
            <p:ph type="title"/>
          </p:nvPr>
        </p:nvSpPr>
        <p:spPr>
          <a:prstGeom prst="rect">
            <a:avLst/>
          </a:prstGeom>
        </p:spPr>
        <p:txBody>
          <a:bodyPr/>
          <a:lstStyle/>
          <a:p>
            <a:pPr algn="l" eaLnBrk="1" hangingPunct="1"/>
            <a:r>
              <a:rPr lang="en-US" sz="4000" dirty="0" smtClean="0">
                <a:solidFill>
                  <a:schemeClr val="accent1"/>
                </a:solidFill>
                <a:latin typeface="Calibri" pitchFamily="34" charset="0"/>
              </a:rPr>
              <a:t>cohort studies</a:t>
            </a:r>
          </a:p>
        </p:txBody>
      </p:sp>
    </p:spTree>
    <p:extLst>
      <p:ext uri="{BB962C8B-B14F-4D97-AF65-F5344CB8AC3E}">
        <p14:creationId xmlns:p14="http://schemas.microsoft.com/office/powerpoint/2010/main" val="2109087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el 1"/>
          <p:cNvSpPr>
            <a:spLocks noGrp="1"/>
          </p:cNvSpPr>
          <p:nvPr>
            <p:ph type="title"/>
          </p:nvPr>
        </p:nvSpPr>
        <p:spPr/>
        <p:txBody>
          <a:bodyPr/>
          <a:lstStyle/>
          <a:p>
            <a:pPr algn="l" eaLnBrk="1" hangingPunct="1"/>
            <a:r>
              <a:rPr lang="nl-NL" altLang="en-US" sz="4000" dirty="0" err="1" smtClean="0">
                <a:solidFill>
                  <a:schemeClr val="accent1"/>
                </a:solidFill>
              </a:rPr>
              <a:t>Essential</a:t>
            </a:r>
            <a:r>
              <a:rPr lang="nl-NL" altLang="en-US" sz="4000" dirty="0" smtClean="0">
                <a:solidFill>
                  <a:schemeClr val="accent1"/>
                </a:solidFill>
              </a:rPr>
              <a:t> </a:t>
            </a:r>
            <a:r>
              <a:rPr lang="nl-NL" altLang="en-US" sz="4000" dirty="0" err="1" smtClean="0">
                <a:solidFill>
                  <a:schemeClr val="accent1"/>
                </a:solidFill>
              </a:rPr>
              <a:t>descriptors</a:t>
            </a:r>
            <a:r>
              <a:rPr lang="nl-NL" altLang="en-US" sz="4000" dirty="0" smtClean="0">
                <a:solidFill>
                  <a:schemeClr val="accent1"/>
                </a:solidFill>
              </a:rPr>
              <a:t> of cross-</a:t>
            </a:r>
            <a:r>
              <a:rPr lang="nl-NL" altLang="en-US" sz="4000" dirty="0" err="1" smtClean="0">
                <a:solidFill>
                  <a:schemeClr val="accent1"/>
                </a:solidFill>
              </a:rPr>
              <a:t>section</a:t>
            </a:r>
            <a:endParaRPr lang="en-US" altLang="en-US" sz="4000" dirty="0" smtClean="0">
              <a:solidFill>
                <a:schemeClr val="accent1"/>
              </a:solidFill>
            </a:endParaRPr>
          </a:p>
        </p:txBody>
      </p:sp>
      <p:sp>
        <p:nvSpPr>
          <p:cNvPr id="110595" name="Tijdelijke aanduiding voor inhoud 2"/>
          <p:cNvSpPr>
            <a:spLocks noGrp="1"/>
          </p:cNvSpPr>
          <p:nvPr>
            <p:ph idx="1"/>
          </p:nvPr>
        </p:nvSpPr>
        <p:spPr>
          <a:xfrm>
            <a:off x="797809" y="1764908"/>
            <a:ext cx="7543260" cy="4236396"/>
          </a:xfrm>
        </p:spPr>
        <p:txBody>
          <a:bodyPr/>
          <a:lstStyle/>
          <a:p>
            <a:pPr marL="0" indent="0" eaLnBrk="1" hangingPunct="1">
              <a:buNone/>
            </a:pPr>
            <a:r>
              <a:rPr lang="nl-NL" altLang="en-US" sz="2800" dirty="0" smtClean="0"/>
              <a:t>Time: t=0</a:t>
            </a:r>
          </a:p>
          <a:p>
            <a:pPr marL="0" indent="0" eaLnBrk="1" hangingPunct="1">
              <a:buNone/>
            </a:pPr>
            <a:endParaRPr lang="en-GB" altLang="en-US" sz="2800" dirty="0" smtClean="0"/>
          </a:p>
          <a:p>
            <a:pPr marL="0" indent="0" eaLnBrk="1" hangingPunct="1">
              <a:buNone/>
            </a:pPr>
            <a:r>
              <a:rPr lang="en-GB" altLang="en-US" sz="2800" dirty="0" smtClean="0"/>
              <a:t>Population closed</a:t>
            </a:r>
          </a:p>
          <a:p>
            <a:pPr marL="0" indent="0" eaLnBrk="1" hangingPunct="1">
              <a:buNone/>
            </a:pPr>
            <a:endParaRPr lang="en-GB" altLang="en-US" sz="2800" dirty="0" smtClean="0"/>
          </a:p>
          <a:p>
            <a:pPr marL="0" indent="0" eaLnBrk="1" hangingPunct="1">
              <a:buNone/>
            </a:pPr>
            <a:r>
              <a:rPr lang="en-GB" altLang="en-US" sz="2800" dirty="0" smtClean="0"/>
              <a:t>Analysis on all participants (</a:t>
            </a:r>
            <a:r>
              <a:rPr lang="en-GB" altLang="en-US" sz="2800" b="1" dirty="0" smtClean="0"/>
              <a:t>census</a:t>
            </a:r>
            <a:r>
              <a:rPr lang="en-GB" altLang="en-US" sz="2800" dirty="0" smtClean="0"/>
              <a:t>)</a:t>
            </a:r>
          </a:p>
          <a:p>
            <a:pPr marL="0" indent="0" eaLnBrk="1" hangingPunct="1">
              <a:buNone/>
            </a:pPr>
            <a:endParaRPr lang="en-GB" altLang="en-US" sz="2800" dirty="0" smtClean="0"/>
          </a:p>
          <a:p>
            <a:pPr marL="0" indent="0" eaLnBrk="1" hangingPunct="1">
              <a:buNone/>
            </a:pPr>
            <a:r>
              <a:rPr lang="en-GB" altLang="en-US" sz="2800" dirty="0" smtClean="0"/>
              <a:t>Exposure (determinant): non-experimental</a:t>
            </a:r>
          </a:p>
          <a:p>
            <a:pPr eaLnBrk="1" hangingPunct="1"/>
            <a:endParaRPr lang="en-US" altLang="en-US" dirty="0" smtClean="0"/>
          </a:p>
        </p:txBody>
      </p:sp>
    </p:spTree>
    <p:extLst>
      <p:ext uri="{BB962C8B-B14F-4D97-AF65-F5344CB8AC3E}">
        <p14:creationId xmlns:p14="http://schemas.microsoft.com/office/powerpoint/2010/main" val="1693337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el 1"/>
          <p:cNvSpPr>
            <a:spLocks noGrp="1"/>
          </p:cNvSpPr>
          <p:nvPr>
            <p:ph type="title"/>
          </p:nvPr>
        </p:nvSpPr>
        <p:spPr/>
        <p:txBody>
          <a:bodyPr/>
          <a:lstStyle/>
          <a:p>
            <a:pPr algn="l" eaLnBrk="1" hangingPunct="1"/>
            <a:r>
              <a:rPr lang="nl-NL" altLang="en-US" sz="4000" dirty="0" smtClean="0">
                <a:solidFill>
                  <a:schemeClr val="accent1"/>
                </a:solidFill>
              </a:rPr>
              <a:t>Cross-</a:t>
            </a:r>
            <a:r>
              <a:rPr lang="nl-NL" altLang="en-US" sz="4000" dirty="0" err="1" smtClean="0">
                <a:solidFill>
                  <a:schemeClr val="accent1"/>
                </a:solidFill>
              </a:rPr>
              <a:t>sectional</a:t>
            </a:r>
            <a:r>
              <a:rPr lang="nl-NL" altLang="en-US" sz="4000" dirty="0" smtClean="0">
                <a:solidFill>
                  <a:schemeClr val="accent1"/>
                </a:solidFill>
              </a:rPr>
              <a:t>:</a:t>
            </a:r>
            <a:endParaRPr lang="en-US" altLang="en-US" sz="4000" dirty="0" smtClean="0">
              <a:solidFill>
                <a:schemeClr val="accent1"/>
              </a:solidFill>
            </a:endParaRPr>
          </a:p>
        </p:txBody>
      </p:sp>
      <p:sp>
        <p:nvSpPr>
          <p:cNvPr id="118787" name="Tijdelijke aanduiding voor inhoud 2"/>
          <p:cNvSpPr>
            <a:spLocks noGrp="1"/>
          </p:cNvSpPr>
          <p:nvPr>
            <p:ph idx="1"/>
          </p:nvPr>
        </p:nvSpPr>
        <p:spPr/>
        <p:txBody>
          <a:bodyPr/>
          <a:lstStyle/>
          <a:p>
            <a:pPr marL="0" indent="0" eaLnBrk="1" hangingPunct="1">
              <a:buNone/>
            </a:pPr>
            <a:r>
              <a:rPr lang="en-US" altLang="en-US" sz="2800" dirty="0" smtClean="0"/>
              <a:t>Strong points</a:t>
            </a:r>
          </a:p>
          <a:p>
            <a:r>
              <a:rPr lang="en-US" altLang="en-US" sz="2400" dirty="0" smtClean="0"/>
              <a:t>Quick, cheap</a:t>
            </a:r>
          </a:p>
          <a:p>
            <a:endParaRPr lang="en-US" altLang="en-US" sz="2400" dirty="0"/>
          </a:p>
          <a:p>
            <a:pPr marL="0" indent="0">
              <a:buNone/>
            </a:pPr>
            <a:r>
              <a:rPr lang="en-US" altLang="en-US" sz="2800" dirty="0" smtClean="0"/>
              <a:t>Limitations</a:t>
            </a:r>
            <a:endParaRPr lang="en-US" altLang="en-US" sz="2800" dirty="0"/>
          </a:p>
          <a:p>
            <a:r>
              <a:rPr lang="en-US" altLang="en-US" sz="2400" dirty="0" smtClean="0"/>
              <a:t>Explain selection</a:t>
            </a:r>
          </a:p>
          <a:p>
            <a:r>
              <a:rPr lang="en-US" altLang="en-US" sz="2400" dirty="0" smtClean="0"/>
              <a:t>Explain consequences of t=0</a:t>
            </a:r>
            <a:endParaRPr lang="nl-NL" altLang="en-US" sz="2400" dirty="0" smtClean="0"/>
          </a:p>
        </p:txBody>
      </p:sp>
    </p:spTree>
    <p:extLst>
      <p:ext uri="{BB962C8B-B14F-4D97-AF65-F5344CB8AC3E}">
        <p14:creationId xmlns:p14="http://schemas.microsoft.com/office/powerpoint/2010/main" val="1127681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6"/>
          <p:cNvSpPr>
            <a:spLocks noGrp="1"/>
          </p:cNvSpPr>
          <p:nvPr>
            <p:ph type="title"/>
          </p:nvPr>
        </p:nvSpPr>
        <p:spPr/>
        <p:txBody>
          <a:bodyPr/>
          <a:lstStyle/>
          <a:p>
            <a:pPr algn="l" eaLnBrk="1" hangingPunct="1"/>
            <a:r>
              <a:rPr lang="nl-NL" altLang="en-US" sz="4000" dirty="0" smtClean="0">
                <a:solidFill>
                  <a:schemeClr val="accent1"/>
                </a:solidFill>
              </a:rPr>
              <a:t>The flow of </a:t>
            </a:r>
            <a:r>
              <a:rPr lang="nl-NL" altLang="en-US" sz="4000" dirty="0" err="1" smtClean="0">
                <a:solidFill>
                  <a:schemeClr val="accent1"/>
                </a:solidFill>
              </a:rPr>
              <a:t>epidemiologic</a:t>
            </a:r>
            <a:r>
              <a:rPr lang="nl-NL" altLang="en-US" sz="4000" dirty="0" smtClean="0">
                <a:solidFill>
                  <a:schemeClr val="accent1"/>
                </a:solidFill>
              </a:rPr>
              <a:t> research </a:t>
            </a:r>
            <a:endParaRPr lang="en-US" altLang="en-US" sz="4000" dirty="0" smtClean="0">
              <a:solidFill>
                <a:schemeClr val="accent1"/>
              </a:solidFill>
            </a:endParaRPr>
          </a:p>
        </p:txBody>
      </p:sp>
      <p:sp>
        <p:nvSpPr>
          <p:cNvPr id="23555" name="Tijdelijke aanduiding voor inhoud 7"/>
          <p:cNvSpPr>
            <a:spLocks noGrp="1"/>
          </p:cNvSpPr>
          <p:nvPr>
            <p:ph idx="1"/>
          </p:nvPr>
        </p:nvSpPr>
        <p:spPr/>
        <p:txBody>
          <a:bodyPr/>
          <a:lstStyle/>
          <a:p>
            <a:pPr eaLnBrk="1" hangingPunct="1"/>
            <a:endParaRPr lang="en-GB" altLang="en-US" sz="2800" dirty="0" smtClean="0"/>
          </a:p>
          <a:p>
            <a:pPr marL="514350" indent="-514350" eaLnBrk="1" hangingPunct="1">
              <a:buFont typeface="+mj-lt"/>
              <a:buAutoNum type="arabicPeriod"/>
            </a:pPr>
            <a:r>
              <a:rPr lang="en-GB" altLang="en-US" sz="2800" dirty="0" smtClean="0">
                <a:solidFill>
                  <a:schemeClr val="bg1">
                    <a:lumMod val="85000"/>
                  </a:schemeClr>
                </a:solidFill>
              </a:rPr>
              <a:t>Starting from research question</a:t>
            </a:r>
          </a:p>
          <a:p>
            <a:pPr marL="514350" indent="-514350" eaLnBrk="1" hangingPunct="1">
              <a:buFont typeface="+mj-lt"/>
              <a:buAutoNum type="arabicPeriod"/>
            </a:pPr>
            <a:r>
              <a:rPr lang="en-GB" altLang="en-US" sz="2800" dirty="0" smtClean="0">
                <a:solidFill>
                  <a:schemeClr val="bg1">
                    <a:lumMod val="85000"/>
                  </a:schemeClr>
                </a:solidFill>
              </a:rPr>
              <a:t>Design of the occurrence relation</a:t>
            </a:r>
          </a:p>
          <a:p>
            <a:pPr marL="514350" indent="-514350" eaLnBrk="1" hangingPunct="1">
              <a:buFont typeface="+mj-lt"/>
              <a:buAutoNum type="arabicPeriod"/>
            </a:pPr>
            <a:r>
              <a:rPr lang="en-GB" altLang="en-US" sz="2800" dirty="0" smtClean="0"/>
              <a:t>Collection of data (empirical)</a:t>
            </a:r>
          </a:p>
          <a:p>
            <a:pPr marL="514350" indent="-514350" eaLnBrk="1" hangingPunct="1">
              <a:buFont typeface="+mj-lt"/>
              <a:buAutoNum type="arabicPeriod"/>
            </a:pPr>
            <a:r>
              <a:rPr lang="en-GB" altLang="en-US" sz="2800" dirty="0" smtClean="0"/>
              <a:t>Data analysis and scientific interpretation</a:t>
            </a:r>
          </a:p>
          <a:p>
            <a:pPr eaLnBrk="1" hangingPunct="1">
              <a:buFont typeface="Arial" pitchFamily="34" charset="0"/>
              <a:buNone/>
            </a:pPr>
            <a:endParaRPr lang="en-US" altLang="en-US" dirty="0" smtClean="0"/>
          </a:p>
        </p:txBody>
      </p:sp>
    </p:spTree>
    <p:extLst>
      <p:ext uri="{BB962C8B-B14F-4D97-AF65-F5344CB8AC3E}">
        <p14:creationId xmlns:p14="http://schemas.microsoft.com/office/powerpoint/2010/main" val="2234784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el 1"/>
          <p:cNvSpPr>
            <a:spLocks noGrp="1"/>
          </p:cNvSpPr>
          <p:nvPr>
            <p:ph type="title"/>
          </p:nvPr>
        </p:nvSpPr>
        <p:spPr/>
        <p:txBody>
          <a:bodyPr/>
          <a:lstStyle/>
          <a:p>
            <a:pPr algn="l" eaLnBrk="1" hangingPunct="1"/>
            <a:r>
              <a:rPr lang="nl-NL" altLang="en-US" sz="4000" dirty="0" err="1" smtClean="0">
                <a:solidFill>
                  <a:schemeClr val="accent1"/>
                </a:solidFill>
              </a:rPr>
              <a:t>Essential</a:t>
            </a:r>
            <a:r>
              <a:rPr lang="nl-NL" altLang="en-US" sz="4000" dirty="0" smtClean="0">
                <a:solidFill>
                  <a:schemeClr val="accent1"/>
                </a:solidFill>
              </a:rPr>
              <a:t> </a:t>
            </a:r>
            <a:r>
              <a:rPr lang="nl-NL" altLang="en-US" sz="4000" dirty="0" err="1" smtClean="0">
                <a:solidFill>
                  <a:schemeClr val="accent1"/>
                </a:solidFill>
              </a:rPr>
              <a:t>descriptors</a:t>
            </a:r>
            <a:r>
              <a:rPr lang="nl-NL" altLang="en-US" sz="4000" dirty="0" smtClean="0">
                <a:solidFill>
                  <a:schemeClr val="accent1"/>
                </a:solidFill>
              </a:rPr>
              <a:t> of trials</a:t>
            </a:r>
            <a:endParaRPr lang="en-US" altLang="en-US" sz="4000" dirty="0" smtClean="0">
              <a:solidFill>
                <a:schemeClr val="accent1"/>
              </a:solidFill>
            </a:endParaRPr>
          </a:p>
        </p:txBody>
      </p:sp>
      <p:sp>
        <p:nvSpPr>
          <p:cNvPr id="110595" name="Tijdelijke aanduiding voor inhoud 2"/>
          <p:cNvSpPr>
            <a:spLocks noGrp="1"/>
          </p:cNvSpPr>
          <p:nvPr>
            <p:ph idx="1"/>
          </p:nvPr>
        </p:nvSpPr>
        <p:spPr/>
        <p:txBody>
          <a:bodyPr/>
          <a:lstStyle/>
          <a:p>
            <a:pPr marL="0" indent="0" eaLnBrk="1" hangingPunct="1">
              <a:buNone/>
            </a:pPr>
            <a:r>
              <a:rPr lang="nl-NL" altLang="en-US" sz="2800" dirty="0" smtClean="0"/>
              <a:t>Time: t&gt;0</a:t>
            </a:r>
          </a:p>
          <a:p>
            <a:pPr marL="0" indent="0" eaLnBrk="1" hangingPunct="1">
              <a:buNone/>
            </a:pPr>
            <a:endParaRPr lang="en-GB" altLang="en-US" sz="2800" dirty="0" smtClean="0"/>
          </a:p>
          <a:p>
            <a:pPr marL="0" indent="0" eaLnBrk="1" hangingPunct="1">
              <a:buNone/>
            </a:pPr>
            <a:r>
              <a:rPr lang="en-GB" altLang="en-US" sz="2800" dirty="0" smtClean="0"/>
              <a:t>Population closed</a:t>
            </a:r>
          </a:p>
          <a:p>
            <a:pPr marL="0" indent="0" eaLnBrk="1" hangingPunct="1">
              <a:buNone/>
            </a:pPr>
            <a:endParaRPr lang="en-GB" altLang="en-US" sz="2800" dirty="0" smtClean="0"/>
          </a:p>
          <a:p>
            <a:pPr marL="0" indent="0" eaLnBrk="1" hangingPunct="1">
              <a:buNone/>
            </a:pPr>
            <a:r>
              <a:rPr lang="en-GB" altLang="en-US" sz="2800" dirty="0" smtClean="0"/>
              <a:t>Analysis on all participants (</a:t>
            </a:r>
            <a:r>
              <a:rPr lang="en-GB" altLang="en-US" sz="2800" b="1" dirty="0" smtClean="0"/>
              <a:t>census</a:t>
            </a:r>
            <a:r>
              <a:rPr lang="en-GB" altLang="en-US" sz="2800" dirty="0" smtClean="0"/>
              <a:t>)</a:t>
            </a:r>
          </a:p>
          <a:p>
            <a:pPr marL="0" indent="0" eaLnBrk="1" hangingPunct="1">
              <a:buNone/>
            </a:pPr>
            <a:endParaRPr lang="en-GB" altLang="en-US" sz="2800" dirty="0" smtClean="0"/>
          </a:p>
          <a:p>
            <a:pPr marL="0" indent="0" eaLnBrk="1" hangingPunct="1">
              <a:buNone/>
            </a:pPr>
            <a:r>
              <a:rPr lang="en-GB" altLang="en-US" sz="2800" dirty="0" smtClean="0"/>
              <a:t>Exposure (determinant): experimental</a:t>
            </a:r>
          </a:p>
          <a:p>
            <a:pPr eaLnBrk="1" hangingPunct="1"/>
            <a:endParaRPr lang="en-US" altLang="en-US" dirty="0" smtClean="0"/>
          </a:p>
        </p:txBody>
      </p:sp>
    </p:spTree>
    <p:extLst>
      <p:ext uri="{BB962C8B-B14F-4D97-AF65-F5344CB8AC3E}">
        <p14:creationId xmlns:p14="http://schemas.microsoft.com/office/powerpoint/2010/main" val="1431153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el 1"/>
          <p:cNvSpPr>
            <a:spLocks noGrp="1"/>
          </p:cNvSpPr>
          <p:nvPr>
            <p:ph type="title"/>
          </p:nvPr>
        </p:nvSpPr>
        <p:spPr/>
        <p:txBody>
          <a:bodyPr/>
          <a:lstStyle/>
          <a:p>
            <a:pPr algn="l" eaLnBrk="1" hangingPunct="1"/>
            <a:r>
              <a:rPr lang="en-GB" altLang="en-US" sz="4000" dirty="0" smtClean="0">
                <a:solidFill>
                  <a:schemeClr val="accent1"/>
                </a:solidFill>
              </a:rPr>
              <a:t>Trials</a:t>
            </a:r>
            <a:br>
              <a:rPr lang="en-GB" altLang="en-US" sz="4000" dirty="0" smtClean="0">
                <a:solidFill>
                  <a:schemeClr val="accent1"/>
                </a:solidFill>
              </a:rPr>
            </a:br>
            <a:endParaRPr lang="en-US" altLang="en-US" sz="4000" dirty="0" smtClean="0">
              <a:solidFill>
                <a:schemeClr val="accent1"/>
              </a:solidFill>
            </a:endParaRPr>
          </a:p>
        </p:txBody>
      </p:sp>
      <p:sp>
        <p:nvSpPr>
          <p:cNvPr id="120835" name="Tijdelijke aanduiding voor inhoud 2"/>
          <p:cNvSpPr>
            <a:spLocks noGrp="1"/>
          </p:cNvSpPr>
          <p:nvPr>
            <p:ph idx="1"/>
          </p:nvPr>
        </p:nvSpPr>
        <p:spPr/>
        <p:txBody>
          <a:bodyPr/>
          <a:lstStyle/>
          <a:p>
            <a:pPr eaLnBrk="1" hangingPunct="1">
              <a:buFont typeface="Arial" pitchFamily="34" charset="0"/>
              <a:buNone/>
            </a:pPr>
            <a:r>
              <a:rPr lang="en-US" altLang="en-US" sz="2800" dirty="0" smtClean="0"/>
              <a:t>trial = (usually) closed cohort</a:t>
            </a:r>
            <a:endParaRPr lang="nl-NL" altLang="en-US" sz="2800" dirty="0" smtClean="0"/>
          </a:p>
          <a:p>
            <a:pPr eaLnBrk="1" hangingPunct="1">
              <a:buFont typeface="Arial" pitchFamily="34" charset="0"/>
              <a:buNone/>
            </a:pPr>
            <a:endParaRPr lang="en-US" altLang="en-US" sz="2000" dirty="0" smtClean="0"/>
          </a:p>
          <a:p>
            <a:pPr eaLnBrk="1" hangingPunct="1">
              <a:buFont typeface="Arial" pitchFamily="34" charset="0"/>
              <a:buNone/>
            </a:pPr>
            <a:r>
              <a:rPr lang="en-US" altLang="en-US" sz="2800" dirty="0" smtClean="0"/>
              <a:t>T&gt;0</a:t>
            </a:r>
          </a:p>
          <a:p>
            <a:pPr eaLnBrk="1" hangingPunct="1">
              <a:buFont typeface="Arial" pitchFamily="34" charset="0"/>
              <a:buNone/>
            </a:pPr>
            <a:endParaRPr lang="en-US" altLang="en-US" sz="2000" dirty="0" smtClean="0"/>
          </a:p>
          <a:p>
            <a:pPr eaLnBrk="1" hangingPunct="1">
              <a:buFont typeface="Arial" pitchFamily="34" charset="0"/>
              <a:buNone/>
            </a:pPr>
            <a:r>
              <a:rPr lang="en-US" altLang="en-US" sz="2800" dirty="0" smtClean="0"/>
              <a:t>Experimental</a:t>
            </a:r>
          </a:p>
          <a:p>
            <a:pPr eaLnBrk="1" hangingPunct="1">
              <a:buFont typeface="Arial" pitchFamily="34" charset="0"/>
              <a:buNone/>
            </a:pPr>
            <a:endParaRPr lang="en-US" altLang="en-US" sz="2000" dirty="0" smtClean="0"/>
          </a:p>
          <a:p>
            <a:pPr eaLnBrk="1" hangingPunct="1">
              <a:buFont typeface="Arial" pitchFamily="34" charset="0"/>
              <a:buNone/>
            </a:pPr>
            <a:r>
              <a:rPr lang="en-US" altLang="en-US" sz="2800" dirty="0" smtClean="0"/>
              <a:t>Subjects intervened on with the purpose of learning about intervention effects</a:t>
            </a:r>
          </a:p>
          <a:p>
            <a:pPr eaLnBrk="1" hangingPunct="1">
              <a:buFont typeface="Arial" pitchFamily="34" charset="0"/>
              <a:buNone/>
            </a:pPr>
            <a:endParaRPr lang="en-US" altLang="en-US" sz="2000" dirty="0"/>
          </a:p>
          <a:p>
            <a:pPr eaLnBrk="1" hangingPunct="1">
              <a:buFont typeface="Arial" pitchFamily="34" charset="0"/>
              <a:buNone/>
            </a:pPr>
            <a:r>
              <a:rPr lang="en-US" altLang="en-US" sz="2800" dirty="0" smtClean="0"/>
              <a:t>How deal with confounding?</a:t>
            </a:r>
            <a:endParaRPr lang="en-US" altLang="en-US" sz="2800" dirty="0"/>
          </a:p>
          <a:p>
            <a:pPr eaLnBrk="1" hangingPunct="1">
              <a:buFont typeface="Arial" pitchFamily="34" charset="0"/>
              <a:buNone/>
            </a:pPr>
            <a:endParaRPr lang="en-US" altLang="en-US" sz="2800" dirty="0" smtClean="0"/>
          </a:p>
        </p:txBody>
      </p:sp>
    </p:spTree>
    <p:extLst>
      <p:ext uri="{BB962C8B-B14F-4D97-AF65-F5344CB8AC3E}">
        <p14:creationId xmlns:p14="http://schemas.microsoft.com/office/powerpoint/2010/main" val="89625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el 1"/>
          <p:cNvSpPr>
            <a:spLocks noGrp="1"/>
          </p:cNvSpPr>
          <p:nvPr>
            <p:ph type="title"/>
          </p:nvPr>
        </p:nvSpPr>
        <p:spPr/>
        <p:txBody>
          <a:bodyPr/>
          <a:lstStyle/>
          <a:p>
            <a:pPr algn="l" eaLnBrk="1" hangingPunct="1"/>
            <a:r>
              <a:rPr lang="nl-NL" altLang="en-US" sz="4000" dirty="0" smtClean="0">
                <a:solidFill>
                  <a:schemeClr val="accent1"/>
                </a:solidFill>
              </a:rPr>
              <a:t>Does </a:t>
            </a:r>
            <a:r>
              <a:rPr lang="nl-NL" altLang="en-US" sz="4000" dirty="0" err="1" smtClean="0">
                <a:solidFill>
                  <a:schemeClr val="accent1"/>
                </a:solidFill>
              </a:rPr>
              <a:t>intervention</a:t>
            </a:r>
            <a:r>
              <a:rPr lang="nl-NL" altLang="en-US" sz="4000" dirty="0" smtClean="0">
                <a:solidFill>
                  <a:schemeClr val="accent1"/>
                </a:solidFill>
              </a:rPr>
              <a:t> </a:t>
            </a:r>
            <a:r>
              <a:rPr lang="nl-NL" altLang="en-US" sz="4000" dirty="0" err="1" smtClean="0">
                <a:solidFill>
                  <a:schemeClr val="accent1"/>
                </a:solidFill>
              </a:rPr>
              <a:t>work</a:t>
            </a:r>
            <a:r>
              <a:rPr lang="nl-NL" altLang="en-US" sz="4000" dirty="0" smtClean="0">
                <a:solidFill>
                  <a:schemeClr val="accent1"/>
                </a:solidFill>
              </a:rPr>
              <a:t>?</a:t>
            </a:r>
            <a:endParaRPr lang="en-US" altLang="en-US" sz="4000" dirty="0" smtClean="0">
              <a:solidFill>
                <a:schemeClr val="accent1"/>
              </a:solidFill>
            </a:endParaRPr>
          </a:p>
        </p:txBody>
      </p:sp>
      <p:sp>
        <p:nvSpPr>
          <p:cNvPr id="121859" name="Tijdelijke aanduiding voor inhoud 2"/>
          <p:cNvSpPr>
            <a:spLocks noGrp="1"/>
          </p:cNvSpPr>
          <p:nvPr>
            <p:ph idx="1"/>
          </p:nvPr>
        </p:nvSpPr>
        <p:spPr/>
        <p:txBody>
          <a:bodyPr/>
          <a:lstStyle/>
          <a:p>
            <a:pPr marL="0" indent="0" eaLnBrk="1" hangingPunct="1">
              <a:lnSpc>
                <a:spcPct val="80000"/>
              </a:lnSpc>
              <a:buNone/>
            </a:pPr>
            <a:r>
              <a:rPr lang="en-GB" altLang="en-US" sz="2800" dirty="0" smtClean="0"/>
              <a:t>For rational intervention (therapy, </a:t>
            </a:r>
            <a:r>
              <a:rPr lang="en-GB" altLang="en-US" sz="2800" dirty="0" err="1" smtClean="0"/>
              <a:t>revention</a:t>
            </a:r>
            <a:r>
              <a:rPr lang="en-GB" altLang="en-US" sz="2800" dirty="0" smtClean="0"/>
              <a:t>, practice innovation) unequivocal and quantitative documentation of (relative) efficacy is necessary.</a:t>
            </a:r>
          </a:p>
          <a:p>
            <a:pPr eaLnBrk="1" hangingPunct="1">
              <a:lnSpc>
                <a:spcPct val="80000"/>
              </a:lnSpc>
              <a:buFont typeface="Arial" pitchFamily="34" charset="0"/>
              <a:buNone/>
            </a:pPr>
            <a:endParaRPr lang="en-GB" altLang="en-US" b="1" dirty="0" smtClean="0"/>
          </a:p>
          <a:p>
            <a:pPr marL="0" indent="0" eaLnBrk="1" hangingPunct="1">
              <a:lnSpc>
                <a:spcPct val="80000"/>
              </a:lnSpc>
              <a:buNone/>
            </a:pPr>
            <a:endParaRPr lang="en-GB" altLang="en-US" sz="2800" i="1" dirty="0" smtClean="0"/>
          </a:p>
          <a:p>
            <a:pPr marL="0" indent="0" eaLnBrk="1" hangingPunct="1">
              <a:lnSpc>
                <a:spcPct val="80000"/>
              </a:lnSpc>
              <a:buNone/>
            </a:pPr>
            <a:r>
              <a:rPr lang="en-GB" altLang="en-US" sz="2800" i="1" dirty="0" smtClean="0">
                <a:sym typeface="Wingdings" panose="05000000000000000000" pitchFamily="2" charset="2"/>
              </a:rPr>
              <a:t> </a:t>
            </a:r>
            <a:r>
              <a:rPr lang="en-GB" altLang="en-US" sz="2800" i="1" dirty="0" smtClean="0"/>
              <a:t>Question: How effective is intervention? </a:t>
            </a:r>
          </a:p>
          <a:p>
            <a:pPr marL="0" indent="0" eaLnBrk="1" hangingPunct="1">
              <a:lnSpc>
                <a:spcPct val="80000"/>
              </a:lnSpc>
              <a:buNone/>
            </a:pPr>
            <a:endParaRPr lang="en-GB" altLang="en-US" sz="2800" i="1" dirty="0"/>
          </a:p>
          <a:p>
            <a:pPr marL="0" indent="0" eaLnBrk="1" hangingPunct="1">
              <a:lnSpc>
                <a:spcPct val="80000"/>
              </a:lnSpc>
              <a:buNone/>
            </a:pPr>
            <a:r>
              <a:rPr lang="en-GB" altLang="en-US" sz="2800" dirty="0" smtClean="0"/>
              <a:t>Relative to:</a:t>
            </a:r>
          </a:p>
          <a:p>
            <a:pPr>
              <a:lnSpc>
                <a:spcPct val="80000"/>
              </a:lnSpc>
            </a:pPr>
            <a:r>
              <a:rPr lang="en-GB" altLang="en-US" sz="2400" dirty="0" smtClean="0"/>
              <a:t>No intervention</a:t>
            </a:r>
          </a:p>
          <a:p>
            <a:pPr>
              <a:lnSpc>
                <a:spcPct val="80000"/>
              </a:lnSpc>
            </a:pPr>
            <a:r>
              <a:rPr lang="en-GB" altLang="en-US" sz="2400" dirty="0" smtClean="0"/>
              <a:t>Alternative intervention(s)</a:t>
            </a:r>
            <a:endParaRPr lang="nl-NL" altLang="en-US" sz="2400" dirty="0" smtClean="0"/>
          </a:p>
          <a:p>
            <a:pPr eaLnBrk="1" hangingPunct="1"/>
            <a:endParaRPr lang="en-US" altLang="en-US" dirty="0" smtClean="0"/>
          </a:p>
        </p:txBody>
      </p:sp>
    </p:spTree>
    <p:extLst>
      <p:ext uri="{BB962C8B-B14F-4D97-AF65-F5344CB8AC3E}">
        <p14:creationId xmlns:p14="http://schemas.microsoft.com/office/powerpoint/2010/main" val="3399932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Trials</a:t>
            </a:r>
            <a:endParaRPr lang="nl-NL" sz="4000" dirty="0">
              <a:solidFill>
                <a:schemeClr val="accent1"/>
              </a:solidFill>
            </a:endParaRPr>
          </a:p>
        </p:txBody>
      </p:sp>
      <p:sp>
        <p:nvSpPr>
          <p:cNvPr id="3" name="Tijdelijke aanduiding voor inhoud 2"/>
          <p:cNvSpPr>
            <a:spLocks noGrp="1"/>
          </p:cNvSpPr>
          <p:nvPr>
            <p:ph idx="1"/>
          </p:nvPr>
        </p:nvSpPr>
        <p:spPr/>
        <p:txBody>
          <a:bodyPr/>
          <a:lstStyle/>
          <a:p>
            <a:pPr marL="0" indent="0">
              <a:buNone/>
            </a:pPr>
            <a:r>
              <a:rPr lang="en-US" sz="2800" dirty="0" smtClean="0"/>
              <a:t>Here limited discussion focused on comparability of ‘natural history’</a:t>
            </a:r>
          </a:p>
          <a:p>
            <a:endParaRPr lang="en-US" sz="2800" dirty="0"/>
          </a:p>
          <a:p>
            <a:pPr marL="0" indent="0">
              <a:buNone/>
            </a:pPr>
            <a:endParaRPr lang="en-US" sz="2800" dirty="0" smtClean="0"/>
          </a:p>
          <a:p>
            <a:pPr marL="0" indent="0">
              <a:buNone/>
            </a:pPr>
            <a:r>
              <a:rPr lang="en-US" sz="2800" dirty="0" smtClean="0"/>
              <a:t>Note that occurrence relation is</a:t>
            </a:r>
          </a:p>
          <a:p>
            <a:endParaRPr lang="en-US" sz="2800" dirty="0"/>
          </a:p>
          <a:p>
            <a:pPr marL="0" indent="0" algn="ctr">
              <a:buNone/>
            </a:pPr>
            <a:r>
              <a:rPr lang="en-US" sz="2800" dirty="0" smtClean="0"/>
              <a:t>Outcome = f (intervention | </a:t>
            </a:r>
            <a:r>
              <a:rPr lang="en-US" sz="2800" b="1" u="sng" dirty="0" smtClean="0"/>
              <a:t>confounding</a:t>
            </a:r>
            <a:r>
              <a:rPr lang="en-US" sz="2800" dirty="0" smtClean="0"/>
              <a:t>)</a:t>
            </a:r>
            <a:endParaRPr lang="nl-NL" sz="2800" dirty="0"/>
          </a:p>
        </p:txBody>
      </p:sp>
    </p:spTree>
    <p:extLst>
      <p:ext uri="{BB962C8B-B14F-4D97-AF65-F5344CB8AC3E}">
        <p14:creationId xmlns:p14="http://schemas.microsoft.com/office/powerpoint/2010/main" val="3132538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Randomization</a:t>
            </a:r>
            <a:endParaRPr lang="nl-NL" sz="4000" dirty="0">
              <a:solidFill>
                <a:schemeClr val="accent1"/>
              </a:solidFill>
            </a:endParaRPr>
          </a:p>
        </p:txBody>
      </p:sp>
      <p:sp>
        <p:nvSpPr>
          <p:cNvPr id="3" name="Tijdelijke aanduiding voor inhoud 2"/>
          <p:cNvSpPr>
            <a:spLocks noGrp="1"/>
          </p:cNvSpPr>
          <p:nvPr>
            <p:ph idx="1"/>
          </p:nvPr>
        </p:nvSpPr>
        <p:spPr/>
        <p:txBody>
          <a:bodyPr/>
          <a:lstStyle/>
          <a:p>
            <a:pPr marL="0" indent="0">
              <a:buNone/>
            </a:pPr>
            <a:r>
              <a:rPr lang="en-US" sz="2800" dirty="0" smtClean="0"/>
              <a:t>Principle is random allocation to exposures (e.g. drug vs no drug).</a:t>
            </a:r>
          </a:p>
          <a:p>
            <a:endParaRPr lang="en-US" sz="2800" dirty="0"/>
          </a:p>
          <a:p>
            <a:pPr marL="0" indent="0">
              <a:buNone/>
            </a:pPr>
            <a:r>
              <a:rPr lang="en-US" sz="2800" dirty="0" smtClean="0"/>
              <a:t>Yields groups with comparable (~equal) mean levels of known </a:t>
            </a:r>
            <a:r>
              <a:rPr lang="en-US" sz="2800" b="1" u="sng" dirty="0" smtClean="0"/>
              <a:t>and unknown </a:t>
            </a:r>
            <a:r>
              <a:rPr lang="en-US" sz="2800" dirty="0" smtClean="0"/>
              <a:t>determinants of outcome (comparable prognosis with respect to outcome)</a:t>
            </a:r>
          </a:p>
          <a:p>
            <a:pPr marL="0" indent="0">
              <a:buNone/>
            </a:pPr>
            <a:endParaRPr lang="en-US" sz="2800" dirty="0" smtClean="0"/>
          </a:p>
          <a:p>
            <a:pPr marL="0" indent="0">
              <a:buNone/>
            </a:pPr>
            <a:r>
              <a:rPr lang="en-US" sz="2800" dirty="0" smtClean="0"/>
              <a:t>… thus, differences in incidence are due to intervention, not incomparability of prognosis</a:t>
            </a:r>
            <a:endParaRPr lang="nl-NL" sz="2800" dirty="0"/>
          </a:p>
        </p:txBody>
      </p:sp>
    </p:spTree>
    <p:extLst>
      <p:ext uri="{BB962C8B-B14F-4D97-AF65-F5344CB8AC3E}">
        <p14:creationId xmlns:p14="http://schemas.microsoft.com/office/powerpoint/2010/main" val="1925516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Randomization</a:t>
            </a:r>
            <a:endParaRPr lang="nl-NL" sz="4000" dirty="0">
              <a:solidFill>
                <a:schemeClr val="accent1"/>
              </a:solidFill>
            </a:endParaRPr>
          </a:p>
        </p:txBody>
      </p:sp>
      <p:sp>
        <p:nvSpPr>
          <p:cNvPr id="3" name="Tijdelijke aanduiding voor inhoud 2"/>
          <p:cNvSpPr>
            <a:spLocks noGrp="1"/>
          </p:cNvSpPr>
          <p:nvPr>
            <p:ph idx="1"/>
          </p:nvPr>
        </p:nvSpPr>
        <p:spPr>
          <a:xfrm>
            <a:off x="457200" y="1855365"/>
            <a:ext cx="8229600" cy="4525963"/>
          </a:xfrm>
        </p:spPr>
        <p:txBody>
          <a:bodyPr/>
          <a:lstStyle/>
          <a:p>
            <a:pPr marL="0" indent="0">
              <a:buNone/>
            </a:pPr>
            <a:r>
              <a:rPr lang="en-US" sz="2800" dirty="0" smtClean="0"/>
              <a:t>Validity threats: </a:t>
            </a:r>
          </a:p>
          <a:p>
            <a:pPr marL="0" indent="0">
              <a:buNone/>
            </a:pPr>
            <a:endParaRPr lang="en-US" sz="2800" dirty="0"/>
          </a:p>
          <a:p>
            <a:pPr marL="0" indent="0">
              <a:buNone/>
            </a:pPr>
            <a:r>
              <a:rPr lang="en-US" sz="2800" dirty="0" smtClean="0"/>
              <a:t>selection bias (non-differential loss to follow-up) information bias (blinding </a:t>
            </a:r>
            <a:r>
              <a:rPr lang="en-US" sz="2800" dirty="0" err="1" smtClean="0"/>
              <a:t>etc</a:t>
            </a:r>
            <a:r>
              <a:rPr lang="en-US" sz="2800" dirty="0" smtClean="0"/>
              <a:t>) </a:t>
            </a:r>
          </a:p>
          <a:p>
            <a:pPr marL="0" indent="0">
              <a:buNone/>
            </a:pPr>
            <a:endParaRPr lang="en-US" sz="2800" dirty="0"/>
          </a:p>
          <a:p>
            <a:pPr marL="0" indent="0">
              <a:buNone/>
            </a:pPr>
            <a:r>
              <a:rPr lang="en-US" sz="2800" dirty="0" smtClean="0"/>
              <a:t>like in non-experimental cohorts.</a:t>
            </a:r>
          </a:p>
        </p:txBody>
      </p:sp>
    </p:spTree>
    <p:extLst>
      <p:ext uri="{BB962C8B-B14F-4D97-AF65-F5344CB8AC3E}">
        <p14:creationId xmlns:p14="http://schemas.microsoft.com/office/powerpoint/2010/main" val="2910654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Randomization</a:t>
            </a:r>
            <a:endParaRPr lang="nl-NL" sz="4000" dirty="0">
              <a:solidFill>
                <a:schemeClr val="accent1"/>
              </a:solidFill>
            </a:endParaRPr>
          </a:p>
        </p:txBody>
      </p:sp>
      <p:sp>
        <p:nvSpPr>
          <p:cNvPr id="3" name="Tijdelijke aanduiding voor inhoud 2"/>
          <p:cNvSpPr>
            <a:spLocks noGrp="1"/>
          </p:cNvSpPr>
          <p:nvPr>
            <p:ph idx="1"/>
          </p:nvPr>
        </p:nvSpPr>
        <p:spPr/>
        <p:txBody>
          <a:bodyPr/>
          <a:lstStyle/>
          <a:p>
            <a:pPr marL="0" indent="0">
              <a:buNone/>
            </a:pPr>
            <a:r>
              <a:rPr lang="en-US" dirty="0" smtClean="0"/>
              <a:t>Analysis of trial data is usually simple comparison (no need for adjustment)</a:t>
            </a:r>
            <a:endParaRPr lang="nl-NL" dirty="0"/>
          </a:p>
        </p:txBody>
      </p:sp>
    </p:spTree>
    <p:extLst>
      <p:ext uri="{BB962C8B-B14F-4D97-AF65-F5344CB8AC3E}">
        <p14:creationId xmlns:p14="http://schemas.microsoft.com/office/powerpoint/2010/main" val="58678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el 1"/>
          <p:cNvSpPr>
            <a:spLocks noGrp="1"/>
          </p:cNvSpPr>
          <p:nvPr>
            <p:ph type="title" idx="4294967295"/>
          </p:nvPr>
        </p:nvSpPr>
        <p:spPr>
          <a:xfrm>
            <a:off x="457200" y="274638"/>
            <a:ext cx="8229600" cy="1143000"/>
          </a:xfrm>
          <a:prstGeom prst="rect">
            <a:avLst/>
          </a:prstGeom>
        </p:spPr>
        <p:txBody>
          <a:bodyPr/>
          <a:lstStyle/>
          <a:p>
            <a:pPr algn="l" eaLnBrk="1" hangingPunct="1"/>
            <a:r>
              <a:rPr lang="en-US" sz="4000" dirty="0" smtClean="0">
                <a:solidFill>
                  <a:schemeClr val="accent1"/>
                </a:solidFill>
                <a:latin typeface="Calibri" pitchFamily="34" charset="0"/>
              </a:rPr>
              <a:t>Experiment</a:t>
            </a:r>
            <a:br>
              <a:rPr lang="en-US" sz="4000" dirty="0" smtClean="0">
                <a:solidFill>
                  <a:schemeClr val="accent1"/>
                </a:solidFill>
                <a:latin typeface="Calibri" pitchFamily="34" charset="0"/>
              </a:rPr>
            </a:br>
            <a:endParaRPr lang="en-US" sz="4000" dirty="0" smtClean="0">
              <a:solidFill>
                <a:schemeClr val="accent1"/>
              </a:solidFill>
              <a:latin typeface="Calibri" pitchFamily="34" charset="0"/>
            </a:endParaRPr>
          </a:p>
        </p:txBody>
      </p:sp>
      <p:sp>
        <p:nvSpPr>
          <p:cNvPr id="162821" name="Tijdelijke aanduiding voor inhoud 6"/>
          <p:cNvSpPr>
            <a:spLocks noGrp="1"/>
          </p:cNvSpPr>
          <p:nvPr>
            <p:ph idx="4294967295"/>
          </p:nvPr>
        </p:nvSpPr>
        <p:spPr>
          <a:xfrm>
            <a:off x="395288" y="1125538"/>
            <a:ext cx="8569325" cy="2879725"/>
          </a:xfrm>
          <a:prstGeom prst="rect">
            <a:avLst/>
          </a:prstGeom>
        </p:spPr>
        <p:txBody>
          <a:bodyPr/>
          <a:lstStyle/>
          <a:p>
            <a:pPr defTabSz="844550" eaLnBrk="1" hangingPunct="1">
              <a:buFont typeface="Arial" charset="0"/>
              <a:buNone/>
            </a:pPr>
            <a:endParaRPr lang="en-US" sz="2800" dirty="0" smtClean="0">
              <a:latin typeface="Calibri" pitchFamily="34" charset="0"/>
            </a:endParaRPr>
          </a:p>
          <a:p>
            <a:pPr defTabSz="844550" eaLnBrk="1" hangingPunct="1">
              <a:buFont typeface="Arial" charset="0"/>
              <a:buNone/>
            </a:pPr>
            <a:endParaRPr lang="en-US" sz="2800" dirty="0" smtClean="0">
              <a:latin typeface="Calibri" pitchFamily="34" charset="0"/>
            </a:endParaRPr>
          </a:p>
          <a:p>
            <a:pPr defTabSz="844550" eaLnBrk="1" hangingPunct="1">
              <a:buFont typeface="Arial" charset="0"/>
              <a:buNone/>
            </a:pPr>
            <a:endParaRPr lang="en-US" sz="2800" dirty="0" smtClean="0">
              <a:latin typeface="Calibri" pitchFamily="34" charset="0"/>
            </a:endParaRPr>
          </a:p>
          <a:p>
            <a:pPr defTabSz="844550" eaLnBrk="1" hangingPunct="1">
              <a:buFont typeface="Arial" charset="0"/>
              <a:buNone/>
            </a:pPr>
            <a:endParaRPr lang="en-US" sz="2800" dirty="0" smtClean="0">
              <a:latin typeface="Calibri" pitchFamily="34" charset="0"/>
            </a:endParaRPr>
          </a:p>
          <a:p>
            <a:pPr defTabSz="844550" eaLnBrk="1" hangingPunct="1">
              <a:buFont typeface="Arial" charset="0"/>
              <a:buNone/>
            </a:pPr>
            <a:endParaRPr lang="en-US" sz="2800" dirty="0" smtClean="0">
              <a:latin typeface="Calibri" pitchFamily="34" charset="0"/>
            </a:endParaRPr>
          </a:p>
          <a:p>
            <a:pPr defTabSz="844550" eaLnBrk="1" hangingPunct="1">
              <a:buFont typeface="Arial" charset="0"/>
              <a:buNone/>
            </a:pPr>
            <a:endParaRPr lang="en-US" sz="2800" dirty="0" smtClean="0">
              <a:latin typeface="Calibri" pitchFamily="34" charset="0"/>
            </a:endParaRPr>
          </a:p>
          <a:p>
            <a:pPr defTabSz="844550" eaLnBrk="1" hangingPunct="1">
              <a:buFont typeface="Arial" charset="0"/>
              <a:buNone/>
            </a:pPr>
            <a:r>
              <a:rPr lang="en-US" sz="2800" dirty="0" smtClean="0">
                <a:latin typeface="Calibri" pitchFamily="34" charset="0"/>
              </a:rPr>
              <a:t>Unethical, unfeasible, unaffordable to perform </a:t>
            </a:r>
          </a:p>
          <a:p>
            <a:pPr defTabSz="844550" eaLnBrk="1" hangingPunct="1">
              <a:buFont typeface="Arial" charset="0"/>
              <a:buNone/>
            </a:pPr>
            <a:r>
              <a:rPr lang="en-US" sz="2800" dirty="0" smtClean="0">
                <a:latin typeface="Calibri" pitchFamily="34" charset="0"/>
              </a:rPr>
              <a:t>experiments on people? “observational study”</a:t>
            </a:r>
          </a:p>
          <a:p>
            <a:pPr defTabSz="844550" eaLnBrk="1" hangingPunct="1">
              <a:buFont typeface="Arial" charset="0"/>
              <a:buNone/>
            </a:pPr>
            <a:endParaRPr lang="en-US" dirty="0" smtClean="0">
              <a:latin typeface="Calibri" pitchFamily="34" charset="0"/>
            </a:endParaRPr>
          </a:p>
        </p:txBody>
      </p:sp>
      <p:pic>
        <p:nvPicPr>
          <p:cNvPr id="162822" name="Afbeelding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96975"/>
            <a:ext cx="691197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0469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el 1"/>
          <p:cNvSpPr>
            <a:spLocks noGrp="1"/>
          </p:cNvSpPr>
          <p:nvPr>
            <p:ph type="title"/>
          </p:nvPr>
        </p:nvSpPr>
        <p:spPr/>
        <p:txBody>
          <a:bodyPr/>
          <a:lstStyle/>
          <a:p>
            <a:pPr algn="l" eaLnBrk="1" hangingPunct="1"/>
            <a:r>
              <a:rPr lang="nl-NL" altLang="en-US" sz="4000" dirty="0" err="1" smtClean="0">
                <a:solidFill>
                  <a:schemeClr val="accent1"/>
                </a:solidFill>
              </a:rPr>
              <a:t>Essential</a:t>
            </a:r>
            <a:r>
              <a:rPr lang="nl-NL" altLang="en-US" sz="4000" dirty="0" smtClean="0">
                <a:solidFill>
                  <a:schemeClr val="accent1"/>
                </a:solidFill>
              </a:rPr>
              <a:t> </a:t>
            </a:r>
            <a:r>
              <a:rPr lang="nl-NL" altLang="en-US" sz="4000" dirty="0" err="1" smtClean="0">
                <a:solidFill>
                  <a:schemeClr val="accent1"/>
                </a:solidFill>
              </a:rPr>
              <a:t>descriptors</a:t>
            </a:r>
            <a:r>
              <a:rPr lang="nl-NL" altLang="en-US" sz="4000" dirty="0" smtClean="0">
                <a:solidFill>
                  <a:schemeClr val="accent1"/>
                </a:solidFill>
              </a:rPr>
              <a:t> of case control</a:t>
            </a:r>
            <a:endParaRPr lang="en-US" altLang="en-US" sz="4000" dirty="0" smtClean="0">
              <a:solidFill>
                <a:schemeClr val="accent1"/>
              </a:solidFill>
            </a:endParaRPr>
          </a:p>
        </p:txBody>
      </p:sp>
      <p:sp>
        <p:nvSpPr>
          <p:cNvPr id="110595" name="Tijdelijke aanduiding voor inhoud 2"/>
          <p:cNvSpPr>
            <a:spLocks noGrp="1"/>
          </p:cNvSpPr>
          <p:nvPr>
            <p:ph idx="1"/>
          </p:nvPr>
        </p:nvSpPr>
        <p:spPr>
          <a:xfrm>
            <a:off x="739620" y="1756595"/>
            <a:ext cx="7543260" cy="4236396"/>
          </a:xfrm>
        </p:spPr>
        <p:txBody>
          <a:bodyPr/>
          <a:lstStyle/>
          <a:p>
            <a:pPr marL="0" indent="0" eaLnBrk="1" hangingPunct="1">
              <a:buNone/>
            </a:pPr>
            <a:r>
              <a:rPr lang="nl-NL" altLang="en-US" sz="2800" dirty="0" smtClean="0"/>
              <a:t>Time: t&gt;0</a:t>
            </a:r>
          </a:p>
          <a:p>
            <a:pPr marL="0" indent="0" eaLnBrk="1" hangingPunct="1">
              <a:buNone/>
            </a:pPr>
            <a:endParaRPr lang="en-GB" altLang="en-US" sz="2800" dirty="0" smtClean="0"/>
          </a:p>
          <a:p>
            <a:pPr marL="0" indent="0" eaLnBrk="1" hangingPunct="1">
              <a:buNone/>
            </a:pPr>
            <a:r>
              <a:rPr lang="en-GB" altLang="en-US" sz="2800" dirty="0" smtClean="0"/>
              <a:t>Population open (sometimes closed/nested) </a:t>
            </a:r>
          </a:p>
          <a:p>
            <a:pPr marL="0" indent="0" eaLnBrk="1" hangingPunct="1">
              <a:buNone/>
            </a:pPr>
            <a:endParaRPr lang="en-GB" altLang="en-US" sz="2800" dirty="0" smtClean="0"/>
          </a:p>
          <a:p>
            <a:pPr marL="0" indent="0" eaLnBrk="1" hangingPunct="1">
              <a:buNone/>
            </a:pPr>
            <a:r>
              <a:rPr lang="en-GB" altLang="en-US" sz="2800" dirty="0" smtClean="0"/>
              <a:t>Analysis on </a:t>
            </a:r>
            <a:r>
              <a:rPr lang="en-GB" altLang="en-US" sz="2800" b="1" dirty="0" smtClean="0"/>
              <a:t>sample</a:t>
            </a:r>
            <a:r>
              <a:rPr lang="en-GB" altLang="en-US" sz="2800" dirty="0" smtClean="0"/>
              <a:t> of participants (as opposed to census)</a:t>
            </a:r>
          </a:p>
          <a:p>
            <a:pPr marL="0" indent="0" eaLnBrk="1" hangingPunct="1">
              <a:buNone/>
            </a:pPr>
            <a:endParaRPr lang="en-GB" altLang="en-US" sz="2800" dirty="0" smtClean="0"/>
          </a:p>
          <a:p>
            <a:pPr marL="0" indent="0" eaLnBrk="1" hangingPunct="1">
              <a:buNone/>
            </a:pPr>
            <a:r>
              <a:rPr lang="en-GB" altLang="en-US" sz="2800" dirty="0" smtClean="0"/>
              <a:t>Exposure (determinant): non-experimental</a:t>
            </a:r>
          </a:p>
          <a:p>
            <a:pPr eaLnBrk="1" hangingPunct="1"/>
            <a:endParaRPr lang="en-US" altLang="en-US" dirty="0" smtClean="0"/>
          </a:p>
        </p:txBody>
      </p:sp>
    </p:spTree>
    <p:extLst>
      <p:ext uri="{BB962C8B-B14F-4D97-AF65-F5344CB8AC3E}">
        <p14:creationId xmlns:p14="http://schemas.microsoft.com/office/powerpoint/2010/main" val="1542912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el 1"/>
          <p:cNvSpPr>
            <a:spLocks noGrp="1"/>
          </p:cNvSpPr>
          <p:nvPr>
            <p:ph type="title" idx="4294967295"/>
          </p:nvPr>
        </p:nvSpPr>
        <p:spPr>
          <a:xfrm>
            <a:off x="457200" y="274638"/>
            <a:ext cx="8229600" cy="1143000"/>
          </a:xfrm>
          <a:prstGeom prst="rect">
            <a:avLst/>
          </a:prstGeom>
        </p:spPr>
        <p:txBody>
          <a:bodyPr/>
          <a:lstStyle/>
          <a:p>
            <a:pPr algn="l" eaLnBrk="1" hangingPunct="1"/>
            <a:r>
              <a:rPr lang="en-US" sz="4000" smtClean="0">
                <a:solidFill>
                  <a:schemeClr val="accent1"/>
                </a:solidFill>
                <a:latin typeface="Calibri" pitchFamily="34" charset="0"/>
              </a:rPr>
              <a:t>Case Control studies</a:t>
            </a:r>
          </a:p>
        </p:txBody>
      </p:sp>
      <p:sp>
        <p:nvSpPr>
          <p:cNvPr id="176131" name="Tijdelijke aanduiding voor inhoud 2"/>
          <p:cNvSpPr>
            <a:spLocks noGrp="1"/>
          </p:cNvSpPr>
          <p:nvPr>
            <p:ph idx="4294967295"/>
          </p:nvPr>
        </p:nvSpPr>
        <p:spPr>
          <a:xfrm>
            <a:off x="457200" y="1600200"/>
            <a:ext cx="8229600" cy="4525963"/>
          </a:xfrm>
          <a:prstGeom prst="rect">
            <a:avLst/>
          </a:prstGeom>
        </p:spPr>
        <p:txBody>
          <a:bodyPr/>
          <a:lstStyle/>
          <a:p>
            <a:pPr marL="0" indent="0">
              <a:buNone/>
            </a:pPr>
            <a:r>
              <a:rPr lang="en-US" dirty="0" smtClean="0">
                <a:latin typeface="Calibri" pitchFamily="34" charset="0"/>
              </a:rPr>
              <a:t>Short definition: efficient cohort</a:t>
            </a:r>
          </a:p>
          <a:p>
            <a:pPr marL="0" indent="0">
              <a:buNone/>
            </a:pPr>
            <a:endParaRPr lang="en-US" dirty="0">
              <a:latin typeface="Calibri" pitchFamily="34" charset="0"/>
            </a:endParaRPr>
          </a:p>
          <a:p>
            <a:pPr marL="0" indent="0">
              <a:buNone/>
            </a:pPr>
            <a:r>
              <a:rPr lang="en-US" dirty="0" smtClean="0">
                <a:latin typeface="Calibri" pitchFamily="34" charset="0"/>
              </a:rPr>
              <a:t>Synonyms:</a:t>
            </a:r>
            <a:endParaRPr lang="en-US" dirty="0">
              <a:latin typeface="Calibri" pitchFamily="34" charset="0"/>
            </a:endParaRPr>
          </a:p>
          <a:p>
            <a:r>
              <a:rPr lang="en-US" dirty="0" smtClean="0">
                <a:latin typeface="Calibri" pitchFamily="34" charset="0"/>
              </a:rPr>
              <a:t>case-referent, patient- </a:t>
            </a:r>
            <a:r>
              <a:rPr lang="en-US" dirty="0">
                <a:latin typeface="Calibri" pitchFamily="34" charset="0"/>
              </a:rPr>
              <a:t>control</a:t>
            </a:r>
          </a:p>
          <a:p>
            <a:endParaRPr lang="en-US" dirty="0" smtClean="0">
              <a:latin typeface="Calibri" pitchFamily="34" charset="0"/>
            </a:endParaRPr>
          </a:p>
          <a:p>
            <a:pPr marL="0" indent="0">
              <a:buNone/>
            </a:pPr>
            <a:r>
              <a:rPr lang="en-US" dirty="0" smtClean="0">
                <a:latin typeface="Calibri" pitchFamily="34" charset="0"/>
              </a:rPr>
              <a:t>Variants </a:t>
            </a:r>
            <a:r>
              <a:rPr lang="en-US" dirty="0">
                <a:latin typeface="Calibri" pitchFamily="34" charset="0"/>
              </a:rPr>
              <a:t>of case control:</a:t>
            </a:r>
          </a:p>
          <a:p>
            <a:r>
              <a:rPr lang="en-US" dirty="0" smtClean="0">
                <a:latin typeface="Calibri" pitchFamily="34" charset="0"/>
              </a:rPr>
              <a:t>nested case-control, case-cohort, case </a:t>
            </a:r>
            <a:r>
              <a:rPr lang="en-US" dirty="0">
                <a:latin typeface="Calibri" pitchFamily="34" charset="0"/>
              </a:rPr>
              <a:t>cross-over</a:t>
            </a:r>
          </a:p>
          <a:p>
            <a:endParaRPr lang="en-US" dirty="0">
              <a:latin typeface="Calibri" pitchFamily="34" charset="0"/>
            </a:endParaRPr>
          </a:p>
          <a:p>
            <a:pPr eaLnBrk="1" hangingPunct="1"/>
            <a:endParaRPr lang="nl-NL" dirty="0" smtClean="0">
              <a:latin typeface="Calibri" pitchFamily="34" charset="0"/>
            </a:endParaRPr>
          </a:p>
        </p:txBody>
      </p:sp>
    </p:spTree>
    <p:extLst>
      <p:ext uri="{BB962C8B-B14F-4D97-AF65-F5344CB8AC3E}">
        <p14:creationId xmlns:p14="http://schemas.microsoft.com/office/powerpoint/2010/main" val="2912696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el 1"/>
          <p:cNvSpPr>
            <a:spLocks noGrp="1"/>
          </p:cNvSpPr>
          <p:nvPr>
            <p:ph type="title"/>
          </p:nvPr>
        </p:nvSpPr>
        <p:spPr/>
        <p:txBody>
          <a:bodyPr/>
          <a:lstStyle/>
          <a:p>
            <a:pPr algn="l" eaLnBrk="1" hangingPunct="1"/>
            <a:r>
              <a:rPr lang="nl-NL" altLang="en-US" sz="4000" smtClean="0">
                <a:solidFill>
                  <a:schemeClr val="accent1"/>
                </a:solidFill>
              </a:rPr>
              <a:t>Essential</a:t>
            </a:r>
            <a:r>
              <a:rPr lang="nl-NL" altLang="en-US" sz="4000" dirty="0" smtClean="0">
                <a:solidFill>
                  <a:schemeClr val="accent1"/>
                </a:solidFill>
              </a:rPr>
              <a:t> </a:t>
            </a:r>
            <a:r>
              <a:rPr lang="nl-NL" altLang="en-US" sz="4000" dirty="0" err="1" smtClean="0">
                <a:solidFill>
                  <a:schemeClr val="accent1"/>
                </a:solidFill>
              </a:rPr>
              <a:t>descriptors</a:t>
            </a:r>
            <a:r>
              <a:rPr lang="nl-NL" altLang="en-US" sz="4000" dirty="0" smtClean="0">
                <a:solidFill>
                  <a:schemeClr val="accent1"/>
                </a:solidFill>
              </a:rPr>
              <a:t> of data </a:t>
            </a:r>
            <a:r>
              <a:rPr lang="nl-NL" altLang="en-US" sz="4000" dirty="0" err="1" smtClean="0">
                <a:solidFill>
                  <a:schemeClr val="accent1"/>
                </a:solidFill>
              </a:rPr>
              <a:t>collection</a:t>
            </a:r>
            <a:endParaRPr lang="en-US" altLang="en-US" sz="4000" dirty="0" smtClean="0">
              <a:solidFill>
                <a:schemeClr val="accent1"/>
              </a:solidFill>
            </a:endParaRPr>
          </a:p>
        </p:txBody>
      </p:sp>
      <p:sp>
        <p:nvSpPr>
          <p:cNvPr id="110595" name="Tijdelijke aanduiding voor inhoud 2"/>
          <p:cNvSpPr>
            <a:spLocks noGrp="1"/>
          </p:cNvSpPr>
          <p:nvPr>
            <p:ph idx="1"/>
          </p:nvPr>
        </p:nvSpPr>
        <p:spPr>
          <a:xfrm>
            <a:off x="457200" y="1855365"/>
            <a:ext cx="8229600" cy="4525963"/>
          </a:xfrm>
        </p:spPr>
        <p:txBody>
          <a:bodyPr/>
          <a:lstStyle/>
          <a:p>
            <a:pPr marL="0" indent="0" eaLnBrk="1" hangingPunct="1">
              <a:buNone/>
            </a:pPr>
            <a:r>
              <a:rPr lang="nl-NL" altLang="en-US" sz="2800" dirty="0" smtClean="0"/>
              <a:t>Time: t=0, t&gt;0</a:t>
            </a:r>
          </a:p>
          <a:p>
            <a:pPr marL="0" indent="0" eaLnBrk="1" hangingPunct="1">
              <a:buNone/>
            </a:pPr>
            <a:endParaRPr lang="en-GB" altLang="en-US" sz="2800" dirty="0" smtClean="0"/>
          </a:p>
          <a:p>
            <a:pPr marL="0" indent="0" eaLnBrk="1" hangingPunct="1">
              <a:buNone/>
            </a:pPr>
            <a:r>
              <a:rPr lang="en-GB" altLang="en-US" sz="2800" dirty="0" smtClean="0"/>
              <a:t>Population closed or open</a:t>
            </a:r>
          </a:p>
          <a:p>
            <a:pPr marL="0" indent="0" eaLnBrk="1" hangingPunct="1">
              <a:buNone/>
            </a:pPr>
            <a:endParaRPr lang="en-GB" altLang="en-US" sz="2800" dirty="0" smtClean="0"/>
          </a:p>
          <a:p>
            <a:pPr marL="0" indent="0" eaLnBrk="1" hangingPunct="1">
              <a:buNone/>
            </a:pPr>
            <a:r>
              <a:rPr lang="en-GB" altLang="en-US" sz="2800" dirty="0" smtClean="0"/>
              <a:t>Analysis on all participants (census) or sample</a:t>
            </a:r>
          </a:p>
          <a:p>
            <a:pPr marL="0" indent="0" eaLnBrk="1" hangingPunct="1">
              <a:buNone/>
            </a:pPr>
            <a:endParaRPr lang="en-GB" altLang="en-US" sz="2800" dirty="0" smtClean="0"/>
          </a:p>
          <a:p>
            <a:pPr marL="0" indent="0" eaLnBrk="1" hangingPunct="1">
              <a:buNone/>
            </a:pPr>
            <a:r>
              <a:rPr lang="en-GB" altLang="en-US" sz="2800" dirty="0" smtClean="0"/>
              <a:t>Exposure (determinant) experimental or non-experimental</a:t>
            </a:r>
          </a:p>
          <a:p>
            <a:pPr eaLnBrk="1" hangingPunct="1"/>
            <a:endParaRPr lang="en-US" altLang="en-US" dirty="0" smtClean="0"/>
          </a:p>
        </p:txBody>
      </p:sp>
    </p:spTree>
    <p:extLst>
      <p:ext uri="{BB962C8B-B14F-4D97-AF65-F5344CB8AC3E}">
        <p14:creationId xmlns:p14="http://schemas.microsoft.com/office/powerpoint/2010/main" val="1340379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412875"/>
            <a:ext cx="8647113"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el 1"/>
          <p:cNvSpPr>
            <a:spLocks noGrp="1"/>
          </p:cNvSpPr>
          <p:nvPr>
            <p:ph type="title" idx="4294967295"/>
          </p:nvPr>
        </p:nvSpPr>
        <p:spPr>
          <a:xfrm>
            <a:off x="457200" y="274638"/>
            <a:ext cx="8229600" cy="1143000"/>
          </a:xfrm>
          <a:prstGeom prst="rect">
            <a:avLst/>
          </a:prstGeom>
        </p:spPr>
        <p:txBody>
          <a:bodyPr/>
          <a:lstStyle/>
          <a:p>
            <a:pPr algn="l" eaLnBrk="1" hangingPunct="1"/>
            <a:r>
              <a:rPr lang="en-US" sz="4000" dirty="0" smtClean="0">
                <a:solidFill>
                  <a:schemeClr val="accent1"/>
                </a:solidFill>
                <a:latin typeface="Calibri" pitchFamily="34" charset="0"/>
              </a:rPr>
              <a:t>Principle of case control studies</a:t>
            </a:r>
          </a:p>
        </p:txBody>
      </p:sp>
    </p:spTree>
    <p:extLst>
      <p:ext uri="{BB962C8B-B14F-4D97-AF65-F5344CB8AC3E}">
        <p14:creationId xmlns:p14="http://schemas.microsoft.com/office/powerpoint/2010/main" val="8435648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Line 331"/>
          <p:cNvSpPr>
            <a:spLocks noChangeShapeType="1"/>
          </p:cNvSpPr>
          <p:nvPr/>
        </p:nvSpPr>
        <p:spPr bwMode="auto">
          <a:xfrm>
            <a:off x="3708400" y="3141663"/>
            <a:ext cx="681038" cy="5873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pic>
        <p:nvPicPr>
          <p:cNvPr id="1792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549275"/>
            <a:ext cx="6935788" cy="562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06" name="Line 331"/>
          <p:cNvSpPr>
            <a:spLocks noChangeShapeType="1"/>
          </p:cNvSpPr>
          <p:nvPr/>
        </p:nvSpPr>
        <p:spPr bwMode="auto">
          <a:xfrm>
            <a:off x="3419475" y="3141663"/>
            <a:ext cx="681038" cy="5873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Tree>
    <p:extLst>
      <p:ext uri="{BB962C8B-B14F-4D97-AF65-F5344CB8AC3E}">
        <p14:creationId xmlns:p14="http://schemas.microsoft.com/office/powerpoint/2010/main" val="531854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el 1"/>
          <p:cNvSpPr>
            <a:spLocks noGrp="1"/>
          </p:cNvSpPr>
          <p:nvPr>
            <p:ph type="title" idx="4294967295"/>
          </p:nvPr>
        </p:nvSpPr>
        <p:spPr>
          <a:xfrm>
            <a:off x="457200" y="274638"/>
            <a:ext cx="8229600" cy="1143000"/>
          </a:xfrm>
          <a:prstGeom prst="rect">
            <a:avLst/>
          </a:prstGeom>
        </p:spPr>
        <p:txBody>
          <a:bodyPr/>
          <a:lstStyle/>
          <a:p>
            <a:pPr algn="l" eaLnBrk="1" hangingPunct="1"/>
            <a:r>
              <a:rPr lang="en-US" sz="4000" dirty="0" smtClean="0">
                <a:solidFill>
                  <a:schemeClr val="accent1"/>
                </a:solidFill>
                <a:latin typeface="Calibri" pitchFamily="34" charset="0"/>
              </a:rPr>
              <a:t>Purpose of controls sampling</a:t>
            </a:r>
          </a:p>
        </p:txBody>
      </p:sp>
      <p:sp>
        <p:nvSpPr>
          <p:cNvPr id="176131" name="Tijdelijke aanduiding voor inhoud 2"/>
          <p:cNvSpPr>
            <a:spLocks noGrp="1"/>
          </p:cNvSpPr>
          <p:nvPr>
            <p:ph idx="4294967295"/>
          </p:nvPr>
        </p:nvSpPr>
        <p:spPr>
          <a:xfrm>
            <a:off x="457200" y="1600200"/>
            <a:ext cx="8229600" cy="4525963"/>
          </a:xfrm>
          <a:prstGeom prst="rect">
            <a:avLst/>
          </a:prstGeom>
        </p:spPr>
        <p:txBody>
          <a:bodyPr/>
          <a:lstStyle/>
          <a:p>
            <a:pPr marL="0" indent="0" eaLnBrk="1" hangingPunct="1">
              <a:buNone/>
            </a:pPr>
            <a:r>
              <a:rPr lang="en-US" sz="2800" dirty="0" smtClean="0">
                <a:latin typeface="Calibri" pitchFamily="34" charset="0"/>
              </a:rPr>
              <a:t>Provide an estimate of the exposure distribution in the source population, so e.g. our study</a:t>
            </a:r>
          </a:p>
          <a:p>
            <a:pPr marL="0" indent="0" eaLnBrk="1" hangingPunct="1">
              <a:buNone/>
            </a:pPr>
            <a:endParaRPr lang="en-US" sz="2800" dirty="0">
              <a:latin typeface="Calibri" pitchFamily="34" charset="0"/>
            </a:endParaRPr>
          </a:p>
          <a:p>
            <a:pPr marL="0" indent="0" eaLnBrk="1" hangingPunct="1">
              <a:buNone/>
            </a:pPr>
            <a:r>
              <a:rPr lang="en-US" sz="2800" dirty="0" smtClean="0">
                <a:latin typeface="Calibri" pitchFamily="34" charset="0"/>
                <a:sym typeface="Wingdings" panose="05000000000000000000" pitchFamily="2" charset="2"/>
              </a:rPr>
              <a:t> </a:t>
            </a:r>
            <a:r>
              <a:rPr lang="en-US" sz="2800" dirty="0" smtClean="0">
                <a:latin typeface="Calibri" pitchFamily="34" charset="0"/>
              </a:rPr>
              <a:t>How many people used antidepressants and how many did not?</a:t>
            </a:r>
            <a:endParaRPr lang="nl-NL" sz="2800" dirty="0" smtClean="0">
              <a:latin typeface="Calibri" pitchFamily="34" charset="0"/>
            </a:endParaRPr>
          </a:p>
        </p:txBody>
      </p:sp>
    </p:spTree>
    <p:extLst>
      <p:ext uri="{BB962C8B-B14F-4D97-AF65-F5344CB8AC3E}">
        <p14:creationId xmlns:p14="http://schemas.microsoft.com/office/powerpoint/2010/main" val="3057086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el 1"/>
          <p:cNvSpPr>
            <a:spLocks noGrp="1"/>
          </p:cNvSpPr>
          <p:nvPr>
            <p:ph type="title" idx="4294967295"/>
          </p:nvPr>
        </p:nvSpPr>
        <p:spPr>
          <a:xfrm>
            <a:off x="457200" y="274638"/>
            <a:ext cx="8229600" cy="1143000"/>
          </a:xfrm>
          <a:prstGeom prst="rect">
            <a:avLst/>
          </a:prstGeom>
        </p:spPr>
        <p:txBody>
          <a:bodyPr/>
          <a:lstStyle/>
          <a:p>
            <a:pPr algn="l" eaLnBrk="1" hangingPunct="1"/>
            <a:r>
              <a:rPr lang="en-US" sz="4000" dirty="0" smtClean="0">
                <a:solidFill>
                  <a:schemeClr val="accent1"/>
                </a:solidFill>
                <a:latin typeface="Calibri" pitchFamily="34" charset="0"/>
              </a:rPr>
              <a:t>Intuitively </a:t>
            </a:r>
          </a:p>
        </p:txBody>
      </p:sp>
      <p:sp>
        <p:nvSpPr>
          <p:cNvPr id="182275" name="Tijdelijke aanduiding voor inhoud 2"/>
          <p:cNvSpPr>
            <a:spLocks noGrp="1"/>
          </p:cNvSpPr>
          <p:nvPr>
            <p:ph idx="4294967295"/>
          </p:nvPr>
        </p:nvSpPr>
        <p:spPr>
          <a:xfrm>
            <a:off x="457200" y="1927373"/>
            <a:ext cx="8229600" cy="4525963"/>
          </a:xfrm>
          <a:prstGeom prst="rect">
            <a:avLst/>
          </a:prstGeom>
        </p:spPr>
        <p:txBody>
          <a:bodyPr/>
          <a:lstStyle/>
          <a:p>
            <a:pPr marL="0" indent="0">
              <a:buFont typeface="Arial" charset="0"/>
              <a:buNone/>
            </a:pPr>
            <a:r>
              <a:rPr lang="en-US" sz="2800" dirty="0" smtClean="0">
                <a:latin typeface="Calibri" pitchFamily="34" charset="0"/>
              </a:rPr>
              <a:t>If the frequency of exposure is higher among cases than controls then the incidence rate will probably be higher among exposed than non exposed. </a:t>
            </a:r>
          </a:p>
        </p:txBody>
      </p:sp>
    </p:spTree>
    <p:extLst>
      <p:ext uri="{BB962C8B-B14F-4D97-AF65-F5344CB8AC3E}">
        <p14:creationId xmlns:p14="http://schemas.microsoft.com/office/powerpoint/2010/main" val="4173804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el 1"/>
          <p:cNvSpPr>
            <a:spLocks noGrp="1"/>
          </p:cNvSpPr>
          <p:nvPr>
            <p:ph type="title" idx="4294967295"/>
          </p:nvPr>
        </p:nvSpPr>
        <p:spPr>
          <a:xfrm>
            <a:off x="457200" y="274638"/>
            <a:ext cx="8229600" cy="1143000"/>
          </a:xfrm>
          <a:prstGeom prst="rect">
            <a:avLst/>
          </a:prstGeom>
        </p:spPr>
        <p:txBody>
          <a:bodyPr/>
          <a:lstStyle/>
          <a:p>
            <a:pPr algn="l" eaLnBrk="1" hangingPunct="1"/>
            <a:r>
              <a:rPr lang="en-US" sz="4000" dirty="0" smtClean="0">
                <a:solidFill>
                  <a:schemeClr val="accent1"/>
                </a:solidFill>
                <a:latin typeface="Calibri" pitchFamily="34" charset="0"/>
              </a:rPr>
              <a:t>Distribution of cases and controls according to exposure in a case control study</a:t>
            </a:r>
          </a:p>
        </p:txBody>
      </p:sp>
      <p:sp>
        <p:nvSpPr>
          <p:cNvPr id="181253" name="Text Box 2"/>
          <p:cNvSpPr txBox="1">
            <a:spLocks noChangeArrowheads="1"/>
          </p:cNvSpPr>
          <p:nvPr/>
        </p:nvSpPr>
        <p:spPr bwMode="auto">
          <a:xfrm>
            <a:off x="611188" y="2206079"/>
            <a:ext cx="80645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44550" eaLnBrk="0" hangingPunct="0">
              <a:defRPr>
                <a:solidFill>
                  <a:schemeClr val="tx1"/>
                </a:solidFill>
                <a:latin typeface="Arial" charset="0"/>
                <a:cs typeface="Arial" charset="0"/>
              </a:defRPr>
            </a:lvl1pPr>
            <a:lvl2pPr marL="742950" indent="-285750" defTabSz="844550" eaLnBrk="0" hangingPunct="0">
              <a:defRPr>
                <a:solidFill>
                  <a:schemeClr val="tx1"/>
                </a:solidFill>
                <a:latin typeface="Arial" charset="0"/>
                <a:cs typeface="Arial" charset="0"/>
              </a:defRPr>
            </a:lvl2pPr>
            <a:lvl3pPr marL="1143000" indent="-228600" defTabSz="844550" eaLnBrk="0" hangingPunct="0">
              <a:defRPr>
                <a:solidFill>
                  <a:schemeClr val="tx1"/>
                </a:solidFill>
                <a:latin typeface="Arial" charset="0"/>
                <a:cs typeface="Arial" charset="0"/>
              </a:defRPr>
            </a:lvl3pPr>
            <a:lvl4pPr marL="1600200" indent="-228600" defTabSz="844550" eaLnBrk="0" hangingPunct="0">
              <a:defRPr>
                <a:solidFill>
                  <a:schemeClr val="tx1"/>
                </a:solidFill>
                <a:latin typeface="Arial" charset="0"/>
                <a:cs typeface="Arial" charset="0"/>
              </a:defRPr>
            </a:lvl4pPr>
            <a:lvl5pPr marL="2057400" indent="-228600" defTabSz="844550" eaLnBrk="0" hangingPunct="0">
              <a:defRPr>
                <a:solidFill>
                  <a:schemeClr val="tx1"/>
                </a:solidFill>
                <a:latin typeface="Arial" charset="0"/>
                <a:cs typeface="Arial" charset="0"/>
              </a:defRPr>
            </a:lvl5pPr>
            <a:lvl6pPr marL="2514600" indent="-228600" defTabSz="844550" eaLnBrk="0" fontAlgn="base" hangingPunct="0">
              <a:spcBef>
                <a:spcPct val="0"/>
              </a:spcBef>
              <a:spcAft>
                <a:spcPct val="0"/>
              </a:spcAft>
              <a:defRPr>
                <a:solidFill>
                  <a:schemeClr val="tx1"/>
                </a:solidFill>
                <a:latin typeface="Arial" charset="0"/>
                <a:cs typeface="Arial" charset="0"/>
              </a:defRPr>
            </a:lvl6pPr>
            <a:lvl7pPr marL="2971800" indent="-228600" defTabSz="844550" eaLnBrk="0" fontAlgn="base" hangingPunct="0">
              <a:spcBef>
                <a:spcPct val="0"/>
              </a:spcBef>
              <a:spcAft>
                <a:spcPct val="0"/>
              </a:spcAft>
              <a:defRPr>
                <a:solidFill>
                  <a:schemeClr val="tx1"/>
                </a:solidFill>
                <a:latin typeface="Arial" charset="0"/>
                <a:cs typeface="Arial" charset="0"/>
              </a:defRPr>
            </a:lvl7pPr>
            <a:lvl8pPr marL="3429000" indent="-228600" defTabSz="844550" eaLnBrk="0" fontAlgn="base" hangingPunct="0">
              <a:spcBef>
                <a:spcPct val="0"/>
              </a:spcBef>
              <a:spcAft>
                <a:spcPct val="0"/>
              </a:spcAft>
              <a:defRPr>
                <a:solidFill>
                  <a:schemeClr val="tx1"/>
                </a:solidFill>
                <a:latin typeface="Arial" charset="0"/>
                <a:cs typeface="Arial" charset="0"/>
              </a:defRPr>
            </a:lvl8pPr>
            <a:lvl9pPr marL="3886200" indent="-228600" defTabSz="84455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b="1" dirty="0">
                <a:solidFill>
                  <a:schemeClr val="bg1"/>
                </a:solidFill>
              </a:rPr>
              <a:t>			</a:t>
            </a:r>
            <a:r>
              <a:rPr lang="en-US" sz="2200" b="1" dirty="0">
                <a:latin typeface="Calibri" pitchFamily="34" charset="0"/>
              </a:rPr>
              <a:t>Cases		Controls</a:t>
            </a:r>
          </a:p>
          <a:p>
            <a:pPr eaLnBrk="1" hangingPunct="1"/>
            <a:endParaRPr lang="en-US" sz="2200" b="1" dirty="0">
              <a:solidFill>
                <a:schemeClr val="bg1"/>
              </a:solidFill>
            </a:endParaRPr>
          </a:p>
          <a:p>
            <a:pPr eaLnBrk="1" hangingPunct="1"/>
            <a:r>
              <a:rPr lang="en-US" sz="2200" b="1" dirty="0">
                <a:latin typeface="Calibri" pitchFamily="34" charset="0"/>
              </a:rPr>
              <a:t>Exposed		a		b</a:t>
            </a:r>
          </a:p>
          <a:p>
            <a:pPr eaLnBrk="1" hangingPunct="1"/>
            <a:endParaRPr lang="en-US" sz="2200" b="1" dirty="0">
              <a:latin typeface="Calibri" pitchFamily="34" charset="0"/>
            </a:endParaRPr>
          </a:p>
          <a:p>
            <a:pPr eaLnBrk="1" hangingPunct="1"/>
            <a:r>
              <a:rPr lang="en-US" sz="2200" b="1" dirty="0">
                <a:latin typeface="Calibri" pitchFamily="34" charset="0"/>
              </a:rPr>
              <a:t>Not exposed		c		d</a:t>
            </a:r>
          </a:p>
          <a:p>
            <a:pPr eaLnBrk="1" hangingPunct="1"/>
            <a:endParaRPr lang="en-US" sz="2200" b="1" dirty="0">
              <a:latin typeface="Calibri" pitchFamily="34" charset="0"/>
            </a:endParaRPr>
          </a:p>
          <a:p>
            <a:pPr eaLnBrk="1" hangingPunct="1"/>
            <a:r>
              <a:rPr lang="en-US" sz="2200" b="1" dirty="0">
                <a:latin typeface="Calibri" pitchFamily="34" charset="0"/>
              </a:rPr>
              <a:t>Total			a + c		b + d</a:t>
            </a:r>
          </a:p>
          <a:p>
            <a:pPr eaLnBrk="1" hangingPunct="1"/>
            <a:endParaRPr lang="en-US" sz="2200" b="1" dirty="0">
              <a:latin typeface="Calibri" pitchFamily="34" charset="0"/>
            </a:endParaRPr>
          </a:p>
          <a:p>
            <a:pPr eaLnBrk="1" hangingPunct="1"/>
            <a:r>
              <a:rPr lang="en-US" sz="2200" b="1" dirty="0">
                <a:latin typeface="Calibri" pitchFamily="34" charset="0"/>
              </a:rPr>
              <a:t>% exposed		a/(</a:t>
            </a:r>
            <a:r>
              <a:rPr lang="en-US" sz="2200" b="1" dirty="0" err="1">
                <a:latin typeface="Calibri" pitchFamily="34" charset="0"/>
              </a:rPr>
              <a:t>a+c</a:t>
            </a:r>
            <a:r>
              <a:rPr lang="en-US" sz="2200" b="1" dirty="0">
                <a:latin typeface="Calibri" pitchFamily="34" charset="0"/>
              </a:rPr>
              <a:t>)		b/(</a:t>
            </a:r>
            <a:r>
              <a:rPr lang="en-US" sz="2200" b="1" dirty="0" err="1">
                <a:latin typeface="Calibri" pitchFamily="34" charset="0"/>
              </a:rPr>
              <a:t>b+d</a:t>
            </a:r>
            <a:r>
              <a:rPr lang="en-US" sz="2200" b="1" dirty="0">
                <a:latin typeface="Calibri" pitchFamily="34" charset="0"/>
              </a:rPr>
              <a:t>)</a:t>
            </a:r>
          </a:p>
        </p:txBody>
      </p:sp>
      <p:sp>
        <p:nvSpPr>
          <p:cNvPr id="181254" name="Line 4"/>
          <p:cNvSpPr>
            <a:spLocks noChangeShapeType="1"/>
          </p:cNvSpPr>
          <p:nvPr/>
        </p:nvSpPr>
        <p:spPr bwMode="auto">
          <a:xfrm>
            <a:off x="695325" y="2819400"/>
            <a:ext cx="7286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
        <p:nvSpPr>
          <p:cNvPr id="181255" name="Line 5"/>
          <p:cNvSpPr>
            <a:spLocks noChangeShapeType="1"/>
          </p:cNvSpPr>
          <p:nvPr/>
        </p:nvSpPr>
        <p:spPr bwMode="auto">
          <a:xfrm>
            <a:off x="3038475" y="3429000"/>
            <a:ext cx="43719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
        <p:nvSpPr>
          <p:cNvPr id="181256" name="Line 6"/>
          <p:cNvSpPr>
            <a:spLocks noChangeShapeType="1"/>
          </p:cNvSpPr>
          <p:nvPr/>
        </p:nvSpPr>
        <p:spPr bwMode="auto">
          <a:xfrm>
            <a:off x="4427538" y="2781300"/>
            <a:ext cx="0" cy="1800225"/>
          </a:xfrm>
          <a:prstGeom prst="line">
            <a:avLst/>
          </a:prstGeom>
          <a:noFill/>
          <a:ln w="5080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nl-NL"/>
          </a:p>
        </p:txBody>
      </p:sp>
      <p:sp>
        <p:nvSpPr>
          <p:cNvPr id="181257" name="Line 7"/>
          <p:cNvSpPr>
            <a:spLocks noChangeShapeType="1"/>
          </p:cNvSpPr>
          <p:nvPr/>
        </p:nvSpPr>
        <p:spPr bwMode="auto">
          <a:xfrm>
            <a:off x="3059113" y="4149725"/>
            <a:ext cx="43719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
        <p:nvSpPr>
          <p:cNvPr id="181258" name="Line 8"/>
          <p:cNvSpPr>
            <a:spLocks noChangeShapeType="1"/>
          </p:cNvSpPr>
          <p:nvPr/>
        </p:nvSpPr>
        <p:spPr bwMode="auto">
          <a:xfrm>
            <a:off x="3038475" y="3429000"/>
            <a:ext cx="43719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Tree>
    <p:extLst>
      <p:ext uri="{BB962C8B-B14F-4D97-AF65-F5344CB8AC3E}">
        <p14:creationId xmlns:p14="http://schemas.microsoft.com/office/powerpoint/2010/main" val="31918951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el 1"/>
          <p:cNvSpPr>
            <a:spLocks noGrp="1"/>
          </p:cNvSpPr>
          <p:nvPr>
            <p:ph type="title" idx="4294967295"/>
          </p:nvPr>
        </p:nvSpPr>
        <p:spPr>
          <a:xfrm>
            <a:off x="457200" y="274638"/>
            <a:ext cx="8229600" cy="1143000"/>
          </a:xfrm>
          <a:prstGeom prst="rect">
            <a:avLst/>
          </a:prstGeom>
        </p:spPr>
        <p:txBody>
          <a:bodyPr/>
          <a:lstStyle/>
          <a:p>
            <a:pPr algn="l" eaLnBrk="1" hangingPunct="1"/>
            <a:r>
              <a:rPr lang="en-US" sz="4000" dirty="0" smtClean="0">
                <a:solidFill>
                  <a:schemeClr val="accent1"/>
                </a:solidFill>
                <a:latin typeface="Calibri" pitchFamily="34" charset="0"/>
              </a:rPr>
              <a:t>Case control study</a:t>
            </a:r>
          </a:p>
        </p:txBody>
      </p:sp>
      <p:sp>
        <p:nvSpPr>
          <p:cNvPr id="198659" name="Tijdelijke aanduiding voor inhoud 6"/>
          <p:cNvSpPr>
            <a:spLocks noGrp="1"/>
          </p:cNvSpPr>
          <p:nvPr>
            <p:ph sz="half" idx="4294967295"/>
          </p:nvPr>
        </p:nvSpPr>
        <p:spPr>
          <a:xfrm>
            <a:off x="4211960" y="1124744"/>
            <a:ext cx="4932040" cy="4925144"/>
          </a:xfrm>
          <a:prstGeom prst="rect">
            <a:avLst/>
          </a:prstGeom>
        </p:spPr>
        <p:txBody>
          <a:bodyPr/>
          <a:lstStyle/>
          <a:p>
            <a:pPr defTabSz="844550">
              <a:buFont typeface="Arial" charset="0"/>
              <a:buNone/>
            </a:pPr>
            <a:r>
              <a:rPr lang="en-US" sz="2400" dirty="0" smtClean="0">
                <a:latin typeface="Calibri" pitchFamily="34" charset="0"/>
              </a:rPr>
              <a:t>Odds of exposure among cases =</a:t>
            </a:r>
          </a:p>
          <a:p>
            <a:pPr defTabSz="844550"/>
            <a:r>
              <a:rPr lang="en-US" sz="2400" dirty="0" smtClean="0">
                <a:latin typeface="Calibri" pitchFamily="34" charset="0"/>
              </a:rPr>
              <a:t>Probability to be exposed among cases / Probability to be unexposed among cases</a:t>
            </a:r>
          </a:p>
          <a:p>
            <a:pPr defTabSz="844550"/>
            <a:endParaRPr lang="en-US" sz="1400" b="1" dirty="0" smtClean="0">
              <a:latin typeface="Calibri" pitchFamily="34" charset="0"/>
            </a:endParaRPr>
          </a:p>
          <a:p>
            <a:pPr defTabSz="844550">
              <a:buFont typeface="Arial" charset="0"/>
              <a:buNone/>
            </a:pPr>
            <a:r>
              <a:rPr lang="en-US" sz="1400" b="1" dirty="0" smtClean="0">
                <a:latin typeface="Calibri" pitchFamily="34" charset="0"/>
              </a:rPr>
              <a:t>			a / (</a:t>
            </a:r>
            <a:r>
              <a:rPr lang="en-US" sz="1400" b="1" dirty="0" err="1" smtClean="0">
                <a:latin typeface="Calibri" pitchFamily="34" charset="0"/>
              </a:rPr>
              <a:t>a+c</a:t>
            </a:r>
            <a:r>
              <a:rPr lang="en-US" sz="1400" b="1" dirty="0" smtClean="0">
                <a:latin typeface="Calibri" pitchFamily="34" charset="0"/>
              </a:rPr>
              <a:t>)</a:t>
            </a:r>
          </a:p>
          <a:p>
            <a:pPr defTabSz="844550">
              <a:buFont typeface="Arial" charset="0"/>
              <a:buNone/>
            </a:pPr>
            <a:r>
              <a:rPr lang="en-US" sz="1400" b="1" dirty="0" smtClean="0">
                <a:latin typeface="Calibri" pitchFamily="34" charset="0"/>
              </a:rPr>
              <a:t>	Odds </a:t>
            </a:r>
            <a:r>
              <a:rPr lang="en-US" sz="1400" b="1" dirty="0" err="1" smtClean="0">
                <a:latin typeface="Calibri" pitchFamily="34" charset="0"/>
              </a:rPr>
              <a:t>Ecases</a:t>
            </a:r>
            <a:r>
              <a:rPr lang="en-US" sz="1400" b="1" dirty="0" smtClean="0">
                <a:latin typeface="Calibri" pitchFamily="34" charset="0"/>
              </a:rPr>
              <a:t> =	------------  = a / c</a:t>
            </a:r>
          </a:p>
          <a:p>
            <a:pPr defTabSz="844550">
              <a:buFont typeface="Arial" charset="0"/>
              <a:buNone/>
            </a:pPr>
            <a:r>
              <a:rPr lang="en-US" sz="1400" b="1" dirty="0" smtClean="0">
                <a:latin typeface="Calibri" pitchFamily="34" charset="0"/>
              </a:rPr>
              <a:t>			c / (</a:t>
            </a:r>
            <a:r>
              <a:rPr lang="en-US" sz="1400" b="1" dirty="0" err="1" smtClean="0">
                <a:latin typeface="Calibri" pitchFamily="34" charset="0"/>
              </a:rPr>
              <a:t>a+c</a:t>
            </a:r>
            <a:r>
              <a:rPr lang="en-US" sz="1400" b="1" dirty="0" smtClean="0">
                <a:latin typeface="Calibri" pitchFamily="34" charset="0"/>
              </a:rPr>
              <a:t>)</a:t>
            </a:r>
          </a:p>
          <a:p>
            <a:pPr defTabSz="844550">
              <a:buFont typeface="Arial" charset="0"/>
              <a:buNone/>
            </a:pPr>
            <a:endParaRPr lang="en-US" sz="1400" b="1" dirty="0" smtClean="0">
              <a:latin typeface="Calibri" pitchFamily="34" charset="0"/>
            </a:endParaRPr>
          </a:p>
          <a:p>
            <a:pPr defTabSz="844550">
              <a:buFont typeface="Arial" charset="0"/>
              <a:buNone/>
            </a:pPr>
            <a:r>
              <a:rPr lang="en-US" sz="2400" dirty="0" smtClean="0">
                <a:latin typeface="Calibri" pitchFamily="34" charset="0"/>
              </a:rPr>
              <a:t>Odds of exposure among controls =</a:t>
            </a:r>
          </a:p>
          <a:p>
            <a:pPr defTabSz="844550"/>
            <a:r>
              <a:rPr lang="en-US" sz="2400" dirty="0" smtClean="0">
                <a:latin typeface="Calibri" pitchFamily="34" charset="0"/>
              </a:rPr>
              <a:t>Probability to be exposed among controls / Probability to be unexposed among controls</a:t>
            </a:r>
          </a:p>
          <a:p>
            <a:pPr defTabSz="844550"/>
            <a:endParaRPr lang="en-US" sz="1400" b="1" dirty="0" smtClean="0">
              <a:latin typeface="Calibri" pitchFamily="34" charset="0"/>
            </a:endParaRPr>
          </a:p>
          <a:p>
            <a:pPr defTabSz="844550">
              <a:buFont typeface="Arial" charset="0"/>
              <a:buNone/>
            </a:pPr>
            <a:r>
              <a:rPr lang="en-US" sz="1400" b="1" dirty="0" smtClean="0">
                <a:latin typeface="Calibri" pitchFamily="34" charset="0"/>
              </a:rPr>
              <a:t>			b/ (</a:t>
            </a:r>
            <a:r>
              <a:rPr lang="en-US" sz="1400" b="1" dirty="0" err="1" smtClean="0">
                <a:latin typeface="Calibri" pitchFamily="34" charset="0"/>
              </a:rPr>
              <a:t>b+d</a:t>
            </a:r>
            <a:r>
              <a:rPr lang="en-US" sz="1400" b="1" dirty="0" smtClean="0">
                <a:latin typeface="Calibri" pitchFamily="34" charset="0"/>
              </a:rPr>
              <a:t>)</a:t>
            </a:r>
          </a:p>
          <a:p>
            <a:pPr defTabSz="844550">
              <a:buFont typeface="Arial" charset="0"/>
              <a:buNone/>
            </a:pPr>
            <a:r>
              <a:rPr lang="en-US" sz="1400" b="1" dirty="0" smtClean="0">
                <a:latin typeface="Calibri" pitchFamily="34" charset="0"/>
              </a:rPr>
              <a:t>	Odds </a:t>
            </a:r>
            <a:r>
              <a:rPr lang="en-US" sz="1400" b="1" dirty="0" err="1" smtClean="0">
                <a:latin typeface="Calibri" pitchFamily="34" charset="0"/>
              </a:rPr>
              <a:t>Econtrols</a:t>
            </a:r>
            <a:r>
              <a:rPr lang="en-US" sz="1400" b="1" dirty="0" smtClean="0">
                <a:latin typeface="Calibri" pitchFamily="34" charset="0"/>
              </a:rPr>
              <a:t> =	------------ = b / d </a:t>
            </a:r>
          </a:p>
          <a:p>
            <a:pPr defTabSz="844550">
              <a:buFont typeface="Arial" charset="0"/>
              <a:buNone/>
            </a:pPr>
            <a:r>
              <a:rPr lang="en-US" sz="1400" b="1" dirty="0" smtClean="0">
                <a:latin typeface="Calibri" pitchFamily="34" charset="0"/>
              </a:rPr>
              <a:t>			d/ (</a:t>
            </a:r>
            <a:r>
              <a:rPr lang="en-US" sz="1400" b="1" dirty="0" err="1" smtClean="0">
                <a:latin typeface="Calibri" pitchFamily="34" charset="0"/>
              </a:rPr>
              <a:t>b+d</a:t>
            </a:r>
            <a:r>
              <a:rPr lang="en-US" sz="1400" b="1" dirty="0" smtClean="0">
                <a:latin typeface="Calibri" pitchFamily="34" charset="0"/>
              </a:rPr>
              <a:t>)</a:t>
            </a:r>
          </a:p>
          <a:p>
            <a:pPr defTabSz="844550">
              <a:buFont typeface="Arial" charset="0"/>
              <a:buNone/>
            </a:pPr>
            <a:endParaRPr lang="en-US" sz="2800" dirty="0" smtClean="0">
              <a:latin typeface="Calibri" pitchFamily="34" charset="0"/>
            </a:endParaRPr>
          </a:p>
        </p:txBody>
      </p:sp>
      <p:pic>
        <p:nvPicPr>
          <p:cNvPr id="1986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00213"/>
            <a:ext cx="3584101"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kstvak 8"/>
          <p:cNvSpPr txBox="1"/>
          <p:nvPr/>
        </p:nvSpPr>
        <p:spPr>
          <a:xfrm>
            <a:off x="883764" y="4797152"/>
            <a:ext cx="3240087" cy="1200150"/>
          </a:xfrm>
          <a:prstGeom prst="rect">
            <a:avLst/>
          </a:prstGeom>
          <a:noFill/>
        </p:spPr>
        <p:txBody>
          <a:bodyPr>
            <a:spAutoFit/>
          </a:bodyPr>
          <a:lstStyle/>
          <a:p>
            <a:pPr defTabSz="844550">
              <a:defRPr/>
            </a:pPr>
            <a:r>
              <a:rPr lang="en-US" b="1" dirty="0">
                <a:latin typeface="+mn-lt"/>
              </a:rPr>
              <a:t>	a/c</a:t>
            </a:r>
          </a:p>
          <a:p>
            <a:pPr defTabSz="844550">
              <a:defRPr/>
            </a:pPr>
            <a:r>
              <a:rPr lang="en-US" b="1" dirty="0">
                <a:latin typeface="+mn-lt"/>
              </a:rPr>
              <a:t>OR =   	----    = ad / </a:t>
            </a:r>
            <a:r>
              <a:rPr lang="en-US" b="1" dirty="0" err="1">
                <a:latin typeface="+mn-lt"/>
              </a:rPr>
              <a:t>bc</a:t>
            </a:r>
            <a:endParaRPr lang="en-US" b="1" dirty="0">
              <a:latin typeface="+mn-lt"/>
            </a:endParaRPr>
          </a:p>
          <a:p>
            <a:pPr defTabSz="844550">
              <a:defRPr/>
            </a:pPr>
            <a:r>
              <a:rPr lang="en-US" b="1" dirty="0">
                <a:latin typeface="+mn-lt"/>
              </a:rPr>
              <a:t>	b/d</a:t>
            </a:r>
          </a:p>
          <a:p>
            <a:pPr>
              <a:defRPr/>
            </a:pPr>
            <a:endParaRPr lang="en-US" dirty="0"/>
          </a:p>
        </p:txBody>
      </p:sp>
    </p:spTree>
    <p:extLst>
      <p:ext uri="{BB962C8B-B14F-4D97-AF65-F5344CB8AC3E}">
        <p14:creationId xmlns:p14="http://schemas.microsoft.com/office/powerpoint/2010/main" val="10584254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latin typeface="Calibri" pitchFamily="34" charset="0"/>
              </a:rPr>
              <a:t>Case control study: our example</a:t>
            </a:r>
            <a:endParaRPr lang="nl-NL" sz="4000" dirty="0">
              <a:solidFill>
                <a:schemeClr val="accent1"/>
              </a:solidFill>
              <a:latin typeface="Calibri" pitchFamily="34" charset="0"/>
            </a:endParaRPr>
          </a:p>
        </p:txBody>
      </p:sp>
      <p:sp>
        <p:nvSpPr>
          <p:cNvPr id="3" name="Tijdelijke aanduiding voor inhoud 2"/>
          <p:cNvSpPr>
            <a:spLocks noGrp="1"/>
          </p:cNvSpPr>
          <p:nvPr>
            <p:ph idx="1"/>
          </p:nvPr>
        </p:nvSpPr>
        <p:spPr/>
        <p:txBody>
          <a:bodyPr/>
          <a:lstStyle/>
          <a:p>
            <a:pPr marL="0" indent="0">
              <a:buNone/>
            </a:pPr>
            <a:r>
              <a:rPr lang="en-US" dirty="0" smtClean="0"/>
              <a:t>Our RQ: is the occurrence of (non)osteoporotic fractures related to prior use of antidepressants (in humans)?</a:t>
            </a:r>
            <a:endParaRPr lang="nl-NL" dirty="0"/>
          </a:p>
        </p:txBody>
      </p:sp>
    </p:spTree>
    <p:extLst>
      <p:ext uri="{BB962C8B-B14F-4D97-AF65-F5344CB8AC3E}">
        <p14:creationId xmlns:p14="http://schemas.microsoft.com/office/powerpoint/2010/main" val="1609796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latin typeface="Calibri" pitchFamily="34" charset="0"/>
              </a:rPr>
              <a:t>Case control study: our example</a:t>
            </a:r>
            <a:endParaRPr lang="nl-NL" sz="4000" dirty="0">
              <a:solidFill>
                <a:schemeClr val="accent1"/>
              </a:solidFill>
              <a:latin typeface="Calibri" pitchFamily="34" charset="0"/>
            </a:endParaRPr>
          </a:p>
        </p:txBody>
      </p:sp>
      <p:sp>
        <p:nvSpPr>
          <p:cNvPr id="3" name="Tijdelijke aanduiding voor inhoud 2"/>
          <p:cNvSpPr>
            <a:spLocks noGrp="1"/>
          </p:cNvSpPr>
          <p:nvPr>
            <p:ph idx="1"/>
          </p:nvPr>
        </p:nvSpPr>
        <p:spPr/>
        <p:txBody>
          <a:bodyPr/>
          <a:lstStyle/>
          <a:p>
            <a:pPr marL="0" indent="0">
              <a:buNone/>
            </a:pPr>
            <a:r>
              <a:rPr lang="en-US" sz="2800" dirty="0" smtClean="0"/>
              <a:t>We have collected cases (people with fractures) over a certain period in time</a:t>
            </a:r>
          </a:p>
          <a:p>
            <a:pPr marL="0" indent="0">
              <a:buNone/>
            </a:pPr>
            <a:endParaRPr lang="en-US" sz="2800" dirty="0" smtClean="0"/>
          </a:p>
          <a:p>
            <a:pPr marL="0" indent="0">
              <a:buNone/>
            </a:pPr>
            <a:r>
              <a:rPr lang="en-US" sz="2800" dirty="0" smtClean="0"/>
              <a:t>We have sampled controls (from the source population that cases came from)</a:t>
            </a:r>
          </a:p>
          <a:p>
            <a:endParaRPr lang="en-US" sz="2800" dirty="0"/>
          </a:p>
          <a:p>
            <a:pPr marL="0" indent="0">
              <a:buNone/>
            </a:pPr>
            <a:r>
              <a:rPr lang="en-US" sz="2800" dirty="0" smtClean="0"/>
              <a:t>We measure prior use of antidepressants in both cases and controls</a:t>
            </a:r>
            <a:endParaRPr lang="nl-NL" sz="2800" dirty="0"/>
          </a:p>
        </p:txBody>
      </p:sp>
    </p:spTree>
    <p:extLst>
      <p:ext uri="{BB962C8B-B14F-4D97-AF65-F5344CB8AC3E}">
        <p14:creationId xmlns:p14="http://schemas.microsoft.com/office/powerpoint/2010/main" val="2550265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latin typeface="Calibri" pitchFamily="34" charset="0"/>
              </a:rPr>
              <a:t>Case control study: our example</a:t>
            </a:r>
            <a:endParaRPr lang="nl-NL" sz="4000" dirty="0">
              <a:solidFill>
                <a:schemeClr val="accent1"/>
              </a:solidFill>
              <a:latin typeface="Calibri" pitchFamily="34" charset="0"/>
            </a:endParaRPr>
          </a:p>
        </p:txBody>
      </p:sp>
      <p:graphicFrame>
        <p:nvGraphicFramePr>
          <p:cNvPr id="4" name="Tijdelijke aanduiding voor inhoud 3"/>
          <p:cNvGraphicFramePr>
            <a:graphicFrameLocks noGrp="1"/>
          </p:cNvGraphicFramePr>
          <p:nvPr>
            <p:ph idx="1"/>
            <p:extLst/>
          </p:nvPr>
        </p:nvGraphicFramePr>
        <p:xfrm>
          <a:off x="457200" y="1600200"/>
          <a:ext cx="7571184" cy="1854200"/>
        </p:xfrm>
        <a:graphic>
          <a:graphicData uri="http://schemas.openxmlformats.org/drawingml/2006/table">
            <a:tbl>
              <a:tblPr firstRow="1" bandRow="1">
                <a:tableStyleId>{5C22544A-7EE6-4342-B048-85BDC9FD1C3A}</a:tableStyleId>
              </a:tblPr>
              <a:tblGrid>
                <a:gridCol w="2962672">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tblGrid>
              <a:tr h="370840">
                <a:tc>
                  <a:txBody>
                    <a:bodyPr/>
                    <a:lstStyle/>
                    <a:p>
                      <a:r>
                        <a:rPr lang="en-US" dirty="0" smtClean="0"/>
                        <a:t>Antidepressants</a:t>
                      </a:r>
                      <a:endParaRPr lang="nl-NL" dirty="0"/>
                    </a:p>
                  </a:txBody>
                  <a:tcPr/>
                </a:tc>
                <a:tc gridSpan="2">
                  <a:txBody>
                    <a:bodyPr/>
                    <a:lstStyle/>
                    <a:p>
                      <a:pPr algn="ctr"/>
                      <a:r>
                        <a:rPr lang="en-US" dirty="0" smtClean="0"/>
                        <a:t>fractures</a:t>
                      </a:r>
                      <a:endParaRPr lang="nl-NL" dirty="0"/>
                    </a:p>
                  </a:txBody>
                  <a:tcPr/>
                </a:tc>
                <a:tc hMerge="1">
                  <a:txBody>
                    <a:bodyPr/>
                    <a:lstStyle/>
                    <a:p>
                      <a:endParaRPr lang="nl-NL" dirty="0"/>
                    </a:p>
                  </a:txBody>
                  <a:tcPr/>
                </a:tc>
                <a:tc>
                  <a:txBody>
                    <a:bodyPr/>
                    <a:lstStyle/>
                    <a:p>
                      <a:endParaRPr lang="nl-NL"/>
                    </a:p>
                  </a:txBody>
                  <a:tcPr/>
                </a:tc>
                <a:extLst>
                  <a:ext uri="{0D108BD9-81ED-4DB2-BD59-A6C34878D82A}">
                    <a16:rowId xmlns:a16="http://schemas.microsoft.com/office/drawing/2014/main" val="10000"/>
                  </a:ext>
                </a:extLst>
              </a:tr>
              <a:tr h="370840">
                <a:tc>
                  <a:txBody>
                    <a:bodyPr/>
                    <a:lstStyle/>
                    <a:p>
                      <a:endParaRPr lang="nl-NL" dirty="0"/>
                    </a:p>
                  </a:txBody>
                  <a:tcPr/>
                </a:tc>
                <a:tc>
                  <a:txBody>
                    <a:bodyPr/>
                    <a:lstStyle/>
                    <a:p>
                      <a:r>
                        <a:rPr lang="en-US" dirty="0" smtClean="0"/>
                        <a:t>yes</a:t>
                      </a:r>
                      <a:endParaRPr lang="nl-NL" dirty="0"/>
                    </a:p>
                  </a:txBody>
                  <a:tcPr/>
                </a:tc>
                <a:tc>
                  <a:txBody>
                    <a:bodyPr/>
                    <a:lstStyle/>
                    <a:p>
                      <a:r>
                        <a:rPr lang="en-US" dirty="0" smtClean="0"/>
                        <a:t>no</a:t>
                      </a:r>
                      <a:endParaRPr lang="nl-NL" dirty="0"/>
                    </a:p>
                  </a:txBody>
                  <a:tcPr/>
                </a:tc>
                <a:tc>
                  <a:txBody>
                    <a:bodyPr/>
                    <a:lstStyle/>
                    <a:p>
                      <a:endParaRPr lang="nl-NL"/>
                    </a:p>
                  </a:txBody>
                  <a:tcPr/>
                </a:tc>
                <a:extLst>
                  <a:ext uri="{0D108BD9-81ED-4DB2-BD59-A6C34878D82A}">
                    <a16:rowId xmlns:a16="http://schemas.microsoft.com/office/drawing/2014/main" val="10001"/>
                  </a:ext>
                </a:extLst>
              </a:tr>
              <a:tr h="370840">
                <a:tc>
                  <a:txBody>
                    <a:bodyPr/>
                    <a:lstStyle/>
                    <a:p>
                      <a:r>
                        <a:rPr lang="en-US" dirty="0" smtClean="0"/>
                        <a:t>Yes</a:t>
                      </a:r>
                      <a:endParaRPr lang="nl-NL" dirty="0"/>
                    </a:p>
                  </a:txBody>
                  <a:tcPr/>
                </a:tc>
                <a:tc>
                  <a:txBody>
                    <a:bodyPr/>
                    <a:lstStyle/>
                    <a:p>
                      <a:endParaRPr lang="nl-NL" dirty="0"/>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10002"/>
                  </a:ext>
                </a:extLst>
              </a:tr>
              <a:tr h="370840">
                <a:tc>
                  <a:txBody>
                    <a:bodyPr/>
                    <a:lstStyle/>
                    <a:p>
                      <a:r>
                        <a:rPr lang="en-US" dirty="0" smtClean="0"/>
                        <a:t>No</a:t>
                      </a:r>
                      <a:endParaRPr lang="nl-NL" dirty="0"/>
                    </a:p>
                  </a:txBody>
                  <a:tcPr/>
                </a:tc>
                <a:tc>
                  <a:txBody>
                    <a:bodyPr/>
                    <a:lstStyle/>
                    <a:p>
                      <a:endParaRPr lang="nl-NL" dirty="0"/>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10003"/>
                  </a:ext>
                </a:extLst>
              </a:tr>
              <a:tr h="370840">
                <a:tc>
                  <a:txBody>
                    <a:bodyPr/>
                    <a:lstStyle/>
                    <a:p>
                      <a:endParaRPr lang="nl-NL"/>
                    </a:p>
                  </a:txBody>
                  <a:tcPr/>
                </a:tc>
                <a:tc>
                  <a:txBody>
                    <a:bodyPr/>
                    <a:lstStyle/>
                    <a:p>
                      <a:r>
                        <a:rPr lang="en-US" dirty="0" smtClean="0"/>
                        <a:t>100</a:t>
                      </a:r>
                      <a:endParaRPr lang="nl-NL" dirty="0"/>
                    </a:p>
                  </a:txBody>
                  <a:tcPr/>
                </a:tc>
                <a:tc>
                  <a:txBody>
                    <a:bodyPr/>
                    <a:lstStyle/>
                    <a:p>
                      <a:r>
                        <a:rPr lang="en-US" dirty="0" smtClean="0"/>
                        <a:t>100</a:t>
                      </a:r>
                      <a:endParaRPr lang="nl-NL" dirty="0"/>
                    </a:p>
                  </a:txBody>
                  <a:tcPr/>
                </a:tc>
                <a:tc>
                  <a:txBody>
                    <a:bodyPr/>
                    <a:lstStyle/>
                    <a:p>
                      <a:r>
                        <a:rPr lang="en-US" dirty="0" smtClean="0"/>
                        <a:t>200</a:t>
                      </a:r>
                      <a:endParaRPr lang="nl-NL"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89572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latin typeface="Calibri" pitchFamily="34" charset="0"/>
              </a:rPr>
              <a:t>Case control study: our example</a:t>
            </a:r>
            <a:endParaRPr lang="nl-NL" sz="4000" dirty="0">
              <a:solidFill>
                <a:schemeClr val="accent1"/>
              </a:solidFill>
              <a:latin typeface="Calibri" pitchFamily="34" charset="0"/>
            </a:endParaRPr>
          </a:p>
        </p:txBody>
      </p:sp>
      <p:graphicFrame>
        <p:nvGraphicFramePr>
          <p:cNvPr id="4" name="Tijdelijke aanduiding voor inhoud 3"/>
          <p:cNvGraphicFramePr>
            <a:graphicFrameLocks noGrp="1"/>
          </p:cNvGraphicFramePr>
          <p:nvPr>
            <p:ph idx="1"/>
            <p:extLst/>
          </p:nvPr>
        </p:nvGraphicFramePr>
        <p:xfrm>
          <a:off x="457200" y="1600200"/>
          <a:ext cx="7571184" cy="1854200"/>
        </p:xfrm>
        <a:graphic>
          <a:graphicData uri="http://schemas.openxmlformats.org/drawingml/2006/table">
            <a:tbl>
              <a:tblPr firstRow="1" bandRow="1">
                <a:tableStyleId>{5C22544A-7EE6-4342-B048-85BDC9FD1C3A}</a:tableStyleId>
              </a:tblPr>
              <a:tblGrid>
                <a:gridCol w="2962672">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tblGrid>
              <a:tr h="370840">
                <a:tc>
                  <a:txBody>
                    <a:bodyPr/>
                    <a:lstStyle/>
                    <a:p>
                      <a:r>
                        <a:rPr lang="en-US" dirty="0" smtClean="0"/>
                        <a:t>Antidepressants</a:t>
                      </a:r>
                      <a:endParaRPr lang="nl-NL" dirty="0"/>
                    </a:p>
                  </a:txBody>
                  <a:tcPr/>
                </a:tc>
                <a:tc gridSpan="2">
                  <a:txBody>
                    <a:bodyPr/>
                    <a:lstStyle/>
                    <a:p>
                      <a:pPr algn="ctr"/>
                      <a:r>
                        <a:rPr lang="en-US" dirty="0" smtClean="0"/>
                        <a:t>fractures</a:t>
                      </a:r>
                      <a:endParaRPr lang="nl-NL" dirty="0"/>
                    </a:p>
                  </a:txBody>
                  <a:tcPr/>
                </a:tc>
                <a:tc hMerge="1">
                  <a:txBody>
                    <a:bodyPr/>
                    <a:lstStyle/>
                    <a:p>
                      <a:endParaRPr lang="nl-NL" dirty="0"/>
                    </a:p>
                  </a:txBody>
                  <a:tcPr/>
                </a:tc>
                <a:tc>
                  <a:txBody>
                    <a:bodyPr/>
                    <a:lstStyle/>
                    <a:p>
                      <a:endParaRPr lang="nl-NL"/>
                    </a:p>
                  </a:txBody>
                  <a:tcPr/>
                </a:tc>
                <a:extLst>
                  <a:ext uri="{0D108BD9-81ED-4DB2-BD59-A6C34878D82A}">
                    <a16:rowId xmlns:a16="http://schemas.microsoft.com/office/drawing/2014/main" val="10000"/>
                  </a:ext>
                </a:extLst>
              </a:tr>
              <a:tr h="370840">
                <a:tc>
                  <a:txBody>
                    <a:bodyPr/>
                    <a:lstStyle/>
                    <a:p>
                      <a:endParaRPr lang="nl-NL" dirty="0"/>
                    </a:p>
                  </a:txBody>
                  <a:tcPr/>
                </a:tc>
                <a:tc>
                  <a:txBody>
                    <a:bodyPr/>
                    <a:lstStyle/>
                    <a:p>
                      <a:r>
                        <a:rPr lang="en-US" dirty="0" smtClean="0"/>
                        <a:t>Cases (yes)</a:t>
                      </a:r>
                      <a:endParaRPr lang="nl-NL" dirty="0"/>
                    </a:p>
                  </a:txBody>
                  <a:tcPr/>
                </a:tc>
                <a:tc>
                  <a:txBody>
                    <a:bodyPr/>
                    <a:lstStyle/>
                    <a:p>
                      <a:r>
                        <a:rPr lang="en-US" dirty="0" smtClean="0"/>
                        <a:t>Controls</a:t>
                      </a:r>
                      <a:r>
                        <a:rPr lang="en-US" baseline="0" dirty="0" smtClean="0"/>
                        <a:t> (</a:t>
                      </a:r>
                      <a:r>
                        <a:rPr lang="en-US" dirty="0" smtClean="0"/>
                        <a:t>no)</a:t>
                      </a:r>
                      <a:endParaRPr lang="nl-NL" dirty="0"/>
                    </a:p>
                  </a:txBody>
                  <a:tcPr/>
                </a:tc>
                <a:tc>
                  <a:txBody>
                    <a:bodyPr/>
                    <a:lstStyle/>
                    <a:p>
                      <a:endParaRPr lang="nl-NL" dirty="0"/>
                    </a:p>
                  </a:txBody>
                  <a:tcPr/>
                </a:tc>
                <a:extLst>
                  <a:ext uri="{0D108BD9-81ED-4DB2-BD59-A6C34878D82A}">
                    <a16:rowId xmlns:a16="http://schemas.microsoft.com/office/drawing/2014/main" val="10001"/>
                  </a:ext>
                </a:extLst>
              </a:tr>
              <a:tr h="370840">
                <a:tc>
                  <a:txBody>
                    <a:bodyPr/>
                    <a:lstStyle/>
                    <a:p>
                      <a:r>
                        <a:rPr lang="en-US" dirty="0" smtClean="0"/>
                        <a:t>Yes</a:t>
                      </a:r>
                      <a:endParaRPr lang="nl-NL" dirty="0"/>
                    </a:p>
                  </a:txBody>
                  <a:tcPr/>
                </a:tc>
                <a:tc>
                  <a:txBody>
                    <a:bodyPr/>
                    <a:lstStyle/>
                    <a:p>
                      <a:pPr marL="342900" indent="-342900">
                        <a:buAutoNum type="arabicPlain" startAt="67"/>
                      </a:pPr>
                      <a:r>
                        <a:rPr lang="en-US" b="0" dirty="0" smtClean="0"/>
                        <a:t>        </a:t>
                      </a:r>
                      <a:r>
                        <a:rPr lang="en-US" b="1" dirty="0" smtClean="0"/>
                        <a:t>(a)</a:t>
                      </a:r>
                      <a:endParaRPr lang="nl-NL" b="1" dirty="0"/>
                    </a:p>
                  </a:txBody>
                  <a:tcPr/>
                </a:tc>
                <a:tc>
                  <a:txBody>
                    <a:bodyPr/>
                    <a:lstStyle/>
                    <a:p>
                      <a:pPr marL="342900" indent="-342900">
                        <a:buAutoNum type="arabicPlain" startAt="47"/>
                      </a:pPr>
                      <a:r>
                        <a:rPr lang="en-US" baseline="0" dirty="0" smtClean="0"/>
                        <a:t>           </a:t>
                      </a:r>
                      <a:r>
                        <a:rPr lang="en-US" b="1" baseline="0" dirty="0" smtClean="0"/>
                        <a:t>(b)</a:t>
                      </a:r>
                      <a:endParaRPr lang="nl-NL" b="1" dirty="0"/>
                    </a:p>
                  </a:txBody>
                  <a:tcPr/>
                </a:tc>
                <a:tc>
                  <a:txBody>
                    <a:bodyPr/>
                    <a:lstStyle/>
                    <a:p>
                      <a:r>
                        <a:rPr lang="en-US" dirty="0" smtClean="0"/>
                        <a:t>114</a:t>
                      </a:r>
                      <a:endParaRPr lang="nl-NL" dirty="0"/>
                    </a:p>
                  </a:txBody>
                  <a:tcPr/>
                </a:tc>
                <a:extLst>
                  <a:ext uri="{0D108BD9-81ED-4DB2-BD59-A6C34878D82A}">
                    <a16:rowId xmlns:a16="http://schemas.microsoft.com/office/drawing/2014/main" val="10002"/>
                  </a:ext>
                </a:extLst>
              </a:tr>
              <a:tr h="370840">
                <a:tc>
                  <a:txBody>
                    <a:bodyPr/>
                    <a:lstStyle/>
                    <a:p>
                      <a:r>
                        <a:rPr lang="en-US" dirty="0" smtClean="0"/>
                        <a:t>No</a:t>
                      </a:r>
                      <a:endParaRPr lang="nl-NL" dirty="0"/>
                    </a:p>
                  </a:txBody>
                  <a:tcPr/>
                </a:tc>
                <a:tc>
                  <a:txBody>
                    <a:bodyPr/>
                    <a:lstStyle/>
                    <a:p>
                      <a:r>
                        <a:rPr lang="en-US" dirty="0" smtClean="0"/>
                        <a:t>33           </a:t>
                      </a:r>
                      <a:r>
                        <a:rPr lang="en-US" b="1" dirty="0" smtClean="0"/>
                        <a:t>(c)</a:t>
                      </a:r>
                      <a:endParaRPr lang="nl-NL" b="1" dirty="0"/>
                    </a:p>
                  </a:txBody>
                  <a:tcPr/>
                </a:tc>
                <a:tc>
                  <a:txBody>
                    <a:bodyPr/>
                    <a:lstStyle/>
                    <a:p>
                      <a:r>
                        <a:rPr lang="en-US" dirty="0" smtClean="0"/>
                        <a:t>53              </a:t>
                      </a:r>
                      <a:r>
                        <a:rPr lang="en-US" b="1" dirty="0" smtClean="0"/>
                        <a:t>(d)</a:t>
                      </a:r>
                      <a:endParaRPr lang="nl-NL" b="1" dirty="0"/>
                    </a:p>
                  </a:txBody>
                  <a:tcPr/>
                </a:tc>
                <a:tc>
                  <a:txBody>
                    <a:bodyPr/>
                    <a:lstStyle/>
                    <a:p>
                      <a:r>
                        <a:rPr lang="en-US" dirty="0" smtClean="0"/>
                        <a:t>86</a:t>
                      </a:r>
                      <a:endParaRPr lang="nl-NL" dirty="0"/>
                    </a:p>
                  </a:txBody>
                  <a:tcPr/>
                </a:tc>
                <a:extLst>
                  <a:ext uri="{0D108BD9-81ED-4DB2-BD59-A6C34878D82A}">
                    <a16:rowId xmlns:a16="http://schemas.microsoft.com/office/drawing/2014/main" val="10003"/>
                  </a:ext>
                </a:extLst>
              </a:tr>
              <a:tr h="370840">
                <a:tc>
                  <a:txBody>
                    <a:bodyPr/>
                    <a:lstStyle/>
                    <a:p>
                      <a:endParaRPr lang="nl-NL"/>
                    </a:p>
                  </a:txBody>
                  <a:tcPr/>
                </a:tc>
                <a:tc>
                  <a:txBody>
                    <a:bodyPr/>
                    <a:lstStyle/>
                    <a:p>
                      <a:r>
                        <a:rPr lang="en-US" dirty="0" smtClean="0"/>
                        <a:t>100</a:t>
                      </a:r>
                      <a:endParaRPr lang="nl-NL" dirty="0"/>
                    </a:p>
                  </a:txBody>
                  <a:tcPr/>
                </a:tc>
                <a:tc>
                  <a:txBody>
                    <a:bodyPr/>
                    <a:lstStyle/>
                    <a:p>
                      <a:r>
                        <a:rPr lang="en-US" dirty="0" smtClean="0"/>
                        <a:t>100</a:t>
                      </a:r>
                      <a:endParaRPr lang="nl-NL" dirty="0"/>
                    </a:p>
                  </a:txBody>
                  <a:tcPr/>
                </a:tc>
                <a:tc>
                  <a:txBody>
                    <a:bodyPr/>
                    <a:lstStyle/>
                    <a:p>
                      <a:r>
                        <a:rPr lang="en-US" dirty="0" smtClean="0"/>
                        <a:t>200</a:t>
                      </a:r>
                      <a:endParaRPr lang="nl-NL" dirty="0"/>
                    </a:p>
                  </a:txBody>
                  <a:tcPr/>
                </a:tc>
                <a:extLst>
                  <a:ext uri="{0D108BD9-81ED-4DB2-BD59-A6C34878D82A}">
                    <a16:rowId xmlns:a16="http://schemas.microsoft.com/office/drawing/2014/main" val="10004"/>
                  </a:ext>
                </a:extLst>
              </a:tr>
            </a:tbl>
          </a:graphicData>
        </a:graphic>
      </p:graphicFrame>
      <p:sp>
        <p:nvSpPr>
          <p:cNvPr id="5" name="Tekstvak 4"/>
          <p:cNvSpPr txBox="1"/>
          <p:nvPr/>
        </p:nvSpPr>
        <p:spPr>
          <a:xfrm>
            <a:off x="1331640" y="3789040"/>
            <a:ext cx="6912768" cy="2677656"/>
          </a:xfrm>
          <a:prstGeom prst="rect">
            <a:avLst/>
          </a:prstGeom>
          <a:noFill/>
        </p:spPr>
        <p:txBody>
          <a:bodyPr wrap="square" rtlCol="0">
            <a:spAutoFit/>
          </a:bodyPr>
          <a:lstStyle/>
          <a:p>
            <a:r>
              <a:rPr lang="en-US" sz="2800" dirty="0" smtClean="0"/>
              <a:t>Exposure distribution in controls:  47%</a:t>
            </a:r>
          </a:p>
          <a:p>
            <a:endParaRPr lang="en-US" sz="2800" dirty="0"/>
          </a:p>
          <a:p>
            <a:r>
              <a:rPr lang="en-US" sz="2800" dirty="0" smtClean="0"/>
              <a:t>Exposure distribution in cases:       67%</a:t>
            </a:r>
          </a:p>
          <a:p>
            <a:endParaRPr lang="en-US" sz="2800" dirty="0" smtClean="0"/>
          </a:p>
          <a:p>
            <a:endParaRPr lang="en-US" sz="2800" dirty="0"/>
          </a:p>
          <a:p>
            <a:endParaRPr lang="nl-NL" sz="2800" dirty="0"/>
          </a:p>
        </p:txBody>
      </p:sp>
    </p:spTree>
    <p:extLst>
      <p:ext uri="{BB962C8B-B14F-4D97-AF65-F5344CB8AC3E}">
        <p14:creationId xmlns:p14="http://schemas.microsoft.com/office/powerpoint/2010/main" val="1100050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Main types of data collection</a:t>
            </a:r>
            <a:endParaRPr lang="nl-NL" sz="4000" dirty="0">
              <a:solidFill>
                <a:schemeClr val="accent1"/>
              </a:solidFill>
            </a:endParaRPr>
          </a:p>
        </p:txBody>
      </p:sp>
      <p:sp>
        <p:nvSpPr>
          <p:cNvPr id="3" name="Tijdelijke aanduiding voor inhoud 2"/>
          <p:cNvSpPr>
            <a:spLocks noGrp="1"/>
          </p:cNvSpPr>
          <p:nvPr>
            <p:ph idx="1"/>
          </p:nvPr>
        </p:nvSpPr>
        <p:spPr/>
        <p:txBody>
          <a:bodyPr/>
          <a:lstStyle/>
          <a:p>
            <a:pPr marL="0" indent="0">
              <a:buNone/>
            </a:pPr>
            <a:r>
              <a:rPr lang="en-US" sz="2800" dirty="0" smtClean="0"/>
              <a:t>Cohorts</a:t>
            </a:r>
          </a:p>
          <a:p>
            <a:pPr marL="0" indent="0">
              <a:buNone/>
            </a:pPr>
            <a:endParaRPr lang="en-US" sz="2800" dirty="0" smtClean="0"/>
          </a:p>
          <a:p>
            <a:pPr marL="0" indent="0">
              <a:buNone/>
            </a:pPr>
            <a:r>
              <a:rPr lang="en-US" sz="2800" dirty="0" smtClean="0"/>
              <a:t>Cross-sections</a:t>
            </a:r>
          </a:p>
          <a:p>
            <a:pPr marL="0" indent="0">
              <a:buNone/>
            </a:pPr>
            <a:endParaRPr lang="en-US" sz="2800" dirty="0" smtClean="0"/>
          </a:p>
          <a:p>
            <a:pPr marL="0" indent="0">
              <a:buNone/>
            </a:pPr>
            <a:r>
              <a:rPr lang="en-US" sz="2800" dirty="0" smtClean="0"/>
              <a:t>(randomized) Trials</a:t>
            </a:r>
          </a:p>
          <a:p>
            <a:pPr marL="0" indent="0">
              <a:buNone/>
            </a:pPr>
            <a:endParaRPr lang="en-US" sz="2800" dirty="0" smtClean="0"/>
          </a:p>
          <a:p>
            <a:pPr marL="0" indent="0">
              <a:buNone/>
            </a:pPr>
            <a:r>
              <a:rPr lang="en-US" sz="2800" dirty="0" smtClean="0"/>
              <a:t>Case control studies</a:t>
            </a:r>
            <a:endParaRPr lang="nl-NL" sz="2800" dirty="0"/>
          </a:p>
        </p:txBody>
      </p:sp>
    </p:spTree>
    <p:extLst>
      <p:ext uri="{BB962C8B-B14F-4D97-AF65-F5344CB8AC3E}">
        <p14:creationId xmlns:p14="http://schemas.microsoft.com/office/powerpoint/2010/main" val="850051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latin typeface="Calibri" pitchFamily="34" charset="0"/>
              </a:rPr>
              <a:t>Case control study: our example</a:t>
            </a:r>
            <a:endParaRPr lang="nl-NL" sz="4000" dirty="0">
              <a:solidFill>
                <a:schemeClr val="accent1"/>
              </a:solidFill>
              <a:latin typeface="Calibri" pitchFamily="34" charset="0"/>
            </a:endParaRPr>
          </a:p>
        </p:txBody>
      </p:sp>
      <p:graphicFrame>
        <p:nvGraphicFramePr>
          <p:cNvPr id="4" name="Tijdelijke aanduiding voor inhoud 3"/>
          <p:cNvGraphicFramePr>
            <a:graphicFrameLocks noGrp="1"/>
          </p:cNvGraphicFramePr>
          <p:nvPr>
            <p:ph idx="1"/>
            <p:extLst/>
          </p:nvPr>
        </p:nvGraphicFramePr>
        <p:xfrm>
          <a:off x="457200" y="1600200"/>
          <a:ext cx="7571184" cy="1854200"/>
        </p:xfrm>
        <a:graphic>
          <a:graphicData uri="http://schemas.openxmlformats.org/drawingml/2006/table">
            <a:tbl>
              <a:tblPr firstRow="1" bandRow="1">
                <a:tableStyleId>{5C22544A-7EE6-4342-B048-85BDC9FD1C3A}</a:tableStyleId>
              </a:tblPr>
              <a:tblGrid>
                <a:gridCol w="2962672">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tblGrid>
              <a:tr h="370840">
                <a:tc>
                  <a:txBody>
                    <a:bodyPr/>
                    <a:lstStyle/>
                    <a:p>
                      <a:r>
                        <a:rPr lang="en-US" dirty="0" smtClean="0"/>
                        <a:t>Antidepressants</a:t>
                      </a:r>
                      <a:endParaRPr lang="nl-NL" dirty="0"/>
                    </a:p>
                  </a:txBody>
                  <a:tcPr/>
                </a:tc>
                <a:tc gridSpan="2">
                  <a:txBody>
                    <a:bodyPr/>
                    <a:lstStyle/>
                    <a:p>
                      <a:pPr algn="ctr"/>
                      <a:r>
                        <a:rPr lang="en-US" dirty="0" smtClean="0"/>
                        <a:t>fractures</a:t>
                      </a:r>
                      <a:endParaRPr lang="nl-NL" dirty="0"/>
                    </a:p>
                  </a:txBody>
                  <a:tcPr/>
                </a:tc>
                <a:tc hMerge="1">
                  <a:txBody>
                    <a:bodyPr/>
                    <a:lstStyle/>
                    <a:p>
                      <a:endParaRPr lang="nl-NL" dirty="0"/>
                    </a:p>
                  </a:txBody>
                  <a:tcPr/>
                </a:tc>
                <a:tc>
                  <a:txBody>
                    <a:bodyPr/>
                    <a:lstStyle/>
                    <a:p>
                      <a:endParaRPr lang="nl-NL"/>
                    </a:p>
                  </a:txBody>
                  <a:tcPr/>
                </a:tc>
                <a:extLst>
                  <a:ext uri="{0D108BD9-81ED-4DB2-BD59-A6C34878D82A}">
                    <a16:rowId xmlns:a16="http://schemas.microsoft.com/office/drawing/2014/main" val="10000"/>
                  </a:ext>
                </a:extLst>
              </a:tr>
              <a:tr h="370840">
                <a:tc>
                  <a:txBody>
                    <a:bodyPr/>
                    <a:lstStyle/>
                    <a:p>
                      <a:endParaRPr lang="nl-NL" dirty="0"/>
                    </a:p>
                  </a:txBody>
                  <a:tcPr/>
                </a:tc>
                <a:tc>
                  <a:txBody>
                    <a:bodyPr/>
                    <a:lstStyle/>
                    <a:p>
                      <a:r>
                        <a:rPr lang="en-US" dirty="0" smtClean="0"/>
                        <a:t>yes</a:t>
                      </a:r>
                      <a:endParaRPr lang="nl-NL" dirty="0"/>
                    </a:p>
                  </a:txBody>
                  <a:tcPr/>
                </a:tc>
                <a:tc>
                  <a:txBody>
                    <a:bodyPr/>
                    <a:lstStyle/>
                    <a:p>
                      <a:r>
                        <a:rPr lang="en-US" dirty="0" smtClean="0"/>
                        <a:t>no</a:t>
                      </a:r>
                      <a:endParaRPr lang="nl-NL" dirty="0"/>
                    </a:p>
                  </a:txBody>
                  <a:tcPr/>
                </a:tc>
                <a:tc>
                  <a:txBody>
                    <a:bodyPr/>
                    <a:lstStyle/>
                    <a:p>
                      <a:endParaRPr lang="nl-NL"/>
                    </a:p>
                  </a:txBody>
                  <a:tcPr/>
                </a:tc>
                <a:extLst>
                  <a:ext uri="{0D108BD9-81ED-4DB2-BD59-A6C34878D82A}">
                    <a16:rowId xmlns:a16="http://schemas.microsoft.com/office/drawing/2014/main" val="10001"/>
                  </a:ext>
                </a:extLst>
              </a:tr>
              <a:tr h="370840">
                <a:tc>
                  <a:txBody>
                    <a:bodyPr/>
                    <a:lstStyle/>
                    <a:p>
                      <a:r>
                        <a:rPr lang="en-US" dirty="0" smtClean="0"/>
                        <a:t>Yes</a:t>
                      </a:r>
                      <a:endParaRPr lang="nl-NL" dirty="0"/>
                    </a:p>
                  </a:txBody>
                  <a:tcPr/>
                </a:tc>
                <a:tc>
                  <a:txBody>
                    <a:bodyPr/>
                    <a:lstStyle/>
                    <a:p>
                      <a:pPr marL="342900" indent="-342900">
                        <a:buAutoNum type="arabicPlain" startAt="67"/>
                      </a:pPr>
                      <a:r>
                        <a:rPr lang="en-US" b="0" dirty="0" smtClean="0"/>
                        <a:t>        </a:t>
                      </a:r>
                      <a:r>
                        <a:rPr lang="en-US" b="1" dirty="0" smtClean="0"/>
                        <a:t>(a)</a:t>
                      </a:r>
                      <a:endParaRPr lang="nl-NL" b="1" dirty="0"/>
                    </a:p>
                  </a:txBody>
                  <a:tcPr/>
                </a:tc>
                <a:tc>
                  <a:txBody>
                    <a:bodyPr/>
                    <a:lstStyle/>
                    <a:p>
                      <a:pPr marL="342900" indent="-342900">
                        <a:buAutoNum type="arabicPlain" startAt="47"/>
                      </a:pPr>
                      <a:r>
                        <a:rPr lang="en-US" baseline="0" dirty="0" smtClean="0"/>
                        <a:t>           </a:t>
                      </a:r>
                      <a:r>
                        <a:rPr lang="en-US" b="1" baseline="0" dirty="0" smtClean="0"/>
                        <a:t>(b)</a:t>
                      </a:r>
                      <a:endParaRPr lang="nl-NL" b="1" dirty="0"/>
                    </a:p>
                  </a:txBody>
                  <a:tcPr/>
                </a:tc>
                <a:tc>
                  <a:txBody>
                    <a:bodyPr/>
                    <a:lstStyle/>
                    <a:p>
                      <a:r>
                        <a:rPr lang="en-US" dirty="0" smtClean="0"/>
                        <a:t>114</a:t>
                      </a:r>
                      <a:endParaRPr lang="nl-NL" dirty="0"/>
                    </a:p>
                  </a:txBody>
                  <a:tcPr/>
                </a:tc>
                <a:extLst>
                  <a:ext uri="{0D108BD9-81ED-4DB2-BD59-A6C34878D82A}">
                    <a16:rowId xmlns:a16="http://schemas.microsoft.com/office/drawing/2014/main" val="10002"/>
                  </a:ext>
                </a:extLst>
              </a:tr>
              <a:tr h="370840">
                <a:tc>
                  <a:txBody>
                    <a:bodyPr/>
                    <a:lstStyle/>
                    <a:p>
                      <a:r>
                        <a:rPr lang="en-US" dirty="0" smtClean="0"/>
                        <a:t>No</a:t>
                      </a:r>
                      <a:endParaRPr lang="nl-NL" dirty="0"/>
                    </a:p>
                  </a:txBody>
                  <a:tcPr/>
                </a:tc>
                <a:tc>
                  <a:txBody>
                    <a:bodyPr/>
                    <a:lstStyle/>
                    <a:p>
                      <a:r>
                        <a:rPr lang="en-US" dirty="0" smtClean="0"/>
                        <a:t>33           </a:t>
                      </a:r>
                      <a:r>
                        <a:rPr lang="en-US" b="1" dirty="0" smtClean="0"/>
                        <a:t>(c)</a:t>
                      </a:r>
                      <a:endParaRPr lang="nl-NL" b="1" dirty="0"/>
                    </a:p>
                  </a:txBody>
                  <a:tcPr/>
                </a:tc>
                <a:tc>
                  <a:txBody>
                    <a:bodyPr/>
                    <a:lstStyle/>
                    <a:p>
                      <a:r>
                        <a:rPr lang="en-US" dirty="0" smtClean="0"/>
                        <a:t>53              </a:t>
                      </a:r>
                      <a:r>
                        <a:rPr lang="en-US" b="1" dirty="0" smtClean="0"/>
                        <a:t>(d)</a:t>
                      </a:r>
                      <a:endParaRPr lang="nl-NL" b="1" dirty="0"/>
                    </a:p>
                  </a:txBody>
                  <a:tcPr/>
                </a:tc>
                <a:tc>
                  <a:txBody>
                    <a:bodyPr/>
                    <a:lstStyle/>
                    <a:p>
                      <a:r>
                        <a:rPr lang="en-US" dirty="0" smtClean="0"/>
                        <a:t>86</a:t>
                      </a:r>
                      <a:endParaRPr lang="nl-NL" dirty="0"/>
                    </a:p>
                  </a:txBody>
                  <a:tcPr/>
                </a:tc>
                <a:extLst>
                  <a:ext uri="{0D108BD9-81ED-4DB2-BD59-A6C34878D82A}">
                    <a16:rowId xmlns:a16="http://schemas.microsoft.com/office/drawing/2014/main" val="10003"/>
                  </a:ext>
                </a:extLst>
              </a:tr>
              <a:tr h="370840">
                <a:tc>
                  <a:txBody>
                    <a:bodyPr/>
                    <a:lstStyle/>
                    <a:p>
                      <a:endParaRPr lang="nl-NL"/>
                    </a:p>
                  </a:txBody>
                  <a:tcPr/>
                </a:tc>
                <a:tc>
                  <a:txBody>
                    <a:bodyPr/>
                    <a:lstStyle/>
                    <a:p>
                      <a:r>
                        <a:rPr lang="en-US" dirty="0" smtClean="0"/>
                        <a:t>100</a:t>
                      </a:r>
                      <a:endParaRPr lang="nl-NL" dirty="0"/>
                    </a:p>
                  </a:txBody>
                  <a:tcPr/>
                </a:tc>
                <a:tc>
                  <a:txBody>
                    <a:bodyPr/>
                    <a:lstStyle/>
                    <a:p>
                      <a:r>
                        <a:rPr lang="en-US" dirty="0" smtClean="0"/>
                        <a:t>100</a:t>
                      </a:r>
                      <a:endParaRPr lang="nl-NL" dirty="0"/>
                    </a:p>
                  </a:txBody>
                  <a:tcPr/>
                </a:tc>
                <a:tc>
                  <a:txBody>
                    <a:bodyPr/>
                    <a:lstStyle/>
                    <a:p>
                      <a:r>
                        <a:rPr lang="en-US" dirty="0" smtClean="0"/>
                        <a:t>200</a:t>
                      </a:r>
                      <a:endParaRPr lang="nl-NL" dirty="0"/>
                    </a:p>
                  </a:txBody>
                  <a:tcPr/>
                </a:tc>
                <a:extLst>
                  <a:ext uri="{0D108BD9-81ED-4DB2-BD59-A6C34878D82A}">
                    <a16:rowId xmlns:a16="http://schemas.microsoft.com/office/drawing/2014/main" val="10004"/>
                  </a:ext>
                </a:extLst>
              </a:tr>
            </a:tbl>
          </a:graphicData>
        </a:graphic>
      </p:graphicFrame>
      <p:sp>
        <p:nvSpPr>
          <p:cNvPr id="5" name="Tekstvak 4"/>
          <p:cNvSpPr txBox="1"/>
          <p:nvPr/>
        </p:nvSpPr>
        <p:spPr>
          <a:xfrm>
            <a:off x="1331640" y="3789040"/>
            <a:ext cx="6912768" cy="3108543"/>
          </a:xfrm>
          <a:prstGeom prst="rect">
            <a:avLst/>
          </a:prstGeom>
          <a:noFill/>
        </p:spPr>
        <p:txBody>
          <a:bodyPr wrap="square" rtlCol="0">
            <a:spAutoFit/>
          </a:bodyPr>
          <a:lstStyle/>
          <a:p>
            <a:r>
              <a:rPr lang="en-US" sz="2800" dirty="0" smtClean="0"/>
              <a:t>Exposure odds ratio (OR) = </a:t>
            </a:r>
          </a:p>
          <a:p>
            <a:endParaRPr lang="en-US" sz="2800" dirty="0"/>
          </a:p>
          <a:p>
            <a:r>
              <a:rPr lang="en-US" sz="2800" dirty="0" smtClean="0"/>
              <a:t>a*d/c*b = 67*53 / 33*47 =</a:t>
            </a:r>
          </a:p>
          <a:p>
            <a:endParaRPr lang="en-US" sz="2800" dirty="0"/>
          </a:p>
          <a:p>
            <a:r>
              <a:rPr lang="en-US" sz="2800" dirty="0" smtClean="0"/>
              <a:t>3551/1551 = 2.3</a:t>
            </a:r>
          </a:p>
          <a:p>
            <a:endParaRPr lang="en-US" sz="2800" dirty="0"/>
          </a:p>
          <a:p>
            <a:endParaRPr lang="nl-NL" sz="2800" dirty="0"/>
          </a:p>
        </p:txBody>
      </p:sp>
    </p:spTree>
    <p:extLst>
      <p:ext uri="{BB962C8B-B14F-4D97-AF65-F5344CB8AC3E}">
        <p14:creationId xmlns:p14="http://schemas.microsoft.com/office/powerpoint/2010/main" val="2284263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el 1"/>
          <p:cNvSpPr>
            <a:spLocks noGrp="1"/>
          </p:cNvSpPr>
          <p:nvPr>
            <p:ph type="title"/>
          </p:nvPr>
        </p:nvSpPr>
        <p:spPr/>
        <p:txBody>
          <a:bodyPr/>
          <a:lstStyle/>
          <a:p>
            <a:pPr algn="l" eaLnBrk="1" hangingPunct="1"/>
            <a:r>
              <a:rPr lang="en-US" altLang="en-US" sz="4000" dirty="0" smtClean="0">
                <a:solidFill>
                  <a:schemeClr val="accent1"/>
                </a:solidFill>
              </a:rPr>
              <a:t>Remember Incidence Rate Ratio (IRR): our cohort study</a:t>
            </a:r>
          </a:p>
        </p:txBody>
      </p:sp>
      <p:graphicFrame>
        <p:nvGraphicFramePr>
          <p:cNvPr id="6" name="Tijdelijke aanduiding voor inhoud 5"/>
          <p:cNvGraphicFramePr>
            <a:graphicFrameLocks noGrp="1"/>
          </p:cNvGraphicFramePr>
          <p:nvPr>
            <p:ph idx="1"/>
            <p:extLst/>
          </p:nvPr>
        </p:nvGraphicFramePr>
        <p:xfrm>
          <a:off x="585800" y="2276872"/>
          <a:ext cx="6172200" cy="1112838"/>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0946">
                <a:tc>
                  <a:txBody>
                    <a:bodyPr/>
                    <a:lstStyle/>
                    <a:p>
                      <a:r>
                        <a:rPr lang="en-US" sz="1800" kern="1200" dirty="0" smtClean="0">
                          <a:solidFill>
                            <a:schemeClr val="bg1"/>
                          </a:solidFill>
                          <a:latin typeface="+mn-lt"/>
                          <a:ea typeface="+mn-ea"/>
                          <a:cs typeface="+mn-cs"/>
                        </a:rPr>
                        <a:t>Anti depressants</a:t>
                      </a:r>
                    </a:p>
                  </a:txBody>
                  <a:tcPr marT="45733" marB="45733"/>
                </a:tc>
                <a:tc>
                  <a:txBody>
                    <a:bodyPr/>
                    <a:lstStyle/>
                    <a:p>
                      <a:r>
                        <a:rPr lang="en-US" sz="1800" dirty="0" smtClean="0"/>
                        <a:t>Fracture</a:t>
                      </a:r>
                      <a:endParaRPr lang="en-US" sz="1800" dirty="0"/>
                    </a:p>
                  </a:txBody>
                  <a:tcPr marT="45733" marB="45733"/>
                </a:tc>
                <a:tc>
                  <a:txBody>
                    <a:bodyPr/>
                    <a:lstStyle/>
                    <a:p>
                      <a:r>
                        <a:rPr lang="en-US" sz="1800" dirty="0" smtClean="0"/>
                        <a:t>Person-years</a:t>
                      </a:r>
                      <a:endParaRPr lang="en-US" sz="1800" dirty="0"/>
                    </a:p>
                  </a:txBody>
                  <a:tcPr marT="45733" marB="45733"/>
                </a:tc>
                <a:extLst>
                  <a:ext uri="{0D108BD9-81ED-4DB2-BD59-A6C34878D82A}">
                    <a16:rowId xmlns:a16="http://schemas.microsoft.com/office/drawing/2014/main" val="10000"/>
                  </a:ext>
                </a:extLst>
              </a:tr>
              <a:tr h="370946">
                <a:tc>
                  <a:txBody>
                    <a:bodyPr/>
                    <a:lstStyle/>
                    <a:p>
                      <a:r>
                        <a:rPr lang="en-US" sz="1800" b="1" dirty="0" smtClean="0">
                          <a:solidFill>
                            <a:schemeClr val="bg1"/>
                          </a:solidFill>
                        </a:rPr>
                        <a:t>Yes</a:t>
                      </a:r>
                      <a:endParaRPr lang="en-US" sz="1800" b="1" dirty="0">
                        <a:solidFill>
                          <a:schemeClr val="bg1"/>
                        </a:solidFill>
                      </a:endParaRPr>
                    </a:p>
                  </a:txBody>
                  <a:tcPr marT="45733" marB="45733">
                    <a:solidFill>
                      <a:schemeClr val="accent1"/>
                    </a:solidFill>
                  </a:tcPr>
                </a:tc>
                <a:tc>
                  <a:txBody>
                    <a:bodyPr/>
                    <a:lstStyle/>
                    <a:p>
                      <a:r>
                        <a:rPr lang="en-US" sz="1800" dirty="0" smtClean="0"/>
                        <a:t>70</a:t>
                      </a:r>
                      <a:endParaRPr lang="en-US" sz="1800" b="1" dirty="0"/>
                    </a:p>
                  </a:txBody>
                  <a:tcPr marT="45733" marB="45733"/>
                </a:tc>
                <a:tc>
                  <a:txBody>
                    <a:bodyPr/>
                    <a:lstStyle/>
                    <a:p>
                      <a:r>
                        <a:rPr lang="en-US" sz="1800" dirty="0" smtClean="0"/>
                        <a:t>15,930</a:t>
                      </a:r>
                      <a:endParaRPr lang="en-US" sz="1800" b="1" dirty="0"/>
                    </a:p>
                  </a:txBody>
                  <a:tcPr marT="45733" marB="45733"/>
                </a:tc>
                <a:extLst>
                  <a:ext uri="{0D108BD9-81ED-4DB2-BD59-A6C34878D82A}">
                    <a16:rowId xmlns:a16="http://schemas.microsoft.com/office/drawing/2014/main" val="10001"/>
                  </a:ext>
                </a:extLst>
              </a:tr>
              <a:tr h="370946">
                <a:tc>
                  <a:txBody>
                    <a:bodyPr/>
                    <a:lstStyle/>
                    <a:p>
                      <a:r>
                        <a:rPr lang="en-US" sz="1800" b="1" dirty="0" smtClean="0">
                          <a:solidFill>
                            <a:schemeClr val="bg1"/>
                          </a:solidFill>
                        </a:rPr>
                        <a:t>No </a:t>
                      </a:r>
                      <a:endParaRPr lang="en-US" sz="1800" b="1" dirty="0">
                        <a:solidFill>
                          <a:schemeClr val="bg1"/>
                        </a:solidFill>
                      </a:endParaRPr>
                    </a:p>
                  </a:txBody>
                  <a:tcPr marT="45733" marB="45733">
                    <a:solidFill>
                      <a:schemeClr val="accent1"/>
                    </a:solidFill>
                  </a:tcPr>
                </a:tc>
                <a:tc>
                  <a:txBody>
                    <a:bodyPr/>
                    <a:lstStyle/>
                    <a:p>
                      <a:r>
                        <a:rPr lang="en-US" sz="1800" dirty="0" smtClean="0"/>
                        <a:t>30</a:t>
                      </a:r>
                      <a:endParaRPr lang="en-US" sz="1800" b="1" dirty="0"/>
                    </a:p>
                  </a:txBody>
                  <a:tcPr marT="45733" marB="45733"/>
                </a:tc>
                <a:tc>
                  <a:txBody>
                    <a:bodyPr/>
                    <a:lstStyle/>
                    <a:p>
                      <a:r>
                        <a:rPr lang="en-US" sz="1800" dirty="0" smtClean="0"/>
                        <a:t>14,800 </a:t>
                      </a:r>
                      <a:endParaRPr lang="en-US" sz="1800" b="1" dirty="0"/>
                    </a:p>
                  </a:txBody>
                  <a:tcPr marT="45733" marB="45733"/>
                </a:tc>
                <a:extLst>
                  <a:ext uri="{0D108BD9-81ED-4DB2-BD59-A6C34878D82A}">
                    <a16:rowId xmlns:a16="http://schemas.microsoft.com/office/drawing/2014/main" val="10002"/>
                  </a:ext>
                </a:extLst>
              </a:tr>
            </a:tbl>
          </a:graphicData>
        </a:graphic>
      </p:graphicFrame>
      <p:sp>
        <p:nvSpPr>
          <p:cNvPr id="8" name="Tekstvak 7"/>
          <p:cNvSpPr txBox="1"/>
          <p:nvPr/>
        </p:nvSpPr>
        <p:spPr>
          <a:xfrm>
            <a:off x="1367644" y="3947572"/>
            <a:ext cx="4536504" cy="1569660"/>
          </a:xfrm>
          <a:prstGeom prst="rect">
            <a:avLst/>
          </a:prstGeom>
          <a:noFill/>
        </p:spPr>
        <p:txBody>
          <a:bodyPr wrap="square" rtlCol="0">
            <a:spAutoFit/>
          </a:bodyPr>
          <a:lstStyle/>
          <a:p>
            <a:endParaRPr lang="en-US" sz="2400" dirty="0" smtClean="0"/>
          </a:p>
          <a:p>
            <a:r>
              <a:rPr lang="en-US" sz="2400" dirty="0" smtClean="0"/>
              <a:t>	       70/15,930py</a:t>
            </a:r>
          </a:p>
          <a:p>
            <a:r>
              <a:rPr lang="en-US" sz="2400" dirty="0" smtClean="0"/>
              <a:t>	  = 		                   =  2.2</a:t>
            </a:r>
          </a:p>
          <a:p>
            <a:r>
              <a:rPr lang="en-US" sz="2400" dirty="0" smtClean="0"/>
              <a:t>	       30/14,800py</a:t>
            </a:r>
            <a:endParaRPr lang="nl-NL" sz="2400" dirty="0"/>
          </a:p>
        </p:txBody>
      </p:sp>
      <p:cxnSp>
        <p:nvCxnSpPr>
          <p:cNvPr id="3" name="Rechte verbindingslijn 2"/>
          <p:cNvCxnSpPr/>
          <p:nvPr/>
        </p:nvCxnSpPr>
        <p:spPr>
          <a:xfrm>
            <a:off x="2353357" y="4902411"/>
            <a:ext cx="1656184"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8202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619" y="371690"/>
            <a:ext cx="8071871" cy="817022"/>
          </a:xfrm>
        </p:spPr>
        <p:txBody>
          <a:bodyPr/>
          <a:lstStyle/>
          <a:p>
            <a:pPr algn="l"/>
            <a:r>
              <a:rPr lang="en-US" sz="4000" dirty="0">
                <a:solidFill>
                  <a:schemeClr val="accent1"/>
                </a:solidFill>
              </a:rPr>
              <a:t>Case control study: our </a:t>
            </a:r>
            <a:r>
              <a:rPr lang="en-US" sz="4000" dirty="0" smtClean="0">
                <a:solidFill>
                  <a:schemeClr val="accent1"/>
                </a:solidFill>
              </a:rPr>
              <a:t>example</a:t>
            </a:r>
            <a:endParaRPr lang="nl-NL" sz="4000" dirty="0">
              <a:solidFill>
                <a:schemeClr val="accent1"/>
              </a:solidFill>
            </a:endParaRPr>
          </a:p>
        </p:txBody>
      </p:sp>
      <p:sp>
        <p:nvSpPr>
          <p:cNvPr id="10" name="Tijdelijke aanduiding voor inhoud 9"/>
          <p:cNvSpPr>
            <a:spLocks noGrp="1"/>
          </p:cNvSpPr>
          <p:nvPr>
            <p:ph idx="1"/>
          </p:nvPr>
        </p:nvSpPr>
        <p:spPr>
          <a:xfrm>
            <a:off x="457200" y="1639341"/>
            <a:ext cx="8229600" cy="4525963"/>
          </a:xfrm>
        </p:spPr>
        <p:txBody>
          <a:bodyPr/>
          <a:lstStyle/>
          <a:p>
            <a:pPr marL="0" indent="0">
              <a:buNone/>
            </a:pPr>
            <a:r>
              <a:rPr lang="en-US" sz="2800" dirty="0" smtClean="0"/>
              <a:t>The odds ratio = 2.3</a:t>
            </a:r>
          </a:p>
          <a:p>
            <a:endParaRPr lang="en-US" sz="2800" dirty="0"/>
          </a:p>
          <a:p>
            <a:pPr marL="0" indent="0">
              <a:buNone/>
            </a:pPr>
            <a:r>
              <a:rPr lang="en-US" sz="2800" dirty="0" smtClean="0"/>
              <a:t>In our cohort study on the same RQ: IRR = 2.2</a:t>
            </a:r>
          </a:p>
          <a:p>
            <a:endParaRPr lang="en-US" sz="2800" dirty="0"/>
          </a:p>
          <a:p>
            <a:pPr marL="0" indent="0">
              <a:buNone/>
            </a:pPr>
            <a:r>
              <a:rPr lang="en-US" sz="2800" dirty="0" smtClean="0"/>
              <a:t>The odds ratio  =  IRR, if and only if the case control study is executed correctly (time is essential): for details see dedicated study design course</a:t>
            </a:r>
            <a:endParaRPr lang="nl-NL" sz="2800" dirty="0"/>
          </a:p>
        </p:txBody>
      </p:sp>
    </p:spTree>
    <p:extLst>
      <p:ext uri="{BB962C8B-B14F-4D97-AF65-F5344CB8AC3E}">
        <p14:creationId xmlns:p14="http://schemas.microsoft.com/office/powerpoint/2010/main" val="2996112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Sources of bias in case control studies</a:t>
            </a:r>
            <a:endParaRPr lang="nl-NL" sz="4000" dirty="0">
              <a:solidFill>
                <a:schemeClr val="accent1"/>
              </a:solidFill>
            </a:endParaRPr>
          </a:p>
        </p:txBody>
      </p:sp>
      <p:sp>
        <p:nvSpPr>
          <p:cNvPr id="3" name="Tijdelijke aanduiding voor inhoud 2"/>
          <p:cNvSpPr>
            <a:spLocks noGrp="1"/>
          </p:cNvSpPr>
          <p:nvPr>
            <p:ph idx="1"/>
          </p:nvPr>
        </p:nvSpPr>
        <p:spPr>
          <a:xfrm>
            <a:off x="739620" y="2296922"/>
            <a:ext cx="7543260" cy="4236396"/>
          </a:xfrm>
        </p:spPr>
        <p:txBody>
          <a:bodyPr/>
          <a:lstStyle/>
          <a:p>
            <a:r>
              <a:rPr lang="en-US" dirty="0" smtClean="0">
                <a:solidFill>
                  <a:schemeClr val="bg1">
                    <a:lumMod val="65000"/>
                  </a:schemeClr>
                </a:solidFill>
              </a:rPr>
              <a:t>Confounding</a:t>
            </a:r>
          </a:p>
          <a:p>
            <a:r>
              <a:rPr lang="en-US" dirty="0" smtClean="0"/>
              <a:t>Selection bias</a:t>
            </a:r>
          </a:p>
          <a:p>
            <a:r>
              <a:rPr lang="en-US" dirty="0" smtClean="0"/>
              <a:t>Observation bias</a:t>
            </a:r>
            <a:endParaRPr lang="nl-NL" dirty="0"/>
          </a:p>
        </p:txBody>
      </p:sp>
    </p:spTree>
    <p:extLst>
      <p:ext uri="{BB962C8B-B14F-4D97-AF65-F5344CB8AC3E}">
        <p14:creationId xmlns:p14="http://schemas.microsoft.com/office/powerpoint/2010/main" val="269766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Selection bias in case control studies</a:t>
            </a:r>
            <a:endParaRPr lang="nl-NL" sz="4000" dirty="0">
              <a:solidFill>
                <a:schemeClr val="accent1"/>
              </a:solidFill>
            </a:endParaRPr>
          </a:p>
        </p:txBody>
      </p:sp>
      <p:sp>
        <p:nvSpPr>
          <p:cNvPr id="3" name="Tijdelijke aanduiding voor inhoud 2"/>
          <p:cNvSpPr>
            <a:spLocks noGrp="1"/>
          </p:cNvSpPr>
          <p:nvPr>
            <p:ph idx="1"/>
          </p:nvPr>
        </p:nvSpPr>
        <p:spPr>
          <a:xfrm>
            <a:off x="467544" y="2492896"/>
            <a:ext cx="8229600" cy="4525963"/>
          </a:xfrm>
        </p:spPr>
        <p:txBody>
          <a:bodyPr/>
          <a:lstStyle/>
          <a:p>
            <a:pPr marL="0" indent="0">
              <a:buNone/>
            </a:pPr>
            <a:r>
              <a:rPr lang="en-US" sz="2800" dirty="0" smtClean="0"/>
              <a:t>Happens if somehow specifically those cases are selected that are exposed</a:t>
            </a:r>
          </a:p>
          <a:p>
            <a:pPr marL="0" indent="0">
              <a:buNone/>
            </a:pPr>
            <a:endParaRPr lang="en-US" sz="2800" dirty="0"/>
          </a:p>
          <a:p>
            <a:pPr marL="0" indent="0">
              <a:buNone/>
            </a:pPr>
            <a:endParaRPr lang="en-US" sz="2800" dirty="0" smtClean="0"/>
          </a:p>
          <a:p>
            <a:pPr marL="0" indent="0">
              <a:buNone/>
            </a:pPr>
            <a:r>
              <a:rPr lang="en-US" sz="2800" b="1" dirty="0" smtClean="0"/>
              <a:t>Remember: cannot be rectified in analysis!!!</a:t>
            </a:r>
          </a:p>
          <a:p>
            <a:pPr marL="0" indent="0">
              <a:buNone/>
            </a:pPr>
            <a:endParaRPr lang="en-US" sz="2800" dirty="0"/>
          </a:p>
          <a:p>
            <a:pPr marL="0" indent="0">
              <a:buNone/>
            </a:pPr>
            <a:endParaRPr lang="en-US" dirty="0" smtClean="0"/>
          </a:p>
        </p:txBody>
      </p:sp>
    </p:spTree>
    <p:extLst>
      <p:ext uri="{BB962C8B-B14F-4D97-AF65-F5344CB8AC3E}">
        <p14:creationId xmlns:p14="http://schemas.microsoft.com/office/powerpoint/2010/main" val="1497968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000" dirty="0">
                <a:solidFill>
                  <a:schemeClr val="accent1"/>
                </a:solidFill>
              </a:rPr>
              <a:t>How could selection bias have occurred in our example?</a:t>
            </a:r>
            <a:endParaRPr lang="nl-NL" sz="4000" dirty="0">
              <a:solidFill>
                <a:schemeClr val="accent1"/>
              </a:solidFill>
            </a:endParaRPr>
          </a:p>
        </p:txBody>
      </p:sp>
      <p:sp>
        <p:nvSpPr>
          <p:cNvPr id="3" name="Tijdelijke aanduiding voor inhoud 2"/>
          <p:cNvSpPr>
            <a:spLocks noGrp="1"/>
          </p:cNvSpPr>
          <p:nvPr>
            <p:ph idx="1"/>
          </p:nvPr>
        </p:nvSpPr>
        <p:spPr/>
        <p:txBody>
          <a:bodyPr/>
          <a:lstStyle/>
          <a:p>
            <a:endParaRPr lang="nl-NL" dirty="0"/>
          </a:p>
        </p:txBody>
      </p:sp>
      <p:pic>
        <p:nvPicPr>
          <p:cNvPr id="4" name="Tijdelijke aanduiding voor inhou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51" y="1837953"/>
            <a:ext cx="2428875" cy="1885950"/>
          </a:xfrm>
          <a:prstGeom prst="rect">
            <a:avLst/>
          </a:prstGeom>
        </p:spPr>
      </p:pic>
      <p:sp>
        <p:nvSpPr>
          <p:cNvPr id="5" name="Tekstvak 4"/>
          <p:cNvSpPr txBox="1"/>
          <p:nvPr/>
        </p:nvSpPr>
        <p:spPr>
          <a:xfrm>
            <a:off x="4324130" y="1700808"/>
            <a:ext cx="720080" cy="1569660"/>
          </a:xfrm>
          <a:prstGeom prst="rect">
            <a:avLst/>
          </a:prstGeom>
          <a:noFill/>
        </p:spPr>
        <p:txBody>
          <a:bodyPr wrap="square" rtlCol="0">
            <a:spAutoFit/>
          </a:bodyPr>
          <a:lstStyle/>
          <a:p>
            <a:r>
              <a:rPr lang="en-US" sz="9600" dirty="0" smtClean="0"/>
              <a:t>?</a:t>
            </a:r>
            <a:endParaRPr lang="nl-NL" sz="9600" dirty="0"/>
          </a:p>
        </p:txBody>
      </p:sp>
      <p:pic>
        <p:nvPicPr>
          <p:cNvPr id="6" name="Afbeelding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6055" y="1614115"/>
            <a:ext cx="1962150" cy="2333625"/>
          </a:xfrm>
          <a:prstGeom prst="rect">
            <a:avLst/>
          </a:prstGeom>
        </p:spPr>
      </p:pic>
      <p:sp>
        <p:nvSpPr>
          <p:cNvPr id="8" name="AutoShape 2" descr="Image result for hard nadenken"/>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 name="Tekstvak 9"/>
          <p:cNvSpPr txBox="1"/>
          <p:nvPr/>
        </p:nvSpPr>
        <p:spPr>
          <a:xfrm>
            <a:off x="251520" y="5469031"/>
            <a:ext cx="8507263" cy="1200329"/>
          </a:xfrm>
          <a:prstGeom prst="rect">
            <a:avLst/>
          </a:prstGeom>
          <a:solidFill>
            <a:schemeClr val="bg1"/>
          </a:solidFill>
        </p:spPr>
        <p:txBody>
          <a:bodyPr wrap="square" rtlCol="0">
            <a:spAutoFit/>
          </a:bodyPr>
          <a:lstStyle/>
          <a:p>
            <a:r>
              <a:rPr lang="en-GB" sz="2400" dirty="0" smtClean="0"/>
              <a:t>The GP may refer cases to a specialized hospital based on suspicion of a certain fracture based on knowledge of the exposure (use of antidepressants). Controls are selected from general population.</a:t>
            </a:r>
            <a:endParaRPr lang="en-GB" sz="2400" dirty="0"/>
          </a:p>
        </p:txBody>
      </p:sp>
      <p:sp>
        <p:nvSpPr>
          <p:cNvPr id="7" name="Tekstvak 6"/>
          <p:cNvSpPr txBox="1"/>
          <p:nvPr/>
        </p:nvSpPr>
        <p:spPr>
          <a:xfrm>
            <a:off x="3779912" y="3723903"/>
            <a:ext cx="2088232" cy="369332"/>
          </a:xfrm>
          <a:prstGeom prst="rect">
            <a:avLst/>
          </a:prstGeom>
          <a:noFill/>
        </p:spPr>
        <p:txBody>
          <a:bodyPr wrap="square" rtlCol="0">
            <a:spAutoFit/>
          </a:bodyPr>
          <a:lstStyle/>
          <a:p>
            <a:endParaRPr lang="nl-NL"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2607" y="3270468"/>
            <a:ext cx="1823489" cy="1823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47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Information bias in case control studies</a:t>
            </a:r>
            <a:endParaRPr lang="nl-NL" sz="4000" dirty="0">
              <a:solidFill>
                <a:schemeClr val="accent1"/>
              </a:solidFill>
            </a:endParaRPr>
          </a:p>
        </p:txBody>
      </p:sp>
      <p:sp>
        <p:nvSpPr>
          <p:cNvPr id="3" name="Tijdelijke aanduiding voor inhoud 2"/>
          <p:cNvSpPr>
            <a:spLocks noGrp="1"/>
          </p:cNvSpPr>
          <p:nvPr>
            <p:ph idx="1"/>
          </p:nvPr>
        </p:nvSpPr>
        <p:spPr>
          <a:xfrm>
            <a:off x="467544" y="2492896"/>
            <a:ext cx="8229600" cy="4525963"/>
          </a:xfrm>
        </p:spPr>
        <p:txBody>
          <a:bodyPr/>
          <a:lstStyle/>
          <a:p>
            <a:pPr marL="0" indent="0">
              <a:buNone/>
            </a:pPr>
            <a:r>
              <a:rPr lang="en-US" sz="2800" dirty="0"/>
              <a:t>Happens if exposure measurement in cases is performed different from </a:t>
            </a:r>
            <a:r>
              <a:rPr lang="en-US" sz="2800" dirty="0" smtClean="0"/>
              <a:t>controls</a:t>
            </a:r>
          </a:p>
          <a:p>
            <a:pPr marL="0" indent="0">
              <a:buNone/>
            </a:pPr>
            <a:endParaRPr lang="en-US" dirty="0"/>
          </a:p>
          <a:p>
            <a:pPr marL="0" indent="0">
              <a:buNone/>
            </a:pPr>
            <a:endParaRPr lang="en-US" dirty="0" smtClean="0"/>
          </a:p>
          <a:p>
            <a:pPr marL="0" indent="0">
              <a:buNone/>
            </a:pPr>
            <a:r>
              <a:rPr lang="en-US" sz="2800" b="1" dirty="0"/>
              <a:t>Remember: cannot be rectified in analysis!!!</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3304171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4000" dirty="0">
                <a:solidFill>
                  <a:schemeClr val="accent1"/>
                </a:solidFill>
              </a:rPr>
              <a:t>How could information bias have occurred in our example?</a:t>
            </a:r>
            <a:endParaRPr lang="nl-NL" sz="4000" dirty="0">
              <a:solidFill>
                <a:schemeClr val="accent1"/>
              </a:solidFill>
            </a:endParaRPr>
          </a:p>
        </p:txBody>
      </p:sp>
      <p:sp>
        <p:nvSpPr>
          <p:cNvPr id="3" name="Tijdelijke aanduiding voor inhoud 2"/>
          <p:cNvSpPr>
            <a:spLocks noGrp="1"/>
          </p:cNvSpPr>
          <p:nvPr>
            <p:ph idx="1"/>
          </p:nvPr>
        </p:nvSpPr>
        <p:spPr/>
        <p:txBody>
          <a:bodyPr/>
          <a:lstStyle/>
          <a:p>
            <a:endParaRPr lang="nl-NL" dirty="0"/>
          </a:p>
        </p:txBody>
      </p:sp>
      <p:pic>
        <p:nvPicPr>
          <p:cNvPr id="4" name="Tijdelijke aanduiding voor inhou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51" y="1837953"/>
            <a:ext cx="2428875" cy="1885950"/>
          </a:xfrm>
          <a:prstGeom prst="rect">
            <a:avLst/>
          </a:prstGeom>
        </p:spPr>
      </p:pic>
      <p:sp>
        <p:nvSpPr>
          <p:cNvPr id="5" name="Tekstvak 4"/>
          <p:cNvSpPr txBox="1"/>
          <p:nvPr/>
        </p:nvSpPr>
        <p:spPr>
          <a:xfrm>
            <a:off x="4324130" y="1700808"/>
            <a:ext cx="720080" cy="1569660"/>
          </a:xfrm>
          <a:prstGeom prst="rect">
            <a:avLst/>
          </a:prstGeom>
          <a:noFill/>
        </p:spPr>
        <p:txBody>
          <a:bodyPr wrap="square" rtlCol="0">
            <a:spAutoFit/>
          </a:bodyPr>
          <a:lstStyle/>
          <a:p>
            <a:r>
              <a:rPr lang="en-US" sz="9600" dirty="0" smtClean="0"/>
              <a:t>?</a:t>
            </a:r>
            <a:endParaRPr lang="nl-NL" sz="9600" dirty="0"/>
          </a:p>
        </p:txBody>
      </p:sp>
      <p:pic>
        <p:nvPicPr>
          <p:cNvPr id="6" name="Afbeelding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6055" y="1614115"/>
            <a:ext cx="1962150" cy="2333625"/>
          </a:xfrm>
          <a:prstGeom prst="rect">
            <a:avLst/>
          </a:prstGeom>
        </p:spPr>
      </p:pic>
      <p:sp>
        <p:nvSpPr>
          <p:cNvPr id="8" name="AutoShape 2" descr="Image result for hard nadenken"/>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7357" y="3248877"/>
            <a:ext cx="1753625" cy="2476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kstvak 9"/>
          <p:cNvSpPr txBox="1"/>
          <p:nvPr/>
        </p:nvSpPr>
        <p:spPr>
          <a:xfrm>
            <a:off x="251520" y="5415607"/>
            <a:ext cx="8363248" cy="1477328"/>
          </a:xfrm>
          <a:prstGeom prst="rect">
            <a:avLst/>
          </a:prstGeom>
          <a:solidFill>
            <a:schemeClr val="bg1"/>
          </a:solidFill>
        </p:spPr>
        <p:txBody>
          <a:bodyPr wrap="square" rtlCol="0">
            <a:spAutoFit/>
          </a:bodyPr>
          <a:lstStyle/>
          <a:p>
            <a:r>
              <a:rPr lang="en-GB" sz="2400" dirty="0" smtClean="0"/>
              <a:t>People with fractures may search for reasons, and therefore remember their exposure, in this case, antidepressants use, better .</a:t>
            </a:r>
          </a:p>
          <a:p>
            <a:endParaRPr lang="en-GB" dirty="0"/>
          </a:p>
        </p:txBody>
      </p:sp>
    </p:spTree>
    <p:extLst>
      <p:ext uri="{BB962C8B-B14F-4D97-AF65-F5344CB8AC3E}">
        <p14:creationId xmlns:p14="http://schemas.microsoft.com/office/powerpoint/2010/main" val="66681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err="1">
                <a:solidFill>
                  <a:schemeClr val="accent1"/>
                </a:solidFill>
              </a:rPr>
              <a:t>What</a:t>
            </a:r>
            <a:r>
              <a:rPr lang="nl-NL" sz="4000" dirty="0">
                <a:solidFill>
                  <a:schemeClr val="accent1"/>
                </a:solidFill>
              </a:rPr>
              <a:t> </a:t>
            </a:r>
            <a:r>
              <a:rPr lang="nl-NL" sz="4000" dirty="0" err="1">
                <a:solidFill>
                  <a:schemeClr val="accent1"/>
                </a:solidFill>
              </a:rPr>
              <a:t>defines</a:t>
            </a:r>
            <a:r>
              <a:rPr lang="nl-NL" sz="4000" dirty="0">
                <a:solidFill>
                  <a:schemeClr val="accent1"/>
                </a:solidFill>
              </a:rPr>
              <a:t> </a:t>
            </a:r>
            <a:r>
              <a:rPr lang="nl-NL" sz="4000" dirty="0" err="1">
                <a:solidFill>
                  <a:schemeClr val="accent1"/>
                </a:solidFill>
              </a:rPr>
              <a:t>the</a:t>
            </a:r>
            <a:r>
              <a:rPr lang="nl-NL" sz="4000" dirty="0">
                <a:solidFill>
                  <a:schemeClr val="accent1"/>
                </a:solidFill>
              </a:rPr>
              <a:t> </a:t>
            </a:r>
            <a:r>
              <a:rPr lang="nl-NL" sz="4000" dirty="0" err="1">
                <a:solidFill>
                  <a:schemeClr val="accent1"/>
                </a:solidFill>
              </a:rPr>
              <a:t>choice</a:t>
            </a:r>
            <a:r>
              <a:rPr lang="nl-NL" sz="4000" dirty="0">
                <a:solidFill>
                  <a:schemeClr val="accent1"/>
                </a:solidFill>
              </a:rPr>
              <a:t> </a:t>
            </a:r>
            <a:r>
              <a:rPr lang="nl-NL" sz="4000" dirty="0" err="1">
                <a:solidFill>
                  <a:schemeClr val="accent1"/>
                </a:solidFill>
              </a:rPr>
              <a:t>for</a:t>
            </a:r>
            <a:r>
              <a:rPr lang="nl-NL" sz="4000" dirty="0">
                <a:solidFill>
                  <a:schemeClr val="accent1"/>
                </a:solidFill>
              </a:rPr>
              <a:t> case control versus cohort </a:t>
            </a:r>
            <a:r>
              <a:rPr lang="nl-NL" sz="4000" dirty="0" err="1">
                <a:solidFill>
                  <a:schemeClr val="accent1"/>
                </a:solidFill>
              </a:rPr>
              <a:t>study</a:t>
            </a:r>
            <a:r>
              <a:rPr lang="nl-NL" sz="4000" dirty="0">
                <a:solidFill>
                  <a:schemeClr val="accent1"/>
                </a:solidFill>
              </a:rPr>
              <a:t>?</a:t>
            </a:r>
          </a:p>
        </p:txBody>
      </p:sp>
      <p:sp>
        <p:nvSpPr>
          <p:cNvPr id="3" name="Tijdelijke aanduiding voor inhoud 2"/>
          <p:cNvSpPr>
            <a:spLocks noGrp="1"/>
          </p:cNvSpPr>
          <p:nvPr>
            <p:ph idx="1"/>
          </p:nvPr>
        </p:nvSpPr>
        <p:spPr>
          <a:xfrm>
            <a:off x="831272" y="2277686"/>
            <a:ext cx="7451607" cy="3249791"/>
          </a:xfrm>
        </p:spPr>
        <p:txBody>
          <a:bodyPr/>
          <a:lstStyle/>
          <a:p>
            <a:pPr marL="0" indent="0">
              <a:buNone/>
            </a:pPr>
            <a:endParaRPr lang="nl-NL" sz="2800" dirty="0" smtClean="0"/>
          </a:p>
          <a:p>
            <a:pPr marL="0" indent="0">
              <a:buNone/>
            </a:pPr>
            <a:r>
              <a:rPr lang="nl-NL" sz="2800" dirty="0" err="1" smtClean="0"/>
              <a:t>Costs</a:t>
            </a:r>
            <a:endParaRPr lang="nl-NL" sz="2800" dirty="0" smtClean="0"/>
          </a:p>
          <a:p>
            <a:pPr marL="0" indent="0">
              <a:buNone/>
            </a:pPr>
            <a:endParaRPr lang="nl-NL" sz="2800" dirty="0" smtClean="0"/>
          </a:p>
          <a:p>
            <a:pPr marL="0" indent="0">
              <a:buNone/>
            </a:pPr>
            <a:r>
              <a:rPr lang="nl-NL" sz="2800" dirty="0" smtClean="0"/>
              <a:t>Nature </a:t>
            </a:r>
          </a:p>
          <a:p>
            <a:pPr marL="0" indent="0">
              <a:buNone/>
            </a:pPr>
            <a:endParaRPr lang="nl-NL" sz="2800" dirty="0" smtClean="0"/>
          </a:p>
          <a:p>
            <a:pPr marL="0" indent="0">
              <a:buNone/>
            </a:pPr>
            <a:r>
              <a:rPr lang="nl-NL" sz="2800" dirty="0" smtClean="0"/>
              <a:t>Efficiency </a:t>
            </a:r>
            <a:endParaRPr lang="nl-NL" sz="2800" dirty="0"/>
          </a:p>
        </p:txBody>
      </p:sp>
    </p:spTree>
    <p:extLst>
      <p:ext uri="{BB962C8B-B14F-4D97-AF65-F5344CB8AC3E}">
        <p14:creationId xmlns:p14="http://schemas.microsoft.com/office/powerpoint/2010/main" val="24261245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Tijdelijke aanduiding voor inhoud 2"/>
          <p:cNvSpPr>
            <a:spLocks noGrp="1"/>
          </p:cNvSpPr>
          <p:nvPr>
            <p:ph sz="half" idx="13"/>
          </p:nvPr>
        </p:nvSpPr>
        <p:spPr>
          <a:prstGeom prst="rect">
            <a:avLst/>
          </a:prstGeom>
        </p:spPr>
        <p:txBody>
          <a:bodyPr/>
          <a:lstStyle/>
          <a:p>
            <a:pPr marL="0" indent="0">
              <a:spcBef>
                <a:spcPct val="0"/>
              </a:spcBef>
              <a:buNone/>
            </a:pPr>
            <a:r>
              <a:rPr lang="en-US" sz="2800" dirty="0" smtClean="0">
                <a:solidFill>
                  <a:schemeClr val="accent1"/>
                </a:solidFill>
                <a:latin typeface="Calibri" pitchFamily="34" charset="0"/>
              </a:rPr>
              <a:t>Advantages</a:t>
            </a:r>
          </a:p>
          <a:p>
            <a:pPr marL="0" indent="0">
              <a:spcBef>
                <a:spcPct val="0"/>
              </a:spcBef>
              <a:buNone/>
            </a:pPr>
            <a:endParaRPr lang="en-US" sz="2800" dirty="0">
              <a:solidFill>
                <a:schemeClr val="accent1"/>
              </a:solidFill>
              <a:latin typeface="Calibri" pitchFamily="34" charset="0"/>
            </a:endParaRPr>
          </a:p>
          <a:p>
            <a:pPr>
              <a:spcBef>
                <a:spcPct val="0"/>
              </a:spcBef>
            </a:pPr>
            <a:r>
              <a:rPr lang="en-US" sz="2800" b="1" dirty="0" smtClean="0">
                <a:latin typeface="Calibri" pitchFamily="34" charset="0"/>
              </a:rPr>
              <a:t>Rare diseases</a:t>
            </a:r>
          </a:p>
          <a:p>
            <a:pPr>
              <a:spcBef>
                <a:spcPct val="0"/>
              </a:spcBef>
            </a:pPr>
            <a:r>
              <a:rPr lang="en-US" sz="2800" dirty="0" smtClean="0">
                <a:latin typeface="Calibri" pitchFamily="34" charset="0"/>
              </a:rPr>
              <a:t>Several exposures</a:t>
            </a:r>
          </a:p>
          <a:p>
            <a:pPr>
              <a:spcBef>
                <a:spcPct val="0"/>
              </a:spcBef>
            </a:pPr>
            <a:r>
              <a:rPr lang="en-US" sz="2800" dirty="0" smtClean="0">
                <a:latin typeface="Calibri" pitchFamily="34" charset="0"/>
              </a:rPr>
              <a:t>Long latency</a:t>
            </a:r>
          </a:p>
          <a:p>
            <a:pPr>
              <a:spcBef>
                <a:spcPct val="0"/>
              </a:spcBef>
            </a:pPr>
            <a:r>
              <a:rPr lang="en-US" sz="2800" dirty="0" smtClean="0">
                <a:latin typeface="Calibri" pitchFamily="34" charset="0"/>
              </a:rPr>
              <a:t>Rapidity</a:t>
            </a:r>
          </a:p>
          <a:p>
            <a:pPr>
              <a:spcBef>
                <a:spcPct val="0"/>
              </a:spcBef>
            </a:pPr>
            <a:r>
              <a:rPr lang="en-US" sz="2800" b="1" dirty="0" smtClean="0">
                <a:latin typeface="Calibri" pitchFamily="34" charset="0"/>
              </a:rPr>
              <a:t>Low cost</a:t>
            </a:r>
          </a:p>
          <a:p>
            <a:pPr>
              <a:spcBef>
                <a:spcPct val="0"/>
              </a:spcBef>
            </a:pPr>
            <a:r>
              <a:rPr lang="en-US" sz="2800" dirty="0" smtClean="0">
                <a:latin typeface="Calibri" pitchFamily="34" charset="0"/>
              </a:rPr>
              <a:t>Small sample size</a:t>
            </a:r>
          </a:p>
          <a:p>
            <a:pPr>
              <a:spcBef>
                <a:spcPct val="0"/>
              </a:spcBef>
            </a:pPr>
            <a:r>
              <a:rPr lang="en-US" sz="2800" dirty="0" smtClean="0">
                <a:latin typeface="Calibri" pitchFamily="34" charset="0"/>
              </a:rPr>
              <a:t>No ethical problem</a:t>
            </a:r>
            <a:endParaRPr lang="en-GB" sz="2800" dirty="0" smtClean="0">
              <a:latin typeface="Calibri" pitchFamily="34" charset="0"/>
            </a:endParaRPr>
          </a:p>
          <a:p>
            <a:pPr eaLnBrk="1" hangingPunct="1"/>
            <a:endParaRPr lang="en-US" dirty="0" smtClean="0">
              <a:latin typeface="Calibri" pitchFamily="34" charset="0"/>
            </a:endParaRPr>
          </a:p>
        </p:txBody>
      </p:sp>
      <p:sp>
        <p:nvSpPr>
          <p:cNvPr id="2" name="Tijdelijke aanduiding voor inhoud 1"/>
          <p:cNvSpPr>
            <a:spLocks noGrp="1"/>
          </p:cNvSpPr>
          <p:nvPr>
            <p:ph sz="half" idx="14"/>
          </p:nvPr>
        </p:nvSpPr>
        <p:spPr>
          <a:xfrm>
            <a:off x="4619044" y="1291446"/>
            <a:ext cx="4342075" cy="4274226"/>
          </a:xfrm>
        </p:spPr>
        <p:txBody>
          <a:bodyPr/>
          <a:lstStyle/>
          <a:p>
            <a:pPr marL="0" indent="0">
              <a:buNone/>
            </a:pPr>
            <a:r>
              <a:rPr lang="en-US" sz="2800" dirty="0" smtClean="0">
                <a:solidFill>
                  <a:schemeClr val="accent1"/>
                </a:solidFill>
                <a:latin typeface="Calibri" pitchFamily="34" charset="0"/>
              </a:rPr>
              <a:t>Limitations</a:t>
            </a:r>
          </a:p>
          <a:p>
            <a:endParaRPr lang="en-US" sz="2800" dirty="0">
              <a:solidFill>
                <a:schemeClr val="accent1"/>
              </a:solidFill>
              <a:latin typeface="Calibri" pitchFamily="34" charset="0"/>
            </a:endParaRPr>
          </a:p>
          <a:p>
            <a:pPr>
              <a:spcBef>
                <a:spcPct val="0"/>
              </a:spcBef>
            </a:pPr>
            <a:r>
              <a:rPr lang="fr-FR" sz="2800" dirty="0" err="1">
                <a:latin typeface="Calibri" pitchFamily="34" charset="0"/>
              </a:rPr>
              <a:t>Usually</a:t>
            </a:r>
            <a:r>
              <a:rPr lang="fr-FR" sz="2800" dirty="0">
                <a:latin typeface="Calibri" pitchFamily="34" charset="0"/>
              </a:rPr>
              <a:t> no </a:t>
            </a:r>
            <a:r>
              <a:rPr lang="fr-FR" sz="2800" dirty="0" err="1">
                <a:latin typeface="Calibri" pitchFamily="34" charset="0"/>
              </a:rPr>
              <a:t>absolute</a:t>
            </a:r>
            <a:r>
              <a:rPr lang="fr-FR" sz="2800" dirty="0">
                <a:latin typeface="Calibri" pitchFamily="34" charset="0"/>
              </a:rPr>
              <a:t> rates/</a:t>
            </a:r>
            <a:r>
              <a:rPr lang="fr-FR" sz="2800" dirty="0" err="1">
                <a:latin typeface="Calibri" pitchFamily="34" charset="0"/>
              </a:rPr>
              <a:t>risks</a:t>
            </a:r>
            <a:endParaRPr lang="fr-FR" sz="2800" dirty="0">
              <a:latin typeface="Calibri" pitchFamily="34" charset="0"/>
            </a:endParaRPr>
          </a:p>
          <a:p>
            <a:pPr>
              <a:spcBef>
                <a:spcPct val="0"/>
              </a:spcBef>
            </a:pPr>
            <a:r>
              <a:rPr lang="nl-NL" sz="2800" b="1" dirty="0" err="1" smtClean="0">
                <a:latin typeface="Calibri" pitchFamily="34" charset="0"/>
              </a:rPr>
              <a:t>Less</a:t>
            </a:r>
            <a:r>
              <a:rPr lang="nl-NL" sz="2800" b="1" dirty="0" smtClean="0">
                <a:latin typeface="Calibri" pitchFamily="34" charset="0"/>
              </a:rPr>
              <a:t> </a:t>
            </a:r>
            <a:r>
              <a:rPr lang="nl-NL" sz="2800" b="1" dirty="0" err="1">
                <a:latin typeface="Calibri" pitchFamily="34" charset="0"/>
              </a:rPr>
              <a:t>suitable</a:t>
            </a:r>
            <a:r>
              <a:rPr lang="nl-NL" sz="2800" b="1" dirty="0">
                <a:latin typeface="Calibri" pitchFamily="34" charset="0"/>
              </a:rPr>
              <a:t> </a:t>
            </a:r>
            <a:r>
              <a:rPr lang="nl-NL" sz="2800" b="1" dirty="0" err="1">
                <a:latin typeface="Calibri" pitchFamily="34" charset="0"/>
              </a:rPr>
              <a:t>for</a:t>
            </a:r>
            <a:r>
              <a:rPr lang="nl-NL" sz="2800" b="1" dirty="0">
                <a:latin typeface="Calibri" pitchFamily="34" charset="0"/>
              </a:rPr>
              <a:t> rare </a:t>
            </a:r>
            <a:r>
              <a:rPr lang="nl-NL" sz="2800" b="1" dirty="0" err="1">
                <a:latin typeface="Calibri" pitchFamily="34" charset="0"/>
              </a:rPr>
              <a:t>exposures</a:t>
            </a:r>
            <a:endParaRPr lang="nl-NL" sz="2800" b="1" dirty="0">
              <a:latin typeface="Calibri" pitchFamily="34" charset="0"/>
            </a:endParaRPr>
          </a:p>
          <a:p>
            <a:pPr>
              <a:spcBef>
                <a:spcPct val="0"/>
              </a:spcBef>
            </a:pPr>
            <a:r>
              <a:rPr lang="nl-NL" sz="2800" dirty="0" smtClean="0">
                <a:latin typeface="Calibri" pitchFamily="34" charset="0"/>
              </a:rPr>
              <a:t>More </a:t>
            </a:r>
            <a:r>
              <a:rPr lang="nl-NL" sz="2800" dirty="0" err="1">
                <a:latin typeface="Calibri" pitchFamily="34" charset="0"/>
              </a:rPr>
              <a:t>prone</a:t>
            </a:r>
            <a:r>
              <a:rPr lang="nl-NL" sz="2800" dirty="0">
                <a:latin typeface="Calibri" pitchFamily="34" charset="0"/>
              </a:rPr>
              <a:t> </a:t>
            </a:r>
            <a:r>
              <a:rPr lang="nl-NL" sz="2800" dirty="0" err="1">
                <a:latin typeface="Calibri" pitchFamily="34" charset="0"/>
              </a:rPr>
              <a:t>to</a:t>
            </a:r>
            <a:r>
              <a:rPr lang="nl-NL" sz="2800" dirty="0">
                <a:latin typeface="Calibri" pitchFamily="34" charset="0"/>
              </a:rPr>
              <a:t> bias</a:t>
            </a:r>
          </a:p>
          <a:p>
            <a:pPr>
              <a:spcBef>
                <a:spcPct val="0"/>
              </a:spcBef>
            </a:pPr>
            <a:r>
              <a:rPr lang="nl-NL" sz="2800" dirty="0" err="1" smtClean="0">
                <a:latin typeface="Calibri" pitchFamily="34" charset="0"/>
              </a:rPr>
              <a:t>Often</a:t>
            </a:r>
            <a:r>
              <a:rPr lang="nl-NL" sz="2800" dirty="0" smtClean="0">
                <a:latin typeface="Calibri" pitchFamily="34" charset="0"/>
              </a:rPr>
              <a:t> </a:t>
            </a:r>
            <a:r>
              <a:rPr lang="nl-NL" sz="2800" dirty="0" err="1">
                <a:latin typeface="Calibri" pitchFamily="34" charset="0"/>
              </a:rPr>
              <a:t>performed</a:t>
            </a:r>
            <a:r>
              <a:rPr lang="nl-NL" sz="2800" dirty="0">
                <a:latin typeface="Calibri" pitchFamily="34" charset="0"/>
              </a:rPr>
              <a:t> “</a:t>
            </a:r>
            <a:r>
              <a:rPr lang="nl-NL" sz="2800" dirty="0" err="1">
                <a:latin typeface="Calibri" pitchFamily="34" charset="0"/>
              </a:rPr>
              <a:t>quick</a:t>
            </a:r>
            <a:r>
              <a:rPr lang="nl-NL" sz="2800" dirty="0">
                <a:latin typeface="Calibri" pitchFamily="34" charset="0"/>
              </a:rPr>
              <a:t> </a:t>
            </a:r>
            <a:r>
              <a:rPr lang="nl-NL" sz="2800" dirty="0" err="1">
                <a:latin typeface="Calibri" pitchFamily="34" charset="0"/>
              </a:rPr>
              <a:t>and</a:t>
            </a:r>
            <a:r>
              <a:rPr lang="nl-NL" sz="2800" dirty="0">
                <a:latin typeface="Calibri" pitchFamily="34" charset="0"/>
              </a:rPr>
              <a:t> dirty”</a:t>
            </a:r>
          </a:p>
          <a:p>
            <a:endParaRPr lang="nl-NL" dirty="0"/>
          </a:p>
        </p:txBody>
      </p:sp>
      <p:sp>
        <p:nvSpPr>
          <p:cNvPr id="203778" name="Titel 1"/>
          <p:cNvSpPr>
            <a:spLocks noGrp="1"/>
          </p:cNvSpPr>
          <p:nvPr>
            <p:ph type="title"/>
          </p:nvPr>
        </p:nvSpPr>
        <p:spPr>
          <a:prstGeom prst="rect">
            <a:avLst/>
          </a:prstGeom>
        </p:spPr>
        <p:txBody>
          <a:bodyPr/>
          <a:lstStyle/>
          <a:p>
            <a:pPr algn="l" eaLnBrk="1" hangingPunct="1"/>
            <a:r>
              <a:rPr lang="en-US" sz="4000" dirty="0" smtClean="0">
                <a:solidFill>
                  <a:schemeClr val="accent1"/>
                </a:solidFill>
                <a:latin typeface="Calibri" pitchFamily="34" charset="0"/>
              </a:rPr>
              <a:t>case control studies</a:t>
            </a:r>
          </a:p>
        </p:txBody>
      </p:sp>
    </p:spTree>
    <p:extLst>
      <p:ext uri="{BB962C8B-B14F-4D97-AF65-F5344CB8AC3E}">
        <p14:creationId xmlns:p14="http://schemas.microsoft.com/office/powerpoint/2010/main" val="3000547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el 1"/>
          <p:cNvSpPr>
            <a:spLocks noGrp="1"/>
          </p:cNvSpPr>
          <p:nvPr>
            <p:ph type="title" idx="4294967295"/>
          </p:nvPr>
        </p:nvSpPr>
        <p:spPr>
          <a:xfrm>
            <a:off x="457200" y="274638"/>
            <a:ext cx="8229600" cy="1143000"/>
          </a:xfrm>
          <a:prstGeom prst="rect">
            <a:avLst/>
          </a:prstGeom>
        </p:spPr>
        <p:txBody>
          <a:bodyPr/>
          <a:lstStyle/>
          <a:p>
            <a:pPr algn="l" eaLnBrk="1" hangingPunct="1"/>
            <a:r>
              <a:rPr lang="fr-FR" sz="4000" smtClean="0">
                <a:solidFill>
                  <a:schemeClr val="accent1"/>
                </a:solidFill>
                <a:latin typeface="Calibri" pitchFamily="34" charset="0"/>
              </a:rPr>
              <a:t>What is a cohort?</a:t>
            </a:r>
            <a:endParaRPr lang="en-US" sz="4000" smtClean="0">
              <a:solidFill>
                <a:schemeClr val="accent1"/>
              </a:solidFill>
              <a:latin typeface="Calibri" pitchFamily="34" charset="0"/>
            </a:endParaRPr>
          </a:p>
        </p:txBody>
      </p:sp>
      <p:sp>
        <p:nvSpPr>
          <p:cNvPr id="164867" name="Tijdelijke aanduiding voor inhoud 2"/>
          <p:cNvSpPr>
            <a:spLocks noGrp="1"/>
          </p:cNvSpPr>
          <p:nvPr>
            <p:ph idx="4294967295"/>
          </p:nvPr>
        </p:nvSpPr>
        <p:spPr>
          <a:xfrm>
            <a:off x="457200" y="1196752"/>
            <a:ext cx="8229600" cy="4525963"/>
          </a:xfrm>
          <a:prstGeom prst="rect">
            <a:avLst/>
          </a:prstGeom>
        </p:spPr>
        <p:txBody>
          <a:bodyPr/>
          <a:lstStyle/>
          <a:p>
            <a:pPr marL="0" indent="0" eaLnBrk="1" hangingPunct="1">
              <a:lnSpc>
                <a:spcPct val="90000"/>
              </a:lnSpc>
              <a:buNone/>
            </a:pPr>
            <a:r>
              <a:rPr lang="fr-FR" sz="2800" dirty="0" smtClean="0">
                <a:latin typeface="Calibri" pitchFamily="34" charset="0"/>
              </a:rPr>
              <a:t>10 </a:t>
            </a:r>
            <a:r>
              <a:rPr lang="fr-FR" sz="2800" dirty="0" err="1" smtClean="0">
                <a:latin typeface="Calibri" pitchFamily="34" charset="0"/>
              </a:rPr>
              <a:t>cohorts</a:t>
            </a:r>
            <a:r>
              <a:rPr lang="fr-FR" sz="2800" dirty="0" smtClean="0">
                <a:latin typeface="Calibri" pitchFamily="34" charset="0"/>
              </a:rPr>
              <a:t> </a:t>
            </a:r>
            <a:r>
              <a:rPr lang="fr-FR" sz="2800" dirty="0" err="1" smtClean="0">
                <a:latin typeface="Calibri" pitchFamily="34" charset="0"/>
              </a:rPr>
              <a:t>formed</a:t>
            </a:r>
            <a:r>
              <a:rPr lang="fr-FR" sz="2800" dirty="0" smtClean="0">
                <a:latin typeface="Calibri" pitchFamily="34" charset="0"/>
              </a:rPr>
              <a:t> a Roman </a:t>
            </a:r>
            <a:r>
              <a:rPr lang="fr-FR" sz="2800" dirty="0" err="1" smtClean="0">
                <a:latin typeface="Calibri" pitchFamily="34" charset="0"/>
              </a:rPr>
              <a:t>legion</a:t>
            </a:r>
            <a:endParaRPr lang="fr-FR" sz="2800" dirty="0" smtClean="0">
              <a:latin typeface="Calibri" pitchFamily="34" charset="0"/>
            </a:endParaRPr>
          </a:p>
          <a:p>
            <a:pPr eaLnBrk="1" hangingPunct="1">
              <a:lnSpc>
                <a:spcPct val="90000"/>
              </a:lnSpc>
            </a:pPr>
            <a:endParaRPr lang="fr-FR" sz="2800" dirty="0" smtClean="0">
              <a:latin typeface="Calibri" pitchFamily="34" charset="0"/>
            </a:endParaRPr>
          </a:p>
          <a:p>
            <a:pPr marL="0" indent="0" eaLnBrk="1" hangingPunct="1">
              <a:lnSpc>
                <a:spcPct val="90000"/>
              </a:lnSpc>
              <a:buNone/>
            </a:pPr>
            <a:r>
              <a:rPr lang="fr-FR" sz="2800" dirty="0" smtClean="0">
                <a:latin typeface="Calibri" pitchFamily="34" charset="0"/>
              </a:rPr>
              <a:t>Group of </a:t>
            </a:r>
            <a:r>
              <a:rPr lang="fr-FR" sz="2800" dirty="0" err="1" smtClean="0">
                <a:latin typeface="Calibri" pitchFamily="34" charset="0"/>
              </a:rPr>
              <a:t>individuals</a:t>
            </a:r>
            <a:r>
              <a:rPr lang="fr-FR" sz="2800" dirty="0" smtClean="0">
                <a:latin typeface="Calibri" pitchFamily="34" charset="0"/>
              </a:rPr>
              <a:t>: </a:t>
            </a:r>
          </a:p>
          <a:p>
            <a:pPr>
              <a:lnSpc>
                <a:spcPct val="90000"/>
              </a:lnSpc>
            </a:pPr>
            <a:r>
              <a:rPr lang="fr-FR" sz="2400" dirty="0" err="1" smtClean="0">
                <a:latin typeface="Calibri" pitchFamily="34" charset="0"/>
              </a:rPr>
              <a:t>Followed</a:t>
            </a:r>
            <a:r>
              <a:rPr lang="fr-FR" sz="2400" dirty="0" smtClean="0">
                <a:latin typeface="Calibri" pitchFamily="34" charset="0"/>
              </a:rPr>
              <a:t> up for </a:t>
            </a:r>
            <a:r>
              <a:rPr lang="fr-FR" sz="2400" dirty="0" err="1" smtClean="0">
                <a:latin typeface="Calibri" pitchFamily="34" charset="0"/>
              </a:rPr>
              <a:t>specified</a:t>
            </a:r>
            <a:r>
              <a:rPr lang="fr-FR" sz="2400" dirty="0" smtClean="0">
                <a:latin typeface="Calibri" pitchFamily="34" charset="0"/>
              </a:rPr>
              <a:t> </a:t>
            </a:r>
            <a:r>
              <a:rPr lang="fr-FR" sz="2400" dirty="0" err="1" smtClean="0">
                <a:latin typeface="Calibri" pitchFamily="34" charset="0"/>
              </a:rPr>
              <a:t>period</a:t>
            </a:r>
            <a:r>
              <a:rPr lang="fr-FR" sz="2400" dirty="0" smtClean="0">
                <a:latin typeface="Calibri" pitchFamily="34" charset="0"/>
              </a:rPr>
              <a:t> of time</a:t>
            </a:r>
          </a:p>
          <a:p>
            <a:pPr>
              <a:lnSpc>
                <a:spcPct val="90000"/>
              </a:lnSpc>
            </a:pPr>
            <a:endParaRPr lang="fr-FR" sz="2400" dirty="0" smtClean="0">
              <a:latin typeface="Calibri" pitchFamily="34" charset="0"/>
            </a:endParaRPr>
          </a:p>
          <a:p>
            <a:pPr marL="0" indent="0" eaLnBrk="1" hangingPunct="1">
              <a:lnSpc>
                <a:spcPct val="90000"/>
              </a:lnSpc>
              <a:buNone/>
            </a:pPr>
            <a:r>
              <a:rPr lang="fr-FR" sz="2800" dirty="0" err="1" smtClean="0">
                <a:latin typeface="Calibri" pitchFamily="34" charset="0"/>
              </a:rPr>
              <a:t>Example</a:t>
            </a:r>
            <a:r>
              <a:rPr lang="fr-FR" sz="2800" dirty="0" smtClean="0">
                <a:latin typeface="Calibri" pitchFamily="34" charset="0"/>
              </a:rPr>
              <a:t>:</a:t>
            </a:r>
          </a:p>
          <a:p>
            <a:pPr>
              <a:lnSpc>
                <a:spcPct val="90000"/>
              </a:lnSpc>
            </a:pPr>
            <a:r>
              <a:rPr lang="fr-FR" sz="2400" dirty="0" err="1" smtClean="0">
                <a:latin typeface="Calibri" pitchFamily="34" charset="0"/>
              </a:rPr>
              <a:t>Users</a:t>
            </a:r>
            <a:r>
              <a:rPr lang="fr-FR" sz="2400" dirty="0" smtClean="0">
                <a:latin typeface="Calibri" pitchFamily="34" charset="0"/>
              </a:rPr>
              <a:t> and non-</a:t>
            </a:r>
            <a:r>
              <a:rPr lang="fr-FR" sz="2400" dirty="0" err="1" smtClean="0">
                <a:latin typeface="Calibri" pitchFamily="34" charset="0"/>
              </a:rPr>
              <a:t>users</a:t>
            </a:r>
            <a:r>
              <a:rPr lang="fr-FR" sz="2400" dirty="0" smtClean="0">
                <a:latin typeface="Calibri" pitchFamily="34" charset="0"/>
              </a:rPr>
              <a:t> of </a:t>
            </a:r>
            <a:r>
              <a:rPr lang="fr-FR" sz="2400" dirty="0" err="1" smtClean="0">
                <a:latin typeface="Calibri" pitchFamily="34" charset="0"/>
              </a:rPr>
              <a:t>antidepressants</a:t>
            </a:r>
            <a:endParaRPr lang="fr-FR" sz="2400" dirty="0" smtClean="0">
              <a:latin typeface="Calibri" pitchFamily="34" charset="0"/>
            </a:endParaRPr>
          </a:p>
          <a:p>
            <a:pPr eaLnBrk="1" hangingPunct="1"/>
            <a:endParaRPr lang="en-US" dirty="0" smtClean="0">
              <a:latin typeface="Calibri" pitchFamily="34" charset="0"/>
            </a:endParaRPr>
          </a:p>
        </p:txBody>
      </p:sp>
    </p:spTree>
    <p:extLst>
      <p:ext uri="{BB962C8B-B14F-4D97-AF65-F5344CB8AC3E}">
        <p14:creationId xmlns:p14="http://schemas.microsoft.com/office/powerpoint/2010/main" val="24700828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14400" y="1990175"/>
            <a:ext cx="7402748" cy="782344"/>
          </a:xfrm>
        </p:spPr>
        <p:txBody>
          <a:bodyPr/>
          <a:lstStyle/>
          <a:p>
            <a:pPr algn="ctr"/>
            <a:r>
              <a:rPr lang="nl-NL" sz="3600" dirty="0" err="1" smtClean="0">
                <a:latin typeface="Arial" charset="0"/>
              </a:rPr>
              <a:t>Diagnostic</a:t>
            </a:r>
            <a:r>
              <a:rPr lang="nl-NL" sz="3600" dirty="0" smtClean="0">
                <a:latin typeface="Arial" charset="0"/>
              </a:rPr>
              <a:t> research</a:t>
            </a:r>
            <a:endParaRPr lang="nl-NL" sz="2800" dirty="0"/>
          </a:p>
        </p:txBody>
      </p:sp>
      <p:sp>
        <p:nvSpPr>
          <p:cNvPr id="3" name="Subtitel 2"/>
          <p:cNvSpPr>
            <a:spLocks noGrp="1"/>
          </p:cNvSpPr>
          <p:nvPr>
            <p:ph type="subTitle" idx="1"/>
          </p:nvPr>
        </p:nvSpPr>
        <p:spPr>
          <a:xfrm>
            <a:off x="914400" y="3169920"/>
            <a:ext cx="7402749" cy="2315703"/>
          </a:xfrm>
        </p:spPr>
        <p:txBody>
          <a:bodyPr/>
          <a:lstStyle/>
          <a:p>
            <a:pPr algn="ctr"/>
            <a:r>
              <a:rPr lang="nl-NL" dirty="0" smtClean="0"/>
              <a:t>Research </a:t>
            </a:r>
            <a:r>
              <a:rPr lang="nl-NL" dirty="0" err="1" smtClean="0"/>
              <a:t>into</a:t>
            </a:r>
            <a:r>
              <a:rPr lang="nl-NL" dirty="0" smtClean="0"/>
              <a:t> </a:t>
            </a:r>
            <a:r>
              <a:rPr lang="nl-NL" dirty="0" err="1" smtClean="0"/>
              <a:t>the</a:t>
            </a:r>
            <a:r>
              <a:rPr lang="nl-NL" dirty="0" smtClean="0"/>
              <a:t> establishment of </a:t>
            </a:r>
            <a:r>
              <a:rPr lang="nl-NL" dirty="0" err="1" smtClean="0"/>
              <a:t>presence</a:t>
            </a:r>
            <a:r>
              <a:rPr lang="nl-NL" dirty="0" smtClean="0"/>
              <a:t> or absence of </a:t>
            </a:r>
            <a:r>
              <a:rPr lang="nl-NL" dirty="0" err="1" smtClean="0"/>
              <a:t>diseases</a:t>
            </a:r>
            <a:endParaRPr lang="en-US" dirty="0"/>
          </a:p>
        </p:txBody>
      </p:sp>
    </p:spTree>
    <p:extLst>
      <p:ext uri="{BB962C8B-B14F-4D97-AF65-F5344CB8AC3E}">
        <p14:creationId xmlns:p14="http://schemas.microsoft.com/office/powerpoint/2010/main" val="10213308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Content</a:t>
            </a:r>
            <a:endParaRPr lang="nl-NL" dirty="0"/>
          </a:p>
        </p:txBody>
      </p:sp>
      <p:sp>
        <p:nvSpPr>
          <p:cNvPr id="3" name="Tijdelijke aanduiding voor inhoud 2"/>
          <p:cNvSpPr>
            <a:spLocks noGrp="1"/>
          </p:cNvSpPr>
          <p:nvPr>
            <p:ph idx="1"/>
          </p:nvPr>
        </p:nvSpPr>
        <p:spPr/>
        <p:txBody>
          <a:bodyPr/>
          <a:lstStyle/>
          <a:p>
            <a:r>
              <a:rPr lang="nl-NL" dirty="0" err="1" smtClean="0"/>
              <a:t>Diagnostics</a:t>
            </a:r>
            <a:r>
              <a:rPr lang="nl-NL" dirty="0" smtClean="0"/>
              <a:t> </a:t>
            </a:r>
            <a:r>
              <a:rPr lang="nl-NL" dirty="0"/>
              <a:t>in </a:t>
            </a:r>
            <a:r>
              <a:rPr lang="nl-NL" dirty="0" err="1" smtClean="0"/>
              <a:t>practice</a:t>
            </a:r>
            <a:endParaRPr lang="nl-NL" dirty="0"/>
          </a:p>
          <a:p>
            <a:pPr lvl="1"/>
            <a:r>
              <a:rPr lang="nl-NL" dirty="0" err="1" smtClean="0"/>
              <a:t>Example</a:t>
            </a:r>
            <a:r>
              <a:rPr lang="nl-NL" dirty="0" smtClean="0"/>
              <a:t> case</a:t>
            </a:r>
            <a:endParaRPr lang="nl-NL" dirty="0"/>
          </a:p>
          <a:p>
            <a:endParaRPr lang="nl-NL" dirty="0" smtClean="0"/>
          </a:p>
          <a:p>
            <a:r>
              <a:rPr lang="nl-NL" dirty="0" err="1" smtClean="0"/>
              <a:t>Scientific</a:t>
            </a:r>
            <a:r>
              <a:rPr lang="nl-NL" dirty="0" smtClean="0"/>
              <a:t> </a:t>
            </a:r>
            <a:r>
              <a:rPr lang="nl-NL" dirty="0" err="1" smtClean="0"/>
              <a:t>diagnostic</a:t>
            </a:r>
            <a:r>
              <a:rPr lang="nl-NL" dirty="0" smtClean="0"/>
              <a:t> research</a:t>
            </a:r>
            <a:r>
              <a:rPr lang="nl-NL" dirty="0"/>
              <a:t>	</a:t>
            </a:r>
          </a:p>
          <a:p>
            <a:pPr lvl="1"/>
            <a:r>
              <a:rPr lang="nl-NL" dirty="0" err="1" smtClean="0"/>
              <a:t>Study</a:t>
            </a:r>
            <a:r>
              <a:rPr lang="nl-NL" dirty="0" smtClean="0"/>
              <a:t> design proper</a:t>
            </a:r>
            <a:endParaRPr lang="nl-NL" dirty="0"/>
          </a:p>
          <a:p>
            <a:pPr lvl="1"/>
            <a:r>
              <a:rPr lang="nl-NL" dirty="0" smtClean="0"/>
              <a:t>Data-analysis</a:t>
            </a:r>
            <a:endParaRPr lang="nl-NL" dirty="0"/>
          </a:p>
          <a:p>
            <a:pPr lvl="1"/>
            <a:r>
              <a:rPr lang="nl-NL" dirty="0" smtClean="0"/>
              <a:t>Reporting</a:t>
            </a:r>
            <a:endParaRPr lang="nl-NL" dirty="0"/>
          </a:p>
          <a:p>
            <a:endParaRPr lang="nl-NL" dirty="0" smtClean="0"/>
          </a:p>
          <a:p>
            <a:endParaRPr lang="nl-NL" dirty="0"/>
          </a:p>
          <a:p>
            <a:endParaRPr lang="nl-NL" dirty="0"/>
          </a:p>
          <a:p>
            <a:endParaRPr lang="nl-NL" dirty="0"/>
          </a:p>
        </p:txBody>
      </p:sp>
    </p:spTree>
    <p:extLst>
      <p:ext uri="{BB962C8B-B14F-4D97-AF65-F5344CB8AC3E}">
        <p14:creationId xmlns:p14="http://schemas.microsoft.com/office/powerpoint/2010/main" val="7720034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Diagnostics</a:t>
            </a:r>
            <a:r>
              <a:rPr lang="nl-NL" dirty="0" smtClean="0"/>
              <a:t> in </a:t>
            </a:r>
            <a:r>
              <a:rPr lang="nl-NL" dirty="0" err="1" smtClean="0"/>
              <a:t>practice</a:t>
            </a:r>
            <a:endParaRPr lang="nl-NL" dirty="0"/>
          </a:p>
        </p:txBody>
      </p:sp>
      <p:sp>
        <p:nvSpPr>
          <p:cNvPr id="3" name="Tijdelijke aanduiding voor inhoud 2"/>
          <p:cNvSpPr>
            <a:spLocks noGrp="1"/>
          </p:cNvSpPr>
          <p:nvPr>
            <p:ph idx="1"/>
          </p:nvPr>
        </p:nvSpPr>
        <p:spPr>
          <a:xfrm>
            <a:off x="739620" y="1291082"/>
            <a:ext cx="7697798" cy="4236396"/>
          </a:xfrm>
        </p:spPr>
        <p:txBody>
          <a:bodyPr/>
          <a:lstStyle/>
          <a:p>
            <a:r>
              <a:rPr lang="nl-NL" dirty="0" err="1" smtClean="0"/>
              <a:t>Diagnostics</a:t>
            </a:r>
            <a:r>
              <a:rPr lang="nl-NL" dirty="0" smtClean="0"/>
              <a:t> </a:t>
            </a:r>
            <a:r>
              <a:rPr lang="nl-NL" dirty="0" err="1" smtClean="0"/>
              <a:t>always</a:t>
            </a:r>
            <a:r>
              <a:rPr lang="nl-NL" dirty="0" smtClean="0"/>
              <a:t> start </a:t>
            </a:r>
            <a:r>
              <a:rPr lang="nl-NL" dirty="0" err="1" smtClean="0"/>
              <a:t>with</a:t>
            </a:r>
            <a:r>
              <a:rPr lang="nl-NL" dirty="0" smtClean="0"/>
              <a:t> a </a:t>
            </a:r>
            <a:r>
              <a:rPr lang="nl-NL" dirty="0" err="1" smtClean="0"/>
              <a:t>patient</a:t>
            </a:r>
            <a:r>
              <a:rPr lang="nl-NL" dirty="0" smtClean="0"/>
              <a:t> </a:t>
            </a:r>
            <a:r>
              <a:rPr lang="nl-NL" dirty="0" err="1" smtClean="0"/>
              <a:t>that</a:t>
            </a:r>
            <a:r>
              <a:rPr lang="nl-NL" dirty="0" smtClean="0"/>
              <a:t> has </a:t>
            </a:r>
            <a:r>
              <a:rPr lang="nl-NL" dirty="0" err="1" smtClean="0"/>
              <a:t>compaint</a:t>
            </a:r>
            <a:r>
              <a:rPr lang="nl-NL" dirty="0" smtClean="0"/>
              <a:t>(s)/</a:t>
            </a:r>
            <a:r>
              <a:rPr lang="nl-NL" dirty="0" err="1" smtClean="0"/>
              <a:t>symptom</a:t>
            </a:r>
            <a:r>
              <a:rPr lang="nl-NL" dirty="0" smtClean="0"/>
              <a:t>(s)</a:t>
            </a:r>
            <a:endParaRPr lang="nl-NL" dirty="0"/>
          </a:p>
          <a:p>
            <a:endParaRPr lang="nl-NL" dirty="0"/>
          </a:p>
          <a:p>
            <a:r>
              <a:rPr lang="nl-NL" dirty="0"/>
              <a:t>Casus: </a:t>
            </a:r>
            <a:r>
              <a:rPr lang="nl-NL" dirty="0" err="1" smtClean="0"/>
              <a:t>neck</a:t>
            </a:r>
            <a:r>
              <a:rPr lang="nl-NL" dirty="0" smtClean="0"/>
              <a:t> </a:t>
            </a:r>
            <a:r>
              <a:rPr lang="nl-NL" dirty="0" err="1" smtClean="0"/>
              <a:t>stiffness</a:t>
            </a:r>
            <a:r>
              <a:rPr lang="nl-NL" dirty="0" smtClean="0"/>
              <a:t> </a:t>
            </a:r>
            <a:endParaRPr lang="nl-NL" dirty="0"/>
          </a:p>
          <a:p>
            <a:pPr lvl="1"/>
            <a:r>
              <a:rPr lang="nl-NL" dirty="0" smtClean="0"/>
              <a:t>Child, 2 </a:t>
            </a:r>
            <a:r>
              <a:rPr lang="nl-NL" dirty="0" err="1" smtClean="0"/>
              <a:t>yrs</a:t>
            </a:r>
            <a:r>
              <a:rPr lang="nl-NL" dirty="0" smtClean="0"/>
              <a:t> </a:t>
            </a:r>
            <a:r>
              <a:rPr lang="nl-NL" dirty="0" err="1" smtClean="0"/>
              <a:t>old</a:t>
            </a:r>
            <a:r>
              <a:rPr lang="nl-NL" dirty="0" smtClean="0"/>
              <a:t>, </a:t>
            </a:r>
            <a:r>
              <a:rPr lang="nl-NL" dirty="0" err="1" smtClean="0"/>
              <a:t>comes</a:t>
            </a:r>
            <a:r>
              <a:rPr lang="nl-NL" dirty="0" smtClean="0"/>
              <a:t> </a:t>
            </a:r>
            <a:r>
              <a:rPr lang="nl-NL" dirty="0" err="1" smtClean="0"/>
              <a:t>to</a:t>
            </a:r>
            <a:r>
              <a:rPr lang="nl-NL" dirty="0" smtClean="0"/>
              <a:t> ER </a:t>
            </a:r>
            <a:r>
              <a:rPr lang="nl-NL" dirty="0" err="1" smtClean="0"/>
              <a:t>with</a:t>
            </a:r>
            <a:r>
              <a:rPr lang="nl-NL" dirty="0" smtClean="0"/>
              <a:t> </a:t>
            </a:r>
            <a:r>
              <a:rPr lang="nl-NL" dirty="0" err="1" smtClean="0"/>
              <a:t>parents</a:t>
            </a:r>
            <a:r>
              <a:rPr lang="nl-NL" altLang="nl-NL" dirty="0" smtClean="0">
                <a:solidFill>
                  <a:srgbClr val="FF0000"/>
                </a:solidFill>
              </a:rPr>
              <a:t> </a:t>
            </a:r>
            <a:endParaRPr lang="nl-NL" dirty="0">
              <a:solidFill>
                <a:srgbClr val="FF0000"/>
              </a:solidFill>
            </a:endParaRPr>
          </a:p>
          <a:p>
            <a:pPr lvl="1"/>
            <a:r>
              <a:rPr lang="nl-NL" dirty="0" smtClean="0"/>
              <a:t>Child has </a:t>
            </a:r>
            <a:r>
              <a:rPr lang="nl-NL" dirty="0" err="1" smtClean="0"/>
              <a:t>very</a:t>
            </a:r>
            <a:r>
              <a:rPr lang="nl-NL" dirty="0" smtClean="0"/>
              <a:t> </a:t>
            </a:r>
            <a:r>
              <a:rPr lang="nl-NL" dirty="0" err="1" smtClean="0"/>
              <a:t>stiff</a:t>
            </a:r>
            <a:r>
              <a:rPr lang="nl-NL" dirty="0" smtClean="0"/>
              <a:t> </a:t>
            </a:r>
            <a:r>
              <a:rPr lang="nl-NL" dirty="0" err="1" smtClean="0"/>
              <a:t>neck</a:t>
            </a:r>
            <a:r>
              <a:rPr lang="nl-NL" dirty="0" smtClean="0"/>
              <a:t> </a:t>
            </a:r>
            <a:endParaRPr lang="nl-NL" dirty="0"/>
          </a:p>
          <a:p>
            <a:endParaRPr lang="nl-NL" dirty="0"/>
          </a:p>
          <a:p>
            <a:r>
              <a:rPr lang="nl-NL" dirty="0" err="1" smtClean="0"/>
              <a:t>What</a:t>
            </a:r>
            <a:r>
              <a:rPr lang="nl-NL" dirty="0" smtClean="0"/>
              <a:t> is </a:t>
            </a:r>
            <a:r>
              <a:rPr lang="nl-NL" dirty="0" err="1" smtClean="0"/>
              <a:t>challenge</a:t>
            </a:r>
            <a:r>
              <a:rPr lang="nl-NL" dirty="0" smtClean="0"/>
              <a:t> </a:t>
            </a:r>
            <a:r>
              <a:rPr lang="nl-NL" dirty="0" err="1" smtClean="0"/>
              <a:t>to</a:t>
            </a:r>
            <a:r>
              <a:rPr lang="nl-NL" dirty="0" smtClean="0"/>
              <a:t> </a:t>
            </a:r>
            <a:r>
              <a:rPr lang="nl-NL" dirty="0" err="1" smtClean="0"/>
              <a:t>the</a:t>
            </a:r>
            <a:r>
              <a:rPr lang="nl-NL" dirty="0" smtClean="0"/>
              <a:t> </a:t>
            </a:r>
            <a:r>
              <a:rPr lang="nl-NL" dirty="0" err="1" smtClean="0"/>
              <a:t>physician</a:t>
            </a:r>
            <a:r>
              <a:rPr lang="nl-NL" dirty="0" smtClean="0"/>
              <a:t>? </a:t>
            </a:r>
          </a:p>
          <a:p>
            <a:pPr marL="742950" lvl="2" indent="-342900"/>
            <a:r>
              <a:rPr lang="nl-NL" sz="2000" dirty="0" smtClean="0"/>
              <a:t>Quick </a:t>
            </a:r>
            <a:r>
              <a:rPr lang="nl-NL" sz="2000" dirty="0" err="1" smtClean="0"/>
              <a:t>and</a:t>
            </a:r>
            <a:r>
              <a:rPr lang="nl-NL" sz="2000" dirty="0" smtClean="0"/>
              <a:t> </a:t>
            </a:r>
            <a:r>
              <a:rPr lang="nl-NL" sz="2000" dirty="0" err="1" smtClean="0"/>
              <a:t>efficient</a:t>
            </a:r>
            <a:r>
              <a:rPr lang="nl-NL" sz="2000" dirty="0" smtClean="0"/>
              <a:t> </a:t>
            </a:r>
            <a:r>
              <a:rPr lang="nl-NL" sz="2000" dirty="0" err="1" smtClean="0"/>
              <a:t>estimation</a:t>
            </a:r>
            <a:r>
              <a:rPr lang="nl-NL" sz="2000" dirty="0" smtClean="0"/>
              <a:t> of </a:t>
            </a:r>
            <a:r>
              <a:rPr lang="nl-NL" sz="2000" dirty="0" err="1" smtClean="0"/>
              <a:t>the</a:t>
            </a:r>
            <a:r>
              <a:rPr lang="nl-NL" sz="2000" dirty="0" smtClean="0"/>
              <a:t> correct diagnosis</a:t>
            </a:r>
          </a:p>
          <a:p>
            <a:pPr lvl="2"/>
            <a:r>
              <a:rPr lang="nl-NL" dirty="0"/>
              <a:t>Basis </a:t>
            </a:r>
            <a:r>
              <a:rPr lang="nl-NL" dirty="0" err="1" smtClean="0"/>
              <a:t>for</a:t>
            </a:r>
            <a:r>
              <a:rPr lang="nl-NL" dirty="0" smtClean="0"/>
              <a:t> </a:t>
            </a:r>
            <a:r>
              <a:rPr lang="nl-NL" dirty="0" err="1" smtClean="0"/>
              <a:t>medical</a:t>
            </a:r>
            <a:r>
              <a:rPr lang="nl-NL" dirty="0" smtClean="0"/>
              <a:t> policy making </a:t>
            </a:r>
            <a:endParaRPr lang="nl-NL" dirty="0"/>
          </a:p>
          <a:p>
            <a:pPr lvl="2"/>
            <a:r>
              <a:rPr lang="nl-NL" dirty="0" err="1" smtClean="0"/>
              <a:t>Determines</a:t>
            </a:r>
            <a:r>
              <a:rPr lang="nl-NL" dirty="0" smtClean="0"/>
              <a:t> </a:t>
            </a:r>
            <a:r>
              <a:rPr lang="nl-NL" dirty="0" err="1" smtClean="0"/>
              <a:t>choice</a:t>
            </a:r>
            <a:r>
              <a:rPr lang="nl-NL" dirty="0" smtClean="0"/>
              <a:t> of </a:t>
            </a:r>
            <a:r>
              <a:rPr lang="nl-NL" dirty="0" err="1" smtClean="0"/>
              <a:t>therapy</a:t>
            </a:r>
            <a:r>
              <a:rPr lang="nl-NL" dirty="0" smtClean="0"/>
              <a:t> </a:t>
            </a:r>
            <a:endParaRPr lang="nl-NL" dirty="0"/>
          </a:p>
          <a:p>
            <a:pPr lvl="2"/>
            <a:r>
              <a:rPr lang="nl-NL" dirty="0" err="1" smtClean="0"/>
              <a:t>Informs</a:t>
            </a:r>
            <a:r>
              <a:rPr lang="nl-NL" dirty="0" smtClean="0"/>
              <a:t> </a:t>
            </a:r>
            <a:r>
              <a:rPr lang="nl-NL" dirty="0" err="1" smtClean="0"/>
              <a:t>about</a:t>
            </a:r>
            <a:r>
              <a:rPr lang="nl-NL" dirty="0" smtClean="0"/>
              <a:t> </a:t>
            </a:r>
            <a:r>
              <a:rPr lang="nl-NL" dirty="0" err="1" smtClean="0"/>
              <a:t>prognosis</a:t>
            </a:r>
            <a:r>
              <a:rPr lang="nl-NL" dirty="0" smtClean="0"/>
              <a:t> </a:t>
            </a:r>
            <a:endParaRPr lang="nl-NL" dirty="0"/>
          </a:p>
          <a:p>
            <a:pPr marL="742950" lvl="2" indent="-342900"/>
            <a:endParaRPr lang="nl-NL" sz="2000" dirty="0"/>
          </a:p>
          <a:p>
            <a:endParaRPr lang="nl-NL" dirty="0"/>
          </a:p>
          <a:p>
            <a:endParaRPr lang="nl-NL" dirty="0"/>
          </a:p>
        </p:txBody>
      </p:sp>
    </p:spTree>
    <p:extLst>
      <p:ext uri="{BB962C8B-B14F-4D97-AF65-F5344CB8AC3E}">
        <p14:creationId xmlns:p14="http://schemas.microsoft.com/office/powerpoint/2010/main" val="29817679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err="1" smtClean="0"/>
              <a:t>Diagnostics</a:t>
            </a:r>
            <a:r>
              <a:rPr lang="nl-NL" dirty="0" smtClean="0"/>
              <a:t> in </a:t>
            </a:r>
            <a:r>
              <a:rPr lang="nl-NL" dirty="0" err="1" smtClean="0"/>
              <a:t>practice</a:t>
            </a:r>
            <a:endParaRPr lang="nl-NL" dirty="0"/>
          </a:p>
        </p:txBody>
      </p:sp>
      <p:sp>
        <p:nvSpPr>
          <p:cNvPr id="6" name="Tijdelijke aanduiding voor inhoud 5"/>
          <p:cNvSpPr>
            <a:spLocks noGrp="1"/>
          </p:cNvSpPr>
          <p:nvPr>
            <p:ph idx="1"/>
          </p:nvPr>
        </p:nvSpPr>
        <p:spPr/>
        <p:txBody>
          <a:bodyPr/>
          <a:lstStyle/>
          <a:p>
            <a:r>
              <a:rPr lang="nl-NL" dirty="0" err="1" smtClean="0"/>
              <a:t>Differential</a:t>
            </a:r>
            <a:r>
              <a:rPr lang="nl-NL" dirty="0" smtClean="0"/>
              <a:t> diagnoses </a:t>
            </a:r>
            <a:r>
              <a:rPr lang="nl-NL" dirty="0"/>
              <a:t>(DD)</a:t>
            </a:r>
          </a:p>
          <a:p>
            <a:pPr lvl="1"/>
            <a:r>
              <a:rPr lang="nl-NL" dirty="0" err="1" smtClean="0"/>
              <a:t>Bacterial</a:t>
            </a:r>
            <a:r>
              <a:rPr lang="nl-NL" dirty="0" smtClean="0"/>
              <a:t> </a:t>
            </a:r>
            <a:r>
              <a:rPr lang="nl-NL" dirty="0"/>
              <a:t>meningitis </a:t>
            </a:r>
          </a:p>
          <a:p>
            <a:pPr lvl="1"/>
            <a:r>
              <a:rPr lang="nl-NL" dirty="0" err="1" smtClean="0"/>
              <a:t>Viral</a:t>
            </a:r>
            <a:r>
              <a:rPr lang="nl-NL" dirty="0" smtClean="0"/>
              <a:t> </a:t>
            </a:r>
            <a:r>
              <a:rPr lang="nl-NL" dirty="0"/>
              <a:t>meningitis</a:t>
            </a:r>
          </a:p>
          <a:p>
            <a:pPr lvl="1"/>
            <a:r>
              <a:rPr lang="nl-NL" dirty="0" err="1" smtClean="0"/>
              <a:t>Pneumonia</a:t>
            </a:r>
            <a:endParaRPr lang="nl-NL" dirty="0"/>
          </a:p>
          <a:p>
            <a:pPr lvl="1"/>
            <a:r>
              <a:rPr lang="nl-NL" dirty="0" smtClean="0"/>
              <a:t>ENT </a:t>
            </a:r>
            <a:r>
              <a:rPr lang="nl-NL" dirty="0" err="1" smtClean="0"/>
              <a:t>infection</a:t>
            </a:r>
            <a:endParaRPr lang="nl-NL" dirty="0"/>
          </a:p>
          <a:p>
            <a:pPr lvl="1"/>
            <a:r>
              <a:rPr lang="nl-NL" dirty="0" err="1" smtClean="0"/>
              <a:t>Other</a:t>
            </a:r>
            <a:r>
              <a:rPr lang="nl-NL" dirty="0" smtClean="0"/>
              <a:t> (e.g. </a:t>
            </a:r>
            <a:r>
              <a:rPr lang="nl-NL" dirty="0" err="1" smtClean="0"/>
              <a:t>myalgia</a:t>
            </a:r>
            <a:r>
              <a:rPr lang="nl-NL" dirty="0" smtClean="0"/>
              <a:t>) </a:t>
            </a:r>
            <a:endParaRPr lang="nl-NL" dirty="0"/>
          </a:p>
          <a:p>
            <a:endParaRPr lang="nl-NL" dirty="0"/>
          </a:p>
          <a:p>
            <a:r>
              <a:rPr lang="nl-NL" dirty="0" err="1" smtClean="0"/>
              <a:t>What</a:t>
            </a:r>
            <a:r>
              <a:rPr lang="nl-NL" dirty="0" smtClean="0"/>
              <a:t> is </a:t>
            </a:r>
            <a:r>
              <a:rPr lang="nl-NL" dirty="0" err="1" smtClean="0"/>
              <a:t>the</a:t>
            </a:r>
            <a:r>
              <a:rPr lang="nl-NL" dirty="0" smtClean="0"/>
              <a:t> most important diagnosis? </a:t>
            </a:r>
            <a:r>
              <a:rPr lang="nl-NL" dirty="0" err="1" smtClean="0"/>
              <a:t>Which</a:t>
            </a:r>
            <a:r>
              <a:rPr lang="nl-NL" dirty="0" smtClean="0"/>
              <a:t> </a:t>
            </a:r>
            <a:r>
              <a:rPr lang="nl-NL" dirty="0" err="1" smtClean="0"/>
              <a:t>one</a:t>
            </a:r>
            <a:r>
              <a:rPr lang="nl-NL" dirty="0" smtClean="0"/>
              <a:t> does </a:t>
            </a:r>
            <a:r>
              <a:rPr lang="nl-NL" dirty="0" err="1" smtClean="0"/>
              <a:t>the</a:t>
            </a:r>
            <a:r>
              <a:rPr lang="nl-NL" dirty="0" smtClean="0"/>
              <a:t> </a:t>
            </a:r>
            <a:r>
              <a:rPr lang="nl-NL" dirty="0" err="1" smtClean="0"/>
              <a:t>physician</a:t>
            </a:r>
            <a:r>
              <a:rPr lang="nl-NL" dirty="0" smtClean="0"/>
              <a:t> </a:t>
            </a:r>
            <a:r>
              <a:rPr lang="nl-NL" dirty="0" err="1" smtClean="0"/>
              <a:t>absolutely</a:t>
            </a:r>
            <a:r>
              <a:rPr lang="nl-NL" dirty="0" smtClean="0"/>
              <a:t> </a:t>
            </a:r>
            <a:r>
              <a:rPr lang="nl-NL" dirty="0" err="1" smtClean="0"/>
              <a:t>not</a:t>
            </a:r>
            <a:r>
              <a:rPr lang="nl-NL" dirty="0" smtClean="0"/>
              <a:t> want </a:t>
            </a:r>
            <a:r>
              <a:rPr lang="nl-NL" dirty="0" err="1" smtClean="0"/>
              <a:t>to</a:t>
            </a:r>
            <a:r>
              <a:rPr lang="nl-NL" dirty="0" smtClean="0"/>
              <a:t> miss?</a:t>
            </a:r>
          </a:p>
          <a:p>
            <a:pPr lvl="1"/>
            <a:r>
              <a:rPr lang="nl-NL" dirty="0" err="1" smtClean="0"/>
              <a:t>Bacterial</a:t>
            </a:r>
            <a:r>
              <a:rPr lang="nl-NL" dirty="0" smtClean="0"/>
              <a:t> </a:t>
            </a:r>
            <a:r>
              <a:rPr lang="nl-NL" dirty="0"/>
              <a:t>meningitis (BM) </a:t>
            </a:r>
          </a:p>
          <a:p>
            <a:pPr lvl="1"/>
            <a:r>
              <a:rPr lang="nl-NL" dirty="0" err="1" smtClean="0"/>
              <a:t>If</a:t>
            </a:r>
            <a:r>
              <a:rPr lang="nl-NL" dirty="0" smtClean="0"/>
              <a:t> </a:t>
            </a:r>
            <a:r>
              <a:rPr lang="nl-NL" dirty="0" err="1" smtClean="0"/>
              <a:t>missed</a:t>
            </a:r>
            <a:r>
              <a:rPr lang="nl-NL" dirty="0" smtClean="0"/>
              <a:t>: </a:t>
            </a:r>
            <a:r>
              <a:rPr lang="nl-NL" dirty="0" err="1" smtClean="0"/>
              <a:t>often</a:t>
            </a:r>
            <a:r>
              <a:rPr lang="nl-NL" dirty="0" smtClean="0"/>
              <a:t> </a:t>
            </a:r>
            <a:r>
              <a:rPr lang="nl-NL" dirty="0" err="1" smtClean="0"/>
              <a:t>fatal</a:t>
            </a:r>
            <a:endParaRPr lang="nl-NL" dirty="0"/>
          </a:p>
          <a:p>
            <a:endParaRPr lang="nl-NL" dirty="0"/>
          </a:p>
          <a:p>
            <a:endParaRPr lang="nl-NL" dirty="0"/>
          </a:p>
          <a:p>
            <a:endParaRPr lang="nl-NL" dirty="0"/>
          </a:p>
        </p:txBody>
      </p:sp>
      <p:pic>
        <p:nvPicPr>
          <p:cNvPr id="4" name="Picture 4" descr="B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00200"/>
            <a:ext cx="2220913"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7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Diagnostics</a:t>
            </a:r>
            <a:r>
              <a:rPr lang="nl-NL" dirty="0" smtClean="0"/>
              <a:t> </a:t>
            </a:r>
            <a:r>
              <a:rPr lang="nl-NL" dirty="0"/>
              <a:t>in </a:t>
            </a:r>
            <a:r>
              <a:rPr lang="nl-NL" dirty="0" err="1" smtClean="0"/>
              <a:t>practice</a:t>
            </a:r>
            <a:endParaRPr lang="nl-NL" dirty="0"/>
          </a:p>
        </p:txBody>
      </p:sp>
      <p:sp>
        <p:nvSpPr>
          <p:cNvPr id="3" name="Tijdelijke aanduiding voor inhoud 2"/>
          <p:cNvSpPr>
            <a:spLocks noGrp="1"/>
          </p:cNvSpPr>
          <p:nvPr>
            <p:ph idx="1"/>
          </p:nvPr>
        </p:nvSpPr>
        <p:spPr/>
        <p:txBody>
          <a:bodyPr/>
          <a:lstStyle/>
          <a:p>
            <a:r>
              <a:rPr lang="nl-NL" dirty="0" err="1" smtClean="0"/>
              <a:t>Suppose</a:t>
            </a:r>
            <a:r>
              <a:rPr lang="nl-NL" dirty="0" smtClean="0"/>
              <a:t>:</a:t>
            </a:r>
            <a:r>
              <a:rPr lang="nl-NL" dirty="0"/>
              <a:t>	20% </a:t>
            </a:r>
            <a:r>
              <a:rPr lang="nl-NL" dirty="0" smtClean="0"/>
              <a:t>of </a:t>
            </a:r>
            <a:r>
              <a:rPr lang="nl-NL" dirty="0" err="1" smtClean="0"/>
              <a:t>all</a:t>
            </a:r>
            <a:r>
              <a:rPr lang="nl-NL" dirty="0" smtClean="0"/>
              <a:t> </a:t>
            </a:r>
            <a:r>
              <a:rPr lang="nl-NL" dirty="0" err="1" smtClean="0"/>
              <a:t>children</a:t>
            </a:r>
            <a:r>
              <a:rPr lang="nl-NL" dirty="0" smtClean="0"/>
              <a:t> at </a:t>
            </a:r>
            <a:r>
              <a:rPr lang="nl-NL" dirty="0" err="1" smtClean="0"/>
              <a:t>the</a:t>
            </a:r>
            <a:r>
              <a:rPr lang="nl-NL" dirty="0" smtClean="0"/>
              <a:t> ER </a:t>
            </a:r>
            <a:r>
              <a:rPr lang="nl-NL" dirty="0" err="1" smtClean="0"/>
              <a:t>which</a:t>
            </a:r>
            <a:r>
              <a:rPr lang="nl-NL" dirty="0" smtClean="0"/>
              <a:t> show </a:t>
            </a:r>
            <a:r>
              <a:rPr lang="nl-NL" dirty="0" err="1" smtClean="0"/>
              <a:t>neck</a:t>
            </a:r>
            <a:r>
              <a:rPr lang="nl-NL" dirty="0" smtClean="0"/>
              <a:t> </a:t>
            </a:r>
            <a:r>
              <a:rPr lang="nl-NL" dirty="0" err="1" smtClean="0"/>
              <a:t>stiffness</a:t>
            </a:r>
            <a:r>
              <a:rPr lang="nl-NL" dirty="0" smtClean="0"/>
              <a:t> have BM </a:t>
            </a:r>
            <a:endParaRPr lang="nl-NL" dirty="0"/>
          </a:p>
          <a:p>
            <a:pPr lvl="1"/>
            <a:r>
              <a:rPr lang="nl-NL" dirty="0" smtClean="0"/>
              <a:t>20</a:t>
            </a:r>
            <a:r>
              <a:rPr lang="nl-NL" dirty="0"/>
              <a:t>% </a:t>
            </a:r>
            <a:r>
              <a:rPr lang="nl-NL" dirty="0" err="1" smtClean="0"/>
              <a:t>with</a:t>
            </a:r>
            <a:r>
              <a:rPr lang="nl-NL" dirty="0" smtClean="0"/>
              <a:t> BM in </a:t>
            </a:r>
            <a:r>
              <a:rPr lang="nl-NL" dirty="0" err="1" smtClean="0"/>
              <a:t>that</a:t>
            </a:r>
            <a:r>
              <a:rPr lang="nl-NL" dirty="0" smtClean="0"/>
              <a:t> </a:t>
            </a:r>
            <a:r>
              <a:rPr lang="nl-NL" dirty="0" err="1" smtClean="0"/>
              <a:t>population</a:t>
            </a:r>
            <a:r>
              <a:rPr lang="nl-NL" dirty="0" smtClean="0"/>
              <a:t> </a:t>
            </a:r>
            <a:r>
              <a:rPr lang="nl-NL" dirty="0"/>
              <a:t>= </a:t>
            </a:r>
            <a:r>
              <a:rPr lang="nl-NL" dirty="0" err="1" smtClean="0"/>
              <a:t>prevalence</a:t>
            </a:r>
            <a:endParaRPr lang="nl-NL" dirty="0"/>
          </a:p>
          <a:p>
            <a:pPr lvl="1"/>
            <a:r>
              <a:rPr lang="nl-NL" dirty="0" smtClean="0"/>
              <a:t>= prior risk</a:t>
            </a:r>
            <a:endParaRPr lang="nl-NL" b="1" dirty="0"/>
          </a:p>
          <a:p>
            <a:endParaRPr lang="nl-NL" dirty="0"/>
          </a:p>
          <a:p>
            <a:endParaRPr lang="nl-NL" dirty="0"/>
          </a:p>
          <a:p>
            <a:r>
              <a:rPr lang="nl-NL" dirty="0" err="1" smtClean="0"/>
              <a:t>What</a:t>
            </a:r>
            <a:r>
              <a:rPr lang="nl-NL" dirty="0" smtClean="0"/>
              <a:t> </a:t>
            </a:r>
            <a:r>
              <a:rPr lang="nl-NL" dirty="0" err="1" smtClean="0"/>
              <a:t>would</a:t>
            </a:r>
            <a:r>
              <a:rPr lang="nl-NL" dirty="0" smtClean="0"/>
              <a:t> </a:t>
            </a:r>
            <a:r>
              <a:rPr lang="nl-NL" dirty="0" err="1" smtClean="0"/>
              <a:t>you</a:t>
            </a:r>
            <a:r>
              <a:rPr lang="nl-NL" dirty="0" smtClean="0"/>
              <a:t> </a:t>
            </a:r>
            <a:r>
              <a:rPr lang="nl-NL" dirty="0" err="1" smtClean="0"/>
              <a:t>decide</a:t>
            </a:r>
            <a:r>
              <a:rPr lang="nl-NL" dirty="0" smtClean="0"/>
              <a:t> </a:t>
            </a:r>
            <a:r>
              <a:rPr lang="nl-NL" dirty="0" err="1" smtClean="0"/>
              <a:t>for</a:t>
            </a:r>
            <a:r>
              <a:rPr lang="nl-NL" dirty="0" smtClean="0"/>
              <a:t> </a:t>
            </a:r>
            <a:r>
              <a:rPr lang="nl-NL" dirty="0" err="1" smtClean="0"/>
              <a:t>this</a:t>
            </a:r>
            <a:r>
              <a:rPr lang="nl-NL" dirty="0" smtClean="0"/>
              <a:t> </a:t>
            </a:r>
            <a:r>
              <a:rPr lang="nl-NL" dirty="0" err="1" smtClean="0"/>
              <a:t>child</a:t>
            </a:r>
            <a:r>
              <a:rPr lang="nl-NL" dirty="0" smtClean="0"/>
              <a:t> (case)? </a:t>
            </a:r>
            <a:endParaRPr lang="nl-NL" dirty="0"/>
          </a:p>
          <a:p>
            <a:endParaRPr lang="nl-NL" dirty="0"/>
          </a:p>
        </p:txBody>
      </p:sp>
    </p:spTree>
    <p:extLst>
      <p:ext uri="{BB962C8B-B14F-4D97-AF65-F5344CB8AC3E}">
        <p14:creationId xmlns:p14="http://schemas.microsoft.com/office/powerpoint/2010/main" val="54041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Diagnostics</a:t>
            </a:r>
            <a:r>
              <a:rPr lang="nl-NL" dirty="0" smtClean="0"/>
              <a:t> in </a:t>
            </a:r>
            <a:r>
              <a:rPr lang="nl-NL" dirty="0" err="1" smtClean="0"/>
              <a:t>practice</a:t>
            </a:r>
            <a:endParaRPr lang="nl-NL" dirty="0"/>
          </a:p>
        </p:txBody>
      </p:sp>
      <p:sp>
        <p:nvSpPr>
          <p:cNvPr id="3" name="Tijdelijke aanduiding voor inhoud 2"/>
          <p:cNvSpPr>
            <a:spLocks noGrp="1"/>
          </p:cNvSpPr>
          <p:nvPr>
            <p:ph idx="1"/>
          </p:nvPr>
        </p:nvSpPr>
        <p:spPr/>
        <p:txBody>
          <a:bodyPr/>
          <a:lstStyle/>
          <a:p>
            <a:r>
              <a:rPr lang="nl-NL" dirty="0" err="1" smtClean="0"/>
              <a:t>Decision</a:t>
            </a:r>
            <a:r>
              <a:rPr lang="nl-NL" dirty="0" smtClean="0"/>
              <a:t> </a:t>
            </a:r>
            <a:r>
              <a:rPr lang="nl-NL" dirty="0" err="1" smtClean="0"/>
              <a:t>for</a:t>
            </a:r>
            <a:r>
              <a:rPr lang="nl-NL" dirty="0" smtClean="0"/>
              <a:t> </a:t>
            </a:r>
            <a:r>
              <a:rPr lang="nl-NL" dirty="0" err="1" smtClean="0"/>
              <a:t>child</a:t>
            </a:r>
            <a:r>
              <a:rPr lang="nl-NL" dirty="0" smtClean="0"/>
              <a:t> (case) </a:t>
            </a:r>
            <a:endParaRPr lang="nl-NL" dirty="0"/>
          </a:p>
          <a:p>
            <a:pPr lvl="1"/>
            <a:r>
              <a:rPr lang="nl-NL" dirty="0" smtClean="0"/>
              <a:t>Prior-risk </a:t>
            </a:r>
            <a:r>
              <a:rPr lang="nl-NL" dirty="0" err="1" smtClean="0"/>
              <a:t>too</a:t>
            </a:r>
            <a:r>
              <a:rPr lang="nl-NL" dirty="0" smtClean="0"/>
              <a:t> low </a:t>
            </a:r>
            <a:r>
              <a:rPr lang="nl-NL" dirty="0" err="1" smtClean="0"/>
              <a:t>to</a:t>
            </a:r>
            <a:r>
              <a:rPr lang="nl-NL" dirty="0" smtClean="0"/>
              <a:t> start treatment</a:t>
            </a:r>
            <a:endParaRPr lang="nl-NL" dirty="0"/>
          </a:p>
          <a:p>
            <a:pPr lvl="1"/>
            <a:r>
              <a:rPr lang="nl-NL" dirty="0" smtClean="0"/>
              <a:t>Prior-risk </a:t>
            </a:r>
            <a:r>
              <a:rPr lang="nl-NL" dirty="0" err="1" smtClean="0"/>
              <a:t>too</a:t>
            </a:r>
            <a:r>
              <a:rPr lang="nl-NL" dirty="0" smtClean="0"/>
              <a:t> high </a:t>
            </a:r>
            <a:r>
              <a:rPr lang="nl-NL" dirty="0" err="1" smtClean="0"/>
              <a:t>to</a:t>
            </a:r>
            <a:r>
              <a:rPr lang="nl-NL" dirty="0" smtClean="0"/>
              <a:t> </a:t>
            </a:r>
            <a:r>
              <a:rPr lang="nl-NL" dirty="0" err="1" smtClean="0"/>
              <a:t>send</a:t>
            </a:r>
            <a:r>
              <a:rPr lang="nl-NL" dirty="0" smtClean="0"/>
              <a:t> home</a:t>
            </a:r>
            <a:endParaRPr lang="nl-NL" dirty="0"/>
          </a:p>
          <a:p>
            <a:endParaRPr lang="nl-NL" dirty="0"/>
          </a:p>
          <a:p>
            <a:r>
              <a:rPr lang="nl-NL" dirty="0" err="1" smtClean="0"/>
              <a:t>Decision</a:t>
            </a:r>
            <a:r>
              <a:rPr lang="nl-NL" dirty="0" smtClean="0"/>
              <a:t>: </a:t>
            </a:r>
            <a:r>
              <a:rPr lang="nl-NL" dirty="0" err="1" smtClean="0"/>
              <a:t>reduce</a:t>
            </a:r>
            <a:r>
              <a:rPr lang="nl-NL" dirty="0" smtClean="0"/>
              <a:t> </a:t>
            </a:r>
            <a:r>
              <a:rPr lang="nl-NL" dirty="0" err="1" smtClean="0"/>
              <a:t>uncertainty</a:t>
            </a:r>
            <a:r>
              <a:rPr lang="nl-NL" dirty="0" smtClean="0"/>
              <a:t> </a:t>
            </a:r>
            <a:r>
              <a:rPr lang="nl-NL" dirty="0" smtClean="0">
                <a:sym typeface="Wingdings" panose="05000000000000000000" pitchFamily="2" charset="2"/>
              </a:rPr>
              <a:t></a:t>
            </a:r>
            <a:r>
              <a:rPr lang="nl-NL" dirty="0" smtClean="0"/>
              <a:t> </a:t>
            </a:r>
            <a:r>
              <a:rPr lang="nl-NL" dirty="0" err="1" smtClean="0"/>
              <a:t>diagnostics</a:t>
            </a:r>
            <a:endParaRPr lang="nl-NL" dirty="0"/>
          </a:p>
          <a:p>
            <a:pPr marL="0" indent="0">
              <a:buNone/>
            </a:pPr>
            <a:r>
              <a:rPr lang="nl-NL" dirty="0"/>
              <a:t>				</a:t>
            </a:r>
          </a:p>
          <a:p>
            <a:r>
              <a:rPr lang="nl-NL" dirty="0" err="1" smtClean="0"/>
              <a:t>What</a:t>
            </a:r>
            <a:r>
              <a:rPr lang="nl-NL" dirty="0" smtClean="0"/>
              <a:t> </a:t>
            </a:r>
            <a:r>
              <a:rPr lang="nl-NL" dirty="0"/>
              <a:t>is </a:t>
            </a:r>
            <a:r>
              <a:rPr lang="nl-NL" dirty="0" err="1" smtClean="0"/>
              <a:t>the</a:t>
            </a:r>
            <a:r>
              <a:rPr lang="nl-NL" dirty="0" smtClean="0"/>
              <a:t> best </a:t>
            </a:r>
            <a:r>
              <a:rPr lang="nl-NL" dirty="0"/>
              <a:t>test</a:t>
            </a:r>
            <a:r>
              <a:rPr lang="nl-NL" dirty="0" smtClean="0"/>
              <a:t>?</a:t>
            </a:r>
          </a:p>
          <a:p>
            <a:endParaRPr lang="nl-NL" dirty="0"/>
          </a:p>
          <a:p>
            <a:r>
              <a:rPr lang="nl-NL" dirty="0" smtClean="0"/>
              <a:t>Best </a:t>
            </a:r>
            <a:r>
              <a:rPr lang="nl-NL" dirty="0"/>
              <a:t>test: </a:t>
            </a:r>
            <a:r>
              <a:rPr lang="nl-NL" dirty="0" err="1" smtClean="0"/>
              <a:t>lumbar</a:t>
            </a:r>
            <a:r>
              <a:rPr lang="nl-NL" dirty="0" smtClean="0"/>
              <a:t> </a:t>
            </a:r>
            <a:r>
              <a:rPr lang="nl-NL" dirty="0" err="1" smtClean="0"/>
              <a:t>puncture</a:t>
            </a:r>
            <a:r>
              <a:rPr lang="nl-NL" dirty="0" smtClean="0"/>
              <a:t> (culture of liquor</a:t>
            </a:r>
            <a:r>
              <a:rPr lang="nl-NL" dirty="0"/>
              <a:t>)</a:t>
            </a:r>
          </a:p>
          <a:p>
            <a:endParaRPr lang="nl-NL" dirty="0"/>
          </a:p>
          <a:p>
            <a:endParaRPr lang="nl-NL" dirty="0"/>
          </a:p>
        </p:txBody>
      </p:sp>
    </p:spTree>
    <p:extLst>
      <p:ext uri="{BB962C8B-B14F-4D97-AF65-F5344CB8AC3E}">
        <p14:creationId xmlns:p14="http://schemas.microsoft.com/office/powerpoint/2010/main" val="371606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Diagnostics</a:t>
            </a:r>
            <a:r>
              <a:rPr lang="nl-NL" dirty="0" smtClean="0"/>
              <a:t> in </a:t>
            </a:r>
            <a:r>
              <a:rPr lang="nl-NL" dirty="0" err="1" smtClean="0"/>
              <a:t>practice</a:t>
            </a:r>
            <a:endParaRPr lang="nl-NL" dirty="0"/>
          </a:p>
        </p:txBody>
      </p:sp>
      <p:sp>
        <p:nvSpPr>
          <p:cNvPr id="3" name="Tijdelijke aanduiding voor inhoud 2"/>
          <p:cNvSpPr>
            <a:spLocks noGrp="1"/>
          </p:cNvSpPr>
          <p:nvPr>
            <p:ph idx="1"/>
          </p:nvPr>
        </p:nvSpPr>
        <p:spPr/>
        <p:txBody>
          <a:bodyPr/>
          <a:lstStyle/>
          <a:p>
            <a:r>
              <a:rPr lang="nl-NL" dirty="0" smtClean="0"/>
              <a:t>Gold standard</a:t>
            </a:r>
            <a:endParaRPr lang="nl-NL" dirty="0"/>
          </a:p>
          <a:p>
            <a:pPr lvl="1"/>
            <a:r>
              <a:rPr lang="nl-NL" dirty="0" smtClean="0"/>
              <a:t>Real </a:t>
            </a:r>
            <a:r>
              <a:rPr lang="nl-NL" dirty="0" err="1" smtClean="0"/>
              <a:t>disease</a:t>
            </a:r>
            <a:r>
              <a:rPr lang="nl-NL" dirty="0" smtClean="0"/>
              <a:t> status; ‘</a:t>
            </a:r>
            <a:r>
              <a:rPr lang="nl-NL" dirty="0" err="1" smtClean="0"/>
              <a:t>truth</a:t>
            </a:r>
            <a:r>
              <a:rPr lang="nl-NL" dirty="0" smtClean="0"/>
              <a:t>’</a:t>
            </a:r>
            <a:endParaRPr lang="nl-NL" dirty="0"/>
          </a:p>
          <a:p>
            <a:pPr lvl="2"/>
            <a:r>
              <a:rPr lang="nl-NL" dirty="0" smtClean="0"/>
              <a:t>Never 24 </a:t>
            </a:r>
            <a:r>
              <a:rPr lang="nl-NL" dirty="0" err="1" smtClean="0"/>
              <a:t>carat</a:t>
            </a:r>
            <a:endParaRPr lang="nl-NL" dirty="0"/>
          </a:p>
          <a:p>
            <a:pPr lvl="1"/>
            <a:r>
              <a:rPr lang="nl-NL" dirty="0" smtClean="0"/>
              <a:t>Reference- / standard test</a:t>
            </a:r>
            <a:endParaRPr lang="nl-NL" dirty="0"/>
          </a:p>
          <a:p>
            <a:pPr lvl="1"/>
            <a:r>
              <a:rPr lang="nl-NL" dirty="0" err="1" smtClean="0"/>
              <a:t>Decisive</a:t>
            </a:r>
            <a:r>
              <a:rPr lang="nl-NL" dirty="0" smtClean="0"/>
              <a:t> test in case of </a:t>
            </a:r>
            <a:r>
              <a:rPr lang="nl-NL" dirty="0" err="1" smtClean="0"/>
              <a:t>doubt</a:t>
            </a:r>
            <a:endParaRPr lang="nl-NL" dirty="0"/>
          </a:p>
          <a:p>
            <a:endParaRPr lang="nl-NL" dirty="0"/>
          </a:p>
          <a:p>
            <a:r>
              <a:rPr lang="nl-NL" dirty="0" smtClean="0"/>
              <a:t>Do </a:t>
            </a:r>
            <a:r>
              <a:rPr lang="nl-NL" dirty="0" err="1" smtClean="0"/>
              <a:t>reference</a:t>
            </a:r>
            <a:r>
              <a:rPr lang="nl-NL" dirty="0" smtClean="0"/>
              <a:t> test in </a:t>
            </a:r>
            <a:r>
              <a:rPr lang="nl-NL" dirty="0" err="1" smtClean="0"/>
              <a:t>all</a:t>
            </a:r>
            <a:r>
              <a:rPr lang="nl-NL" dirty="0" smtClean="0"/>
              <a:t> </a:t>
            </a:r>
            <a:r>
              <a:rPr lang="nl-NL" dirty="0" err="1" smtClean="0"/>
              <a:t>children</a:t>
            </a:r>
            <a:r>
              <a:rPr lang="nl-NL" dirty="0" smtClean="0"/>
              <a:t> </a:t>
            </a:r>
            <a:r>
              <a:rPr lang="nl-NL" dirty="0" err="1" smtClean="0"/>
              <a:t>with</a:t>
            </a:r>
            <a:r>
              <a:rPr lang="nl-NL" dirty="0" smtClean="0"/>
              <a:t> </a:t>
            </a:r>
            <a:r>
              <a:rPr lang="nl-NL" dirty="0" err="1" smtClean="0"/>
              <a:t>neck</a:t>
            </a:r>
            <a:r>
              <a:rPr lang="nl-NL" dirty="0" smtClean="0"/>
              <a:t> </a:t>
            </a:r>
            <a:r>
              <a:rPr lang="nl-NL" dirty="0" err="1" smtClean="0"/>
              <a:t>stiffness</a:t>
            </a:r>
            <a:r>
              <a:rPr lang="nl-NL" dirty="0" smtClean="0"/>
              <a:t> at ER?</a:t>
            </a:r>
            <a:endParaRPr lang="nl-NL" dirty="0"/>
          </a:p>
          <a:p>
            <a:endParaRPr lang="nl-NL" dirty="0"/>
          </a:p>
          <a:p>
            <a:endParaRPr lang="nl-NL" dirty="0"/>
          </a:p>
        </p:txBody>
      </p:sp>
    </p:spTree>
    <p:extLst>
      <p:ext uri="{BB962C8B-B14F-4D97-AF65-F5344CB8AC3E}">
        <p14:creationId xmlns:p14="http://schemas.microsoft.com/office/powerpoint/2010/main" val="43259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ltLang="nl-NL" dirty="0" err="1" smtClean="0"/>
              <a:t>Diagnostics</a:t>
            </a:r>
            <a:r>
              <a:rPr lang="nl-NL" altLang="nl-NL" dirty="0" smtClean="0"/>
              <a:t> in </a:t>
            </a:r>
            <a:r>
              <a:rPr lang="nl-NL" altLang="nl-NL" dirty="0" err="1" smtClean="0"/>
              <a:t>practice</a:t>
            </a:r>
            <a:endParaRPr lang="nl-NL" dirty="0"/>
          </a:p>
        </p:txBody>
      </p:sp>
      <p:sp>
        <p:nvSpPr>
          <p:cNvPr id="3" name="Tijdelijke aanduiding voor inhoud 2"/>
          <p:cNvSpPr>
            <a:spLocks noGrp="1"/>
          </p:cNvSpPr>
          <p:nvPr>
            <p:ph idx="1"/>
          </p:nvPr>
        </p:nvSpPr>
        <p:spPr/>
        <p:txBody>
          <a:bodyPr/>
          <a:lstStyle/>
          <a:p>
            <a:r>
              <a:rPr lang="nl-NL" dirty="0" smtClean="0"/>
              <a:t>Reference test in </a:t>
            </a:r>
            <a:r>
              <a:rPr lang="nl-NL" dirty="0" err="1" smtClean="0"/>
              <a:t>all</a:t>
            </a:r>
            <a:r>
              <a:rPr lang="nl-NL" dirty="0" smtClean="0"/>
              <a:t>?</a:t>
            </a:r>
            <a:endParaRPr lang="nl-NL" dirty="0"/>
          </a:p>
          <a:p>
            <a:pPr lvl="1"/>
            <a:r>
              <a:rPr lang="nl-NL" dirty="0" err="1" smtClean="0"/>
              <a:t>Unethical</a:t>
            </a:r>
            <a:r>
              <a:rPr lang="nl-NL" dirty="0" smtClean="0"/>
              <a:t> </a:t>
            </a:r>
            <a:r>
              <a:rPr lang="nl-NL" dirty="0" smtClean="0">
                <a:sym typeface="Wingdings" panose="05000000000000000000" pitchFamily="2" charset="2"/>
              </a:rPr>
              <a:t> </a:t>
            </a:r>
            <a:r>
              <a:rPr lang="nl-NL" dirty="0" err="1" smtClean="0">
                <a:sym typeface="Wingdings" panose="05000000000000000000" pitchFamily="2" charset="2"/>
              </a:rPr>
              <a:t>too</a:t>
            </a:r>
            <a:r>
              <a:rPr lang="nl-NL" dirty="0" smtClean="0">
                <a:sym typeface="Wingdings" panose="05000000000000000000" pitchFamily="2" charset="2"/>
              </a:rPr>
              <a:t> </a:t>
            </a:r>
            <a:r>
              <a:rPr lang="nl-NL" dirty="0" err="1" smtClean="0">
                <a:sym typeface="Wingdings" panose="05000000000000000000" pitchFamily="2" charset="2"/>
              </a:rPr>
              <a:t>burdening</a:t>
            </a:r>
            <a:r>
              <a:rPr lang="nl-NL" dirty="0" smtClean="0"/>
              <a:t>/</a:t>
            </a:r>
            <a:r>
              <a:rPr lang="nl-NL" dirty="0" err="1" smtClean="0"/>
              <a:t>risky</a:t>
            </a:r>
            <a:endParaRPr lang="nl-NL" dirty="0"/>
          </a:p>
          <a:p>
            <a:pPr lvl="1"/>
            <a:r>
              <a:rPr lang="nl-NL" dirty="0" err="1" smtClean="0"/>
              <a:t>Inefficiency</a:t>
            </a:r>
            <a:r>
              <a:rPr lang="nl-NL" dirty="0" smtClean="0"/>
              <a:t> </a:t>
            </a:r>
            <a:r>
              <a:rPr lang="nl-NL" dirty="0" smtClean="0">
                <a:sym typeface="Wingdings" panose="05000000000000000000" pitchFamily="2" charset="2"/>
              </a:rPr>
              <a:t></a:t>
            </a:r>
            <a:r>
              <a:rPr lang="nl-NL" dirty="0" smtClean="0"/>
              <a:t> </a:t>
            </a:r>
            <a:r>
              <a:rPr lang="nl-NL" dirty="0" err="1" smtClean="0"/>
              <a:t>too</a:t>
            </a:r>
            <a:r>
              <a:rPr lang="nl-NL" dirty="0" smtClean="0"/>
              <a:t> </a:t>
            </a:r>
            <a:r>
              <a:rPr lang="nl-NL" dirty="0" err="1" smtClean="0"/>
              <a:t>expensive</a:t>
            </a:r>
            <a:endParaRPr lang="nl-NL" dirty="0"/>
          </a:p>
          <a:p>
            <a:pPr lvl="1"/>
            <a:r>
              <a:rPr lang="nl-NL" dirty="0" err="1" smtClean="0"/>
              <a:t>Not</a:t>
            </a:r>
            <a:r>
              <a:rPr lang="nl-NL" dirty="0" smtClean="0"/>
              <a:t> </a:t>
            </a:r>
            <a:r>
              <a:rPr lang="nl-NL" dirty="0" err="1" smtClean="0"/>
              <a:t>perform</a:t>
            </a:r>
            <a:r>
              <a:rPr lang="nl-NL" dirty="0" smtClean="0"/>
              <a:t> </a:t>
            </a:r>
            <a:r>
              <a:rPr lang="nl-NL" dirty="0" err="1" smtClean="0"/>
              <a:t>unnecessarily</a:t>
            </a:r>
            <a:endParaRPr lang="nl-NL" dirty="0"/>
          </a:p>
          <a:p>
            <a:endParaRPr lang="nl-NL" dirty="0"/>
          </a:p>
          <a:p>
            <a:r>
              <a:rPr lang="nl-NL" dirty="0" err="1" smtClean="0"/>
              <a:t>Then</a:t>
            </a:r>
            <a:r>
              <a:rPr lang="nl-NL" dirty="0" smtClean="0"/>
              <a:t> </a:t>
            </a:r>
            <a:r>
              <a:rPr lang="nl-NL" dirty="0" err="1" smtClean="0"/>
              <a:t>how</a:t>
            </a:r>
            <a:r>
              <a:rPr lang="nl-NL" dirty="0" smtClean="0"/>
              <a:t> </a:t>
            </a:r>
            <a:r>
              <a:rPr lang="nl-NL" dirty="0" err="1" smtClean="0"/>
              <a:t>establish</a:t>
            </a:r>
            <a:r>
              <a:rPr lang="nl-NL" dirty="0" smtClean="0"/>
              <a:t> </a:t>
            </a:r>
            <a:r>
              <a:rPr lang="nl-NL" dirty="0" err="1" smtClean="0"/>
              <a:t>the</a:t>
            </a:r>
            <a:r>
              <a:rPr lang="nl-NL" dirty="0" smtClean="0"/>
              <a:t> </a:t>
            </a:r>
            <a:r>
              <a:rPr lang="nl-NL" dirty="0" err="1" smtClean="0"/>
              <a:t>probability</a:t>
            </a:r>
            <a:r>
              <a:rPr lang="nl-NL" dirty="0" smtClean="0"/>
              <a:t> of </a:t>
            </a:r>
            <a:r>
              <a:rPr lang="nl-NL" dirty="0" err="1" smtClean="0"/>
              <a:t>presence</a:t>
            </a:r>
            <a:r>
              <a:rPr lang="nl-NL" dirty="0" smtClean="0"/>
              <a:t> of </a:t>
            </a:r>
            <a:r>
              <a:rPr lang="nl-NL" dirty="0" err="1" smtClean="0"/>
              <a:t>disease</a:t>
            </a:r>
            <a:r>
              <a:rPr lang="nl-NL" dirty="0" smtClean="0"/>
              <a:t> </a:t>
            </a:r>
            <a:r>
              <a:rPr lang="nl-NL" dirty="0" err="1" smtClean="0"/>
              <a:t>and</a:t>
            </a:r>
            <a:r>
              <a:rPr lang="nl-NL" dirty="0" smtClean="0"/>
              <a:t> </a:t>
            </a:r>
            <a:r>
              <a:rPr lang="nl-NL" dirty="0" err="1" smtClean="0"/>
              <a:t>what</a:t>
            </a:r>
            <a:r>
              <a:rPr lang="nl-NL" dirty="0" smtClean="0"/>
              <a:t> </a:t>
            </a:r>
            <a:r>
              <a:rPr lang="nl-NL" dirty="0" err="1" smtClean="0"/>
              <a:t>would</a:t>
            </a:r>
            <a:r>
              <a:rPr lang="nl-NL" dirty="0" smtClean="0"/>
              <a:t> </a:t>
            </a:r>
            <a:r>
              <a:rPr lang="nl-NL" dirty="0" err="1" smtClean="0"/>
              <a:t>be</a:t>
            </a:r>
            <a:r>
              <a:rPr lang="nl-NL" dirty="0" smtClean="0"/>
              <a:t> </a:t>
            </a:r>
            <a:r>
              <a:rPr lang="nl-NL" dirty="0" err="1" smtClean="0"/>
              <a:t>ideal</a:t>
            </a:r>
            <a:r>
              <a:rPr lang="nl-NL" dirty="0" smtClean="0"/>
              <a:t>?</a:t>
            </a:r>
            <a:endParaRPr lang="nl-NL" dirty="0"/>
          </a:p>
          <a:p>
            <a:endParaRPr lang="nl-NL" dirty="0"/>
          </a:p>
          <a:p>
            <a:endParaRPr lang="nl-NL" dirty="0"/>
          </a:p>
        </p:txBody>
      </p:sp>
    </p:spTree>
    <p:extLst>
      <p:ext uri="{BB962C8B-B14F-4D97-AF65-F5344CB8AC3E}">
        <p14:creationId xmlns:p14="http://schemas.microsoft.com/office/powerpoint/2010/main" val="4138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Diagnostics</a:t>
            </a:r>
            <a:r>
              <a:rPr lang="nl-NL" dirty="0" smtClean="0"/>
              <a:t> in </a:t>
            </a:r>
            <a:r>
              <a:rPr lang="nl-NL" dirty="0" err="1" smtClean="0"/>
              <a:t>practice</a:t>
            </a:r>
            <a:r>
              <a:rPr lang="nl-NL" dirty="0"/>
              <a:t/>
            </a:r>
            <a:br>
              <a:rPr lang="nl-NL" dirty="0"/>
            </a:br>
            <a:endParaRPr lang="nl-NL" dirty="0"/>
          </a:p>
        </p:txBody>
      </p:sp>
      <p:sp>
        <p:nvSpPr>
          <p:cNvPr id="3" name="Tijdelijke aanduiding voor inhoud 2"/>
          <p:cNvSpPr>
            <a:spLocks noGrp="1"/>
          </p:cNvSpPr>
          <p:nvPr>
            <p:ph idx="1"/>
          </p:nvPr>
        </p:nvSpPr>
        <p:spPr/>
        <p:txBody>
          <a:bodyPr/>
          <a:lstStyle/>
          <a:p>
            <a:r>
              <a:rPr lang="nl-NL" dirty="0" smtClean="0"/>
              <a:t>How?</a:t>
            </a:r>
            <a:endParaRPr lang="nl-NL" dirty="0"/>
          </a:p>
          <a:p>
            <a:endParaRPr lang="nl-NL" dirty="0" smtClean="0"/>
          </a:p>
          <a:p>
            <a:r>
              <a:rPr lang="nl-NL" dirty="0" err="1" smtClean="0"/>
              <a:t>Simpler</a:t>
            </a:r>
            <a:r>
              <a:rPr lang="nl-NL" dirty="0" smtClean="0"/>
              <a:t> </a:t>
            </a:r>
            <a:r>
              <a:rPr lang="nl-NL" dirty="0" err="1" smtClean="0"/>
              <a:t>diagnostics</a:t>
            </a:r>
            <a:r>
              <a:rPr lang="nl-NL" dirty="0" smtClean="0"/>
              <a:t> (</a:t>
            </a:r>
            <a:r>
              <a:rPr lang="nl-NL" dirty="0" err="1" smtClean="0"/>
              <a:t>than</a:t>
            </a:r>
            <a:r>
              <a:rPr lang="nl-NL" dirty="0" smtClean="0"/>
              <a:t> </a:t>
            </a:r>
            <a:r>
              <a:rPr lang="nl-NL" dirty="0" err="1" smtClean="0"/>
              <a:t>lumbar</a:t>
            </a:r>
            <a:r>
              <a:rPr lang="nl-NL" dirty="0" smtClean="0"/>
              <a:t> </a:t>
            </a:r>
            <a:r>
              <a:rPr lang="nl-NL" dirty="0" err="1" smtClean="0"/>
              <a:t>puncture</a:t>
            </a:r>
            <a:r>
              <a:rPr lang="nl-NL" dirty="0" smtClean="0"/>
              <a:t>):</a:t>
            </a:r>
            <a:endParaRPr lang="nl-NL" dirty="0"/>
          </a:p>
          <a:p>
            <a:pPr lvl="1"/>
            <a:r>
              <a:rPr lang="nl-NL" dirty="0" err="1" smtClean="0"/>
              <a:t>Usually</a:t>
            </a:r>
            <a:r>
              <a:rPr lang="nl-NL" dirty="0" smtClean="0"/>
              <a:t> </a:t>
            </a:r>
            <a:r>
              <a:rPr lang="nl-NL" dirty="0" err="1" smtClean="0"/>
              <a:t>medical</a:t>
            </a:r>
            <a:r>
              <a:rPr lang="nl-NL" dirty="0" smtClean="0"/>
              <a:t> </a:t>
            </a:r>
            <a:r>
              <a:rPr lang="nl-NL" dirty="0" err="1" smtClean="0"/>
              <a:t>history</a:t>
            </a:r>
            <a:r>
              <a:rPr lang="nl-NL" dirty="0" smtClean="0"/>
              <a:t>, </a:t>
            </a:r>
            <a:r>
              <a:rPr lang="nl-NL" dirty="0" err="1" smtClean="0"/>
              <a:t>physical</a:t>
            </a:r>
            <a:r>
              <a:rPr lang="nl-NL" dirty="0" smtClean="0"/>
              <a:t> examination, </a:t>
            </a:r>
            <a:r>
              <a:rPr lang="nl-NL" dirty="0" err="1" smtClean="0"/>
              <a:t>simple</a:t>
            </a:r>
            <a:r>
              <a:rPr lang="nl-NL" dirty="0" smtClean="0"/>
              <a:t> lab tests, imaging, etc.</a:t>
            </a:r>
            <a:endParaRPr lang="nl-NL" dirty="0"/>
          </a:p>
          <a:p>
            <a:pPr lvl="1"/>
            <a:r>
              <a:rPr lang="nl-NL" dirty="0" err="1" smtClean="0"/>
              <a:t>Ideal</a:t>
            </a:r>
            <a:r>
              <a:rPr lang="nl-NL" dirty="0"/>
              <a:t>: </a:t>
            </a:r>
            <a:r>
              <a:rPr lang="nl-NL" dirty="0" smtClean="0"/>
              <a:t>diagnosis without </a:t>
            </a:r>
            <a:r>
              <a:rPr lang="nl-NL" dirty="0" err="1" smtClean="0"/>
              <a:t>reference</a:t>
            </a:r>
            <a:r>
              <a:rPr lang="nl-NL" dirty="0" smtClean="0"/>
              <a:t> test</a:t>
            </a:r>
            <a:endParaRPr lang="nl-NL" dirty="0"/>
          </a:p>
          <a:p>
            <a:endParaRPr lang="nl-NL" dirty="0"/>
          </a:p>
          <a:p>
            <a:r>
              <a:rPr lang="nl-NL" dirty="0" err="1" smtClean="0"/>
              <a:t>Diagnostic</a:t>
            </a:r>
            <a:r>
              <a:rPr lang="nl-NL" dirty="0" smtClean="0"/>
              <a:t> proces in </a:t>
            </a:r>
            <a:r>
              <a:rPr lang="nl-NL" dirty="0" err="1" smtClean="0"/>
              <a:t>practice</a:t>
            </a:r>
            <a:r>
              <a:rPr lang="nl-NL" dirty="0" smtClean="0"/>
              <a:t>: </a:t>
            </a:r>
            <a:endParaRPr lang="nl-NL" dirty="0"/>
          </a:p>
          <a:p>
            <a:pPr lvl="1"/>
            <a:r>
              <a:rPr lang="nl-NL" dirty="0" err="1" smtClean="0"/>
              <a:t>Stepwize</a:t>
            </a:r>
            <a:r>
              <a:rPr lang="nl-NL" dirty="0" smtClean="0"/>
              <a:t>: </a:t>
            </a:r>
            <a:r>
              <a:rPr lang="nl-NL" dirty="0" err="1" smtClean="0"/>
              <a:t>less</a:t>
            </a:r>
            <a:r>
              <a:rPr lang="nl-NL" dirty="0" smtClean="0"/>
              <a:t> </a:t>
            </a:r>
            <a:r>
              <a:rPr lang="nl-NL" dirty="0" smtClean="0">
                <a:sym typeface="Wingdings" panose="05000000000000000000" pitchFamily="2" charset="2"/>
              </a:rPr>
              <a:t></a:t>
            </a:r>
            <a:r>
              <a:rPr lang="nl-NL" dirty="0" smtClean="0"/>
              <a:t> more </a:t>
            </a:r>
            <a:r>
              <a:rPr lang="nl-NL" dirty="0" err="1" smtClean="0"/>
              <a:t>invasive</a:t>
            </a:r>
            <a:endParaRPr lang="nl-NL" dirty="0"/>
          </a:p>
          <a:p>
            <a:pPr lvl="1"/>
            <a:r>
              <a:rPr lang="nl-NL" dirty="0" smtClean="0"/>
              <a:t>No diagnosis </a:t>
            </a:r>
            <a:r>
              <a:rPr lang="nl-NL" dirty="0" err="1" smtClean="0"/>
              <a:t>based</a:t>
            </a:r>
            <a:r>
              <a:rPr lang="nl-NL" dirty="0" smtClean="0"/>
              <a:t> on 1 single test </a:t>
            </a:r>
            <a:endParaRPr lang="nl-NL" dirty="0"/>
          </a:p>
          <a:p>
            <a:pPr lvl="1"/>
            <a:r>
              <a:rPr lang="nl-NL" dirty="0" err="1" smtClean="0"/>
              <a:t>Each</a:t>
            </a:r>
            <a:r>
              <a:rPr lang="nl-NL" dirty="0" smtClean="0"/>
              <a:t> item</a:t>
            </a:r>
            <a:r>
              <a:rPr lang="nl-NL" dirty="0"/>
              <a:t>: </a:t>
            </a:r>
            <a:r>
              <a:rPr lang="nl-NL" dirty="0" smtClean="0"/>
              <a:t>separate </a:t>
            </a:r>
            <a:r>
              <a:rPr lang="nl-NL" dirty="0"/>
              <a:t>test</a:t>
            </a:r>
          </a:p>
          <a:p>
            <a:endParaRPr lang="nl-NL" dirty="0"/>
          </a:p>
        </p:txBody>
      </p:sp>
    </p:spTree>
    <p:extLst>
      <p:ext uri="{BB962C8B-B14F-4D97-AF65-F5344CB8AC3E}">
        <p14:creationId xmlns:p14="http://schemas.microsoft.com/office/powerpoint/2010/main" val="27354170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Diagnostiek in de </a:t>
            </a:r>
            <a:r>
              <a:rPr lang="nl-NL" dirty="0" smtClean="0"/>
              <a:t>praktijk</a:t>
            </a:r>
            <a:endParaRPr lang="nl-NL" dirty="0"/>
          </a:p>
        </p:txBody>
      </p:sp>
      <p:sp>
        <p:nvSpPr>
          <p:cNvPr id="3" name="Tijdelijke aanduiding voor inhoud 2"/>
          <p:cNvSpPr>
            <a:spLocks noGrp="1"/>
          </p:cNvSpPr>
          <p:nvPr>
            <p:ph idx="1"/>
          </p:nvPr>
        </p:nvSpPr>
        <p:spPr/>
        <p:txBody>
          <a:bodyPr/>
          <a:lstStyle/>
          <a:p>
            <a:r>
              <a:rPr lang="nl-NL" dirty="0" err="1" smtClean="0"/>
              <a:t>Suppose</a:t>
            </a:r>
            <a:r>
              <a:rPr lang="nl-NL" dirty="0" smtClean="0"/>
              <a:t>: </a:t>
            </a:r>
            <a:r>
              <a:rPr lang="nl-NL" dirty="0" err="1" smtClean="0"/>
              <a:t>after</a:t>
            </a:r>
            <a:r>
              <a:rPr lang="nl-NL" dirty="0" smtClean="0"/>
              <a:t> </a:t>
            </a:r>
            <a:r>
              <a:rPr lang="nl-NL" dirty="0" err="1" smtClean="0"/>
              <a:t>medical</a:t>
            </a:r>
            <a:r>
              <a:rPr lang="nl-NL" dirty="0" smtClean="0"/>
              <a:t> </a:t>
            </a:r>
            <a:r>
              <a:rPr lang="nl-NL" dirty="0" err="1" smtClean="0"/>
              <a:t>history</a:t>
            </a:r>
            <a:r>
              <a:rPr lang="nl-NL" dirty="0" smtClean="0"/>
              <a:t> &amp; </a:t>
            </a:r>
            <a:r>
              <a:rPr lang="nl-NL" dirty="0" err="1" smtClean="0"/>
              <a:t>physical</a:t>
            </a:r>
            <a:r>
              <a:rPr lang="nl-NL" dirty="0" smtClean="0"/>
              <a:t> examination, 10</a:t>
            </a:r>
            <a:r>
              <a:rPr lang="nl-NL" dirty="0"/>
              <a:t>% </a:t>
            </a:r>
            <a:r>
              <a:rPr lang="nl-NL" dirty="0" smtClean="0"/>
              <a:t>chance </a:t>
            </a:r>
            <a:r>
              <a:rPr lang="nl-NL" dirty="0" err="1" smtClean="0"/>
              <a:t>for</a:t>
            </a:r>
            <a:r>
              <a:rPr lang="nl-NL" dirty="0" smtClean="0"/>
              <a:t> </a:t>
            </a:r>
            <a:r>
              <a:rPr lang="nl-NL" dirty="0"/>
              <a:t>BM </a:t>
            </a:r>
          </a:p>
          <a:p>
            <a:endParaRPr lang="nl-NL" dirty="0"/>
          </a:p>
          <a:p>
            <a:r>
              <a:rPr lang="nl-NL" dirty="0" smtClean="0"/>
              <a:t>Chance </a:t>
            </a:r>
            <a:r>
              <a:rPr lang="nl-NL" dirty="0" err="1" smtClean="0"/>
              <a:t>for</a:t>
            </a:r>
            <a:r>
              <a:rPr lang="nl-NL" dirty="0" smtClean="0"/>
              <a:t> </a:t>
            </a:r>
            <a:r>
              <a:rPr lang="nl-NL" dirty="0" err="1" smtClean="0"/>
              <a:t>disease</a:t>
            </a:r>
            <a:r>
              <a:rPr lang="nl-NL" dirty="0" smtClean="0"/>
              <a:t> </a:t>
            </a:r>
            <a:r>
              <a:rPr lang="nl-NL" dirty="0" err="1" smtClean="0"/>
              <a:t>given</a:t>
            </a:r>
            <a:r>
              <a:rPr lang="nl-NL" dirty="0" smtClean="0"/>
              <a:t> test </a:t>
            </a:r>
            <a:r>
              <a:rPr lang="nl-NL" dirty="0" err="1" smtClean="0"/>
              <a:t>results</a:t>
            </a:r>
            <a:r>
              <a:rPr lang="nl-NL" dirty="0" smtClean="0"/>
              <a:t> = posterior-risk</a:t>
            </a:r>
          </a:p>
          <a:p>
            <a:endParaRPr lang="nl-NL" dirty="0"/>
          </a:p>
          <a:p>
            <a:r>
              <a:rPr lang="nl-NL" dirty="0" smtClean="0"/>
              <a:t>The </a:t>
            </a:r>
            <a:r>
              <a:rPr lang="nl-NL" dirty="0" err="1" smtClean="0"/>
              <a:t>bigger</a:t>
            </a:r>
            <a:r>
              <a:rPr lang="nl-NL" dirty="0" smtClean="0"/>
              <a:t> </a:t>
            </a:r>
            <a:r>
              <a:rPr lang="nl-NL" dirty="0" err="1" smtClean="0"/>
              <a:t>the</a:t>
            </a:r>
            <a:r>
              <a:rPr lang="nl-NL" dirty="0" smtClean="0"/>
              <a:t> </a:t>
            </a:r>
            <a:r>
              <a:rPr lang="nl-NL" dirty="0" err="1" smtClean="0"/>
              <a:t>difference</a:t>
            </a:r>
            <a:r>
              <a:rPr lang="nl-NL" dirty="0" smtClean="0"/>
              <a:t> </a:t>
            </a:r>
            <a:r>
              <a:rPr lang="nl-NL" dirty="0"/>
              <a:t>prior - posterior </a:t>
            </a:r>
            <a:r>
              <a:rPr lang="nl-NL" dirty="0" smtClean="0"/>
              <a:t>risk, </a:t>
            </a:r>
            <a:r>
              <a:rPr lang="nl-NL" dirty="0" err="1" smtClean="0"/>
              <a:t>the</a:t>
            </a:r>
            <a:r>
              <a:rPr lang="nl-NL" dirty="0" smtClean="0"/>
              <a:t> more </a:t>
            </a:r>
            <a:r>
              <a:rPr lang="nl-NL" dirty="0" err="1" smtClean="0"/>
              <a:t>the</a:t>
            </a:r>
            <a:r>
              <a:rPr lang="nl-NL" dirty="0" smtClean="0"/>
              <a:t> </a:t>
            </a:r>
            <a:r>
              <a:rPr lang="nl-NL" dirty="0" err="1" smtClean="0"/>
              <a:t>diagnostic</a:t>
            </a:r>
            <a:r>
              <a:rPr lang="nl-NL" dirty="0" smtClean="0"/>
              <a:t> </a:t>
            </a:r>
            <a:r>
              <a:rPr lang="nl-NL" dirty="0" err="1" smtClean="0"/>
              <a:t>value</a:t>
            </a:r>
            <a:r>
              <a:rPr lang="nl-NL" dirty="0" smtClean="0"/>
              <a:t> of tests</a:t>
            </a:r>
            <a:endParaRPr lang="nl-NL" dirty="0"/>
          </a:p>
          <a:p>
            <a:endParaRPr lang="nl-NL" dirty="0"/>
          </a:p>
          <a:p>
            <a:r>
              <a:rPr lang="nl-NL" dirty="0" smtClean="0"/>
              <a:t>We </a:t>
            </a:r>
            <a:r>
              <a:rPr lang="nl-NL" dirty="0" err="1" smtClean="0"/>
              <a:t>decide</a:t>
            </a:r>
            <a:r>
              <a:rPr lang="nl-NL" dirty="0" smtClean="0"/>
              <a:t> </a:t>
            </a:r>
            <a:r>
              <a:rPr lang="nl-NL" dirty="0" err="1" smtClean="0"/>
              <a:t>for</a:t>
            </a:r>
            <a:r>
              <a:rPr lang="nl-NL" dirty="0" smtClean="0"/>
              <a:t> </a:t>
            </a:r>
            <a:r>
              <a:rPr lang="nl-NL" dirty="0" err="1" smtClean="0"/>
              <a:t>this</a:t>
            </a:r>
            <a:r>
              <a:rPr lang="nl-NL" dirty="0" smtClean="0"/>
              <a:t> </a:t>
            </a:r>
            <a:r>
              <a:rPr lang="nl-NL" dirty="0" err="1" smtClean="0"/>
              <a:t>child</a:t>
            </a:r>
            <a:r>
              <a:rPr lang="nl-NL" dirty="0" smtClean="0"/>
              <a:t> </a:t>
            </a:r>
            <a:r>
              <a:rPr lang="nl-NL" dirty="0" err="1" smtClean="0"/>
              <a:t>that</a:t>
            </a:r>
            <a:r>
              <a:rPr lang="nl-NL" dirty="0" smtClean="0"/>
              <a:t> </a:t>
            </a:r>
            <a:r>
              <a:rPr lang="nl-NL" dirty="0" err="1" smtClean="0"/>
              <a:t>the</a:t>
            </a:r>
            <a:r>
              <a:rPr lang="nl-NL" dirty="0" smtClean="0"/>
              <a:t> risk of BM is </a:t>
            </a:r>
            <a:r>
              <a:rPr lang="nl-NL" dirty="0" err="1" smtClean="0"/>
              <a:t>too</a:t>
            </a:r>
            <a:r>
              <a:rPr lang="nl-NL" dirty="0" smtClean="0"/>
              <a:t> high </a:t>
            </a:r>
            <a:r>
              <a:rPr lang="nl-NL" dirty="0" err="1" smtClean="0"/>
              <a:t>to</a:t>
            </a:r>
            <a:r>
              <a:rPr lang="nl-NL" dirty="0" smtClean="0"/>
              <a:t> </a:t>
            </a:r>
            <a:r>
              <a:rPr lang="nl-NL" dirty="0" err="1" smtClean="0"/>
              <a:t>send</a:t>
            </a:r>
            <a:r>
              <a:rPr lang="nl-NL" dirty="0" smtClean="0"/>
              <a:t> </a:t>
            </a:r>
            <a:r>
              <a:rPr lang="nl-NL" dirty="0" err="1" smtClean="0"/>
              <a:t>it</a:t>
            </a:r>
            <a:r>
              <a:rPr lang="nl-NL" dirty="0" smtClean="0"/>
              <a:t> home </a:t>
            </a:r>
            <a:r>
              <a:rPr lang="nl-NL" dirty="0" smtClean="0">
                <a:sym typeface="Wingdings" panose="05000000000000000000" pitchFamily="2" charset="2"/>
              </a:rPr>
              <a:t> next step</a:t>
            </a:r>
            <a:r>
              <a:rPr lang="nl-NL" dirty="0" smtClean="0"/>
              <a:t>?</a:t>
            </a:r>
            <a:endParaRPr lang="nl-NL" dirty="0"/>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666999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el 1"/>
          <p:cNvSpPr>
            <a:spLocks noGrp="1"/>
          </p:cNvSpPr>
          <p:nvPr>
            <p:ph type="title"/>
          </p:nvPr>
        </p:nvSpPr>
        <p:spPr>
          <a:xfrm>
            <a:off x="266007" y="371690"/>
            <a:ext cx="8429105" cy="817022"/>
          </a:xfrm>
        </p:spPr>
        <p:txBody>
          <a:bodyPr/>
          <a:lstStyle/>
          <a:p>
            <a:pPr algn="l" eaLnBrk="1" hangingPunct="1"/>
            <a:r>
              <a:rPr lang="nl-NL" altLang="en-US" sz="4000" dirty="0" err="1" smtClean="0">
                <a:solidFill>
                  <a:schemeClr val="accent1"/>
                </a:solidFill>
              </a:rPr>
              <a:t>Essential</a:t>
            </a:r>
            <a:r>
              <a:rPr lang="nl-NL" altLang="en-US" sz="4000" dirty="0" smtClean="0">
                <a:solidFill>
                  <a:schemeClr val="accent1"/>
                </a:solidFill>
              </a:rPr>
              <a:t> </a:t>
            </a:r>
            <a:r>
              <a:rPr lang="nl-NL" altLang="en-US" sz="4000" dirty="0" err="1" smtClean="0">
                <a:solidFill>
                  <a:schemeClr val="accent1"/>
                </a:solidFill>
              </a:rPr>
              <a:t>descriptors</a:t>
            </a:r>
            <a:r>
              <a:rPr lang="nl-NL" altLang="en-US" sz="4000" dirty="0" smtClean="0">
                <a:solidFill>
                  <a:schemeClr val="accent1"/>
                </a:solidFill>
              </a:rPr>
              <a:t> of cohort (non-</a:t>
            </a:r>
            <a:r>
              <a:rPr lang="nl-NL" altLang="en-US" sz="4000" dirty="0" err="1" smtClean="0">
                <a:solidFill>
                  <a:schemeClr val="accent1"/>
                </a:solidFill>
              </a:rPr>
              <a:t>experimental</a:t>
            </a:r>
            <a:r>
              <a:rPr lang="nl-NL" altLang="en-US" sz="4000" dirty="0" smtClean="0">
                <a:solidFill>
                  <a:schemeClr val="accent1"/>
                </a:solidFill>
              </a:rPr>
              <a:t>/</a:t>
            </a:r>
            <a:r>
              <a:rPr lang="nl-NL" altLang="en-US" sz="4000" dirty="0" err="1" smtClean="0">
                <a:solidFill>
                  <a:schemeClr val="accent1"/>
                </a:solidFill>
              </a:rPr>
              <a:t>observational</a:t>
            </a:r>
            <a:r>
              <a:rPr lang="nl-NL" altLang="en-US" sz="4000" dirty="0">
                <a:solidFill>
                  <a:schemeClr val="accent1"/>
                </a:solidFill>
              </a:rPr>
              <a:t>)</a:t>
            </a:r>
            <a:endParaRPr lang="en-US" altLang="en-US" sz="4000" dirty="0" smtClean="0">
              <a:solidFill>
                <a:schemeClr val="accent1"/>
              </a:solidFill>
            </a:endParaRPr>
          </a:p>
        </p:txBody>
      </p:sp>
      <p:sp>
        <p:nvSpPr>
          <p:cNvPr id="110595" name="Tijdelijke aanduiding voor inhoud 2"/>
          <p:cNvSpPr>
            <a:spLocks noGrp="1"/>
          </p:cNvSpPr>
          <p:nvPr>
            <p:ph idx="1"/>
          </p:nvPr>
        </p:nvSpPr>
        <p:spPr>
          <a:xfrm>
            <a:off x="708929" y="1712421"/>
            <a:ext cx="7543260" cy="3274729"/>
          </a:xfrm>
        </p:spPr>
        <p:txBody>
          <a:bodyPr/>
          <a:lstStyle/>
          <a:p>
            <a:pPr eaLnBrk="1" hangingPunct="1"/>
            <a:endParaRPr lang="nl-NL" altLang="en-US" sz="2800" dirty="0" smtClean="0"/>
          </a:p>
          <a:p>
            <a:pPr marL="0" indent="0" eaLnBrk="1" hangingPunct="1">
              <a:buNone/>
            </a:pPr>
            <a:r>
              <a:rPr lang="nl-NL" altLang="en-US" sz="2800" dirty="0" smtClean="0"/>
              <a:t>Time: t&gt;0</a:t>
            </a:r>
          </a:p>
          <a:p>
            <a:pPr eaLnBrk="1" hangingPunct="1"/>
            <a:endParaRPr lang="en-GB" altLang="en-US" sz="2800" dirty="0" smtClean="0"/>
          </a:p>
          <a:p>
            <a:pPr marL="0" indent="0" eaLnBrk="1" hangingPunct="1">
              <a:buNone/>
            </a:pPr>
            <a:r>
              <a:rPr lang="en-GB" altLang="en-US" sz="2800" dirty="0" smtClean="0"/>
              <a:t>Population closed or open</a:t>
            </a:r>
          </a:p>
          <a:p>
            <a:pPr marL="0" indent="0" eaLnBrk="1" hangingPunct="1">
              <a:buNone/>
            </a:pPr>
            <a:endParaRPr lang="en-GB" altLang="en-US" sz="2800" dirty="0" smtClean="0"/>
          </a:p>
          <a:p>
            <a:pPr marL="0" indent="0" eaLnBrk="1" hangingPunct="1">
              <a:buNone/>
            </a:pPr>
            <a:r>
              <a:rPr lang="en-GB" altLang="en-US" sz="2800" dirty="0" smtClean="0"/>
              <a:t>Analysis on all participants (</a:t>
            </a:r>
            <a:r>
              <a:rPr lang="en-GB" altLang="en-US" sz="2800" b="1" dirty="0" smtClean="0"/>
              <a:t>census</a:t>
            </a:r>
            <a:r>
              <a:rPr lang="en-GB" altLang="en-US" sz="2800" dirty="0" smtClean="0"/>
              <a:t>)</a:t>
            </a:r>
          </a:p>
          <a:p>
            <a:pPr marL="0" indent="0" eaLnBrk="1" hangingPunct="1">
              <a:buNone/>
            </a:pPr>
            <a:endParaRPr lang="en-GB" altLang="en-US" sz="2800" dirty="0" smtClean="0"/>
          </a:p>
          <a:p>
            <a:pPr marL="0" indent="0" eaLnBrk="1" hangingPunct="1">
              <a:buNone/>
            </a:pPr>
            <a:r>
              <a:rPr lang="en-GB" altLang="en-US" sz="2800" dirty="0" smtClean="0"/>
              <a:t>Exposure (determinant): non-experimental</a:t>
            </a:r>
          </a:p>
          <a:p>
            <a:pPr eaLnBrk="1" hangingPunct="1"/>
            <a:endParaRPr lang="en-US" altLang="en-US" dirty="0" smtClean="0"/>
          </a:p>
        </p:txBody>
      </p:sp>
    </p:spTree>
    <p:extLst>
      <p:ext uri="{BB962C8B-B14F-4D97-AF65-F5344CB8AC3E}">
        <p14:creationId xmlns:p14="http://schemas.microsoft.com/office/powerpoint/2010/main" val="23459774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Diagnostics</a:t>
            </a:r>
            <a:r>
              <a:rPr lang="nl-NL" dirty="0" smtClean="0"/>
              <a:t> in </a:t>
            </a:r>
            <a:r>
              <a:rPr lang="nl-NL" dirty="0" err="1" smtClean="0"/>
              <a:t>practice</a:t>
            </a:r>
            <a:endParaRPr lang="nl-NL" dirty="0"/>
          </a:p>
        </p:txBody>
      </p:sp>
      <p:sp>
        <p:nvSpPr>
          <p:cNvPr id="3" name="Tijdelijke aanduiding voor inhoud 2"/>
          <p:cNvSpPr>
            <a:spLocks noGrp="1"/>
          </p:cNvSpPr>
          <p:nvPr>
            <p:ph idx="1"/>
          </p:nvPr>
        </p:nvSpPr>
        <p:spPr/>
        <p:txBody>
          <a:bodyPr/>
          <a:lstStyle/>
          <a:p>
            <a:r>
              <a:rPr lang="nl-NL" dirty="0" smtClean="0"/>
              <a:t>Next step:</a:t>
            </a:r>
            <a:endParaRPr lang="nl-NL" dirty="0"/>
          </a:p>
          <a:p>
            <a:r>
              <a:rPr lang="nl-NL" dirty="0" err="1" smtClean="0"/>
              <a:t>Further</a:t>
            </a:r>
            <a:r>
              <a:rPr lang="nl-NL" dirty="0" smtClean="0"/>
              <a:t> </a:t>
            </a:r>
            <a:r>
              <a:rPr lang="nl-NL" dirty="0" err="1" smtClean="0"/>
              <a:t>examinations</a:t>
            </a:r>
            <a:r>
              <a:rPr lang="nl-NL" dirty="0" smtClean="0"/>
              <a:t>/tests, e.g.: </a:t>
            </a:r>
          </a:p>
          <a:p>
            <a:pPr lvl="1"/>
            <a:r>
              <a:rPr lang="nl-NL" dirty="0" smtClean="0"/>
              <a:t>Blood tests (indicators </a:t>
            </a:r>
            <a:r>
              <a:rPr lang="nl-NL" dirty="0" err="1" smtClean="0"/>
              <a:t>for</a:t>
            </a:r>
            <a:r>
              <a:rPr lang="nl-NL" dirty="0" smtClean="0"/>
              <a:t> </a:t>
            </a:r>
            <a:r>
              <a:rPr lang="nl-NL" dirty="0" err="1" smtClean="0"/>
              <a:t>infection</a:t>
            </a:r>
            <a:r>
              <a:rPr lang="nl-NL" dirty="0" smtClean="0"/>
              <a:t>, </a:t>
            </a:r>
            <a:r>
              <a:rPr lang="nl-NL" dirty="0"/>
              <a:t>etc.)</a:t>
            </a:r>
          </a:p>
          <a:p>
            <a:endParaRPr lang="nl-NL" dirty="0"/>
          </a:p>
        </p:txBody>
      </p:sp>
    </p:spTree>
    <p:extLst>
      <p:ext uri="{BB962C8B-B14F-4D97-AF65-F5344CB8AC3E}">
        <p14:creationId xmlns:p14="http://schemas.microsoft.com/office/powerpoint/2010/main" val="38516558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Diagnostics</a:t>
            </a:r>
            <a:r>
              <a:rPr lang="nl-NL" dirty="0" smtClean="0"/>
              <a:t> in </a:t>
            </a:r>
            <a:r>
              <a:rPr lang="nl-NL" dirty="0" err="1" smtClean="0"/>
              <a:t>practice</a:t>
            </a:r>
            <a:endParaRPr lang="nl-NL" dirty="0"/>
          </a:p>
        </p:txBody>
      </p:sp>
      <p:sp>
        <p:nvSpPr>
          <p:cNvPr id="3" name="Tijdelijke aanduiding voor inhoud 2"/>
          <p:cNvSpPr>
            <a:spLocks noGrp="1"/>
          </p:cNvSpPr>
          <p:nvPr>
            <p:ph idx="1"/>
          </p:nvPr>
        </p:nvSpPr>
        <p:spPr/>
        <p:txBody>
          <a:bodyPr/>
          <a:lstStyle/>
          <a:p>
            <a:r>
              <a:rPr lang="nl-NL" dirty="0" err="1" smtClean="0"/>
              <a:t>Suppose</a:t>
            </a:r>
            <a:r>
              <a:rPr lang="nl-NL" dirty="0" smtClean="0"/>
              <a:t>: </a:t>
            </a:r>
            <a:r>
              <a:rPr lang="nl-NL" dirty="0"/>
              <a:t>1% </a:t>
            </a:r>
            <a:r>
              <a:rPr lang="nl-NL" dirty="0" smtClean="0"/>
              <a:t>posterior-risk </a:t>
            </a:r>
            <a:r>
              <a:rPr lang="nl-NL" dirty="0" err="1" smtClean="0"/>
              <a:t>after</a:t>
            </a:r>
            <a:r>
              <a:rPr lang="nl-NL" dirty="0" smtClean="0"/>
              <a:t> </a:t>
            </a:r>
            <a:r>
              <a:rPr lang="nl-NL" dirty="0" err="1" smtClean="0"/>
              <a:t>medical</a:t>
            </a:r>
            <a:r>
              <a:rPr lang="nl-NL" dirty="0" smtClean="0"/>
              <a:t> </a:t>
            </a:r>
            <a:r>
              <a:rPr lang="nl-NL" dirty="0" err="1" smtClean="0"/>
              <a:t>history</a:t>
            </a:r>
            <a:r>
              <a:rPr lang="nl-NL" dirty="0" smtClean="0"/>
              <a:t>, </a:t>
            </a:r>
            <a:r>
              <a:rPr lang="nl-NL" dirty="0" err="1" smtClean="0"/>
              <a:t>physical</a:t>
            </a:r>
            <a:r>
              <a:rPr lang="nl-NL" dirty="0" smtClean="0"/>
              <a:t> examination </a:t>
            </a:r>
            <a:r>
              <a:rPr lang="nl-NL" dirty="0" err="1" smtClean="0"/>
              <a:t>and</a:t>
            </a:r>
            <a:r>
              <a:rPr lang="nl-NL" dirty="0" smtClean="0"/>
              <a:t> </a:t>
            </a:r>
            <a:r>
              <a:rPr lang="nl-NL" dirty="0" err="1" smtClean="0"/>
              <a:t>simple</a:t>
            </a:r>
            <a:r>
              <a:rPr lang="nl-NL" dirty="0" smtClean="0"/>
              <a:t> </a:t>
            </a:r>
            <a:r>
              <a:rPr lang="nl-NL" dirty="0" err="1" smtClean="0"/>
              <a:t>blood</a:t>
            </a:r>
            <a:r>
              <a:rPr lang="nl-NL" dirty="0" smtClean="0"/>
              <a:t> tests</a:t>
            </a:r>
          </a:p>
          <a:p>
            <a:pPr lvl="1">
              <a:buFont typeface="Wingdings" panose="05000000000000000000" pitchFamily="2" charset="2"/>
              <a:buChar char="Ø"/>
            </a:pPr>
            <a:r>
              <a:rPr lang="nl-NL" dirty="0" smtClean="0"/>
              <a:t>posterior risk low </a:t>
            </a:r>
            <a:r>
              <a:rPr lang="nl-NL" dirty="0" err="1" smtClean="0"/>
              <a:t>enough</a:t>
            </a:r>
            <a:r>
              <a:rPr lang="nl-NL" dirty="0" smtClean="0"/>
              <a:t> </a:t>
            </a:r>
            <a:r>
              <a:rPr lang="nl-NL" dirty="0" err="1" smtClean="0"/>
              <a:t>to</a:t>
            </a:r>
            <a:r>
              <a:rPr lang="nl-NL" dirty="0" smtClean="0"/>
              <a:t> </a:t>
            </a:r>
            <a:r>
              <a:rPr lang="nl-NL" dirty="0" err="1" smtClean="0"/>
              <a:t>send</a:t>
            </a:r>
            <a:r>
              <a:rPr lang="nl-NL" dirty="0" smtClean="0"/>
              <a:t> home</a:t>
            </a:r>
            <a:endParaRPr lang="nl-NL" dirty="0"/>
          </a:p>
          <a:p>
            <a:endParaRPr lang="nl-NL" dirty="0"/>
          </a:p>
          <a:p>
            <a:r>
              <a:rPr lang="nl-NL" dirty="0" err="1" smtClean="0"/>
              <a:t>Ideal</a:t>
            </a:r>
            <a:r>
              <a:rPr lang="nl-NL" dirty="0" smtClean="0"/>
              <a:t> </a:t>
            </a:r>
            <a:r>
              <a:rPr lang="nl-NL" dirty="0" err="1" smtClean="0"/>
              <a:t>diagnostic</a:t>
            </a:r>
            <a:r>
              <a:rPr lang="nl-NL" dirty="0" smtClean="0"/>
              <a:t> </a:t>
            </a:r>
            <a:r>
              <a:rPr lang="nl-NL" dirty="0" err="1" smtClean="0"/>
              <a:t>process</a:t>
            </a:r>
            <a:r>
              <a:rPr lang="nl-NL" dirty="0" smtClean="0"/>
              <a:t>: </a:t>
            </a:r>
            <a:r>
              <a:rPr lang="nl-NL" dirty="0" err="1" smtClean="0"/>
              <a:t>simple</a:t>
            </a:r>
            <a:r>
              <a:rPr lang="nl-NL" dirty="0" smtClean="0"/>
              <a:t> tests take posterior risk </a:t>
            </a:r>
            <a:r>
              <a:rPr lang="nl-NL" dirty="0" err="1" smtClean="0"/>
              <a:t>to</a:t>
            </a:r>
            <a:r>
              <a:rPr lang="nl-NL" dirty="0" smtClean="0"/>
              <a:t> 0 or 100% (without </a:t>
            </a:r>
            <a:r>
              <a:rPr lang="nl-NL" dirty="0" err="1" smtClean="0"/>
              <a:t>doing</a:t>
            </a:r>
            <a:r>
              <a:rPr lang="nl-NL" dirty="0" smtClean="0"/>
              <a:t> </a:t>
            </a:r>
            <a:r>
              <a:rPr lang="nl-NL" dirty="0" err="1" smtClean="0"/>
              <a:t>reference</a:t>
            </a:r>
            <a:r>
              <a:rPr lang="nl-NL" dirty="0" smtClean="0"/>
              <a:t> test)</a:t>
            </a:r>
          </a:p>
          <a:p>
            <a:endParaRPr lang="nl-NL" dirty="0"/>
          </a:p>
          <a:p>
            <a:r>
              <a:rPr lang="nl-NL" dirty="0" err="1" smtClean="0"/>
              <a:t>Usually</a:t>
            </a:r>
            <a:r>
              <a:rPr lang="nl-NL" dirty="0" smtClean="0"/>
              <a:t> </a:t>
            </a:r>
            <a:r>
              <a:rPr lang="nl-NL" dirty="0" err="1" smtClean="0"/>
              <a:t>physician</a:t>
            </a:r>
            <a:r>
              <a:rPr lang="nl-NL" dirty="0" smtClean="0"/>
              <a:t> </a:t>
            </a:r>
            <a:r>
              <a:rPr lang="nl-NL" dirty="0" err="1" smtClean="0"/>
              <a:t>procedes</a:t>
            </a:r>
            <a:r>
              <a:rPr lang="nl-NL" dirty="0" smtClean="0"/>
              <a:t> </a:t>
            </a:r>
            <a:r>
              <a:rPr lang="nl-NL" dirty="0" err="1" smtClean="0"/>
              <a:t>testing</a:t>
            </a:r>
            <a:r>
              <a:rPr lang="nl-NL" dirty="0" smtClean="0"/>
              <a:t> </a:t>
            </a:r>
            <a:r>
              <a:rPr lang="nl-NL" dirty="0" err="1" smtClean="0"/>
              <a:t>until</a:t>
            </a:r>
            <a:r>
              <a:rPr lang="nl-NL" dirty="0" smtClean="0"/>
              <a:t> </a:t>
            </a:r>
            <a:r>
              <a:rPr lang="nl-NL" dirty="0" err="1" smtClean="0"/>
              <a:t>sufficient</a:t>
            </a:r>
            <a:r>
              <a:rPr lang="nl-NL" dirty="0" smtClean="0"/>
              <a:t> </a:t>
            </a:r>
            <a:r>
              <a:rPr lang="nl-NL" dirty="0" err="1" smtClean="0"/>
              <a:t>certainty</a:t>
            </a:r>
            <a:r>
              <a:rPr lang="nl-NL" dirty="0" smtClean="0"/>
              <a:t> (</a:t>
            </a:r>
            <a:r>
              <a:rPr lang="nl-NL" dirty="0" err="1" smtClean="0"/>
              <a:t>sufficient</a:t>
            </a:r>
            <a:r>
              <a:rPr lang="nl-NL" dirty="0" smtClean="0"/>
              <a:t> approach </a:t>
            </a:r>
            <a:r>
              <a:rPr lang="nl-NL" dirty="0" err="1" smtClean="0"/>
              <a:t>towards</a:t>
            </a:r>
            <a:r>
              <a:rPr lang="nl-NL" dirty="0" smtClean="0"/>
              <a:t> </a:t>
            </a:r>
            <a:r>
              <a:rPr lang="nl-NL" dirty="0"/>
              <a:t>0 </a:t>
            </a:r>
            <a:r>
              <a:rPr lang="nl-NL" dirty="0" smtClean="0"/>
              <a:t>or </a:t>
            </a:r>
            <a:r>
              <a:rPr lang="nl-NL" dirty="0"/>
              <a:t>100</a:t>
            </a:r>
            <a:r>
              <a:rPr lang="nl-NL" dirty="0" smtClean="0"/>
              <a:t>%)</a:t>
            </a:r>
          </a:p>
          <a:p>
            <a:endParaRPr lang="nl-NL" dirty="0"/>
          </a:p>
          <a:p>
            <a:r>
              <a:rPr lang="nl-NL" dirty="0" err="1" smtClean="0"/>
              <a:t>Choice</a:t>
            </a:r>
            <a:r>
              <a:rPr lang="nl-NL" dirty="0" smtClean="0"/>
              <a:t> </a:t>
            </a:r>
            <a:r>
              <a:rPr lang="nl-NL" dirty="0" err="1" smtClean="0"/>
              <a:t>when</a:t>
            </a:r>
            <a:r>
              <a:rPr lang="nl-NL" dirty="0" smtClean="0"/>
              <a:t> </a:t>
            </a:r>
            <a:r>
              <a:rPr lang="nl-NL" dirty="0" err="1" smtClean="0"/>
              <a:t>still</a:t>
            </a:r>
            <a:r>
              <a:rPr lang="nl-NL" dirty="0" smtClean="0"/>
              <a:t> </a:t>
            </a:r>
            <a:r>
              <a:rPr lang="nl-NL" dirty="0" err="1" smtClean="0"/>
              <a:t>uncertain</a:t>
            </a:r>
            <a:r>
              <a:rPr lang="nl-NL" dirty="0" smtClean="0"/>
              <a:t>: </a:t>
            </a:r>
            <a:r>
              <a:rPr lang="nl-NL" dirty="0" err="1" smtClean="0"/>
              <a:t>depends</a:t>
            </a:r>
            <a:r>
              <a:rPr lang="nl-NL" dirty="0" smtClean="0"/>
              <a:t> on </a:t>
            </a:r>
            <a:r>
              <a:rPr lang="nl-NL" dirty="0" err="1" smtClean="0"/>
              <a:t>prognosis</a:t>
            </a:r>
            <a:r>
              <a:rPr lang="nl-NL" dirty="0" smtClean="0"/>
              <a:t> </a:t>
            </a:r>
            <a:r>
              <a:rPr lang="nl-NL" dirty="0" err="1" smtClean="0"/>
              <a:t>disease</a:t>
            </a:r>
            <a:r>
              <a:rPr lang="nl-NL" dirty="0" smtClean="0"/>
              <a:t> </a:t>
            </a:r>
            <a:r>
              <a:rPr lang="nl-NL" dirty="0" err="1" smtClean="0"/>
              <a:t>if</a:t>
            </a:r>
            <a:r>
              <a:rPr lang="nl-NL" dirty="0" smtClean="0"/>
              <a:t> </a:t>
            </a:r>
            <a:r>
              <a:rPr lang="nl-NL" dirty="0" err="1" smtClean="0"/>
              <a:t>not</a:t>
            </a:r>
            <a:r>
              <a:rPr lang="nl-NL" dirty="0" smtClean="0"/>
              <a:t> </a:t>
            </a:r>
            <a:r>
              <a:rPr lang="nl-NL" dirty="0" err="1" smtClean="0"/>
              <a:t>treated</a:t>
            </a:r>
            <a:r>
              <a:rPr lang="nl-NL" dirty="0" smtClean="0"/>
              <a:t> </a:t>
            </a:r>
            <a:r>
              <a:rPr lang="nl-NL" dirty="0" err="1" smtClean="0"/>
              <a:t>and</a:t>
            </a:r>
            <a:r>
              <a:rPr lang="nl-NL" dirty="0" smtClean="0"/>
              <a:t> </a:t>
            </a:r>
            <a:r>
              <a:rPr lang="nl-NL" dirty="0" err="1" smtClean="0"/>
              <a:t>costs</a:t>
            </a:r>
            <a:r>
              <a:rPr lang="nl-NL" dirty="0" smtClean="0"/>
              <a:t>/</a:t>
            </a:r>
            <a:r>
              <a:rPr lang="nl-NL" dirty="0" err="1" smtClean="0"/>
              <a:t>risks</a:t>
            </a:r>
            <a:r>
              <a:rPr lang="nl-NL" dirty="0" smtClean="0"/>
              <a:t> of treatment</a:t>
            </a:r>
            <a:endParaRPr lang="nl-NL" dirty="0"/>
          </a:p>
          <a:p>
            <a:endParaRPr lang="nl-NL" dirty="0"/>
          </a:p>
          <a:p>
            <a:endParaRPr lang="nl-NL" dirty="0"/>
          </a:p>
        </p:txBody>
      </p:sp>
    </p:spTree>
    <p:extLst>
      <p:ext uri="{BB962C8B-B14F-4D97-AF65-F5344CB8AC3E}">
        <p14:creationId xmlns:p14="http://schemas.microsoft.com/office/powerpoint/2010/main" val="38939555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07" name="Picture 3" descr="dx testing"/>
          <p:cNvPicPr>
            <a:picLocks noChangeAspect="1" noChangeArrowheads="1"/>
          </p:cNvPicPr>
          <p:nvPr/>
        </p:nvPicPr>
        <p:blipFill>
          <a:blip r:embed="rId2">
            <a:extLst>
              <a:ext uri="{28A0092B-C50C-407E-A947-70E740481C1C}">
                <a14:useLocalDpi xmlns:a14="http://schemas.microsoft.com/office/drawing/2010/main" val="0"/>
              </a:ext>
            </a:extLst>
          </a:blip>
          <a:srcRect t="16174" r="11542"/>
          <a:stretch>
            <a:fillRect/>
          </a:stretch>
        </p:blipFill>
        <p:spPr bwMode="auto">
          <a:xfrm>
            <a:off x="632725" y="1568248"/>
            <a:ext cx="6437099" cy="457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p:cNvSpPr txBox="1">
            <a:spLocks noChangeArrowheads="1"/>
          </p:cNvSpPr>
          <p:nvPr/>
        </p:nvSpPr>
        <p:spPr bwMode="auto">
          <a:xfrm>
            <a:off x="3851275" y="4292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spcBef>
                <a:spcPct val="50000"/>
              </a:spcBef>
            </a:pPr>
            <a:r>
              <a:rPr lang="en-US" altLang="nl-NL" sz="2400">
                <a:solidFill>
                  <a:srgbClr val="000000"/>
                </a:solidFill>
                <a:latin typeface="Arial" charset="0"/>
              </a:rPr>
              <a:t>A</a:t>
            </a:r>
            <a:endParaRPr lang="en-GB" altLang="nl-NL" sz="2400">
              <a:solidFill>
                <a:srgbClr val="000000"/>
              </a:solidFill>
              <a:latin typeface="Arial" charset="0"/>
            </a:endParaRPr>
          </a:p>
        </p:txBody>
      </p:sp>
      <p:sp>
        <p:nvSpPr>
          <p:cNvPr id="21509" name="Text Box 5"/>
          <p:cNvSpPr txBox="1">
            <a:spLocks noChangeArrowheads="1"/>
          </p:cNvSpPr>
          <p:nvPr/>
        </p:nvSpPr>
        <p:spPr bwMode="auto">
          <a:xfrm>
            <a:off x="5580063" y="4292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spcBef>
                <a:spcPct val="50000"/>
              </a:spcBef>
            </a:pPr>
            <a:r>
              <a:rPr lang="en-US" altLang="nl-NL" sz="2400">
                <a:solidFill>
                  <a:srgbClr val="000000"/>
                </a:solidFill>
                <a:latin typeface="Arial" charset="0"/>
              </a:rPr>
              <a:t>B</a:t>
            </a:r>
            <a:endParaRPr lang="en-GB" altLang="nl-NL" sz="2400">
              <a:solidFill>
                <a:srgbClr val="000000"/>
              </a:solidFill>
              <a:latin typeface="Arial" charset="0"/>
            </a:endParaRPr>
          </a:p>
        </p:txBody>
      </p:sp>
      <p:sp>
        <p:nvSpPr>
          <p:cNvPr id="2" name="Titel 1"/>
          <p:cNvSpPr>
            <a:spLocks noGrp="1"/>
          </p:cNvSpPr>
          <p:nvPr>
            <p:ph type="title"/>
          </p:nvPr>
        </p:nvSpPr>
        <p:spPr/>
        <p:txBody>
          <a:bodyPr/>
          <a:lstStyle/>
          <a:p>
            <a:r>
              <a:rPr lang="nl-NL" dirty="0" smtClean="0"/>
              <a:t>Action </a:t>
            </a:r>
            <a:r>
              <a:rPr lang="nl-NL" dirty="0" err="1" smtClean="0"/>
              <a:t>thresholds</a:t>
            </a:r>
            <a:endParaRPr lang="nl-NL" dirty="0"/>
          </a:p>
        </p:txBody>
      </p:sp>
    </p:spTree>
    <p:extLst>
      <p:ext uri="{BB962C8B-B14F-4D97-AF65-F5344CB8AC3E}">
        <p14:creationId xmlns:p14="http://schemas.microsoft.com/office/powerpoint/2010/main" val="6161391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Diagnostics</a:t>
            </a:r>
            <a:r>
              <a:rPr lang="nl-NL" dirty="0" smtClean="0"/>
              <a:t> in </a:t>
            </a:r>
            <a:r>
              <a:rPr lang="nl-NL" dirty="0" err="1" smtClean="0"/>
              <a:t>practice</a:t>
            </a:r>
            <a:r>
              <a:rPr lang="nl-NL" dirty="0" smtClean="0"/>
              <a:t> </a:t>
            </a:r>
            <a:endParaRPr lang="nl-NL" dirty="0"/>
          </a:p>
        </p:txBody>
      </p:sp>
      <p:sp>
        <p:nvSpPr>
          <p:cNvPr id="3" name="Tijdelijke aanduiding voor inhoud 2"/>
          <p:cNvSpPr>
            <a:spLocks noGrp="1"/>
          </p:cNvSpPr>
          <p:nvPr>
            <p:ph idx="1"/>
          </p:nvPr>
        </p:nvSpPr>
        <p:spPr/>
        <p:txBody>
          <a:bodyPr/>
          <a:lstStyle/>
          <a:p>
            <a:r>
              <a:rPr lang="nl-NL" dirty="0" err="1" smtClean="0"/>
              <a:t>So</a:t>
            </a:r>
            <a:r>
              <a:rPr lang="nl-NL" dirty="0" smtClean="0"/>
              <a:t> </a:t>
            </a:r>
            <a:r>
              <a:rPr lang="nl-NL" dirty="0" err="1" smtClean="0"/>
              <a:t>what</a:t>
            </a:r>
            <a:r>
              <a:rPr lang="nl-NL" dirty="0" smtClean="0"/>
              <a:t> is </a:t>
            </a:r>
            <a:r>
              <a:rPr lang="nl-NL" dirty="0" err="1" smtClean="0"/>
              <a:t>diagnostics</a:t>
            </a:r>
            <a:r>
              <a:rPr lang="nl-NL" dirty="0" smtClean="0"/>
              <a:t> in </a:t>
            </a:r>
            <a:r>
              <a:rPr lang="nl-NL" dirty="0" err="1" smtClean="0"/>
              <a:t>practice</a:t>
            </a:r>
            <a:r>
              <a:rPr lang="nl-NL" dirty="0" smtClean="0"/>
              <a:t>?</a:t>
            </a:r>
            <a:endParaRPr lang="nl-NL" dirty="0"/>
          </a:p>
          <a:p>
            <a:pPr lvl="1"/>
            <a:r>
              <a:rPr lang="nl-NL" dirty="0" err="1" smtClean="0"/>
              <a:t>Estimation</a:t>
            </a:r>
            <a:r>
              <a:rPr lang="nl-NL" dirty="0" smtClean="0"/>
              <a:t> of risk/chance of </a:t>
            </a:r>
            <a:r>
              <a:rPr lang="nl-NL" dirty="0" err="1" smtClean="0"/>
              <a:t>presence</a:t>
            </a:r>
            <a:r>
              <a:rPr lang="nl-NL" dirty="0" smtClean="0"/>
              <a:t> of </a:t>
            </a:r>
            <a:r>
              <a:rPr lang="nl-NL" dirty="0" err="1" smtClean="0"/>
              <a:t>disease</a:t>
            </a:r>
            <a:r>
              <a:rPr lang="nl-NL" dirty="0" smtClean="0"/>
              <a:t> </a:t>
            </a:r>
            <a:r>
              <a:rPr lang="nl-NL" dirty="0" err="1" smtClean="0"/>
              <a:t>based</a:t>
            </a:r>
            <a:r>
              <a:rPr lang="nl-NL" dirty="0" smtClean="0"/>
              <a:t> on </a:t>
            </a:r>
            <a:r>
              <a:rPr lang="nl-NL" dirty="0" err="1" smtClean="0"/>
              <a:t>patient’s</a:t>
            </a:r>
            <a:r>
              <a:rPr lang="nl-NL" dirty="0" smtClean="0"/>
              <a:t> test </a:t>
            </a:r>
            <a:r>
              <a:rPr lang="nl-NL" dirty="0" err="1" smtClean="0"/>
              <a:t>results</a:t>
            </a:r>
            <a:r>
              <a:rPr lang="nl-NL" dirty="0"/>
              <a:t/>
            </a:r>
            <a:br>
              <a:rPr lang="nl-NL" dirty="0"/>
            </a:br>
            <a:endParaRPr lang="nl-NL" dirty="0"/>
          </a:p>
          <a:p>
            <a:r>
              <a:rPr lang="nl-NL" dirty="0" err="1" smtClean="0"/>
              <a:t>Why</a:t>
            </a:r>
            <a:r>
              <a:rPr lang="nl-NL" dirty="0" smtClean="0"/>
              <a:t> </a:t>
            </a:r>
            <a:r>
              <a:rPr lang="nl-NL" dirty="0" err="1" smtClean="0"/>
              <a:t>not</a:t>
            </a:r>
            <a:r>
              <a:rPr lang="nl-NL" dirty="0" smtClean="0"/>
              <a:t> </a:t>
            </a:r>
            <a:r>
              <a:rPr lang="nl-NL" dirty="0" err="1" smtClean="0"/>
              <a:t>all</a:t>
            </a:r>
            <a:r>
              <a:rPr lang="nl-NL" dirty="0" smtClean="0"/>
              <a:t> </a:t>
            </a:r>
            <a:r>
              <a:rPr lang="nl-NL" dirty="0" err="1" smtClean="0"/>
              <a:t>possible</a:t>
            </a:r>
            <a:r>
              <a:rPr lang="nl-NL" dirty="0" smtClean="0"/>
              <a:t> tests?</a:t>
            </a:r>
            <a:endParaRPr lang="nl-NL" dirty="0"/>
          </a:p>
          <a:p>
            <a:pPr lvl="1"/>
            <a:r>
              <a:rPr lang="nl-NL" dirty="0" smtClean="0"/>
              <a:t>Too </a:t>
            </a:r>
            <a:r>
              <a:rPr lang="nl-NL" dirty="0" err="1" smtClean="0"/>
              <a:t>burdening</a:t>
            </a:r>
            <a:endParaRPr lang="nl-NL" dirty="0"/>
          </a:p>
          <a:p>
            <a:pPr lvl="1"/>
            <a:r>
              <a:rPr lang="nl-NL" dirty="0" err="1" smtClean="0"/>
              <a:t>Unnecessary</a:t>
            </a:r>
            <a:r>
              <a:rPr lang="nl-NL" dirty="0" smtClean="0"/>
              <a:t>: different tests </a:t>
            </a:r>
            <a:r>
              <a:rPr lang="nl-NL" dirty="0" err="1" smtClean="0"/>
              <a:t>often</a:t>
            </a:r>
            <a:r>
              <a:rPr lang="nl-NL" dirty="0" smtClean="0"/>
              <a:t> </a:t>
            </a:r>
            <a:r>
              <a:rPr lang="nl-NL" dirty="0" err="1" smtClean="0"/>
              <a:t>provide</a:t>
            </a:r>
            <a:r>
              <a:rPr lang="nl-NL" dirty="0" smtClean="0"/>
              <a:t> </a:t>
            </a:r>
            <a:r>
              <a:rPr lang="nl-NL" dirty="0" err="1" smtClean="0"/>
              <a:t>same</a:t>
            </a:r>
            <a:r>
              <a:rPr lang="nl-NL" dirty="0" smtClean="0"/>
              <a:t> info</a:t>
            </a:r>
            <a:endParaRPr lang="nl-NL" dirty="0"/>
          </a:p>
          <a:p>
            <a:pPr lvl="1"/>
            <a:r>
              <a:rPr lang="nl-NL" dirty="0" err="1" smtClean="0"/>
              <a:t>Note</a:t>
            </a:r>
            <a:r>
              <a:rPr lang="nl-NL" dirty="0" smtClean="0"/>
              <a:t>: in </a:t>
            </a:r>
            <a:r>
              <a:rPr lang="nl-NL" dirty="0" err="1" smtClean="0"/>
              <a:t>practice</a:t>
            </a:r>
            <a:r>
              <a:rPr lang="nl-NL" dirty="0" smtClean="0"/>
              <a:t> </a:t>
            </a:r>
            <a:r>
              <a:rPr lang="nl-NL" dirty="0" err="1" smtClean="0"/>
              <a:t>very</a:t>
            </a:r>
            <a:r>
              <a:rPr lang="nl-NL" dirty="0" smtClean="0"/>
              <a:t> </a:t>
            </a:r>
            <a:r>
              <a:rPr lang="nl-NL" dirty="0" err="1" smtClean="0"/>
              <a:t>often</a:t>
            </a:r>
            <a:r>
              <a:rPr lang="nl-NL" dirty="0" smtClean="0"/>
              <a:t> more </a:t>
            </a:r>
            <a:r>
              <a:rPr lang="nl-NL" dirty="0" err="1" smtClean="0"/>
              <a:t>testing</a:t>
            </a:r>
            <a:r>
              <a:rPr lang="nl-NL" dirty="0" smtClean="0"/>
              <a:t> </a:t>
            </a:r>
            <a:r>
              <a:rPr lang="nl-NL" dirty="0" err="1" smtClean="0"/>
              <a:t>than</a:t>
            </a:r>
            <a:r>
              <a:rPr lang="nl-NL" dirty="0" smtClean="0"/>
              <a:t> </a:t>
            </a:r>
            <a:r>
              <a:rPr lang="nl-NL" dirty="0" err="1" smtClean="0"/>
              <a:t>strictly</a:t>
            </a:r>
            <a:r>
              <a:rPr lang="nl-NL" dirty="0" smtClean="0"/>
              <a:t> </a:t>
            </a:r>
            <a:r>
              <a:rPr lang="nl-NL" dirty="0" err="1" smtClean="0"/>
              <a:t>needed</a:t>
            </a:r>
            <a:r>
              <a:rPr lang="nl-NL" dirty="0" smtClean="0"/>
              <a:t>!</a:t>
            </a:r>
            <a:endParaRPr lang="nl-NL" dirty="0"/>
          </a:p>
          <a:p>
            <a:endParaRPr lang="nl-NL" dirty="0"/>
          </a:p>
          <a:p>
            <a:r>
              <a:rPr lang="nl-NL" dirty="0" err="1" smtClean="0"/>
              <a:t>What</a:t>
            </a:r>
            <a:r>
              <a:rPr lang="nl-NL" dirty="0" smtClean="0"/>
              <a:t> </a:t>
            </a:r>
            <a:r>
              <a:rPr lang="nl-NL" dirty="0" err="1" smtClean="0"/>
              <a:t>diagnostics</a:t>
            </a:r>
            <a:r>
              <a:rPr lang="nl-NL" dirty="0" smtClean="0"/>
              <a:t> is </a:t>
            </a:r>
            <a:r>
              <a:rPr lang="nl-NL" dirty="0" err="1" smtClean="0"/>
              <a:t>really</a:t>
            </a:r>
            <a:r>
              <a:rPr lang="nl-NL" dirty="0" smtClean="0"/>
              <a:t> </a:t>
            </a:r>
            <a:r>
              <a:rPr lang="nl-NL" dirty="0" err="1" smtClean="0"/>
              <a:t>necessary</a:t>
            </a:r>
            <a:r>
              <a:rPr lang="nl-NL" dirty="0" smtClean="0"/>
              <a:t>? </a:t>
            </a:r>
            <a:r>
              <a:rPr lang="nl-NL" dirty="0" smtClean="0">
                <a:sym typeface="Wingdings" panose="05000000000000000000" pitchFamily="2" charset="2"/>
              </a:rPr>
              <a:t> </a:t>
            </a:r>
            <a:r>
              <a:rPr lang="nl-NL" dirty="0" err="1" smtClean="0">
                <a:sym typeface="Wingdings" panose="05000000000000000000" pitchFamily="2" charset="2"/>
              </a:rPr>
              <a:t>Scientific</a:t>
            </a:r>
            <a:r>
              <a:rPr lang="nl-NL" dirty="0" smtClean="0">
                <a:sym typeface="Wingdings" panose="05000000000000000000" pitchFamily="2" charset="2"/>
              </a:rPr>
              <a:t> </a:t>
            </a:r>
            <a:r>
              <a:rPr lang="nl-NL" dirty="0" err="1" smtClean="0">
                <a:sym typeface="Wingdings" panose="05000000000000000000" pitchFamily="2" charset="2"/>
              </a:rPr>
              <a:t>diagnostic</a:t>
            </a:r>
            <a:r>
              <a:rPr lang="nl-NL" dirty="0" smtClean="0">
                <a:sym typeface="Wingdings" panose="05000000000000000000" pitchFamily="2" charset="2"/>
              </a:rPr>
              <a:t> research</a:t>
            </a:r>
            <a:endParaRPr lang="nl-NL" dirty="0"/>
          </a:p>
        </p:txBody>
      </p:sp>
    </p:spTree>
    <p:extLst>
      <p:ext uri="{BB962C8B-B14F-4D97-AF65-F5344CB8AC3E}">
        <p14:creationId xmlns:p14="http://schemas.microsoft.com/office/powerpoint/2010/main" val="7024178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Scientific</a:t>
            </a:r>
            <a:r>
              <a:rPr lang="nl-NL" dirty="0" smtClean="0"/>
              <a:t> </a:t>
            </a:r>
            <a:r>
              <a:rPr lang="nl-NL" dirty="0" err="1" smtClean="0"/>
              <a:t>diagnostic</a:t>
            </a:r>
            <a:r>
              <a:rPr lang="nl-NL" dirty="0" smtClean="0"/>
              <a:t> research</a:t>
            </a:r>
            <a:endParaRPr lang="nl-NL" dirty="0"/>
          </a:p>
        </p:txBody>
      </p:sp>
      <p:sp>
        <p:nvSpPr>
          <p:cNvPr id="3" name="Tijdelijke aanduiding voor inhoud 2"/>
          <p:cNvSpPr>
            <a:spLocks noGrp="1"/>
          </p:cNvSpPr>
          <p:nvPr>
            <p:ph idx="1"/>
          </p:nvPr>
        </p:nvSpPr>
        <p:spPr/>
        <p:txBody>
          <a:bodyPr/>
          <a:lstStyle/>
          <a:p>
            <a:r>
              <a:rPr lang="nl-NL" dirty="0" err="1" smtClean="0"/>
              <a:t>Which</a:t>
            </a:r>
            <a:r>
              <a:rPr lang="nl-NL" dirty="0" smtClean="0"/>
              <a:t> tests </a:t>
            </a:r>
            <a:r>
              <a:rPr lang="nl-NL" dirty="0" err="1" smtClean="0"/>
              <a:t>really</a:t>
            </a:r>
            <a:r>
              <a:rPr lang="nl-NL" dirty="0" smtClean="0"/>
              <a:t> </a:t>
            </a:r>
            <a:r>
              <a:rPr lang="nl-NL" dirty="0" err="1" smtClean="0"/>
              <a:t>contribute</a:t>
            </a:r>
            <a:r>
              <a:rPr lang="nl-NL" dirty="0" smtClean="0"/>
              <a:t> </a:t>
            </a:r>
            <a:r>
              <a:rPr lang="nl-NL" dirty="0" err="1" smtClean="0"/>
              <a:t>to</a:t>
            </a:r>
            <a:r>
              <a:rPr lang="nl-NL" dirty="0" smtClean="0"/>
              <a:t> </a:t>
            </a:r>
            <a:r>
              <a:rPr lang="nl-NL" dirty="0" err="1" smtClean="0"/>
              <a:t>estimation</a:t>
            </a:r>
            <a:r>
              <a:rPr lang="nl-NL" dirty="0" smtClean="0"/>
              <a:t> of risk (</a:t>
            </a:r>
            <a:r>
              <a:rPr lang="nl-NL" dirty="0" err="1" smtClean="0"/>
              <a:t>disease</a:t>
            </a:r>
            <a:r>
              <a:rPr lang="nl-NL" dirty="0" smtClean="0"/>
              <a:t> </a:t>
            </a:r>
            <a:r>
              <a:rPr lang="nl-NL" dirty="0" err="1" smtClean="0"/>
              <a:t>presence</a:t>
            </a:r>
            <a:r>
              <a:rPr lang="nl-NL" dirty="0" smtClean="0"/>
              <a:t>)?</a:t>
            </a:r>
            <a:endParaRPr lang="nl-NL" dirty="0"/>
          </a:p>
          <a:p>
            <a:r>
              <a:rPr lang="nl-NL" dirty="0" err="1" smtClean="0"/>
              <a:t>This</a:t>
            </a:r>
            <a:r>
              <a:rPr lang="nl-NL" dirty="0" smtClean="0"/>
              <a:t> </a:t>
            </a:r>
            <a:r>
              <a:rPr lang="nl-NL" dirty="0" err="1" smtClean="0"/>
              <a:t>needs</a:t>
            </a:r>
            <a:r>
              <a:rPr lang="nl-NL" dirty="0" smtClean="0"/>
              <a:t> </a:t>
            </a:r>
            <a:r>
              <a:rPr lang="nl-NL" dirty="0" err="1" smtClean="0"/>
              <a:t>to</a:t>
            </a:r>
            <a:r>
              <a:rPr lang="nl-NL" dirty="0" smtClean="0"/>
              <a:t> serve </a:t>
            </a:r>
            <a:r>
              <a:rPr lang="nl-NL" dirty="0" err="1" smtClean="0"/>
              <a:t>practice</a:t>
            </a:r>
            <a:r>
              <a:rPr lang="nl-NL" dirty="0" smtClean="0"/>
              <a:t> </a:t>
            </a:r>
            <a:r>
              <a:rPr lang="nl-NL" dirty="0" smtClean="0">
                <a:sym typeface="Wingdings" panose="05000000000000000000" pitchFamily="2" charset="2"/>
              </a:rPr>
              <a:t> </a:t>
            </a:r>
            <a:r>
              <a:rPr lang="nl-NL" dirty="0" err="1" smtClean="0">
                <a:sym typeface="Wingdings" panose="05000000000000000000" pitchFamily="2" charset="2"/>
              </a:rPr>
              <a:t>so</a:t>
            </a:r>
            <a:r>
              <a:rPr lang="nl-NL" dirty="0" smtClean="0">
                <a:sym typeface="Wingdings" panose="05000000000000000000" pitchFamily="2" charset="2"/>
              </a:rPr>
              <a:t> follow </a:t>
            </a:r>
            <a:r>
              <a:rPr lang="nl-NL" dirty="0" err="1" smtClean="0">
                <a:sym typeface="Wingdings" panose="05000000000000000000" pitchFamily="2" charset="2"/>
              </a:rPr>
              <a:t>practice</a:t>
            </a:r>
            <a:endParaRPr lang="nl-NL" dirty="0"/>
          </a:p>
          <a:p>
            <a:endParaRPr lang="nl-NL" dirty="0"/>
          </a:p>
        </p:txBody>
      </p:sp>
    </p:spTree>
    <p:extLst>
      <p:ext uri="{BB962C8B-B14F-4D97-AF65-F5344CB8AC3E}">
        <p14:creationId xmlns:p14="http://schemas.microsoft.com/office/powerpoint/2010/main" val="10473508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Study</a:t>
            </a:r>
            <a:r>
              <a:rPr lang="nl-NL" dirty="0" smtClean="0"/>
              <a:t> design</a:t>
            </a:r>
            <a:endParaRPr lang="nl-NL" dirty="0"/>
          </a:p>
        </p:txBody>
      </p:sp>
      <p:sp>
        <p:nvSpPr>
          <p:cNvPr id="3" name="Tijdelijke aanduiding voor inhoud 2"/>
          <p:cNvSpPr>
            <a:spLocks noGrp="1"/>
          </p:cNvSpPr>
          <p:nvPr>
            <p:ph idx="1"/>
          </p:nvPr>
        </p:nvSpPr>
        <p:spPr/>
        <p:txBody>
          <a:bodyPr/>
          <a:lstStyle/>
          <a:p>
            <a:r>
              <a:rPr lang="nl-NL" dirty="0" smtClean="0"/>
              <a:t>Research question</a:t>
            </a:r>
            <a:endParaRPr lang="nl-NL" dirty="0"/>
          </a:p>
          <a:p>
            <a:endParaRPr lang="nl-NL" dirty="0" smtClean="0"/>
          </a:p>
          <a:p>
            <a:r>
              <a:rPr lang="nl-NL" dirty="0" smtClean="0"/>
              <a:t>Domain</a:t>
            </a:r>
          </a:p>
          <a:p>
            <a:pPr lvl="1"/>
            <a:r>
              <a:rPr lang="nl-NL" dirty="0" err="1" smtClean="0"/>
              <a:t>Study</a:t>
            </a:r>
            <a:r>
              <a:rPr lang="nl-NL" dirty="0" smtClean="0"/>
              <a:t> </a:t>
            </a:r>
            <a:r>
              <a:rPr lang="nl-NL" dirty="0" err="1" smtClean="0"/>
              <a:t>population</a:t>
            </a:r>
            <a:r>
              <a:rPr lang="nl-NL" dirty="0" smtClean="0"/>
              <a:t> </a:t>
            </a:r>
          </a:p>
          <a:p>
            <a:pPr lvl="1"/>
            <a:endParaRPr lang="nl-NL" dirty="0"/>
          </a:p>
          <a:p>
            <a:r>
              <a:rPr lang="nl-NL" dirty="0" smtClean="0"/>
              <a:t>Determinant(s)</a:t>
            </a:r>
          </a:p>
          <a:p>
            <a:endParaRPr lang="nl-NL" dirty="0"/>
          </a:p>
          <a:p>
            <a:r>
              <a:rPr lang="nl-NL" dirty="0" err="1" smtClean="0"/>
              <a:t>Outcome</a:t>
            </a:r>
            <a:endParaRPr lang="nl-NL" dirty="0"/>
          </a:p>
          <a:p>
            <a:endParaRPr lang="nl-NL" dirty="0" smtClean="0"/>
          </a:p>
          <a:p>
            <a:r>
              <a:rPr lang="nl-NL" dirty="0" err="1" smtClean="0"/>
              <a:t>Study</a:t>
            </a:r>
            <a:r>
              <a:rPr lang="nl-NL" dirty="0" smtClean="0"/>
              <a:t> design proper</a:t>
            </a:r>
            <a:endParaRPr lang="nl-NL" dirty="0"/>
          </a:p>
          <a:p>
            <a:endParaRPr lang="nl-NL" dirty="0"/>
          </a:p>
          <a:p>
            <a:r>
              <a:rPr lang="nl-NL" dirty="0" smtClean="0"/>
              <a:t>Data-analysis, </a:t>
            </a:r>
            <a:r>
              <a:rPr lang="nl-NL" dirty="0" err="1" smtClean="0"/>
              <a:t>interpretation</a:t>
            </a:r>
            <a:r>
              <a:rPr lang="nl-NL" dirty="0" smtClean="0"/>
              <a:t> </a:t>
            </a:r>
            <a:r>
              <a:rPr lang="nl-NL" dirty="0"/>
              <a:t>+ </a:t>
            </a:r>
            <a:r>
              <a:rPr lang="nl-NL" dirty="0" err="1" smtClean="0"/>
              <a:t>reporting</a:t>
            </a:r>
            <a:endParaRPr lang="nl-NL" dirty="0"/>
          </a:p>
        </p:txBody>
      </p:sp>
    </p:spTree>
    <p:extLst>
      <p:ext uri="{BB962C8B-B14F-4D97-AF65-F5344CB8AC3E}">
        <p14:creationId xmlns:p14="http://schemas.microsoft.com/office/powerpoint/2010/main" val="28259723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Research question/</a:t>
            </a:r>
            <a:r>
              <a:rPr lang="nl-NL" dirty="0" err="1" smtClean="0"/>
              <a:t>occurrence</a:t>
            </a:r>
            <a:r>
              <a:rPr lang="nl-NL" dirty="0" smtClean="0"/>
              <a:t> </a:t>
            </a:r>
            <a:r>
              <a:rPr lang="nl-NL" dirty="0" err="1" smtClean="0"/>
              <a:t>relation</a:t>
            </a:r>
            <a:endParaRPr lang="nl-NL" dirty="0"/>
          </a:p>
        </p:txBody>
      </p:sp>
      <p:sp>
        <p:nvSpPr>
          <p:cNvPr id="3" name="Tijdelijke aanduiding voor inhoud 2"/>
          <p:cNvSpPr>
            <a:spLocks noGrp="1"/>
          </p:cNvSpPr>
          <p:nvPr>
            <p:ph idx="1"/>
          </p:nvPr>
        </p:nvSpPr>
        <p:spPr/>
        <p:txBody>
          <a:bodyPr/>
          <a:lstStyle/>
          <a:p>
            <a:r>
              <a:rPr lang="nl-NL" dirty="0" err="1" smtClean="0"/>
              <a:t>Which</a:t>
            </a:r>
            <a:r>
              <a:rPr lang="nl-NL" dirty="0" smtClean="0"/>
              <a:t> </a:t>
            </a:r>
            <a:r>
              <a:rPr lang="nl-NL" dirty="0" err="1" smtClean="0"/>
              <a:t>simple</a:t>
            </a:r>
            <a:r>
              <a:rPr lang="nl-NL" dirty="0" smtClean="0"/>
              <a:t>, safe, </a:t>
            </a:r>
            <a:r>
              <a:rPr lang="nl-NL" dirty="0" err="1" smtClean="0"/>
              <a:t>and</a:t>
            </a:r>
            <a:r>
              <a:rPr lang="nl-NL" dirty="0" smtClean="0"/>
              <a:t> </a:t>
            </a:r>
            <a:r>
              <a:rPr lang="nl-NL" dirty="0" err="1" smtClean="0"/>
              <a:t>cheap</a:t>
            </a:r>
            <a:r>
              <a:rPr lang="nl-NL" dirty="0" smtClean="0"/>
              <a:t> tests </a:t>
            </a:r>
            <a:r>
              <a:rPr lang="nl-NL" dirty="0" err="1" smtClean="0"/>
              <a:t>allow</a:t>
            </a:r>
            <a:r>
              <a:rPr lang="nl-NL" dirty="0" smtClean="0"/>
              <a:t> </a:t>
            </a:r>
            <a:r>
              <a:rPr lang="nl-NL" dirty="0" err="1" smtClean="0"/>
              <a:t>us</a:t>
            </a:r>
            <a:r>
              <a:rPr lang="nl-NL" dirty="0" smtClean="0"/>
              <a:t> </a:t>
            </a:r>
            <a:r>
              <a:rPr lang="nl-NL" dirty="0" err="1" smtClean="0"/>
              <a:t>to</a:t>
            </a:r>
            <a:r>
              <a:rPr lang="nl-NL" dirty="0" smtClean="0"/>
              <a:t> </a:t>
            </a:r>
            <a:r>
              <a:rPr lang="nl-NL" dirty="0" err="1" smtClean="0"/>
              <a:t>estimate</a:t>
            </a:r>
            <a:r>
              <a:rPr lang="nl-NL" dirty="0" smtClean="0"/>
              <a:t> </a:t>
            </a:r>
            <a:r>
              <a:rPr lang="nl-NL" dirty="0" err="1" smtClean="0"/>
              <a:t>the</a:t>
            </a:r>
            <a:r>
              <a:rPr lang="nl-NL" dirty="0" smtClean="0"/>
              <a:t> </a:t>
            </a:r>
            <a:r>
              <a:rPr lang="nl-NL" dirty="0" err="1" smtClean="0"/>
              <a:t>presence</a:t>
            </a:r>
            <a:r>
              <a:rPr lang="nl-NL" dirty="0" smtClean="0"/>
              <a:t>/absence of </a:t>
            </a:r>
            <a:r>
              <a:rPr lang="nl-NL" dirty="0" err="1" smtClean="0"/>
              <a:t>disease</a:t>
            </a:r>
            <a:r>
              <a:rPr lang="nl-NL" dirty="0" smtClean="0"/>
              <a:t>?</a:t>
            </a:r>
            <a:r>
              <a:rPr lang="nl-NL" dirty="0"/>
              <a:t/>
            </a:r>
            <a:br>
              <a:rPr lang="nl-NL" dirty="0"/>
            </a:br>
            <a:endParaRPr lang="nl-NL" dirty="0"/>
          </a:p>
          <a:p>
            <a:r>
              <a:rPr lang="nl-NL" dirty="0" err="1" smtClean="0"/>
              <a:t>What</a:t>
            </a:r>
            <a:r>
              <a:rPr lang="nl-NL" dirty="0" smtClean="0"/>
              <a:t> are </a:t>
            </a:r>
            <a:r>
              <a:rPr lang="nl-NL" dirty="0" err="1" smtClean="0"/>
              <a:t>determinants</a:t>
            </a:r>
            <a:r>
              <a:rPr lang="nl-NL" dirty="0" smtClean="0"/>
              <a:t> of </a:t>
            </a:r>
            <a:r>
              <a:rPr lang="nl-NL" dirty="0" err="1" smtClean="0"/>
              <a:t>presence</a:t>
            </a:r>
            <a:r>
              <a:rPr lang="nl-NL" dirty="0" smtClean="0"/>
              <a:t>/absence </a:t>
            </a:r>
            <a:r>
              <a:rPr lang="nl-NL" dirty="0" err="1" smtClean="0"/>
              <a:t>disease</a:t>
            </a:r>
            <a:r>
              <a:rPr lang="nl-NL" dirty="0" smtClean="0"/>
              <a:t>?</a:t>
            </a:r>
            <a:endParaRPr lang="nl-NL" dirty="0"/>
          </a:p>
          <a:p>
            <a:endParaRPr lang="nl-NL" dirty="0"/>
          </a:p>
          <a:p>
            <a:r>
              <a:rPr lang="nl-NL" dirty="0" smtClean="0"/>
              <a:t>Determinant-</a:t>
            </a:r>
            <a:r>
              <a:rPr lang="nl-NL" dirty="0" err="1" smtClean="0"/>
              <a:t>outcome</a:t>
            </a:r>
            <a:r>
              <a:rPr lang="nl-NL" dirty="0" smtClean="0"/>
              <a:t> </a:t>
            </a:r>
            <a:r>
              <a:rPr lang="nl-NL" dirty="0" err="1" smtClean="0"/>
              <a:t>relation</a:t>
            </a:r>
            <a:r>
              <a:rPr lang="nl-NL" dirty="0" smtClean="0"/>
              <a:t>:</a:t>
            </a:r>
            <a:endParaRPr lang="nl-NL" dirty="0"/>
          </a:p>
          <a:p>
            <a:pPr lvl="1"/>
            <a:r>
              <a:rPr lang="nl-NL" dirty="0" smtClean="0"/>
              <a:t>Chance </a:t>
            </a:r>
            <a:r>
              <a:rPr lang="nl-NL" dirty="0" err="1" smtClean="0"/>
              <a:t>for</a:t>
            </a:r>
            <a:r>
              <a:rPr lang="nl-NL" dirty="0" smtClean="0"/>
              <a:t> </a:t>
            </a:r>
            <a:r>
              <a:rPr lang="nl-NL" dirty="0" err="1" smtClean="0"/>
              <a:t>disease</a:t>
            </a:r>
            <a:r>
              <a:rPr lang="nl-NL" dirty="0" smtClean="0"/>
              <a:t> as a </a:t>
            </a:r>
            <a:r>
              <a:rPr lang="nl-NL" dirty="0" err="1" smtClean="0"/>
              <a:t>function</a:t>
            </a:r>
            <a:r>
              <a:rPr lang="nl-NL" dirty="0" smtClean="0"/>
              <a:t> of test </a:t>
            </a:r>
            <a:r>
              <a:rPr lang="nl-NL" dirty="0" err="1" smtClean="0"/>
              <a:t>results</a:t>
            </a:r>
            <a:endParaRPr lang="nl-NL" dirty="0"/>
          </a:p>
          <a:p>
            <a:pPr lvl="1"/>
            <a:r>
              <a:rPr lang="nl-NL" dirty="0" err="1" smtClean="0"/>
              <a:t>outcome</a:t>
            </a:r>
            <a:r>
              <a:rPr lang="nl-NL" dirty="0" smtClean="0"/>
              <a:t> </a:t>
            </a:r>
            <a:r>
              <a:rPr lang="nl-NL" dirty="0"/>
              <a:t>= </a:t>
            </a:r>
            <a:r>
              <a:rPr lang="nl-NL" dirty="0" smtClean="0"/>
              <a:t>chance </a:t>
            </a:r>
            <a:r>
              <a:rPr lang="nl-NL" dirty="0" err="1" smtClean="0"/>
              <a:t>for</a:t>
            </a:r>
            <a:r>
              <a:rPr lang="nl-NL" dirty="0" smtClean="0"/>
              <a:t> </a:t>
            </a:r>
            <a:r>
              <a:rPr lang="nl-NL" dirty="0" err="1" smtClean="0"/>
              <a:t>disease</a:t>
            </a:r>
            <a:r>
              <a:rPr lang="nl-NL" dirty="0" smtClean="0"/>
              <a:t> </a:t>
            </a:r>
            <a:r>
              <a:rPr lang="nl-NL" dirty="0"/>
              <a:t>= % = </a:t>
            </a:r>
            <a:r>
              <a:rPr lang="nl-NL" dirty="0" err="1" smtClean="0"/>
              <a:t>prevalence</a:t>
            </a:r>
            <a:endParaRPr lang="nl-NL" dirty="0"/>
          </a:p>
          <a:p>
            <a:pPr lvl="1"/>
            <a:r>
              <a:rPr lang="nl-NL" dirty="0" err="1" smtClean="0"/>
              <a:t>Determinants</a:t>
            </a:r>
            <a:r>
              <a:rPr lang="nl-NL" dirty="0" smtClean="0"/>
              <a:t> </a:t>
            </a:r>
            <a:r>
              <a:rPr lang="nl-NL" dirty="0"/>
              <a:t>= </a:t>
            </a:r>
            <a:r>
              <a:rPr lang="nl-NL" dirty="0" smtClean="0"/>
              <a:t>test </a:t>
            </a:r>
            <a:r>
              <a:rPr lang="nl-NL" dirty="0" err="1" smtClean="0"/>
              <a:t>results</a:t>
            </a:r>
            <a:r>
              <a:rPr lang="nl-NL" dirty="0" smtClean="0"/>
              <a:t> </a:t>
            </a:r>
            <a:endParaRPr lang="nl-NL" dirty="0"/>
          </a:p>
          <a:p>
            <a:endParaRPr lang="nl-NL" dirty="0"/>
          </a:p>
        </p:txBody>
      </p:sp>
    </p:spTree>
    <p:extLst>
      <p:ext uri="{BB962C8B-B14F-4D97-AF65-F5344CB8AC3E}">
        <p14:creationId xmlns:p14="http://schemas.microsoft.com/office/powerpoint/2010/main" val="29227466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Occurrence</a:t>
            </a:r>
            <a:r>
              <a:rPr lang="nl-NL" dirty="0" smtClean="0"/>
              <a:t> </a:t>
            </a:r>
            <a:r>
              <a:rPr lang="nl-NL" dirty="0" err="1" smtClean="0"/>
              <a:t>relation</a:t>
            </a:r>
            <a:endParaRPr lang="nl-NL" dirty="0"/>
          </a:p>
        </p:txBody>
      </p:sp>
      <p:sp>
        <p:nvSpPr>
          <p:cNvPr id="3" name="Tijdelijke aanduiding voor inhoud 2"/>
          <p:cNvSpPr>
            <a:spLocks noGrp="1"/>
          </p:cNvSpPr>
          <p:nvPr>
            <p:ph idx="1"/>
          </p:nvPr>
        </p:nvSpPr>
        <p:spPr/>
        <p:txBody>
          <a:bodyPr/>
          <a:lstStyle/>
          <a:p>
            <a:pPr marL="0" indent="0">
              <a:buNone/>
            </a:pPr>
            <a:r>
              <a:rPr lang="nl-NL" dirty="0" smtClean="0"/>
              <a:t>Casus</a:t>
            </a:r>
          </a:p>
          <a:p>
            <a:endParaRPr lang="nl-NL" dirty="0"/>
          </a:p>
          <a:p>
            <a:r>
              <a:rPr lang="nl-NL" dirty="0" smtClean="0"/>
              <a:t>%</a:t>
            </a:r>
            <a:r>
              <a:rPr lang="nl-NL" dirty="0"/>
              <a:t>BM = </a:t>
            </a:r>
            <a:r>
              <a:rPr lang="nl-NL" dirty="0" smtClean="0"/>
              <a:t>ƒ(</a:t>
            </a:r>
            <a:r>
              <a:rPr lang="nl-NL" dirty="0" err="1" smtClean="0"/>
              <a:t>age</a:t>
            </a:r>
            <a:r>
              <a:rPr lang="nl-NL" dirty="0" smtClean="0"/>
              <a:t>, </a:t>
            </a:r>
            <a:r>
              <a:rPr lang="nl-NL" dirty="0" err="1" smtClean="0"/>
              <a:t>sex</a:t>
            </a:r>
            <a:r>
              <a:rPr lang="nl-NL" dirty="0" smtClean="0"/>
              <a:t>, </a:t>
            </a:r>
            <a:r>
              <a:rPr lang="nl-NL" dirty="0" err="1" smtClean="0"/>
              <a:t>fevor</a:t>
            </a:r>
            <a:r>
              <a:rPr lang="nl-NL" dirty="0" smtClean="0"/>
              <a:t>, indicators </a:t>
            </a:r>
            <a:r>
              <a:rPr lang="nl-NL" dirty="0" err="1" smtClean="0"/>
              <a:t>blood</a:t>
            </a:r>
            <a:r>
              <a:rPr lang="nl-NL" dirty="0" smtClean="0"/>
              <a:t> </a:t>
            </a:r>
            <a:r>
              <a:rPr lang="nl-NL" dirty="0" err="1" smtClean="0"/>
              <a:t>infection</a:t>
            </a:r>
            <a:r>
              <a:rPr lang="nl-NL" dirty="0" smtClean="0"/>
              <a:t>, </a:t>
            </a:r>
            <a:r>
              <a:rPr lang="nl-NL" dirty="0" err="1"/>
              <a:t>etc</a:t>
            </a:r>
            <a:r>
              <a:rPr lang="nl-NL" dirty="0"/>
              <a:t>)</a:t>
            </a:r>
          </a:p>
          <a:p>
            <a:pPr marL="0" indent="0">
              <a:buNone/>
            </a:pPr>
            <a:endParaRPr lang="nl-NL" dirty="0"/>
          </a:p>
        </p:txBody>
      </p:sp>
    </p:spTree>
    <p:extLst>
      <p:ext uri="{BB962C8B-B14F-4D97-AF65-F5344CB8AC3E}">
        <p14:creationId xmlns:p14="http://schemas.microsoft.com/office/powerpoint/2010/main" val="27269782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Domain</a:t>
            </a:r>
            <a:endParaRPr lang="nl-NL" dirty="0"/>
          </a:p>
        </p:txBody>
      </p:sp>
      <p:sp>
        <p:nvSpPr>
          <p:cNvPr id="3" name="Tijdelijke aanduiding voor inhoud 2"/>
          <p:cNvSpPr>
            <a:spLocks noGrp="1"/>
          </p:cNvSpPr>
          <p:nvPr>
            <p:ph idx="1"/>
          </p:nvPr>
        </p:nvSpPr>
        <p:spPr/>
        <p:txBody>
          <a:bodyPr/>
          <a:lstStyle/>
          <a:p>
            <a:r>
              <a:rPr lang="nl-NL" dirty="0"/>
              <a:t>	</a:t>
            </a:r>
            <a:r>
              <a:rPr lang="nl-NL" dirty="0" smtClean="0"/>
              <a:t>For </a:t>
            </a:r>
            <a:r>
              <a:rPr lang="nl-NL" dirty="0" err="1" smtClean="0"/>
              <a:t>whom</a:t>
            </a:r>
            <a:r>
              <a:rPr lang="nl-NL" dirty="0" smtClean="0"/>
              <a:t> </a:t>
            </a:r>
            <a:r>
              <a:rPr lang="nl-NL" dirty="0" smtClean="0">
                <a:sym typeface="Wingdings" panose="05000000000000000000" pitchFamily="2" charset="2"/>
              </a:rPr>
              <a:t> </a:t>
            </a:r>
            <a:r>
              <a:rPr lang="nl-NL" dirty="0" smtClean="0"/>
              <a:t>domain, </a:t>
            </a:r>
            <a:r>
              <a:rPr lang="nl-NL" dirty="0" err="1" smtClean="0"/>
              <a:t>generalization</a:t>
            </a:r>
            <a:r>
              <a:rPr lang="nl-NL" dirty="0" smtClean="0"/>
              <a:t> </a:t>
            </a:r>
            <a:endParaRPr lang="nl-NL" dirty="0"/>
          </a:p>
          <a:p>
            <a:pPr lvl="1"/>
            <a:r>
              <a:rPr lang="nl-NL" dirty="0"/>
              <a:t>= type </a:t>
            </a:r>
            <a:r>
              <a:rPr lang="nl-NL" dirty="0" smtClean="0"/>
              <a:t>of </a:t>
            </a:r>
            <a:r>
              <a:rPr lang="nl-NL" dirty="0" err="1" smtClean="0"/>
              <a:t>patients</a:t>
            </a:r>
            <a:r>
              <a:rPr lang="nl-NL" dirty="0" smtClean="0"/>
              <a:t> </a:t>
            </a:r>
            <a:r>
              <a:rPr lang="nl-NL" dirty="0" err="1" smtClean="0"/>
              <a:t>with</a:t>
            </a:r>
            <a:r>
              <a:rPr lang="nl-NL" dirty="0" smtClean="0"/>
              <a:t> </a:t>
            </a:r>
            <a:r>
              <a:rPr lang="nl-NL" dirty="0" err="1" smtClean="0"/>
              <a:t>particular</a:t>
            </a:r>
            <a:r>
              <a:rPr lang="nl-NL" dirty="0" smtClean="0"/>
              <a:t> </a:t>
            </a:r>
            <a:r>
              <a:rPr lang="nl-NL" dirty="0" err="1" smtClean="0"/>
              <a:t>symptom</a:t>
            </a:r>
            <a:r>
              <a:rPr lang="nl-NL" dirty="0" smtClean="0"/>
              <a:t>/ </a:t>
            </a:r>
            <a:r>
              <a:rPr lang="nl-NL" dirty="0" err="1" smtClean="0"/>
              <a:t>complaint</a:t>
            </a:r>
            <a:r>
              <a:rPr lang="nl-NL" dirty="0" smtClean="0"/>
              <a:t> + </a:t>
            </a:r>
            <a:r>
              <a:rPr lang="nl-NL" dirty="0"/>
              <a:t>setting</a:t>
            </a:r>
          </a:p>
          <a:p>
            <a:pPr lvl="1"/>
            <a:r>
              <a:rPr lang="nl-NL" dirty="0" err="1" smtClean="0"/>
              <a:t>Study</a:t>
            </a:r>
            <a:r>
              <a:rPr lang="nl-NL" dirty="0" smtClean="0"/>
              <a:t> </a:t>
            </a:r>
            <a:r>
              <a:rPr lang="nl-NL" dirty="0" err="1" smtClean="0"/>
              <a:t>population</a:t>
            </a:r>
            <a:r>
              <a:rPr lang="nl-NL" dirty="0" smtClean="0"/>
              <a:t> </a:t>
            </a:r>
            <a:r>
              <a:rPr lang="nl-NL" dirty="0"/>
              <a:t>= 1 </a:t>
            </a:r>
            <a:r>
              <a:rPr lang="nl-NL" dirty="0" smtClean="0"/>
              <a:t>sample </a:t>
            </a:r>
            <a:r>
              <a:rPr lang="nl-NL" dirty="0" err="1" smtClean="0"/>
              <a:t>from</a:t>
            </a:r>
            <a:r>
              <a:rPr lang="nl-NL" dirty="0" smtClean="0"/>
              <a:t> domain</a:t>
            </a:r>
            <a:endParaRPr lang="nl-NL" dirty="0"/>
          </a:p>
          <a:p>
            <a:endParaRPr lang="nl-NL" dirty="0"/>
          </a:p>
          <a:p>
            <a:r>
              <a:rPr lang="nl-NL" dirty="0" smtClean="0"/>
              <a:t>Case: </a:t>
            </a:r>
            <a:endParaRPr lang="nl-NL" dirty="0"/>
          </a:p>
          <a:p>
            <a:pPr lvl="1"/>
            <a:r>
              <a:rPr lang="nl-NL" dirty="0" err="1" smtClean="0"/>
              <a:t>All</a:t>
            </a:r>
            <a:r>
              <a:rPr lang="nl-NL" dirty="0" smtClean="0"/>
              <a:t> </a:t>
            </a:r>
            <a:r>
              <a:rPr lang="nl-NL" dirty="0" err="1" smtClean="0"/>
              <a:t>children</a:t>
            </a:r>
            <a:r>
              <a:rPr lang="nl-NL" dirty="0" smtClean="0"/>
              <a:t> (e.g. in Western </a:t>
            </a:r>
            <a:r>
              <a:rPr lang="nl-NL" dirty="0" err="1" smtClean="0"/>
              <a:t>societies</a:t>
            </a:r>
            <a:r>
              <a:rPr lang="nl-NL" dirty="0" smtClean="0"/>
              <a:t>) </a:t>
            </a:r>
            <a:r>
              <a:rPr lang="nl-NL" dirty="0" err="1" smtClean="0"/>
              <a:t>suspected</a:t>
            </a:r>
            <a:r>
              <a:rPr lang="nl-NL" dirty="0" smtClean="0"/>
              <a:t> of </a:t>
            </a:r>
            <a:r>
              <a:rPr lang="nl-NL" dirty="0" err="1" smtClean="0"/>
              <a:t>having</a:t>
            </a:r>
            <a:r>
              <a:rPr lang="nl-NL" dirty="0" smtClean="0"/>
              <a:t> </a:t>
            </a:r>
            <a:r>
              <a:rPr lang="nl-NL" dirty="0" err="1" smtClean="0"/>
              <a:t>disease</a:t>
            </a:r>
            <a:r>
              <a:rPr lang="nl-NL" dirty="0" smtClean="0"/>
              <a:t> (BM) </a:t>
            </a:r>
            <a:r>
              <a:rPr lang="nl-NL" dirty="0" err="1" smtClean="0"/>
              <a:t>based</a:t>
            </a:r>
            <a:r>
              <a:rPr lang="nl-NL" dirty="0" smtClean="0"/>
              <a:t> on </a:t>
            </a:r>
            <a:r>
              <a:rPr lang="nl-NL" dirty="0" err="1" smtClean="0"/>
              <a:t>neck</a:t>
            </a:r>
            <a:r>
              <a:rPr lang="nl-NL" dirty="0" smtClean="0"/>
              <a:t> </a:t>
            </a:r>
            <a:r>
              <a:rPr lang="nl-NL" dirty="0" err="1" smtClean="0"/>
              <a:t>stiffnss</a:t>
            </a:r>
            <a:r>
              <a:rPr lang="nl-NL" dirty="0" smtClean="0"/>
              <a:t> in </a:t>
            </a:r>
            <a:r>
              <a:rPr lang="nl-NL" dirty="0" err="1" smtClean="0"/>
              <a:t>general</a:t>
            </a:r>
            <a:r>
              <a:rPr lang="nl-NL" dirty="0" smtClean="0"/>
              <a:t> </a:t>
            </a:r>
            <a:r>
              <a:rPr lang="nl-NL" dirty="0" err="1" smtClean="0"/>
              <a:t>hospitals</a:t>
            </a:r>
            <a:r>
              <a:rPr lang="nl-NL" dirty="0" smtClean="0"/>
              <a:t> </a:t>
            </a:r>
            <a:r>
              <a:rPr lang="nl-NL" dirty="0"/>
              <a:t>(setting)</a:t>
            </a:r>
          </a:p>
          <a:p>
            <a:endParaRPr lang="nl-NL" dirty="0"/>
          </a:p>
          <a:p>
            <a:endParaRPr lang="nl-NL" dirty="0"/>
          </a:p>
        </p:txBody>
      </p:sp>
    </p:spTree>
    <p:extLst>
      <p:ext uri="{BB962C8B-B14F-4D97-AF65-F5344CB8AC3E}">
        <p14:creationId xmlns:p14="http://schemas.microsoft.com/office/powerpoint/2010/main" val="13634717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Study</a:t>
            </a:r>
            <a:r>
              <a:rPr lang="nl-NL" dirty="0" smtClean="0"/>
              <a:t> </a:t>
            </a:r>
            <a:r>
              <a:rPr lang="nl-NL" dirty="0" err="1" smtClean="0"/>
              <a:t>population</a:t>
            </a:r>
            <a:endParaRPr lang="nl-NL" dirty="0"/>
          </a:p>
        </p:txBody>
      </p:sp>
      <p:sp>
        <p:nvSpPr>
          <p:cNvPr id="3" name="Tijdelijke aanduiding voor inhoud 2"/>
          <p:cNvSpPr>
            <a:spLocks noGrp="1"/>
          </p:cNvSpPr>
          <p:nvPr>
            <p:ph idx="1"/>
          </p:nvPr>
        </p:nvSpPr>
        <p:spPr/>
        <p:txBody>
          <a:bodyPr/>
          <a:lstStyle/>
          <a:p>
            <a:r>
              <a:rPr lang="nl-NL" dirty="0" smtClean="0"/>
              <a:t>Case: </a:t>
            </a:r>
            <a:endParaRPr lang="nl-NL" dirty="0"/>
          </a:p>
          <a:p>
            <a:pPr lvl="1"/>
            <a:r>
              <a:rPr lang="nl-NL" dirty="0" smtClean="0"/>
              <a:t>200 </a:t>
            </a:r>
            <a:r>
              <a:rPr lang="nl-NL" dirty="0" err="1" smtClean="0"/>
              <a:t>children</a:t>
            </a:r>
            <a:r>
              <a:rPr lang="nl-NL" dirty="0" smtClean="0"/>
              <a:t> </a:t>
            </a:r>
            <a:r>
              <a:rPr lang="nl-NL" dirty="0" err="1" smtClean="0"/>
              <a:t>with</a:t>
            </a:r>
            <a:r>
              <a:rPr lang="nl-NL" dirty="0" smtClean="0"/>
              <a:t> </a:t>
            </a:r>
            <a:r>
              <a:rPr lang="nl-NL" dirty="0" err="1" smtClean="0"/>
              <a:t>neck</a:t>
            </a:r>
            <a:r>
              <a:rPr lang="nl-NL" dirty="0" smtClean="0"/>
              <a:t> </a:t>
            </a:r>
            <a:r>
              <a:rPr lang="nl-NL" dirty="0" err="1" smtClean="0"/>
              <a:t>stiffness</a:t>
            </a:r>
            <a:r>
              <a:rPr lang="nl-NL" dirty="0" smtClean="0"/>
              <a:t> in 2012 at ER Utrecht MC</a:t>
            </a:r>
            <a:endParaRPr lang="nl-NL" dirty="0"/>
          </a:p>
          <a:p>
            <a:endParaRPr lang="nl-NL" dirty="0"/>
          </a:p>
          <a:p>
            <a:endParaRPr lang="nl-NL" dirty="0"/>
          </a:p>
        </p:txBody>
      </p:sp>
    </p:spTree>
    <p:extLst>
      <p:ext uri="{BB962C8B-B14F-4D97-AF65-F5344CB8AC3E}">
        <p14:creationId xmlns:p14="http://schemas.microsoft.com/office/powerpoint/2010/main" val="124675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el 1"/>
          <p:cNvSpPr>
            <a:spLocks noGrp="1"/>
          </p:cNvSpPr>
          <p:nvPr>
            <p:ph type="title" idx="4294967295"/>
          </p:nvPr>
        </p:nvSpPr>
        <p:spPr>
          <a:xfrm>
            <a:off x="457200" y="274638"/>
            <a:ext cx="8229600" cy="1143000"/>
          </a:xfrm>
          <a:prstGeom prst="rect">
            <a:avLst/>
          </a:prstGeom>
        </p:spPr>
        <p:txBody>
          <a:bodyPr/>
          <a:lstStyle/>
          <a:p>
            <a:pPr algn="l" eaLnBrk="1" hangingPunct="1"/>
            <a:r>
              <a:rPr lang="fr-FR" sz="4000" smtClean="0">
                <a:solidFill>
                  <a:schemeClr val="accent1"/>
                </a:solidFill>
                <a:latin typeface="Calibri" pitchFamily="34" charset="0"/>
              </a:rPr>
              <a:t>Cohort studies</a:t>
            </a:r>
            <a:endParaRPr lang="en-US" sz="4000" smtClean="0">
              <a:solidFill>
                <a:schemeClr val="accent1"/>
              </a:solidFill>
              <a:latin typeface="Calibri" pitchFamily="34" charset="0"/>
            </a:endParaRPr>
          </a:p>
        </p:txBody>
      </p:sp>
      <p:sp>
        <p:nvSpPr>
          <p:cNvPr id="167939" name="Tijdelijke aanduiding voor inhoud 2"/>
          <p:cNvSpPr>
            <a:spLocks noGrp="1"/>
          </p:cNvSpPr>
          <p:nvPr>
            <p:ph idx="4294967295"/>
          </p:nvPr>
        </p:nvSpPr>
        <p:spPr>
          <a:xfrm>
            <a:off x="457200" y="1600200"/>
            <a:ext cx="8229600" cy="4525963"/>
          </a:xfrm>
          <a:prstGeom prst="rect">
            <a:avLst/>
          </a:prstGeom>
        </p:spPr>
        <p:txBody>
          <a:bodyPr/>
          <a:lstStyle/>
          <a:p>
            <a:pPr marL="0" indent="0" eaLnBrk="1" hangingPunct="1">
              <a:buNone/>
            </a:pPr>
            <a:endParaRPr lang="fr-FR" sz="2800" dirty="0" smtClean="0">
              <a:latin typeface="Calibri" pitchFamily="34" charset="0"/>
            </a:endParaRPr>
          </a:p>
          <a:p>
            <a:pPr marL="0" indent="0" eaLnBrk="1" hangingPunct="1">
              <a:buNone/>
            </a:pPr>
            <a:r>
              <a:rPr lang="fr-FR" sz="2800" dirty="0" err="1" smtClean="0">
                <a:latin typeface="Calibri" pitchFamily="34" charset="0"/>
              </a:rPr>
              <a:t>Purpose</a:t>
            </a:r>
            <a:r>
              <a:rPr lang="fr-FR" sz="2800" dirty="0" smtClean="0">
                <a:latin typeface="Calibri" pitchFamily="34" charset="0"/>
              </a:rPr>
              <a:t>:</a:t>
            </a:r>
          </a:p>
          <a:p>
            <a:r>
              <a:rPr lang="fr-FR" sz="2400" dirty="0" err="1" smtClean="0">
                <a:latin typeface="Calibri" pitchFamily="34" charset="0"/>
              </a:rPr>
              <a:t>Study</a:t>
            </a:r>
            <a:r>
              <a:rPr lang="fr-FR" sz="2400" dirty="0" smtClean="0">
                <a:latin typeface="Calibri" pitchFamily="34" charset="0"/>
              </a:rPr>
              <a:t> if an </a:t>
            </a:r>
            <a:r>
              <a:rPr lang="fr-FR" sz="2400" dirty="0" err="1" smtClean="0">
                <a:latin typeface="Calibri" pitchFamily="34" charset="0"/>
              </a:rPr>
              <a:t>exposure</a:t>
            </a:r>
            <a:r>
              <a:rPr lang="fr-FR" sz="2400" dirty="0" smtClean="0">
                <a:latin typeface="Calibri" pitchFamily="34" charset="0"/>
              </a:rPr>
              <a:t> </a:t>
            </a:r>
            <a:r>
              <a:rPr lang="fr-FR" sz="2400" dirty="0" err="1" smtClean="0">
                <a:latin typeface="Calibri" pitchFamily="34" charset="0"/>
              </a:rPr>
              <a:t>is</a:t>
            </a:r>
            <a:r>
              <a:rPr lang="fr-FR" sz="2400" dirty="0" smtClean="0">
                <a:latin typeface="Calibri" pitchFamily="34" charset="0"/>
              </a:rPr>
              <a:t> </a:t>
            </a:r>
            <a:r>
              <a:rPr lang="fr-FR" sz="2400" dirty="0" err="1" smtClean="0">
                <a:latin typeface="Calibri" pitchFamily="34" charset="0"/>
              </a:rPr>
              <a:t>associated</a:t>
            </a:r>
            <a:r>
              <a:rPr lang="fr-FR" sz="2400" dirty="0" smtClean="0">
                <a:latin typeface="Calibri" pitchFamily="34" charset="0"/>
              </a:rPr>
              <a:t> </a:t>
            </a:r>
            <a:r>
              <a:rPr lang="fr-FR" sz="2400" dirty="0" err="1" smtClean="0">
                <a:latin typeface="Calibri" pitchFamily="34" charset="0"/>
              </a:rPr>
              <a:t>with</a:t>
            </a:r>
            <a:r>
              <a:rPr lang="fr-FR" sz="2400" dirty="0" smtClean="0">
                <a:latin typeface="Calibri" pitchFamily="34" charset="0"/>
              </a:rPr>
              <a:t> </a:t>
            </a:r>
            <a:r>
              <a:rPr lang="fr-FR" sz="2400" dirty="0" err="1" smtClean="0">
                <a:latin typeface="Calibri" pitchFamily="34" charset="0"/>
              </a:rPr>
              <a:t>outcome</a:t>
            </a:r>
            <a:r>
              <a:rPr lang="fr-FR" sz="2400" dirty="0" smtClean="0">
                <a:latin typeface="Calibri" pitchFamily="34" charset="0"/>
              </a:rPr>
              <a:t>(s)?</a:t>
            </a:r>
          </a:p>
          <a:p>
            <a:r>
              <a:rPr lang="fr-FR" sz="2400" dirty="0" smtClean="0">
                <a:latin typeface="Calibri" pitchFamily="34" charset="0"/>
              </a:rPr>
              <a:t>Compare </a:t>
            </a:r>
            <a:r>
              <a:rPr lang="fr-FR" sz="2400" dirty="0" err="1" smtClean="0">
                <a:latin typeface="Calibri" pitchFamily="34" charset="0"/>
              </a:rPr>
              <a:t>exposure</a:t>
            </a:r>
            <a:r>
              <a:rPr lang="fr-FR" sz="2400" dirty="0" smtClean="0">
                <a:latin typeface="Calibri" pitchFamily="34" charset="0"/>
              </a:rPr>
              <a:t> to </a:t>
            </a:r>
            <a:r>
              <a:rPr lang="fr-FR" sz="2400" u="sng" dirty="0" smtClean="0">
                <a:latin typeface="Calibri" pitchFamily="34" charset="0"/>
              </a:rPr>
              <a:t>comparable</a:t>
            </a:r>
            <a:r>
              <a:rPr lang="fr-FR" sz="2400" dirty="0" smtClean="0">
                <a:latin typeface="Calibri" pitchFamily="34" charset="0"/>
              </a:rPr>
              <a:t> non-</a:t>
            </a:r>
            <a:r>
              <a:rPr lang="fr-FR" sz="2400" dirty="0" err="1" smtClean="0">
                <a:latin typeface="Calibri" pitchFamily="34" charset="0"/>
              </a:rPr>
              <a:t>exposure</a:t>
            </a:r>
            <a:endParaRPr lang="fr-FR" sz="2400" dirty="0">
              <a:latin typeface="Calibri" pitchFamily="34" charset="0"/>
            </a:endParaRPr>
          </a:p>
          <a:p>
            <a:r>
              <a:rPr lang="fr-FR" sz="2400" dirty="0" err="1" smtClean="0">
                <a:latin typeface="Calibri" pitchFamily="34" charset="0"/>
              </a:rPr>
              <a:t>Estimate</a:t>
            </a:r>
            <a:r>
              <a:rPr lang="fr-FR" sz="2400" dirty="0" smtClean="0">
                <a:latin typeface="Calibri" pitchFamily="34" charset="0"/>
              </a:rPr>
              <a:t> </a:t>
            </a:r>
            <a:r>
              <a:rPr lang="fr-FR" sz="2400" dirty="0" err="1" smtClean="0">
                <a:latin typeface="Calibri" pitchFamily="34" charset="0"/>
              </a:rPr>
              <a:t>risk</a:t>
            </a:r>
            <a:r>
              <a:rPr lang="fr-FR" sz="2400" dirty="0" smtClean="0">
                <a:latin typeface="Calibri" pitchFamily="34" charset="0"/>
              </a:rPr>
              <a:t> of </a:t>
            </a:r>
            <a:r>
              <a:rPr lang="fr-FR" sz="2400" dirty="0" err="1" smtClean="0">
                <a:latin typeface="Calibri" pitchFamily="34" charset="0"/>
              </a:rPr>
              <a:t>outcome</a:t>
            </a:r>
            <a:r>
              <a:rPr lang="fr-FR" sz="2400" dirty="0" smtClean="0">
                <a:latin typeface="Calibri" pitchFamily="34" charset="0"/>
              </a:rPr>
              <a:t> in </a:t>
            </a:r>
            <a:r>
              <a:rPr lang="fr-FR" sz="2400" dirty="0" err="1" smtClean="0">
                <a:latin typeface="Calibri" pitchFamily="34" charset="0"/>
              </a:rPr>
              <a:t>exposed</a:t>
            </a:r>
            <a:r>
              <a:rPr lang="fr-FR" sz="2400" dirty="0" smtClean="0">
                <a:latin typeface="Calibri" pitchFamily="34" charset="0"/>
              </a:rPr>
              <a:t> and </a:t>
            </a:r>
            <a:r>
              <a:rPr lang="fr-FR" sz="2400" dirty="0" err="1" smtClean="0">
                <a:latin typeface="Calibri" pitchFamily="34" charset="0"/>
              </a:rPr>
              <a:t>unexposed</a:t>
            </a:r>
            <a:r>
              <a:rPr lang="fr-FR" sz="2400" dirty="0" smtClean="0">
                <a:latin typeface="Calibri" pitchFamily="34" charset="0"/>
              </a:rPr>
              <a:t> (parts of) </a:t>
            </a:r>
            <a:r>
              <a:rPr lang="fr-FR" sz="2400" dirty="0" err="1" smtClean="0">
                <a:latin typeface="Calibri" pitchFamily="34" charset="0"/>
              </a:rPr>
              <a:t>cohort</a:t>
            </a:r>
            <a:r>
              <a:rPr lang="fr-FR" sz="2400" dirty="0" smtClean="0">
                <a:latin typeface="Calibri" pitchFamily="34" charset="0"/>
              </a:rPr>
              <a:t> (s)</a:t>
            </a:r>
          </a:p>
          <a:p>
            <a:pPr eaLnBrk="1" hangingPunct="1"/>
            <a:endParaRPr lang="en-US" dirty="0" smtClean="0">
              <a:latin typeface="Calibri" pitchFamily="34" charset="0"/>
            </a:endParaRPr>
          </a:p>
        </p:txBody>
      </p:sp>
    </p:spTree>
    <p:extLst>
      <p:ext uri="{BB962C8B-B14F-4D97-AF65-F5344CB8AC3E}">
        <p14:creationId xmlns:p14="http://schemas.microsoft.com/office/powerpoint/2010/main" val="27234125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Determinants</a:t>
            </a:r>
            <a:endParaRPr lang="nl-NL" dirty="0"/>
          </a:p>
        </p:txBody>
      </p:sp>
      <p:sp>
        <p:nvSpPr>
          <p:cNvPr id="3" name="Tijdelijke aanduiding voor inhoud 2"/>
          <p:cNvSpPr>
            <a:spLocks noGrp="1"/>
          </p:cNvSpPr>
          <p:nvPr>
            <p:ph idx="1"/>
          </p:nvPr>
        </p:nvSpPr>
        <p:spPr/>
        <p:txBody>
          <a:bodyPr/>
          <a:lstStyle/>
          <a:p>
            <a:r>
              <a:rPr lang="nl-NL" dirty="0" smtClean="0"/>
              <a:t>= tests </a:t>
            </a:r>
            <a:r>
              <a:rPr lang="nl-NL" dirty="0" err="1" smtClean="0"/>
              <a:t>to</a:t>
            </a:r>
            <a:r>
              <a:rPr lang="nl-NL" dirty="0" smtClean="0"/>
              <a:t> </a:t>
            </a:r>
            <a:r>
              <a:rPr lang="nl-NL" dirty="0" err="1" smtClean="0"/>
              <a:t>be</a:t>
            </a:r>
            <a:r>
              <a:rPr lang="nl-NL" dirty="0" smtClean="0"/>
              <a:t> </a:t>
            </a:r>
            <a:r>
              <a:rPr lang="nl-NL" dirty="0" err="1" smtClean="0"/>
              <a:t>examined</a:t>
            </a:r>
            <a:r>
              <a:rPr lang="nl-NL" dirty="0" smtClean="0"/>
              <a:t> </a:t>
            </a:r>
            <a:endParaRPr lang="nl-NL" dirty="0"/>
          </a:p>
          <a:p>
            <a:endParaRPr lang="nl-NL" dirty="0"/>
          </a:p>
          <a:p>
            <a:r>
              <a:rPr lang="nl-NL" dirty="0" err="1" smtClean="0"/>
              <a:t>Diagnostic</a:t>
            </a:r>
            <a:r>
              <a:rPr lang="nl-NL" dirty="0" smtClean="0"/>
              <a:t> </a:t>
            </a:r>
            <a:r>
              <a:rPr lang="nl-NL" dirty="0" err="1" smtClean="0"/>
              <a:t>determinants</a:t>
            </a:r>
            <a:r>
              <a:rPr lang="nl-NL" dirty="0" smtClean="0"/>
              <a:t>:</a:t>
            </a:r>
            <a:endParaRPr lang="nl-NL" dirty="0"/>
          </a:p>
          <a:p>
            <a:pPr lvl="1"/>
            <a:r>
              <a:rPr lang="nl-NL" dirty="0" err="1" smtClean="0"/>
              <a:t>All</a:t>
            </a:r>
            <a:r>
              <a:rPr lang="nl-NL" dirty="0" smtClean="0"/>
              <a:t> </a:t>
            </a:r>
            <a:r>
              <a:rPr lang="nl-NL" dirty="0" err="1" smtClean="0"/>
              <a:t>possibly</a:t>
            </a:r>
            <a:r>
              <a:rPr lang="nl-NL" dirty="0" smtClean="0"/>
              <a:t> relevant tests </a:t>
            </a:r>
            <a:r>
              <a:rPr lang="nl-NL" dirty="0"/>
              <a:t>(in </a:t>
            </a:r>
            <a:r>
              <a:rPr lang="nl-NL" dirty="0" smtClean="0"/>
              <a:t>domain</a:t>
            </a:r>
            <a:r>
              <a:rPr lang="nl-NL" dirty="0"/>
              <a:t>)</a:t>
            </a:r>
          </a:p>
          <a:p>
            <a:endParaRPr lang="nl-NL" dirty="0"/>
          </a:p>
          <a:p>
            <a:r>
              <a:rPr lang="nl-NL" dirty="0" smtClean="0"/>
              <a:t>Case: </a:t>
            </a:r>
            <a:endParaRPr lang="nl-NL" dirty="0" smtClean="0"/>
          </a:p>
          <a:p>
            <a:pPr lvl="1"/>
            <a:r>
              <a:rPr lang="nl-NL" dirty="0" smtClean="0"/>
              <a:t>Items </a:t>
            </a:r>
            <a:r>
              <a:rPr lang="nl-NL" dirty="0" err="1" smtClean="0"/>
              <a:t>medical</a:t>
            </a:r>
            <a:r>
              <a:rPr lang="nl-NL" dirty="0" smtClean="0"/>
              <a:t> </a:t>
            </a:r>
            <a:r>
              <a:rPr lang="nl-NL" dirty="0" err="1" smtClean="0"/>
              <a:t>history</a:t>
            </a:r>
            <a:r>
              <a:rPr lang="nl-NL" dirty="0" smtClean="0"/>
              <a:t>, </a:t>
            </a:r>
            <a:r>
              <a:rPr lang="nl-NL" dirty="0" err="1" smtClean="0"/>
              <a:t>physical</a:t>
            </a:r>
            <a:r>
              <a:rPr lang="nl-NL" dirty="0" smtClean="0"/>
              <a:t> examination </a:t>
            </a:r>
            <a:r>
              <a:rPr lang="nl-NL" dirty="0" err="1" smtClean="0"/>
              <a:t>and</a:t>
            </a:r>
            <a:r>
              <a:rPr lang="nl-NL" dirty="0" smtClean="0"/>
              <a:t> </a:t>
            </a:r>
            <a:r>
              <a:rPr lang="nl-NL" dirty="0" err="1" smtClean="0"/>
              <a:t>laboratory</a:t>
            </a:r>
            <a:r>
              <a:rPr lang="nl-NL" dirty="0" smtClean="0"/>
              <a:t> tests (</a:t>
            </a:r>
            <a:r>
              <a:rPr lang="nl-NL" dirty="0" err="1" smtClean="0"/>
              <a:t>blood</a:t>
            </a:r>
            <a:r>
              <a:rPr lang="nl-NL" dirty="0" smtClean="0"/>
              <a:t>, urine)</a:t>
            </a:r>
            <a:endParaRPr lang="nl-NL" dirty="0"/>
          </a:p>
          <a:p>
            <a:endParaRPr lang="nl-NL" dirty="0"/>
          </a:p>
        </p:txBody>
      </p:sp>
    </p:spTree>
    <p:extLst>
      <p:ext uri="{BB962C8B-B14F-4D97-AF65-F5344CB8AC3E}">
        <p14:creationId xmlns:p14="http://schemas.microsoft.com/office/powerpoint/2010/main" val="7710482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Measure</a:t>
            </a:r>
            <a:r>
              <a:rPr lang="nl-NL" dirty="0" smtClean="0"/>
              <a:t> of </a:t>
            </a:r>
            <a:r>
              <a:rPr lang="nl-NL" dirty="0" err="1" smtClean="0"/>
              <a:t>outcome</a:t>
            </a:r>
            <a:endParaRPr lang="nl-NL" dirty="0"/>
          </a:p>
        </p:txBody>
      </p:sp>
      <p:sp>
        <p:nvSpPr>
          <p:cNvPr id="3" name="Tijdelijke aanduiding voor inhoud 2"/>
          <p:cNvSpPr>
            <a:spLocks noGrp="1"/>
          </p:cNvSpPr>
          <p:nvPr>
            <p:ph idx="1"/>
          </p:nvPr>
        </p:nvSpPr>
        <p:spPr/>
        <p:txBody>
          <a:bodyPr/>
          <a:lstStyle/>
          <a:p>
            <a:r>
              <a:rPr lang="nl-NL" dirty="0" smtClean="0"/>
              <a:t>‘True</a:t>
            </a:r>
            <a:r>
              <a:rPr lang="nl-NL" dirty="0" smtClean="0"/>
              <a:t>’ </a:t>
            </a:r>
            <a:r>
              <a:rPr lang="nl-NL" dirty="0" err="1" smtClean="0"/>
              <a:t>presence</a:t>
            </a:r>
            <a:r>
              <a:rPr lang="nl-NL" dirty="0" smtClean="0"/>
              <a:t>/absence </a:t>
            </a:r>
            <a:r>
              <a:rPr lang="nl-NL" dirty="0" err="1" smtClean="0"/>
              <a:t>disease</a:t>
            </a:r>
            <a:r>
              <a:rPr lang="nl-NL" dirty="0" smtClean="0"/>
              <a:t> </a:t>
            </a:r>
            <a:endParaRPr lang="nl-NL" dirty="0"/>
          </a:p>
          <a:p>
            <a:pPr lvl="1"/>
            <a:r>
              <a:rPr lang="nl-NL" dirty="0"/>
              <a:t>= </a:t>
            </a:r>
            <a:r>
              <a:rPr lang="nl-NL" dirty="0" err="1" smtClean="0"/>
              <a:t>Diagnostic</a:t>
            </a:r>
            <a:r>
              <a:rPr lang="nl-NL" dirty="0" smtClean="0"/>
              <a:t> </a:t>
            </a:r>
            <a:r>
              <a:rPr lang="nl-NL" dirty="0" err="1" smtClean="0"/>
              <a:t>outcome</a:t>
            </a:r>
            <a:r>
              <a:rPr lang="nl-NL" dirty="0" smtClean="0"/>
              <a:t> </a:t>
            </a:r>
            <a:endParaRPr lang="nl-NL" dirty="0"/>
          </a:p>
          <a:p>
            <a:pPr lvl="1"/>
            <a:r>
              <a:rPr lang="nl-NL" dirty="0"/>
              <a:t>= </a:t>
            </a:r>
            <a:r>
              <a:rPr lang="nl-NL" dirty="0" err="1" smtClean="0"/>
              <a:t>Result</a:t>
            </a:r>
            <a:r>
              <a:rPr lang="nl-NL" dirty="0" smtClean="0"/>
              <a:t> </a:t>
            </a:r>
            <a:r>
              <a:rPr lang="nl-NL" dirty="0" err="1" smtClean="0"/>
              <a:t>reference</a:t>
            </a:r>
            <a:r>
              <a:rPr lang="nl-NL" dirty="0" smtClean="0"/>
              <a:t> test (gold standard)</a:t>
            </a:r>
            <a:endParaRPr lang="nl-NL" dirty="0"/>
          </a:p>
          <a:p>
            <a:endParaRPr lang="nl-NL" dirty="0"/>
          </a:p>
          <a:p>
            <a:r>
              <a:rPr lang="nl-NL" dirty="0" err="1" smtClean="0"/>
              <a:t>Note</a:t>
            </a:r>
            <a:r>
              <a:rPr lang="nl-NL" dirty="0" smtClean="0"/>
              <a:t>:</a:t>
            </a:r>
            <a:r>
              <a:rPr lang="nl-NL" dirty="0"/>
              <a:t>	</a:t>
            </a:r>
            <a:r>
              <a:rPr lang="nl-NL" dirty="0" err="1" smtClean="0"/>
              <a:t>reference</a:t>
            </a:r>
            <a:r>
              <a:rPr lang="nl-NL" dirty="0" smtClean="0"/>
              <a:t> is </a:t>
            </a:r>
            <a:r>
              <a:rPr lang="nl-NL" dirty="0" err="1" smtClean="0"/>
              <a:t>not</a:t>
            </a:r>
            <a:r>
              <a:rPr lang="nl-NL" dirty="0" smtClean="0"/>
              <a:t> perfect but at </a:t>
            </a:r>
            <a:r>
              <a:rPr lang="nl-NL" dirty="0" err="1" smtClean="0"/>
              <a:t>that</a:t>
            </a:r>
            <a:r>
              <a:rPr lang="nl-NL" dirty="0" smtClean="0"/>
              <a:t> time best </a:t>
            </a:r>
            <a:r>
              <a:rPr lang="nl-NL" dirty="0" err="1" smtClean="0"/>
              <a:t>possible</a:t>
            </a:r>
            <a:r>
              <a:rPr lang="nl-NL" dirty="0" smtClean="0"/>
              <a:t> test in </a:t>
            </a:r>
            <a:r>
              <a:rPr lang="nl-NL" dirty="0" err="1" smtClean="0"/>
              <a:t>that</a:t>
            </a:r>
            <a:r>
              <a:rPr lang="nl-NL" dirty="0" smtClean="0"/>
              <a:t> setting</a:t>
            </a:r>
            <a:endParaRPr lang="nl-NL" dirty="0"/>
          </a:p>
          <a:p>
            <a:endParaRPr lang="nl-NL" dirty="0"/>
          </a:p>
          <a:p>
            <a:r>
              <a:rPr lang="nl-NL" dirty="0" smtClean="0"/>
              <a:t>Case: </a:t>
            </a:r>
          </a:p>
          <a:p>
            <a:pPr lvl="1"/>
            <a:r>
              <a:rPr lang="nl-NL" dirty="0" err="1" smtClean="0"/>
              <a:t>Positive</a:t>
            </a:r>
            <a:r>
              <a:rPr lang="nl-NL" dirty="0" smtClean="0"/>
              <a:t> culture of liquor (= liquid </a:t>
            </a:r>
            <a:r>
              <a:rPr lang="nl-NL" dirty="0" err="1" smtClean="0"/>
              <a:t>surrounding</a:t>
            </a:r>
            <a:r>
              <a:rPr lang="nl-NL" dirty="0" smtClean="0"/>
              <a:t> </a:t>
            </a:r>
            <a:r>
              <a:rPr lang="nl-NL" dirty="0" err="1" smtClean="0"/>
              <a:t>brain</a:t>
            </a:r>
            <a:r>
              <a:rPr lang="nl-NL" dirty="0" smtClean="0"/>
              <a:t> tissue, </a:t>
            </a:r>
            <a:r>
              <a:rPr lang="nl-NL" dirty="0" err="1" smtClean="0"/>
              <a:t>spinal</a:t>
            </a:r>
            <a:r>
              <a:rPr lang="nl-NL" dirty="0" smtClean="0"/>
              <a:t> </a:t>
            </a:r>
            <a:r>
              <a:rPr lang="nl-NL" dirty="0" err="1" smtClean="0"/>
              <a:t>cord</a:t>
            </a:r>
            <a:r>
              <a:rPr lang="nl-NL" dirty="0" smtClean="0"/>
              <a:t> tissue)</a:t>
            </a:r>
            <a:endParaRPr lang="nl-NL" dirty="0"/>
          </a:p>
          <a:p>
            <a:endParaRPr lang="nl-NL" dirty="0"/>
          </a:p>
        </p:txBody>
      </p:sp>
    </p:spTree>
    <p:extLst>
      <p:ext uri="{BB962C8B-B14F-4D97-AF65-F5344CB8AC3E}">
        <p14:creationId xmlns:p14="http://schemas.microsoft.com/office/powerpoint/2010/main" val="24260522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err="1" smtClean="0"/>
              <a:t>Size</a:t>
            </a:r>
            <a:r>
              <a:rPr lang="nl-NL" dirty="0" smtClean="0"/>
              <a:t>: ‘1 in 10’-rule</a:t>
            </a:r>
            <a:endParaRPr lang="nl-NL" dirty="0"/>
          </a:p>
        </p:txBody>
      </p:sp>
      <p:sp>
        <p:nvSpPr>
          <p:cNvPr id="6" name="Tijdelijke aanduiding voor inhoud 5"/>
          <p:cNvSpPr>
            <a:spLocks noGrp="1"/>
          </p:cNvSpPr>
          <p:nvPr>
            <p:ph idx="1"/>
          </p:nvPr>
        </p:nvSpPr>
        <p:spPr/>
        <p:txBody>
          <a:bodyPr/>
          <a:lstStyle/>
          <a:p>
            <a:r>
              <a:rPr lang="nl-NL" dirty="0" smtClean="0"/>
              <a:t>‘1 in 10’-rule </a:t>
            </a:r>
            <a:r>
              <a:rPr lang="nl-NL" dirty="0" err="1" smtClean="0"/>
              <a:t>determines</a:t>
            </a:r>
            <a:r>
              <a:rPr lang="nl-NL" dirty="0" smtClean="0"/>
              <a:t> </a:t>
            </a:r>
            <a:r>
              <a:rPr lang="nl-NL" dirty="0" err="1" smtClean="0"/>
              <a:t>size</a:t>
            </a:r>
            <a:r>
              <a:rPr lang="nl-NL" dirty="0" smtClean="0"/>
              <a:t> of </a:t>
            </a:r>
            <a:r>
              <a:rPr lang="nl-NL" dirty="0" err="1" smtClean="0"/>
              <a:t>study</a:t>
            </a:r>
            <a:r>
              <a:rPr lang="nl-NL" dirty="0" smtClean="0"/>
              <a:t> </a:t>
            </a:r>
            <a:r>
              <a:rPr lang="nl-NL" dirty="0" err="1" smtClean="0"/>
              <a:t>population</a:t>
            </a:r>
            <a:endParaRPr lang="nl-NL" dirty="0" smtClean="0"/>
          </a:p>
          <a:p>
            <a:pPr lvl="1"/>
            <a:r>
              <a:rPr lang="nl-NL" dirty="0" smtClean="0"/>
              <a:t>Minimum of 10 </a:t>
            </a:r>
            <a:r>
              <a:rPr lang="nl-NL" dirty="0" err="1" smtClean="0"/>
              <a:t>participants</a:t>
            </a:r>
            <a:r>
              <a:rPr lang="nl-NL" dirty="0" smtClean="0"/>
              <a:t> </a:t>
            </a:r>
            <a:r>
              <a:rPr lang="nl-NL" dirty="0" err="1" smtClean="0"/>
              <a:t>observed</a:t>
            </a:r>
            <a:r>
              <a:rPr lang="nl-NL" dirty="0" smtClean="0"/>
              <a:t> in </a:t>
            </a:r>
            <a:r>
              <a:rPr lang="nl-NL" dirty="0" err="1" smtClean="0"/>
              <a:t>smallest</a:t>
            </a:r>
            <a:r>
              <a:rPr lang="nl-NL" dirty="0" smtClean="0"/>
              <a:t> </a:t>
            </a:r>
            <a:r>
              <a:rPr lang="nl-NL" dirty="0" err="1" smtClean="0"/>
              <a:t>group</a:t>
            </a:r>
            <a:r>
              <a:rPr lang="nl-NL" dirty="0" smtClean="0"/>
              <a:t> </a:t>
            </a:r>
            <a:r>
              <a:rPr lang="nl-NL" dirty="0" err="1" smtClean="0"/>
              <a:t>to</a:t>
            </a:r>
            <a:r>
              <a:rPr lang="nl-NL" dirty="0" smtClean="0"/>
              <a:t> </a:t>
            </a:r>
            <a:r>
              <a:rPr lang="nl-NL" dirty="0" err="1" smtClean="0"/>
              <a:t>be</a:t>
            </a:r>
            <a:r>
              <a:rPr lang="nl-NL" dirty="0" smtClean="0"/>
              <a:t> </a:t>
            </a:r>
            <a:r>
              <a:rPr lang="nl-NL" dirty="0" err="1" smtClean="0"/>
              <a:t>predicted</a:t>
            </a:r>
            <a:endParaRPr lang="nl-NL" dirty="0" smtClean="0"/>
          </a:p>
          <a:p>
            <a:endParaRPr lang="nl-NL" dirty="0" smtClean="0"/>
          </a:p>
          <a:p>
            <a:r>
              <a:rPr lang="nl-NL" dirty="0" err="1" smtClean="0"/>
              <a:t>Smallest</a:t>
            </a:r>
            <a:r>
              <a:rPr lang="nl-NL" dirty="0" smtClean="0"/>
              <a:t> </a:t>
            </a:r>
            <a:r>
              <a:rPr lang="nl-NL" dirty="0" err="1" smtClean="0"/>
              <a:t>group</a:t>
            </a:r>
            <a:r>
              <a:rPr lang="nl-NL" dirty="0" smtClean="0"/>
              <a:t>: </a:t>
            </a:r>
            <a:r>
              <a:rPr lang="nl-NL" dirty="0" err="1" smtClean="0"/>
              <a:t>almost</a:t>
            </a:r>
            <a:r>
              <a:rPr lang="nl-NL" dirty="0" smtClean="0"/>
              <a:t> </a:t>
            </a:r>
            <a:r>
              <a:rPr lang="nl-NL" dirty="0" err="1" smtClean="0"/>
              <a:t>always</a:t>
            </a:r>
            <a:r>
              <a:rPr lang="nl-NL" dirty="0" smtClean="0"/>
              <a:t> cases (</a:t>
            </a:r>
            <a:r>
              <a:rPr lang="nl-NL" dirty="0" err="1" smtClean="0"/>
              <a:t>having</a:t>
            </a:r>
            <a:r>
              <a:rPr lang="nl-NL" dirty="0" smtClean="0"/>
              <a:t> </a:t>
            </a:r>
            <a:r>
              <a:rPr lang="nl-NL" dirty="0" err="1" smtClean="0"/>
              <a:t>disease</a:t>
            </a:r>
            <a:r>
              <a:rPr lang="nl-NL" dirty="0" smtClean="0"/>
              <a:t>)</a:t>
            </a:r>
          </a:p>
          <a:p>
            <a:endParaRPr lang="nl-NL" dirty="0"/>
          </a:p>
          <a:p>
            <a:r>
              <a:rPr lang="nl-NL" dirty="0" smtClean="0"/>
              <a:t>1 determinant </a:t>
            </a:r>
            <a:r>
              <a:rPr lang="nl-NL" dirty="0" smtClean="0">
                <a:sym typeface="Wingdings" panose="05000000000000000000" pitchFamily="2" charset="2"/>
              </a:rPr>
              <a:t> minimum of 10 cases</a:t>
            </a:r>
          </a:p>
          <a:p>
            <a:r>
              <a:rPr lang="nl-NL" dirty="0" smtClean="0">
                <a:sym typeface="Wingdings" panose="05000000000000000000" pitchFamily="2" charset="2"/>
              </a:rPr>
              <a:t>2 determinanten  minimum of 20 cases</a:t>
            </a:r>
          </a:p>
        </p:txBody>
      </p:sp>
    </p:spTree>
    <p:extLst>
      <p:ext uri="{BB962C8B-B14F-4D97-AF65-F5344CB8AC3E}">
        <p14:creationId xmlns:p14="http://schemas.microsoft.com/office/powerpoint/2010/main" val="11995090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Measuring</a:t>
            </a:r>
            <a:r>
              <a:rPr lang="nl-NL" dirty="0" smtClean="0"/>
              <a:t> </a:t>
            </a:r>
            <a:r>
              <a:rPr lang="nl-NL" dirty="0" err="1" smtClean="0"/>
              <a:t>determinants</a:t>
            </a:r>
            <a:r>
              <a:rPr lang="nl-NL" dirty="0" smtClean="0"/>
              <a:t>/</a:t>
            </a:r>
            <a:r>
              <a:rPr lang="nl-NL" dirty="0" err="1" smtClean="0"/>
              <a:t>outcome</a:t>
            </a:r>
            <a:endParaRPr lang="nl-NL" dirty="0"/>
          </a:p>
        </p:txBody>
      </p:sp>
      <p:sp>
        <p:nvSpPr>
          <p:cNvPr id="3" name="Tijdelijke aanduiding voor inhoud 2"/>
          <p:cNvSpPr>
            <a:spLocks noGrp="1"/>
          </p:cNvSpPr>
          <p:nvPr>
            <p:ph idx="1"/>
          </p:nvPr>
        </p:nvSpPr>
        <p:spPr/>
        <p:txBody>
          <a:bodyPr/>
          <a:lstStyle/>
          <a:p>
            <a:r>
              <a:rPr lang="nl-NL" dirty="0" err="1" smtClean="0"/>
              <a:t>Determinants</a:t>
            </a:r>
            <a:endParaRPr lang="nl-NL" dirty="0"/>
          </a:p>
          <a:p>
            <a:pPr lvl="1"/>
            <a:r>
              <a:rPr lang="nl-NL" dirty="0" smtClean="0"/>
              <a:t>No </a:t>
            </a:r>
            <a:r>
              <a:rPr lang="nl-NL" dirty="0" err="1" smtClean="0"/>
              <a:t>knowledge</a:t>
            </a:r>
            <a:r>
              <a:rPr lang="nl-NL" dirty="0" smtClean="0"/>
              <a:t> (</a:t>
            </a:r>
            <a:r>
              <a:rPr lang="nl-NL" dirty="0" err="1" smtClean="0"/>
              <a:t>blinding</a:t>
            </a:r>
            <a:r>
              <a:rPr lang="nl-NL" dirty="0" smtClean="0"/>
              <a:t>) </a:t>
            </a:r>
            <a:r>
              <a:rPr lang="nl-NL" dirty="0"/>
              <a:t>o</a:t>
            </a:r>
            <a:r>
              <a:rPr lang="nl-NL" dirty="0" smtClean="0"/>
              <a:t>f </a:t>
            </a:r>
            <a:r>
              <a:rPr lang="nl-NL" dirty="0" err="1" smtClean="0"/>
              <a:t>outcome</a:t>
            </a:r>
            <a:r>
              <a:rPr lang="nl-NL" dirty="0" smtClean="0"/>
              <a:t>  </a:t>
            </a:r>
            <a:r>
              <a:rPr lang="nl-NL" dirty="0"/>
              <a:t>	</a:t>
            </a:r>
          </a:p>
          <a:p>
            <a:pPr lvl="1"/>
            <a:r>
              <a:rPr lang="nl-NL" dirty="0" smtClean="0"/>
              <a:t>Same </a:t>
            </a:r>
            <a:r>
              <a:rPr lang="nl-NL" dirty="0" err="1" smtClean="0"/>
              <a:t>measurements</a:t>
            </a:r>
            <a:r>
              <a:rPr lang="nl-NL" dirty="0" smtClean="0"/>
              <a:t> in research as in </a:t>
            </a:r>
            <a:r>
              <a:rPr lang="nl-NL" dirty="0" err="1" smtClean="0"/>
              <a:t>medical</a:t>
            </a:r>
            <a:r>
              <a:rPr lang="nl-NL" dirty="0" smtClean="0"/>
              <a:t> </a:t>
            </a:r>
            <a:r>
              <a:rPr lang="nl-NL" dirty="0" err="1" smtClean="0"/>
              <a:t>practice</a:t>
            </a:r>
            <a:endParaRPr lang="nl-NL" dirty="0"/>
          </a:p>
          <a:p>
            <a:pPr lvl="2"/>
            <a:r>
              <a:rPr lang="nl-NL" sz="1800" dirty="0" smtClean="0"/>
              <a:t>Do </a:t>
            </a:r>
            <a:r>
              <a:rPr lang="nl-NL" sz="1800" dirty="0" err="1" smtClean="0"/>
              <a:t>not</a:t>
            </a:r>
            <a:r>
              <a:rPr lang="nl-NL" sz="1800" dirty="0" smtClean="0"/>
              <a:t> </a:t>
            </a:r>
            <a:r>
              <a:rPr lang="nl-NL" sz="1800" dirty="0" err="1" smtClean="0"/>
              <a:t>measure</a:t>
            </a:r>
            <a:r>
              <a:rPr lang="nl-NL" sz="1800" dirty="0" smtClean="0"/>
              <a:t> more accurate/</a:t>
            </a:r>
            <a:r>
              <a:rPr lang="nl-NL" sz="1800" dirty="0" err="1" smtClean="0"/>
              <a:t>precise</a:t>
            </a:r>
            <a:r>
              <a:rPr lang="nl-NL" sz="1800" dirty="0" smtClean="0"/>
              <a:t> </a:t>
            </a:r>
            <a:r>
              <a:rPr lang="nl-NL" sz="1800" dirty="0" err="1" smtClean="0"/>
              <a:t>than</a:t>
            </a:r>
            <a:r>
              <a:rPr lang="nl-NL" sz="1800" dirty="0" smtClean="0"/>
              <a:t> </a:t>
            </a:r>
            <a:r>
              <a:rPr lang="nl-NL" sz="1800" dirty="0" err="1" smtClean="0"/>
              <a:t>possible</a:t>
            </a:r>
            <a:r>
              <a:rPr lang="nl-NL" sz="1800" dirty="0" smtClean="0"/>
              <a:t> in </a:t>
            </a:r>
            <a:r>
              <a:rPr lang="nl-NL" sz="1800" dirty="0" err="1" smtClean="0"/>
              <a:t>medical</a:t>
            </a:r>
            <a:r>
              <a:rPr lang="nl-NL" sz="1800" dirty="0" smtClean="0"/>
              <a:t> </a:t>
            </a:r>
            <a:r>
              <a:rPr lang="nl-NL" sz="1800" dirty="0" err="1" smtClean="0"/>
              <a:t>practice</a:t>
            </a:r>
            <a:r>
              <a:rPr lang="nl-NL" sz="1800" dirty="0" smtClean="0"/>
              <a:t> setting (</a:t>
            </a:r>
            <a:r>
              <a:rPr lang="nl-NL" sz="1800" dirty="0" err="1" smtClean="0"/>
              <a:t>overestimates</a:t>
            </a:r>
            <a:r>
              <a:rPr lang="nl-NL" sz="1800" dirty="0" smtClean="0"/>
              <a:t> </a:t>
            </a:r>
            <a:r>
              <a:rPr lang="nl-NL" sz="1800" dirty="0" err="1" smtClean="0"/>
              <a:t>diagnostic</a:t>
            </a:r>
            <a:r>
              <a:rPr lang="nl-NL" sz="1800" dirty="0" smtClean="0"/>
              <a:t> </a:t>
            </a:r>
            <a:r>
              <a:rPr lang="nl-NL" sz="1800" dirty="0" err="1" smtClean="0"/>
              <a:t>value</a:t>
            </a:r>
            <a:r>
              <a:rPr lang="nl-NL" sz="1800" dirty="0" smtClean="0"/>
              <a:t>)</a:t>
            </a:r>
            <a:endParaRPr lang="nl-NL" sz="1800" dirty="0"/>
          </a:p>
          <a:p>
            <a:endParaRPr lang="nl-NL" dirty="0"/>
          </a:p>
          <a:p>
            <a:r>
              <a:rPr lang="nl-NL" dirty="0" err="1" smtClean="0"/>
              <a:t>Outcome</a:t>
            </a:r>
            <a:endParaRPr lang="nl-NL" dirty="0"/>
          </a:p>
          <a:p>
            <a:pPr lvl="1"/>
            <a:r>
              <a:rPr lang="nl-NL" dirty="0" smtClean="0"/>
              <a:t>In </a:t>
            </a:r>
            <a:r>
              <a:rPr lang="nl-NL" dirty="0" err="1" smtClean="0"/>
              <a:t>everyone</a:t>
            </a:r>
            <a:r>
              <a:rPr lang="nl-NL" dirty="0" smtClean="0"/>
              <a:t> </a:t>
            </a:r>
          </a:p>
          <a:p>
            <a:pPr lvl="1"/>
            <a:r>
              <a:rPr lang="nl-NL" dirty="0" err="1" smtClean="0"/>
              <a:t>Estimate</a:t>
            </a:r>
            <a:r>
              <a:rPr lang="nl-NL" dirty="0" smtClean="0"/>
              <a:t> </a:t>
            </a:r>
            <a:r>
              <a:rPr lang="nl-NL" dirty="0" err="1" smtClean="0"/>
              <a:t>blinded</a:t>
            </a:r>
            <a:r>
              <a:rPr lang="nl-NL" dirty="0" smtClean="0"/>
              <a:t> </a:t>
            </a:r>
            <a:r>
              <a:rPr lang="nl-NL" dirty="0" err="1" smtClean="0"/>
              <a:t>to</a:t>
            </a:r>
            <a:r>
              <a:rPr lang="nl-NL" dirty="0" smtClean="0"/>
              <a:t> </a:t>
            </a:r>
            <a:r>
              <a:rPr lang="nl-NL" dirty="0" err="1" smtClean="0"/>
              <a:t>determinants</a:t>
            </a:r>
            <a:endParaRPr lang="nl-NL" dirty="0"/>
          </a:p>
          <a:p>
            <a:pPr lvl="1"/>
            <a:r>
              <a:rPr lang="nl-NL" dirty="0" err="1" smtClean="0"/>
              <a:t>Use</a:t>
            </a:r>
            <a:r>
              <a:rPr lang="nl-NL" dirty="0" smtClean="0"/>
              <a:t> best </a:t>
            </a:r>
            <a:r>
              <a:rPr lang="nl-NL" dirty="0" err="1" smtClean="0"/>
              <a:t>possible</a:t>
            </a:r>
            <a:r>
              <a:rPr lang="nl-NL" dirty="0" smtClean="0"/>
              <a:t> test (in </a:t>
            </a:r>
            <a:r>
              <a:rPr lang="nl-NL" dirty="0" err="1" smtClean="0"/>
              <a:t>our</a:t>
            </a:r>
            <a:r>
              <a:rPr lang="nl-NL" dirty="0" smtClean="0"/>
              <a:t> case </a:t>
            </a:r>
            <a:r>
              <a:rPr lang="nl-NL" dirty="0" err="1" smtClean="0"/>
              <a:t>lumbar</a:t>
            </a:r>
            <a:r>
              <a:rPr lang="nl-NL" dirty="0" smtClean="0"/>
              <a:t> </a:t>
            </a:r>
            <a:r>
              <a:rPr lang="nl-NL" dirty="0" err="1" smtClean="0"/>
              <a:t>puncture</a:t>
            </a:r>
            <a:r>
              <a:rPr lang="nl-NL" dirty="0" smtClean="0"/>
              <a:t>)</a:t>
            </a:r>
            <a:endParaRPr lang="nl-NL" dirty="0"/>
          </a:p>
          <a:p>
            <a:endParaRPr lang="nl-NL" dirty="0"/>
          </a:p>
        </p:txBody>
      </p:sp>
    </p:spTree>
    <p:extLst>
      <p:ext uri="{BB962C8B-B14F-4D97-AF65-F5344CB8AC3E}">
        <p14:creationId xmlns:p14="http://schemas.microsoft.com/office/powerpoint/2010/main" val="7702461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Study</a:t>
            </a:r>
            <a:r>
              <a:rPr lang="nl-NL" dirty="0" smtClean="0"/>
              <a:t> design proper: </a:t>
            </a:r>
            <a:r>
              <a:rPr lang="nl-NL" dirty="0" err="1" smtClean="0"/>
              <a:t>descriptors</a:t>
            </a:r>
            <a:r>
              <a:rPr lang="nl-NL" dirty="0" smtClean="0"/>
              <a:t> </a:t>
            </a:r>
            <a:endParaRPr lang="nl-NL" dirty="0"/>
          </a:p>
        </p:txBody>
      </p:sp>
      <p:sp>
        <p:nvSpPr>
          <p:cNvPr id="3" name="Tijdelijke aanduiding voor inhoud 2"/>
          <p:cNvSpPr>
            <a:spLocks noGrp="1"/>
          </p:cNvSpPr>
          <p:nvPr>
            <p:ph idx="1"/>
          </p:nvPr>
        </p:nvSpPr>
        <p:spPr/>
        <p:txBody>
          <a:bodyPr/>
          <a:lstStyle/>
          <a:p>
            <a:r>
              <a:rPr lang="nl-NL" dirty="0" err="1" smtClean="0"/>
              <a:t>Observational</a:t>
            </a:r>
            <a:r>
              <a:rPr lang="nl-NL" dirty="0" smtClean="0"/>
              <a:t>  </a:t>
            </a:r>
            <a:r>
              <a:rPr lang="nl-NL" dirty="0"/>
              <a:t>= </a:t>
            </a:r>
            <a:r>
              <a:rPr lang="nl-NL" dirty="0" smtClean="0"/>
              <a:t>non-</a:t>
            </a:r>
            <a:r>
              <a:rPr lang="nl-NL" dirty="0" err="1" smtClean="0"/>
              <a:t>experimental</a:t>
            </a:r>
            <a:r>
              <a:rPr lang="nl-NL" dirty="0"/>
              <a:t/>
            </a:r>
            <a:br>
              <a:rPr lang="nl-NL" dirty="0"/>
            </a:br>
            <a:endParaRPr lang="nl-NL" dirty="0"/>
          </a:p>
          <a:p>
            <a:r>
              <a:rPr lang="nl-NL" dirty="0" err="1" smtClean="0"/>
              <a:t>Descriptive</a:t>
            </a:r>
            <a:endParaRPr lang="nl-NL" dirty="0"/>
          </a:p>
          <a:p>
            <a:pPr lvl="1"/>
            <a:r>
              <a:rPr lang="nl-NL" dirty="0" err="1" smtClean="0"/>
              <a:t>Descriptive</a:t>
            </a:r>
            <a:r>
              <a:rPr lang="nl-NL" dirty="0" smtClean="0"/>
              <a:t>= </a:t>
            </a:r>
            <a:r>
              <a:rPr lang="nl-NL" b="1" dirty="0" err="1" smtClean="0"/>
              <a:t>not</a:t>
            </a:r>
            <a:r>
              <a:rPr lang="nl-NL" b="1" dirty="0" smtClean="0"/>
              <a:t> </a:t>
            </a:r>
            <a:r>
              <a:rPr lang="nl-NL" b="1" dirty="0" err="1" smtClean="0"/>
              <a:t>causal</a:t>
            </a:r>
            <a:r>
              <a:rPr lang="nl-NL" b="1" dirty="0" smtClean="0"/>
              <a:t>, </a:t>
            </a:r>
            <a:r>
              <a:rPr lang="nl-NL" b="1" dirty="0" err="1" smtClean="0"/>
              <a:t>confounding</a:t>
            </a:r>
            <a:r>
              <a:rPr lang="nl-NL" b="1" dirty="0" smtClean="0"/>
              <a:t> </a:t>
            </a:r>
            <a:r>
              <a:rPr lang="nl-NL" b="1" dirty="0" err="1" smtClean="0"/>
              <a:t>not</a:t>
            </a:r>
            <a:r>
              <a:rPr lang="nl-NL" b="1" dirty="0" smtClean="0"/>
              <a:t> </a:t>
            </a:r>
            <a:r>
              <a:rPr lang="nl-NL" b="1" dirty="0" err="1" smtClean="0"/>
              <a:t>an</a:t>
            </a:r>
            <a:r>
              <a:rPr lang="nl-NL" b="1" dirty="0" smtClean="0"/>
              <a:t> issue</a:t>
            </a:r>
            <a:r>
              <a:rPr lang="nl-NL" dirty="0" smtClean="0"/>
              <a:t> </a:t>
            </a:r>
            <a:endParaRPr lang="nl-NL" dirty="0"/>
          </a:p>
          <a:p>
            <a:pPr lvl="1"/>
            <a:r>
              <a:rPr lang="nl-NL" dirty="0" smtClean="0"/>
              <a:t>Is </a:t>
            </a:r>
            <a:r>
              <a:rPr lang="nl-NL" dirty="0" err="1" smtClean="0"/>
              <a:t>only</a:t>
            </a:r>
            <a:r>
              <a:rPr lang="nl-NL" dirty="0" smtClean="0"/>
              <a:t> determinant </a:t>
            </a:r>
            <a:r>
              <a:rPr lang="nl-NL" dirty="0" err="1" smtClean="0"/>
              <a:t>actually</a:t>
            </a:r>
            <a:r>
              <a:rPr lang="nl-NL" dirty="0" smtClean="0"/>
              <a:t> (</a:t>
            </a:r>
            <a:r>
              <a:rPr lang="nl-NL" dirty="0" err="1" smtClean="0"/>
              <a:t>helps</a:t>
            </a:r>
            <a:r>
              <a:rPr lang="nl-NL" dirty="0" smtClean="0"/>
              <a:t>)</a:t>
            </a:r>
            <a:r>
              <a:rPr lang="nl-NL" dirty="0"/>
              <a:t> </a:t>
            </a:r>
            <a:r>
              <a:rPr lang="nl-NL" dirty="0" err="1" smtClean="0"/>
              <a:t>predict</a:t>
            </a:r>
            <a:endParaRPr lang="nl-NL" dirty="0"/>
          </a:p>
          <a:p>
            <a:pPr lvl="1"/>
            <a:r>
              <a:rPr lang="nl-NL" dirty="0" smtClean="0"/>
              <a:t>no hypothesis </a:t>
            </a:r>
            <a:r>
              <a:rPr lang="nl-NL" dirty="0" err="1" smtClean="0"/>
              <a:t>mechanisms</a:t>
            </a:r>
            <a:r>
              <a:rPr lang="nl-NL" dirty="0" smtClean="0"/>
              <a:t> Determinant-</a:t>
            </a:r>
            <a:r>
              <a:rPr lang="nl-NL" dirty="0" err="1" smtClean="0"/>
              <a:t>Outcome</a:t>
            </a:r>
            <a:endParaRPr lang="nl-NL" dirty="0"/>
          </a:p>
          <a:p>
            <a:endParaRPr lang="nl-NL" dirty="0"/>
          </a:p>
          <a:p>
            <a:r>
              <a:rPr lang="nl-NL" dirty="0"/>
              <a:t>&gt;1 </a:t>
            </a:r>
            <a:r>
              <a:rPr lang="nl-NL" dirty="0" smtClean="0"/>
              <a:t>determinant (</a:t>
            </a:r>
            <a:r>
              <a:rPr lang="nl-NL" dirty="0" err="1" smtClean="0"/>
              <a:t>diagn</a:t>
            </a:r>
            <a:r>
              <a:rPr lang="nl-NL" dirty="0" smtClean="0"/>
              <a:t> research </a:t>
            </a:r>
            <a:r>
              <a:rPr lang="nl-NL" dirty="0" err="1" smtClean="0"/>
              <a:t>multivariable</a:t>
            </a:r>
            <a:r>
              <a:rPr lang="nl-NL" dirty="0" smtClean="0"/>
              <a:t> </a:t>
            </a:r>
            <a:r>
              <a:rPr lang="nl-NL" dirty="0" err="1" smtClean="0"/>
              <a:t>by</a:t>
            </a:r>
            <a:r>
              <a:rPr lang="nl-NL" dirty="0" smtClean="0"/>
              <a:t> nature) </a:t>
            </a:r>
            <a:endParaRPr lang="nl-NL" dirty="0"/>
          </a:p>
          <a:p>
            <a:endParaRPr lang="nl-NL" dirty="0"/>
          </a:p>
          <a:p>
            <a:endParaRPr lang="nl-NL" dirty="0"/>
          </a:p>
        </p:txBody>
      </p:sp>
    </p:spTree>
    <p:extLst>
      <p:ext uri="{BB962C8B-B14F-4D97-AF65-F5344CB8AC3E}">
        <p14:creationId xmlns:p14="http://schemas.microsoft.com/office/powerpoint/2010/main" val="29912245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Study</a:t>
            </a:r>
            <a:r>
              <a:rPr lang="nl-NL" dirty="0" smtClean="0"/>
              <a:t> design proper </a:t>
            </a:r>
            <a:endParaRPr lang="nl-NL" dirty="0"/>
          </a:p>
        </p:txBody>
      </p:sp>
      <p:sp>
        <p:nvSpPr>
          <p:cNvPr id="3" name="Tijdelijke aanduiding voor inhoud 2"/>
          <p:cNvSpPr>
            <a:spLocks noGrp="1"/>
          </p:cNvSpPr>
          <p:nvPr>
            <p:ph idx="1"/>
          </p:nvPr>
        </p:nvSpPr>
        <p:spPr/>
        <p:txBody>
          <a:bodyPr/>
          <a:lstStyle/>
          <a:p>
            <a:r>
              <a:rPr lang="nl-NL" dirty="0" smtClean="0"/>
              <a:t>Cross-</a:t>
            </a:r>
            <a:r>
              <a:rPr lang="nl-NL" dirty="0" err="1" smtClean="0"/>
              <a:t>section</a:t>
            </a:r>
            <a:endParaRPr lang="nl-NL" dirty="0"/>
          </a:p>
          <a:p>
            <a:pPr lvl="1"/>
            <a:r>
              <a:rPr lang="nl-NL" dirty="0" err="1" smtClean="0"/>
              <a:t>Determinants</a:t>
            </a:r>
            <a:r>
              <a:rPr lang="nl-NL" dirty="0" smtClean="0"/>
              <a:t> </a:t>
            </a:r>
            <a:r>
              <a:rPr lang="nl-NL" dirty="0" err="1" smtClean="0"/>
              <a:t>and</a:t>
            </a:r>
            <a:r>
              <a:rPr lang="nl-NL" dirty="0" smtClean="0"/>
              <a:t> </a:t>
            </a:r>
            <a:r>
              <a:rPr lang="nl-NL" dirty="0" err="1" smtClean="0"/>
              <a:t>outcome</a:t>
            </a:r>
            <a:r>
              <a:rPr lang="nl-NL" dirty="0" smtClean="0"/>
              <a:t> </a:t>
            </a:r>
            <a:r>
              <a:rPr lang="nl-NL" dirty="0" err="1" smtClean="0"/>
              <a:t>measurements</a:t>
            </a:r>
            <a:r>
              <a:rPr lang="nl-NL" dirty="0" smtClean="0"/>
              <a:t> “</a:t>
            </a:r>
            <a:r>
              <a:rPr lang="nl-NL" dirty="0" err="1" smtClean="0"/>
              <a:t>same</a:t>
            </a:r>
            <a:r>
              <a:rPr lang="nl-NL" dirty="0" smtClean="0"/>
              <a:t>” point in time </a:t>
            </a:r>
            <a:endParaRPr lang="nl-NL" dirty="0"/>
          </a:p>
        </p:txBody>
      </p:sp>
      <p:grpSp>
        <p:nvGrpSpPr>
          <p:cNvPr id="4" name="Groep 9"/>
          <p:cNvGrpSpPr>
            <a:grpSpLocks/>
          </p:cNvGrpSpPr>
          <p:nvPr/>
        </p:nvGrpSpPr>
        <p:grpSpPr bwMode="auto">
          <a:xfrm>
            <a:off x="266324" y="3028030"/>
            <a:ext cx="8774456" cy="3697317"/>
            <a:chOff x="-274503" y="3526047"/>
            <a:chExt cx="8173638" cy="3697078"/>
          </a:xfrm>
        </p:grpSpPr>
        <p:sp>
          <p:nvSpPr>
            <p:cNvPr id="5" name="Text Box 25"/>
            <p:cNvSpPr txBox="1">
              <a:spLocks noChangeArrowheads="1"/>
            </p:cNvSpPr>
            <p:nvPr/>
          </p:nvSpPr>
          <p:spPr bwMode="auto">
            <a:xfrm>
              <a:off x="-150812" y="3526047"/>
              <a:ext cx="1748882" cy="36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800" dirty="0" smtClean="0">
                  <a:latin typeface="Segoe UI" panose="020B0502040204020203" pitchFamily="34" charset="0"/>
                  <a:ea typeface="Segoe UI" panose="020B0502040204020203" pitchFamily="34" charset="0"/>
                  <a:cs typeface="Segoe UI" panose="020B0502040204020203" pitchFamily="34" charset="0"/>
                </a:rPr>
                <a:t>Diagnostic study</a:t>
              </a:r>
              <a:endParaRPr lang="nl-NL" sz="18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6" name="AutoShape 26"/>
            <p:cNvSpPr>
              <a:spLocks noChangeArrowheads="1"/>
            </p:cNvSpPr>
            <p:nvPr/>
          </p:nvSpPr>
          <p:spPr bwMode="auto">
            <a:xfrm>
              <a:off x="-274503" y="4134618"/>
              <a:ext cx="3690690" cy="408345"/>
            </a:xfrm>
            <a:prstGeom prst="hexagon">
              <a:avLst>
                <a:gd name="adj" fmla="val 81558"/>
                <a:gd name="vf" fmla="val 115470"/>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nchor="ctr">
              <a:spAutoFit/>
            </a:bodyPr>
            <a:lstStyle/>
            <a:p>
              <a:pPr algn="ctr">
                <a:defRPr/>
              </a:pPr>
              <a:r>
                <a:rPr lang="en-US" sz="1600" dirty="0" smtClean="0">
                  <a:latin typeface="Segoe UI" panose="020B0502040204020203" pitchFamily="34" charset="0"/>
                  <a:ea typeface="Segoe UI" panose="020B0502040204020203" pitchFamily="34" charset="0"/>
                  <a:cs typeface="Segoe UI" panose="020B0502040204020203" pitchFamily="34" charset="0"/>
                </a:rPr>
                <a:t>People presenting with symptoms</a:t>
              </a:r>
              <a:endParaRPr lang="nl-NL" sz="160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27"/>
            <p:cNvSpPr>
              <a:spLocks noChangeArrowheads="1"/>
            </p:cNvSpPr>
            <p:nvPr/>
          </p:nvSpPr>
          <p:spPr bwMode="auto">
            <a:xfrm>
              <a:off x="4003040" y="3553222"/>
              <a:ext cx="2409825" cy="1569559"/>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sz="1600" dirty="0">
                  <a:latin typeface="Segoe UI" panose="020B0502040204020203" pitchFamily="34" charset="0"/>
                  <a:ea typeface="Segoe UI" panose="020B0502040204020203" pitchFamily="34" charset="0"/>
                  <a:cs typeface="Segoe UI" panose="020B0502040204020203" pitchFamily="34" charset="0"/>
                </a:rPr>
                <a:t>Determinants / Index </a:t>
              </a:r>
              <a:r>
                <a:rPr lang="en-US" sz="1600" dirty="0" smtClean="0">
                  <a:latin typeface="Segoe UI" panose="020B0502040204020203" pitchFamily="34" charset="0"/>
                  <a:ea typeface="Segoe UI" panose="020B0502040204020203" pitchFamily="34" charset="0"/>
                  <a:cs typeface="Segoe UI" panose="020B0502040204020203" pitchFamily="34" charset="0"/>
                </a:rPr>
                <a:t>test(s):</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a:defRPr/>
              </a:pPr>
              <a:r>
                <a:rPr lang="en-US" sz="1600" dirty="0">
                  <a:latin typeface="Segoe UI" panose="020B0502040204020203" pitchFamily="34" charset="0"/>
                  <a:ea typeface="Segoe UI" panose="020B0502040204020203" pitchFamily="34" charset="0"/>
                  <a:cs typeface="Segoe UI" panose="020B0502040204020203" pitchFamily="34" charset="0"/>
                </a:rPr>
                <a:t>- </a:t>
              </a:r>
              <a:r>
                <a:rPr lang="en-US" sz="1600" dirty="0" smtClean="0">
                  <a:latin typeface="Segoe UI" panose="020B0502040204020203" pitchFamily="34" charset="0"/>
                  <a:ea typeface="Segoe UI" panose="020B0502040204020203" pitchFamily="34" charset="0"/>
                  <a:cs typeface="Segoe UI" panose="020B0502040204020203" pitchFamily="34" charset="0"/>
                </a:rPr>
                <a:t>Medical history</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a:defRPr/>
              </a:pPr>
              <a:r>
                <a:rPr lang="en-US" sz="1600" dirty="0">
                  <a:latin typeface="Segoe UI" panose="020B0502040204020203" pitchFamily="34" charset="0"/>
                  <a:ea typeface="Segoe UI" panose="020B0502040204020203" pitchFamily="34" charset="0"/>
                  <a:cs typeface="Segoe UI" panose="020B0502040204020203" pitchFamily="34" charset="0"/>
                </a:rPr>
                <a:t>- </a:t>
              </a:r>
              <a:r>
                <a:rPr lang="en-US" sz="1600" dirty="0" smtClean="0">
                  <a:latin typeface="Segoe UI" panose="020B0502040204020203" pitchFamily="34" charset="0"/>
                  <a:ea typeface="Segoe UI" panose="020B0502040204020203" pitchFamily="34" charset="0"/>
                  <a:cs typeface="Segoe UI" panose="020B0502040204020203" pitchFamily="34" charset="0"/>
                </a:rPr>
                <a:t>Imaging</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a:defRPr/>
              </a:pPr>
              <a:r>
                <a:rPr lang="en-US" sz="1600" dirty="0">
                  <a:latin typeface="Segoe UI" panose="020B0502040204020203" pitchFamily="34" charset="0"/>
                  <a:ea typeface="Segoe UI" panose="020B0502040204020203" pitchFamily="34" charset="0"/>
                  <a:cs typeface="Segoe UI" panose="020B0502040204020203" pitchFamily="34" charset="0"/>
                </a:rPr>
                <a:t>- Lab</a:t>
              </a:r>
            </a:p>
            <a:p>
              <a:pPr>
                <a:defRPr/>
              </a:pPr>
              <a:r>
                <a:rPr lang="en-US" sz="1600" dirty="0">
                  <a:latin typeface="Segoe UI" panose="020B0502040204020203" pitchFamily="34" charset="0"/>
                  <a:ea typeface="Segoe UI" panose="020B0502040204020203" pitchFamily="34" charset="0"/>
                  <a:cs typeface="Segoe UI" panose="020B0502040204020203" pitchFamily="34" charset="0"/>
                </a:rPr>
                <a:t>- etc.</a:t>
              </a:r>
              <a:endParaRPr lang="nl-NL" sz="16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28"/>
            <p:cNvSpPr>
              <a:spLocks noChangeArrowheads="1"/>
            </p:cNvSpPr>
            <p:nvPr/>
          </p:nvSpPr>
          <p:spPr bwMode="auto">
            <a:xfrm>
              <a:off x="3957003" y="5429843"/>
              <a:ext cx="2501900" cy="584737"/>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600" dirty="0" smtClean="0">
                  <a:latin typeface="Segoe UI" panose="020B0502040204020203" pitchFamily="34" charset="0"/>
                  <a:ea typeface="Segoe UI" panose="020B0502040204020203" pitchFamily="34" charset="0"/>
                  <a:cs typeface="Segoe UI" panose="020B0502040204020203" pitchFamily="34" charset="0"/>
                </a:rPr>
                <a:t>Outcome:</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algn="ctr">
                <a:defRPr/>
              </a:pPr>
              <a:r>
                <a:rPr lang="en-US" sz="1600" dirty="0" smtClean="0">
                  <a:latin typeface="Segoe UI" panose="020B0502040204020203" pitchFamily="34" charset="0"/>
                  <a:ea typeface="Segoe UI" panose="020B0502040204020203" pitchFamily="34" charset="0"/>
                  <a:cs typeface="Segoe UI" panose="020B0502040204020203" pitchFamily="34" charset="0"/>
                </a:rPr>
                <a:t>Disease present or absent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9" name="AutoShape 29"/>
            <p:cNvCxnSpPr>
              <a:cxnSpLocks noChangeShapeType="1"/>
              <a:stCxn id="7" idx="2"/>
              <a:endCxn id="8" idx="0"/>
            </p:cNvCxnSpPr>
            <p:nvPr/>
          </p:nvCxnSpPr>
          <p:spPr bwMode="auto">
            <a:xfrm>
              <a:off x="5207953" y="5122781"/>
              <a:ext cx="0" cy="307062"/>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 Box 30"/>
            <p:cNvSpPr txBox="1">
              <a:spLocks noChangeArrowheads="1"/>
            </p:cNvSpPr>
            <p:nvPr/>
          </p:nvSpPr>
          <p:spPr bwMode="auto">
            <a:xfrm>
              <a:off x="6482469" y="4862636"/>
              <a:ext cx="1416666" cy="58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i="1" dirty="0" smtClean="0">
                  <a:latin typeface="Segoe UI" panose="020B0502040204020203" pitchFamily="34" charset="0"/>
                  <a:ea typeface="Segoe UI" panose="020B0502040204020203" pitchFamily="34" charset="0"/>
                  <a:cs typeface="Segoe UI" panose="020B0502040204020203" pitchFamily="34" charset="0"/>
                </a:rPr>
                <a:t>Cross-sectional</a:t>
              </a:r>
            </a:p>
            <a:p>
              <a:pPr algn="ctr" eaLnBrk="1" hangingPunct="1">
                <a:defRPr/>
              </a:pPr>
              <a:r>
                <a:rPr lang="en-US" i="1" dirty="0" smtClean="0">
                  <a:latin typeface="Segoe UI" panose="020B0502040204020203" pitchFamily="34" charset="0"/>
                  <a:ea typeface="Segoe UI" panose="020B0502040204020203" pitchFamily="34" charset="0"/>
                  <a:cs typeface="Segoe UI" panose="020B0502040204020203" pitchFamily="34" charset="0"/>
                </a:rPr>
                <a:t>design </a:t>
              </a:r>
              <a:endParaRPr lang="nl-NL" i="1" dirty="0" smtClean="0">
                <a:latin typeface="Segoe UI" panose="020B0502040204020203" pitchFamily="34" charset="0"/>
                <a:ea typeface="Segoe UI" panose="020B0502040204020203" pitchFamily="34" charset="0"/>
                <a:cs typeface="Segoe UI" panose="020B0502040204020203" pitchFamily="34" charset="0"/>
              </a:endParaRPr>
            </a:p>
          </p:txBody>
        </p:sp>
        <p:grpSp>
          <p:nvGrpSpPr>
            <p:cNvPr id="11" name="Group 34"/>
            <p:cNvGrpSpPr>
              <a:grpSpLocks/>
            </p:cNvGrpSpPr>
            <p:nvPr/>
          </p:nvGrpSpPr>
          <p:grpSpPr bwMode="auto">
            <a:xfrm>
              <a:off x="4532317" y="6381749"/>
              <a:ext cx="1093788" cy="841376"/>
              <a:chOff x="1955" y="3828"/>
              <a:chExt cx="689" cy="530"/>
            </a:xfrm>
          </p:grpSpPr>
          <p:sp>
            <p:nvSpPr>
              <p:cNvPr id="13" name="Line 32"/>
              <p:cNvSpPr>
                <a:spLocks noChangeShapeType="1"/>
              </p:cNvSpPr>
              <p:nvPr/>
            </p:nvSpPr>
            <p:spPr bwMode="auto">
              <a:xfrm>
                <a:off x="2020" y="3828"/>
                <a:ext cx="18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en-GB">
                  <a:latin typeface="Arial" pitchFamily="34" charset="0"/>
                  <a:cs typeface="Arial" pitchFamily="34" charset="0"/>
                </a:endParaRPr>
              </a:p>
            </p:txBody>
          </p:sp>
          <p:sp>
            <p:nvSpPr>
              <p:cNvPr id="14" name="Text Box 33"/>
              <p:cNvSpPr txBox="1">
                <a:spLocks noChangeArrowheads="1"/>
              </p:cNvSpPr>
              <p:nvPr/>
            </p:nvSpPr>
            <p:spPr bwMode="auto">
              <a:xfrm>
                <a:off x="1955" y="3873"/>
                <a:ext cx="689"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400" dirty="0" smtClean="0">
                    <a:latin typeface="Arial" pitchFamily="34" charset="0"/>
                    <a:cs typeface="Arial" pitchFamily="34" charset="0"/>
                  </a:rPr>
                  <a:t>T=0</a:t>
                </a:r>
                <a:endParaRPr lang="nl-NL" sz="4400" dirty="0" smtClean="0">
                  <a:latin typeface="Arial" pitchFamily="34" charset="0"/>
                  <a:cs typeface="Arial" pitchFamily="34" charset="0"/>
                </a:endParaRPr>
              </a:p>
            </p:txBody>
          </p:sp>
        </p:grpSp>
        <p:cxnSp>
          <p:nvCxnSpPr>
            <p:cNvPr id="12" name="AutoShape 35"/>
            <p:cNvCxnSpPr>
              <a:cxnSpLocks noChangeShapeType="1"/>
              <a:stCxn id="6" idx="0"/>
              <a:endCxn id="7" idx="1"/>
            </p:cNvCxnSpPr>
            <p:nvPr/>
          </p:nvCxnSpPr>
          <p:spPr bwMode="auto">
            <a:xfrm flipV="1">
              <a:off x="3416187" y="4338002"/>
              <a:ext cx="586853" cy="789"/>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443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Data-analysis</a:t>
            </a:r>
            <a:endParaRPr lang="nl-NL" dirty="0"/>
          </a:p>
        </p:txBody>
      </p:sp>
      <p:sp>
        <p:nvSpPr>
          <p:cNvPr id="3" name="Tijdelijke aanduiding voor inhoud 2"/>
          <p:cNvSpPr>
            <a:spLocks noGrp="1"/>
          </p:cNvSpPr>
          <p:nvPr>
            <p:ph idx="1"/>
          </p:nvPr>
        </p:nvSpPr>
        <p:spPr/>
        <p:txBody>
          <a:bodyPr/>
          <a:lstStyle/>
          <a:p>
            <a:r>
              <a:rPr lang="nl-NL" dirty="0" err="1" smtClean="0"/>
              <a:t>After</a:t>
            </a:r>
            <a:r>
              <a:rPr lang="nl-NL" dirty="0" smtClean="0"/>
              <a:t> data </a:t>
            </a:r>
            <a:r>
              <a:rPr lang="nl-NL" dirty="0" err="1" smtClean="0"/>
              <a:t>collection</a:t>
            </a:r>
            <a:r>
              <a:rPr lang="nl-NL" dirty="0" smtClean="0"/>
              <a:t>, per </a:t>
            </a:r>
            <a:r>
              <a:rPr lang="nl-NL" dirty="0" err="1" smtClean="0"/>
              <a:t>patient</a:t>
            </a:r>
            <a:endParaRPr lang="nl-NL" dirty="0"/>
          </a:p>
          <a:p>
            <a:pPr lvl="1"/>
            <a:r>
              <a:rPr lang="nl-NL" dirty="0" err="1" smtClean="0"/>
              <a:t>Values</a:t>
            </a:r>
            <a:r>
              <a:rPr lang="nl-NL" dirty="0" smtClean="0"/>
              <a:t> of </a:t>
            </a:r>
            <a:r>
              <a:rPr lang="nl-NL" dirty="0" err="1" smtClean="0"/>
              <a:t>determinants</a:t>
            </a:r>
            <a:r>
              <a:rPr lang="nl-NL" dirty="0" smtClean="0"/>
              <a:t> (test </a:t>
            </a:r>
            <a:r>
              <a:rPr lang="nl-NL" dirty="0" err="1" smtClean="0"/>
              <a:t>results</a:t>
            </a:r>
            <a:r>
              <a:rPr lang="nl-NL" dirty="0" smtClean="0"/>
              <a:t>)</a:t>
            </a:r>
            <a:endParaRPr lang="nl-NL" dirty="0"/>
          </a:p>
          <a:p>
            <a:pPr lvl="1"/>
            <a:r>
              <a:rPr lang="nl-NL" dirty="0" err="1" smtClean="0"/>
              <a:t>Diagnostic</a:t>
            </a:r>
            <a:r>
              <a:rPr lang="nl-NL" dirty="0" smtClean="0"/>
              <a:t> </a:t>
            </a:r>
            <a:r>
              <a:rPr lang="nl-NL" dirty="0" err="1" smtClean="0"/>
              <a:t>outcome</a:t>
            </a:r>
            <a:r>
              <a:rPr lang="nl-NL" dirty="0" smtClean="0"/>
              <a:t> </a:t>
            </a:r>
            <a:r>
              <a:rPr lang="nl-NL" dirty="0"/>
              <a:t>(</a:t>
            </a:r>
            <a:r>
              <a:rPr lang="nl-NL" dirty="0" err="1" smtClean="0"/>
              <a:t>reference</a:t>
            </a:r>
            <a:r>
              <a:rPr lang="nl-NL" dirty="0" smtClean="0"/>
              <a:t> test</a:t>
            </a:r>
            <a:r>
              <a:rPr lang="nl-NL" dirty="0"/>
              <a:t>)</a:t>
            </a:r>
          </a:p>
          <a:p>
            <a:endParaRPr lang="nl-NL" dirty="0"/>
          </a:p>
          <a:p>
            <a:endParaRPr lang="nl-NL" dirty="0"/>
          </a:p>
        </p:txBody>
      </p:sp>
    </p:spTree>
    <p:extLst>
      <p:ext uri="{BB962C8B-B14F-4D97-AF65-F5344CB8AC3E}">
        <p14:creationId xmlns:p14="http://schemas.microsoft.com/office/powerpoint/2010/main" val="5193985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Data-analysis</a:t>
            </a:r>
            <a:endParaRPr lang="nl-NL" dirty="0"/>
          </a:p>
        </p:txBody>
      </p:sp>
      <p:sp>
        <p:nvSpPr>
          <p:cNvPr id="3" name="Tijdelijke aanduiding voor inhoud 2"/>
          <p:cNvSpPr>
            <a:spLocks noGrp="1"/>
          </p:cNvSpPr>
          <p:nvPr>
            <p:ph idx="1"/>
          </p:nvPr>
        </p:nvSpPr>
        <p:spPr/>
        <p:txBody>
          <a:bodyPr/>
          <a:lstStyle/>
          <a:p>
            <a:r>
              <a:rPr lang="nl-NL" dirty="0"/>
              <a:t>Data </a:t>
            </a:r>
            <a:r>
              <a:rPr lang="nl-NL" dirty="0" smtClean="0"/>
              <a:t>analysis: </a:t>
            </a:r>
            <a:r>
              <a:rPr lang="nl-NL" dirty="0"/>
              <a:t>3 </a:t>
            </a:r>
            <a:r>
              <a:rPr lang="nl-NL" dirty="0" smtClean="0"/>
              <a:t>steps</a:t>
            </a:r>
            <a:endParaRPr lang="nl-NL" dirty="0"/>
          </a:p>
          <a:p>
            <a:pPr marL="857250" lvl="1" indent="-457200">
              <a:buFont typeface="+mj-lt"/>
              <a:buAutoNum type="arabicParenR"/>
            </a:pPr>
            <a:r>
              <a:rPr lang="nl-NL" dirty="0" err="1" smtClean="0"/>
              <a:t>Estimate</a:t>
            </a:r>
            <a:r>
              <a:rPr lang="nl-NL" dirty="0" smtClean="0"/>
              <a:t> prior risk (without test </a:t>
            </a:r>
            <a:r>
              <a:rPr lang="nl-NL" dirty="0" err="1" smtClean="0"/>
              <a:t>results</a:t>
            </a:r>
            <a:r>
              <a:rPr lang="nl-NL" dirty="0" smtClean="0"/>
              <a:t>)</a:t>
            </a:r>
            <a:endParaRPr lang="nl-NL" dirty="0"/>
          </a:p>
          <a:p>
            <a:pPr marL="857250" lvl="1" indent="-457200">
              <a:buFont typeface="+mj-lt"/>
              <a:buAutoNum type="arabicParenR"/>
            </a:pPr>
            <a:r>
              <a:rPr lang="nl-NL" dirty="0" err="1" smtClean="0"/>
              <a:t>Compare</a:t>
            </a:r>
            <a:r>
              <a:rPr lang="nl-NL" dirty="0" smtClean="0"/>
              <a:t> </a:t>
            </a:r>
            <a:r>
              <a:rPr lang="nl-NL" dirty="0" err="1" smtClean="0"/>
              <a:t>each</a:t>
            </a:r>
            <a:r>
              <a:rPr lang="nl-NL" dirty="0" smtClean="0"/>
              <a:t> index test </a:t>
            </a:r>
            <a:r>
              <a:rPr lang="nl-NL" dirty="0" err="1" smtClean="0"/>
              <a:t>result</a:t>
            </a:r>
            <a:r>
              <a:rPr lang="nl-NL" dirty="0" smtClean="0"/>
              <a:t> </a:t>
            </a:r>
            <a:r>
              <a:rPr lang="nl-NL" dirty="0" err="1" smtClean="0"/>
              <a:t>with</a:t>
            </a:r>
            <a:r>
              <a:rPr lang="nl-NL" dirty="0" smtClean="0"/>
              <a:t> </a:t>
            </a:r>
            <a:r>
              <a:rPr lang="nl-NL" dirty="0" err="1" smtClean="0"/>
              <a:t>reference</a:t>
            </a:r>
            <a:r>
              <a:rPr lang="nl-NL" dirty="0" smtClean="0"/>
              <a:t> test </a:t>
            </a:r>
            <a:r>
              <a:rPr lang="nl-NL" dirty="0" err="1" smtClean="0"/>
              <a:t>result</a:t>
            </a:r>
            <a:r>
              <a:rPr lang="nl-NL" dirty="0" smtClean="0"/>
              <a:t> </a:t>
            </a:r>
          </a:p>
          <a:p>
            <a:pPr marL="1257300" lvl="2" indent="-457200">
              <a:buFont typeface="Segoe UI" panose="020B0502040204020203" pitchFamily="34" charset="0"/>
              <a:buChar char="="/>
            </a:pPr>
            <a:r>
              <a:rPr lang="nl-NL" sz="1800" dirty="0" err="1" smtClean="0"/>
              <a:t>univariable</a:t>
            </a:r>
            <a:endParaRPr lang="nl-NL" sz="1800" dirty="0"/>
          </a:p>
          <a:p>
            <a:pPr marL="857250" lvl="1" indent="-457200">
              <a:buFont typeface="+mj-lt"/>
              <a:buAutoNum type="arabicParenR"/>
            </a:pPr>
            <a:r>
              <a:rPr lang="nl-NL" dirty="0" err="1" smtClean="0"/>
              <a:t>Compare</a:t>
            </a:r>
            <a:r>
              <a:rPr lang="nl-NL" dirty="0" smtClean="0"/>
              <a:t> </a:t>
            </a:r>
            <a:r>
              <a:rPr lang="nl-NL" dirty="0" err="1" smtClean="0"/>
              <a:t>combinations</a:t>
            </a:r>
            <a:r>
              <a:rPr lang="nl-NL" dirty="0" smtClean="0"/>
              <a:t> of index test </a:t>
            </a:r>
            <a:r>
              <a:rPr lang="nl-NL" dirty="0" err="1" smtClean="0"/>
              <a:t>results</a:t>
            </a:r>
            <a:r>
              <a:rPr lang="nl-NL" dirty="0" smtClean="0"/>
              <a:t> </a:t>
            </a:r>
            <a:r>
              <a:rPr lang="nl-NL" dirty="0" err="1" smtClean="0"/>
              <a:t>with</a:t>
            </a:r>
            <a:r>
              <a:rPr lang="nl-NL" dirty="0" smtClean="0"/>
              <a:t> </a:t>
            </a:r>
            <a:r>
              <a:rPr lang="nl-NL" dirty="0" err="1" smtClean="0"/>
              <a:t>reference</a:t>
            </a:r>
            <a:r>
              <a:rPr lang="nl-NL" dirty="0" smtClean="0"/>
              <a:t> test </a:t>
            </a:r>
            <a:r>
              <a:rPr lang="nl-NL" dirty="0" err="1" smtClean="0"/>
              <a:t>result</a:t>
            </a:r>
            <a:endParaRPr lang="nl-NL" dirty="0" smtClean="0"/>
          </a:p>
          <a:p>
            <a:pPr marL="1257300" lvl="2" indent="-457200">
              <a:buFont typeface="Segoe UI" panose="020B0502040204020203" pitchFamily="34" charset="0"/>
              <a:buChar char="="/>
            </a:pPr>
            <a:r>
              <a:rPr lang="nl-NL" sz="1800" dirty="0" err="1" smtClean="0"/>
              <a:t>multivariable</a:t>
            </a:r>
            <a:r>
              <a:rPr lang="nl-NL" sz="1800" dirty="0" smtClean="0"/>
              <a:t> </a:t>
            </a:r>
            <a:r>
              <a:rPr lang="nl-NL" sz="1800" dirty="0"/>
              <a:t>(via </a:t>
            </a:r>
            <a:r>
              <a:rPr lang="nl-NL" sz="1800" dirty="0" smtClean="0"/>
              <a:t>model, </a:t>
            </a:r>
            <a:r>
              <a:rPr lang="nl-NL" sz="1800" dirty="0" err="1" smtClean="0"/>
              <a:t>usually</a:t>
            </a:r>
            <a:r>
              <a:rPr lang="nl-NL" sz="1800" dirty="0" smtClean="0"/>
              <a:t> </a:t>
            </a:r>
            <a:r>
              <a:rPr lang="nl-NL" sz="1800" dirty="0" err="1" smtClean="0"/>
              <a:t>logistic</a:t>
            </a:r>
            <a:r>
              <a:rPr lang="nl-NL" sz="1800" dirty="0" smtClean="0"/>
              <a:t> </a:t>
            </a:r>
            <a:r>
              <a:rPr lang="nl-NL" sz="1800" dirty="0" err="1" smtClean="0"/>
              <a:t>regression</a:t>
            </a:r>
            <a:r>
              <a:rPr lang="nl-NL" sz="1800" dirty="0" smtClean="0"/>
              <a:t>)</a:t>
            </a:r>
          </a:p>
          <a:p>
            <a:pPr marL="1257300" lvl="2" indent="-457200">
              <a:buFont typeface="Arial" panose="020B0604020202020204" pitchFamily="34" charset="0"/>
              <a:buChar char="•"/>
            </a:pPr>
            <a:r>
              <a:rPr lang="nl-NL" sz="1800" dirty="0" err="1" smtClean="0"/>
              <a:t>Adhere</a:t>
            </a:r>
            <a:r>
              <a:rPr lang="nl-NL" sz="1800" dirty="0" smtClean="0"/>
              <a:t> model building </a:t>
            </a:r>
            <a:r>
              <a:rPr lang="nl-NL" sz="1800" dirty="0" err="1" smtClean="0"/>
              <a:t>to</a:t>
            </a:r>
            <a:r>
              <a:rPr lang="nl-NL" sz="1800" dirty="0" smtClean="0"/>
              <a:t> </a:t>
            </a:r>
            <a:r>
              <a:rPr lang="nl-NL" sz="1800" dirty="0" err="1" smtClean="0"/>
              <a:t>diagnostic</a:t>
            </a:r>
            <a:r>
              <a:rPr lang="nl-NL" sz="1800" dirty="0" smtClean="0"/>
              <a:t> order in </a:t>
            </a:r>
            <a:r>
              <a:rPr lang="nl-NL" sz="1800" dirty="0" err="1" smtClean="0"/>
              <a:t>medical</a:t>
            </a:r>
            <a:r>
              <a:rPr lang="nl-NL" sz="1800" dirty="0" smtClean="0"/>
              <a:t> </a:t>
            </a:r>
            <a:r>
              <a:rPr lang="nl-NL" sz="1800" dirty="0" err="1" smtClean="0"/>
              <a:t>practice</a:t>
            </a:r>
            <a:endParaRPr lang="nl-NL" sz="1800" dirty="0" smtClean="0"/>
          </a:p>
          <a:p>
            <a:pPr marL="1257300" lvl="2" indent="-457200">
              <a:buFont typeface="Arial" panose="020B0604020202020204" pitchFamily="34" charset="0"/>
              <a:buChar char="•"/>
            </a:pPr>
            <a:r>
              <a:rPr lang="nl-NL" sz="1800" dirty="0" err="1" smtClean="0"/>
              <a:t>Determine</a:t>
            </a:r>
            <a:r>
              <a:rPr lang="nl-NL" sz="1800" dirty="0" smtClean="0"/>
              <a:t> </a:t>
            </a:r>
            <a:r>
              <a:rPr lang="nl-NL" sz="1800" dirty="0" err="1" smtClean="0"/>
              <a:t>added</a:t>
            </a:r>
            <a:r>
              <a:rPr lang="nl-NL" sz="1800" dirty="0" smtClean="0"/>
              <a:t> </a:t>
            </a:r>
            <a:r>
              <a:rPr lang="nl-NL" sz="1800" dirty="0" err="1" smtClean="0"/>
              <a:t>value</a:t>
            </a:r>
            <a:r>
              <a:rPr lang="nl-NL" sz="1800" dirty="0" smtClean="0"/>
              <a:t> of index test </a:t>
            </a:r>
            <a:r>
              <a:rPr lang="nl-NL" sz="1800" dirty="0" err="1" smtClean="0"/>
              <a:t>results</a:t>
            </a:r>
            <a:r>
              <a:rPr lang="nl-NL" sz="1800" dirty="0" smtClean="0"/>
              <a:t> as </a:t>
            </a:r>
            <a:r>
              <a:rPr lang="nl-NL" sz="1800" dirty="0" err="1" smtClean="0"/>
              <a:t>compared</a:t>
            </a:r>
            <a:r>
              <a:rPr lang="nl-NL" sz="1800" dirty="0" smtClean="0"/>
              <a:t> </a:t>
            </a:r>
            <a:r>
              <a:rPr lang="nl-NL" sz="1800" dirty="0" err="1" smtClean="0"/>
              <a:t>to</a:t>
            </a:r>
            <a:r>
              <a:rPr lang="nl-NL" sz="1800" dirty="0" smtClean="0"/>
              <a:t> </a:t>
            </a:r>
            <a:r>
              <a:rPr lang="nl-NL" sz="1800" dirty="0" err="1" smtClean="0"/>
              <a:t>already</a:t>
            </a:r>
            <a:r>
              <a:rPr lang="nl-NL" sz="1800" dirty="0" smtClean="0"/>
              <a:t> </a:t>
            </a:r>
            <a:r>
              <a:rPr lang="nl-NL" sz="1800" dirty="0" err="1" smtClean="0"/>
              <a:t>collected</a:t>
            </a:r>
            <a:r>
              <a:rPr lang="nl-NL" sz="1800" dirty="0" smtClean="0"/>
              <a:t>, </a:t>
            </a:r>
            <a:r>
              <a:rPr lang="nl-NL" sz="1800" dirty="0" err="1" smtClean="0"/>
              <a:t>previously</a:t>
            </a:r>
            <a:r>
              <a:rPr lang="nl-NL" sz="1800" dirty="0" smtClean="0"/>
              <a:t> </a:t>
            </a:r>
            <a:r>
              <a:rPr lang="nl-NL" sz="1800" dirty="0" err="1" smtClean="0"/>
              <a:t>collected</a:t>
            </a:r>
            <a:r>
              <a:rPr lang="nl-NL" sz="1800" dirty="0" smtClean="0"/>
              <a:t> index test </a:t>
            </a:r>
            <a:r>
              <a:rPr lang="nl-NL" sz="1800" dirty="0" err="1" smtClean="0"/>
              <a:t>results</a:t>
            </a:r>
            <a:endParaRPr lang="nl-NL" dirty="0"/>
          </a:p>
          <a:p>
            <a:endParaRPr lang="nl-NL" dirty="0"/>
          </a:p>
        </p:txBody>
      </p:sp>
    </p:spTree>
    <p:extLst>
      <p:ext uri="{BB962C8B-B14F-4D97-AF65-F5344CB8AC3E}">
        <p14:creationId xmlns:p14="http://schemas.microsoft.com/office/powerpoint/2010/main" val="4340788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Data-analysis</a:t>
            </a:r>
            <a:endParaRPr lang="nl-NL" dirty="0"/>
          </a:p>
        </p:txBody>
      </p:sp>
      <p:sp>
        <p:nvSpPr>
          <p:cNvPr id="3" name="Tijdelijke aanduiding voor inhoud 2"/>
          <p:cNvSpPr>
            <a:spLocks noGrp="1"/>
          </p:cNvSpPr>
          <p:nvPr>
            <p:ph idx="1"/>
          </p:nvPr>
        </p:nvSpPr>
        <p:spPr/>
        <p:txBody>
          <a:bodyPr/>
          <a:lstStyle/>
          <a:p>
            <a:pPr marL="0" indent="0">
              <a:buNone/>
            </a:pPr>
            <a:r>
              <a:rPr lang="nl-NL" dirty="0" smtClean="0"/>
              <a:t>Casus:</a:t>
            </a:r>
            <a:endParaRPr lang="nl-NL" dirty="0"/>
          </a:p>
          <a:p>
            <a:r>
              <a:rPr lang="nl-NL" dirty="0"/>
              <a:t>Data </a:t>
            </a:r>
            <a:r>
              <a:rPr lang="nl-NL" dirty="0" err="1" smtClean="0"/>
              <a:t>scientific</a:t>
            </a:r>
            <a:r>
              <a:rPr lang="nl-NL" dirty="0" smtClean="0"/>
              <a:t> research </a:t>
            </a:r>
            <a:r>
              <a:rPr lang="nl-NL" dirty="0" err="1" smtClean="0"/>
              <a:t>available</a:t>
            </a:r>
            <a:r>
              <a:rPr lang="nl-NL" dirty="0" smtClean="0"/>
              <a:t>:</a:t>
            </a:r>
            <a:endParaRPr lang="nl-NL" dirty="0"/>
          </a:p>
          <a:p>
            <a:r>
              <a:rPr lang="nl-NL" dirty="0"/>
              <a:t>200 </a:t>
            </a:r>
            <a:r>
              <a:rPr lang="nl-NL" dirty="0" err="1" smtClean="0"/>
              <a:t>patients</a:t>
            </a:r>
            <a:r>
              <a:rPr lang="nl-NL" dirty="0" smtClean="0"/>
              <a:t> </a:t>
            </a:r>
            <a:r>
              <a:rPr lang="nl-NL" dirty="0" err="1" smtClean="0"/>
              <a:t>with</a:t>
            </a:r>
            <a:r>
              <a:rPr lang="nl-NL" dirty="0" smtClean="0"/>
              <a:t> </a:t>
            </a:r>
            <a:r>
              <a:rPr lang="nl-NL" dirty="0" err="1" smtClean="0"/>
              <a:t>neck</a:t>
            </a:r>
            <a:r>
              <a:rPr lang="nl-NL" dirty="0" smtClean="0"/>
              <a:t> </a:t>
            </a:r>
            <a:r>
              <a:rPr lang="nl-NL" dirty="0" err="1" smtClean="0"/>
              <a:t>stiffness</a:t>
            </a:r>
            <a:r>
              <a:rPr lang="nl-NL" dirty="0" smtClean="0"/>
              <a:t> at ER</a:t>
            </a:r>
            <a:endParaRPr lang="nl-NL" dirty="0"/>
          </a:p>
          <a:p>
            <a:pPr lvl="1"/>
            <a:r>
              <a:rPr lang="nl-NL" dirty="0" smtClean="0"/>
              <a:t>Liquor culture </a:t>
            </a:r>
            <a:r>
              <a:rPr lang="nl-NL" dirty="0" err="1" smtClean="0"/>
              <a:t>positive</a:t>
            </a:r>
            <a:r>
              <a:rPr lang="nl-NL" dirty="0" smtClean="0"/>
              <a:t> </a:t>
            </a:r>
            <a:r>
              <a:rPr lang="nl-NL" dirty="0"/>
              <a:t>(BM+) n=40</a:t>
            </a:r>
          </a:p>
          <a:p>
            <a:pPr lvl="1"/>
            <a:r>
              <a:rPr lang="nl-NL" dirty="0" smtClean="0"/>
              <a:t>Liquor culture </a:t>
            </a:r>
            <a:r>
              <a:rPr lang="nl-NL" dirty="0" err="1" smtClean="0"/>
              <a:t>negative</a:t>
            </a:r>
            <a:r>
              <a:rPr lang="nl-NL" dirty="0" smtClean="0"/>
              <a:t> (</a:t>
            </a:r>
            <a:r>
              <a:rPr lang="nl-NL" dirty="0"/>
              <a:t>BM-) n=160</a:t>
            </a:r>
          </a:p>
          <a:p>
            <a:endParaRPr lang="nl-NL" dirty="0" smtClean="0"/>
          </a:p>
          <a:p>
            <a:pPr marL="0" indent="0">
              <a:buNone/>
            </a:pPr>
            <a:r>
              <a:rPr lang="nl-NL" dirty="0" smtClean="0"/>
              <a:t>Step 1: A priori risk (</a:t>
            </a:r>
            <a:r>
              <a:rPr lang="nl-NL" dirty="0" err="1" smtClean="0"/>
              <a:t>prevalence</a:t>
            </a:r>
            <a:r>
              <a:rPr lang="nl-NL" dirty="0" smtClean="0"/>
              <a:t>) </a:t>
            </a:r>
            <a:r>
              <a:rPr lang="nl-NL" dirty="0" err="1" smtClean="0"/>
              <a:t>for</a:t>
            </a:r>
            <a:r>
              <a:rPr lang="nl-NL" dirty="0" smtClean="0"/>
              <a:t> BM?</a:t>
            </a:r>
          </a:p>
          <a:p>
            <a:endParaRPr lang="nl-NL" dirty="0"/>
          </a:p>
        </p:txBody>
      </p:sp>
    </p:spTree>
    <p:extLst>
      <p:ext uri="{BB962C8B-B14F-4D97-AF65-F5344CB8AC3E}">
        <p14:creationId xmlns:p14="http://schemas.microsoft.com/office/powerpoint/2010/main" val="17595799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Data-analysis</a:t>
            </a:r>
            <a:endParaRPr lang="nl-NL" dirty="0"/>
          </a:p>
        </p:txBody>
      </p:sp>
      <p:sp>
        <p:nvSpPr>
          <p:cNvPr id="3" name="Tijdelijke aanduiding voor inhoud 2"/>
          <p:cNvSpPr>
            <a:spLocks noGrp="1"/>
          </p:cNvSpPr>
          <p:nvPr>
            <p:ph idx="1"/>
          </p:nvPr>
        </p:nvSpPr>
        <p:spPr/>
        <p:txBody>
          <a:bodyPr/>
          <a:lstStyle/>
          <a:p>
            <a:pPr marL="0" indent="0">
              <a:buNone/>
            </a:pPr>
            <a:r>
              <a:rPr lang="nl-NL" dirty="0" smtClean="0"/>
              <a:t>Step </a:t>
            </a:r>
            <a:r>
              <a:rPr lang="nl-NL" dirty="0"/>
              <a:t>2: </a:t>
            </a:r>
            <a:r>
              <a:rPr lang="nl-NL" dirty="0" smtClean="0"/>
              <a:t>Analysis per </a:t>
            </a:r>
            <a:r>
              <a:rPr lang="nl-NL" dirty="0"/>
              <a:t>determinant (</a:t>
            </a:r>
            <a:r>
              <a:rPr lang="nl-NL" dirty="0" err="1" smtClean="0"/>
              <a:t>univariable</a:t>
            </a:r>
            <a:r>
              <a:rPr lang="nl-NL" dirty="0" smtClean="0"/>
              <a:t>)</a:t>
            </a:r>
          </a:p>
          <a:p>
            <a:pPr marL="0" indent="0">
              <a:buNone/>
            </a:pPr>
            <a:r>
              <a:rPr lang="nl-NL" dirty="0" smtClean="0"/>
              <a:t> </a:t>
            </a:r>
            <a:endParaRPr lang="nl-NL" dirty="0"/>
          </a:p>
          <a:p>
            <a:r>
              <a:rPr lang="nl-NL" dirty="0" err="1" smtClean="0"/>
              <a:t>Sex</a:t>
            </a:r>
            <a:r>
              <a:rPr lang="nl-NL" dirty="0" smtClean="0"/>
              <a:t> </a:t>
            </a:r>
            <a:r>
              <a:rPr lang="nl-NL" dirty="0"/>
              <a:t>(</a:t>
            </a:r>
            <a:r>
              <a:rPr lang="nl-NL" dirty="0" smtClean="0"/>
              <a:t>m/f); </a:t>
            </a:r>
            <a:r>
              <a:rPr lang="nl-NL" dirty="0" err="1" smtClean="0"/>
              <a:t>neck</a:t>
            </a:r>
            <a:r>
              <a:rPr lang="nl-NL" dirty="0" smtClean="0"/>
              <a:t> </a:t>
            </a:r>
            <a:r>
              <a:rPr lang="nl-NL" dirty="0" err="1" smtClean="0"/>
              <a:t>stiffness</a:t>
            </a:r>
            <a:r>
              <a:rPr lang="nl-NL" dirty="0" smtClean="0"/>
              <a:t> (y/n</a:t>
            </a:r>
            <a:r>
              <a:rPr lang="nl-NL" dirty="0"/>
              <a:t>); </a:t>
            </a:r>
            <a:r>
              <a:rPr lang="nl-NL" dirty="0" err="1" smtClean="0"/>
              <a:t>fevor</a:t>
            </a:r>
            <a:r>
              <a:rPr lang="nl-NL" dirty="0" smtClean="0"/>
              <a:t> </a:t>
            </a:r>
            <a:r>
              <a:rPr lang="nl-NL" dirty="0"/>
              <a:t>&gt; </a:t>
            </a:r>
            <a:r>
              <a:rPr lang="nl-NL" dirty="0" smtClean="0"/>
              <a:t>38</a:t>
            </a:r>
            <a:r>
              <a:rPr lang="nl-NL" baseline="30000" dirty="0" smtClean="0"/>
              <a:t>0</a:t>
            </a:r>
            <a:r>
              <a:rPr lang="nl-NL" altLang="nl-NL" dirty="0" smtClean="0"/>
              <a:t>C</a:t>
            </a:r>
            <a:r>
              <a:rPr lang="nl-NL" dirty="0" smtClean="0"/>
              <a:t> (y/n</a:t>
            </a:r>
            <a:r>
              <a:rPr lang="nl-NL" dirty="0"/>
              <a:t>) </a:t>
            </a:r>
          </a:p>
          <a:p>
            <a:r>
              <a:rPr lang="nl-NL" dirty="0"/>
              <a:t>2 </a:t>
            </a:r>
            <a:r>
              <a:rPr lang="nl-NL" dirty="0" err="1" smtClean="0"/>
              <a:t>by</a:t>
            </a:r>
            <a:r>
              <a:rPr lang="nl-NL" dirty="0" smtClean="0"/>
              <a:t> </a:t>
            </a:r>
            <a:r>
              <a:rPr lang="nl-NL" dirty="0"/>
              <a:t>2 </a:t>
            </a:r>
            <a:r>
              <a:rPr lang="nl-NL" dirty="0" err="1" smtClean="0"/>
              <a:t>table</a:t>
            </a:r>
            <a:r>
              <a:rPr lang="nl-NL" dirty="0" smtClean="0"/>
              <a:t> </a:t>
            </a:r>
            <a:r>
              <a:rPr lang="nl-NL" dirty="0"/>
              <a:t>--&gt; </a:t>
            </a:r>
            <a:r>
              <a:rPr lang="nl-NL" dirty="0" smtClean="0"/>
              <a:t>e.g. </a:t>
            </a:r>
            <a:r>
              <a:rPr lang="nl-NL" dirty="0" err="1" smtClean="0"/>
              <a:t>fevor</a:t>
            </a:r>
            <a:r>
              <a:rPr lang="nl-NL" dirty="0" smtClean="0"/>
              <a:t> </a:t>
            </a:r>
            <a:r>
              <a:rPr lang="nl-NL" dirty="0"/>
              <a:t>&gt; </a:t>
            </a:r>
            <a:r>
              <a:rPr lang="nl-NL" dirty="0" smtClean="0"/>
              <a:t>38</a:t>
            </a:r>
            <a:r>
              <a:rPr lang="nl-NL" baseline="30000" dirty="0" smtClean="0"/>
              <a:t>0</a:t>
            </a:r>
            <a:r>
              <a:rPr lang="nl-NL" altLang="nl-NL" dirty="0" smtClean="0"/>
              <a:t>C</a:t>
            </a:r>
            <a:endParaRPr lang="nl-NL" dirty="0"/>
          </a:p>
          <a:p>
            <a:endParaRPr lang="nl-NL" dirty="0"/>
          </a:p>
          <a:p>
            <a:r>
              <a:rPr lang="nl-NL" dirty="0" smtClean="0"/>
              <a:t>Perfect </a:t>
            </a:r>
            <a:r>
              <a:rPr lang="nl-NL" dirty="0" err="1" smtClean="0"/>
              <a:t>diagnostic</a:t>
            </a:r>
            <a:r>
              <a:rPr lang="nl-NL" dirty="0" smtClean="0"/>
              <a:t> test</a:t>
            </a:r>
            <a:endParaRPr lang="nl-NL" dirty="0"/>
          </a:p>
          <a:p>
            <a:pPr lvl="1"/>
            <a:r>
              <a:rPr lang="nl-NL" dirty="0" err="1" smtClean="0"/>
              <a:t>False</a:t>
            </a:r>
            <a:r>
              <a:rPr lang="nl-NL" dirty="0" smtClean="0"/>
              <a:t> </a:t>
            </a:r>
            <a:r>
              <a:rPr lang="nl-NL" dirty="0" err="1" smtClean="0"/>
              <a:t>positive</a:t>
            </a:r>
            <a:r>
              <a:rPr lang="nl-NL" dirty="0" smtClean="0"/>
              <a:t> </a:t>
            </a:r>
            <a:r>
              <a:rPr lang="nl-NL" dirty="0"/>
              <a:t>= 0 </a:t>
            </a:r>
          </a:p>
          <a:p>
            <a:pPr lvl="1"/>
            <a:r>
              <a:rPr lang="nl-NL" dirty="0" err="1" smtClean="0"/>
              <a:t>False</a:t>
            </a:r>
            <a:r>
              <a:rPr lang="nl-NL" dirty="0" smtClean="0"/>
              <a:t> </a:t>
            </a:r>
            <a:r>
              <a:rPr lang="nl-NL" dirty="0" err="1" smtClean="0"/>
              <a:t>negative</a:t>
            </a:r>
            <a:r>
              <a:rPr lang="nl-NL" dirty="0" smtClean="0"/>
              <a:t> </a:t>
            </a:r>
            <a:r>
              <a:rPr lang="nl-NL" dirty="0"/>
              <a:t>= 0</a:t>
            </a:r>
          </a:p>
          <a:p>
            <a:endParaRPr lang="nl-NL" dirty="0"/>
          </a:p>
        </p:txBody>
      </p:sp>
      <p:sp>
        <p:nvSpPr>
          <p:cNvPr id="14" name="Rectangle 4"/>
          <p:cNvSpPr>
            <a:spLocks noChangeArrowheads="1"/>
          </p:cNvSpPr>
          <p:nvPr/>
        </p:nvSpPr>
        <p:spPr bwMode="auto">
          <a:xfrm>
            <a:off x="6636325" y="4281050"/>
            <a:ext cx="685800" cy="685800"/>
          </a:xfrm>
          <a:prstGeom prst="rect">
            <a:avLst/>
          </a:prstGeom>
          <a:solidFill>
            <a:schemeClr val="tx2"/>
          </a:solidFill>
          <a:ln w="9525">
            <a:solidFill>
              <a:schemeClr val="tx1"/>
            </a:solidFill>
            <a:miter lim="800000"/>
            <a:headEnd/>
            <a:tailEnd/>
          </a:ln>
        </p:spPr>
        <p:txBody>
          <a:bodyPr wrap="none" anchor="ctr"/>
          <a:lstStyle>
            <a:lvl1pPr defTabSz="482600" eaLnBrk="0" hangingPunct="0">
              <a:defRPr sz="2400" b="1">
                <a:solidFill>
                  <a:schemeClr val="tx1"/>
                </a:solidFill>
                <a:latin typeface="Arial" pitchFamily="34" charset="0"/>
              </a:defRPr>
            </a:lvl1pPr>
            <a:lvl2pPr marL="742950" indent="-285750" defTabSz="482600" eaLnBrk="0" hangingPunct="0">
              <a:defRPr sz="2400" b="1">
                <a:solidFill>
                  <a:schemeClr val="tx1"/>
                </a:solidFill>
                <a:latin typeface="Arial" pitchFamily="34" charset="0"/>
              </a:defRPr>
            </a:lvl2pPr>
            <a:lvl3pPr marL="1143000" indent="-228600" defTabSz="482600" eaLnBrk="0" hangingPunct="0">
              <a:defRPr sz="2400" b="1">
                <a:solidFill>
                  <a:schemeClr val="tx1"/>
                </a:solidFill>
                <a:latin typeface="Arial" pitchFamily="34" charset="0"/>
              </a:defRPr>
            </a:lvl3pPr>
            <a:lvl4pPr marL="1600200" indent="-228600" defTabSz="482600" eaLnBrk="0" hangingPunct="0">
              <a:defRPr sz="2400" b="1">
                <a:solidFill>
                  <a:schemeClr val="tx1"/>
                </a:solidFill>
                <a:latin typeface="Arial" pitchFamily="34" charset="0"/>
              </a:defRPr>
            </a:lvl4pPr>
            <a:lvl5pPr marL="2057400" indent="-228600" defTabSz="482600" eaLnBrk="0" hangingPunct="0">
              <a:defRPr sz="2400" b="1">
                <a:solidFill>
                  <a:schemeClr val="tx1"/>
                </a:solidFill>
                <a:latin typeface="Arial" pitchFamily="34" charset="0"/>
              </a:defRPr>
            </a:lvl5pPr>
            <a:lvl6pPr marL="2514600" indent="-228600" defTabSz="482600" eaLnBrk="0" fontAlgn="base" hangingPunct="0">
              <a:spcBef>
                <a:spcPct val="0"/>
              </a:spcBef>
              <a:spcAft>
                <a:spcPct val="0"/>
              </a:spcAft>
              <a:defRPr sz="2400" b="1">
                <a:solidFill>
                  <a:schemeClr val="tx1"/>
                </a:solidFill>
                <a:latin typeface="Arial" pitchFamily="34" charset="0"/>
              </a:defRPr>
            </a:lvl6pPr>
            <a:lvl7pPr marL="2971800" indent="-228600" defTabSz="482600" eaLnBrk="0" fontAlgn="base" hangingPunct="0">
              <a:spcBef>
                <a:spcPct val="0"/>
              </a:spcBef>
              <a:spcAft>
                <a:spcPct val="0"/>
              </a:spcAft>
              <a:defRPr sz="2400" b="1">
                <a:solidFill>
                  <a:schemeClr val="tx1"/>
                </a:solidFill>
                <a:latin typeface="Arial" pitchFamily="34" charset="0"/>
              </a:defRPr>
            </a:lvl7pPr>
            <a:lvl8pPr marL="3429000" indent="-228600" defTabSz="482600" eaLnBrk="0" fontAlgn="base" hangingPunct="0">
              <a:spcBef>
                <a:spcPct val="0"/>
              </a:spcBef>
              <a:spcAft>
                <a:spcPct val="0"/>
              </a:spcAft>
              <a:defRPr sz="2400" b="1">
                <a:solidFill>
                  <a:schemeClr val="tx1"/>
                </a:solidFill>
                <a:latin typeface="Arial" pitchFamily="34" charset="0"/>
              </a:defRPr>
            </a:lvl8pPr>
            <a:lvl9pPr marL="3886200" indent="-228600" defTabSz="482600" eaLnBrk="0" fontAlgn="base" hangingPunct="0">
              <a:spcBef>
                <a:spcPct val="0"/>
              </a:spcBef>
              <a:spcAft>
                <a:spcPct val="0"/>
              </a:spcAft>
              <a:defRPr sz="2400" b="1">
                <a:solidFill>
                  <a:schemeClr val="tx1"/>
                </a:solidFill>
                <a:latin typeface="Arial" pitchFamily="34" charset="0"/>
              </a:defRPr>
            </a:lvl9pPr>
          </a:lstStyle>
          <a:p>
            <a:pPr algn="ctr" eaLnBrk="1" hangingPunct="1"/>
            <a:r>
              <a:rPr lang="nl-NL" altLang="nl-NL" sz="1800">
                <a:solidFill>
                  <a:srgbClr val="FF00FF"/>
                </a:solidFill>
                <a:latin typeface="Segoe UI" panose="020B0502040204020203" pitchFamily="34" charset="0"/>
                <a:ea typeface="Segoe UI" panose="020B0502040204020203" pitchFamily="34" charset="0"/>
                <a:cs typeface="Segoe UI" panose="020B0502040204020203" pitchFamily="34" charset="0"/>
              </a:rPr>
              <a:t>20</a:t>
            </a:r>
          </a:p>
        </p:txBody>
      </p:sp>
      <p:sp>
        <p:nvSpPr>
          <p:cNvPr id="15" name="Rectangle 8"/>
          <p:cNvSpPr>
            <a:spLocks noChangeArrowheads="1"/>
          </p:cNvSpPr>
          <p:nvPr/>
        </p:nvSpPr>
        <p:spPr bwMode="auto">
          <a:xfrm>
            <a:off x="6636325" y="4966850"/>
            <a:ext cx="685800" cy="685800"/>
          </a:xfrm>
          <a:prstGeom prst="rect">
            <a:avLst/>
          </a:prstGeom>
          <a:solidFill>
            <a:schemeClr val="bg1">
              <a:lumMod val="85000"/>
            </a:schemeClr>
          </a:solidFill>
          <a:ln w="9525">
            <a:solidFill>
              <a:schemeClr val="tx1"/>
            </a:solidFill>
            <a:miter lim="800000"/>
            <a:headEnd/>
            <a:tailEnd/>
          </a:ln>
        </p:spPr>
        <p:txBody>
          <a:bodyPr wrap="none" anchor="ct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algn="ctr" eaLnBrk="1" hangingPunct="1"/>
            <a:r>
              <a:rPr lang="nl-NL" altLang="nl-NL" sz="1800">
                <a:solidFill>
                  <a:srgbClr val="000000"/>
                </a:solidFill>
                <a:latin typeface="Segoe UI" panose="020B0502040204020203" pitchFamily="34" charset="0"/>
                <a:ea typeface="Segoe UI" panose="020B0502040204020203" pitchFamily="34" charset="0"/>
                <a:cs typeface="Segoe UI" panose="020B0502040204020203" pitchFamily="34" charset="0"/>
              </a:rPr>
              <a:t>40</a:t>
            </a:r>
            <a:endParaRPr lang="nl-NL" altLang="nl-NL" sz="1800">
              <a:latin typeface="Segoe UI" panose="020B0502040204020203" pitchFamily="34" charset="0"/>
              <a:ea typeface="Segoe UI" panose="020B0502040204020203" pitchFamily="34" charset="0"/>
              <a:cs typeface="Segoe UI" panose="020B0502040204020203" pitchFamily="34" charset="0"/>
            </a:endParaRPr>
          </a:p>
        </p:txBody>
      </p:sp>
      <p:sp>
        <p:nvSpPr>
          <p:cNvPr id="16" name="Rectangle 9"/>
          <p:cNvSpPr>
            <a:spLocks noChangeArrowheads="1"/>
          </p:cNvSpPr>
          <p:nvPr/>
        </p:nvSpPr>
        <p:spPr bwMode="auto">
          <a:xfrm>
            <a:off x="7322125" y="4966850"/>
            <a:ext cx="685800" cy="685800"/>
          </a:xfrm>
          <a:prstGeom prst="rect">
            <a:avLst/>
          </a:prstGeom>
          <a:solidFill>
            <a:schemeClr val="bg1">
              <a:lumMod val="85000"/>
            </a:schemeClr>
          </a:solidFill>
          <a:ln w="9525">
            <a:solidFill>
              <a:schemeClr val="tx1"/>
            </a:solidFill>
            <a:miter lim="800000"/>
            <a:headEnd/>
            <a:tailEnd/>
          </a:ln>
        </p:spPr>
        <p:txBody>
          <a:bodyPr wrap="none" anchor="ct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algn="ctr" eaLnBrk="1" hangingPunct="1"/>
            <a:r>
              <a:rPr lang="nl-NL" altLang="nl-NL" sz="1800">
                <a:solidFill>
                  <a:srgbClr val="000000"/>
                </a:solidFill>
                <a:latin typeface="Segoe UI" panose="020B0502040204020203" pitchFamily="34" charset="0"/>
                <a:ea typeface="Segoe UI" panose="020B0502040204020203" pitchFamily="34" charset="0"/>
                <a:cs typeface="Segoe UI" panose="020B0502040204020203" pitchFamily="34" charset="0"/>
              </a:rPr>
              <a:t>160</a:t>
            </a:r>
            <a:endParaRPr lang="nl-NL" altLang="nl-NL" sz="1800">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0"/>
          <p:cNvSpPr>
            <a:spLocks noChangeArrowheads="1"/>
          </p:cNvSpPr>
          <p:nvPr/>
        </p:nvSpPr>
        <p:spPr bwMode="auto">
          <a:xfrm>
            <a:off x="7322125" y="4281050"/>
            <a:ext cx="685800" cy="685800"/>
          </a:xfrm>
          <a:prstGeom prst="rect">
            <a:avLst/>
          </a:prstGeom>
          <a:solidFill>
            <a:schemeClr val="tx2"/>
          </a:solidFill>
          <a:ln w="9525">
            <a:solidFill>
              <a:schemeClr val="tx1"/>
            </a:solidFill>
            <a:miter lim="800000"/>
            <a:headEnd/>
            <a:tailEnd/>
          </a:ln>
        </p:spPr>
        <p:txBody>
          <a:bodyPr wrap="none" anchor="ctr"/>
          <a:lstStyle>
            <a:lvl1pPr defTabSz="482600" eaLnBrk="0" hangingPunct="0">
              <a:defRPr sz="2400" b="1">
                <a:solidFill>
                  <a:schemeClr val="tx1"/>
                </a:solidFill>
                <a:latin typeface="Arial" pitchFamily="34" charset="0"/>
              </a:defRPr>
            </a:lvl1pPr>
            <a:lvl2pPr marL="742950" indent="-285750" defTabSz="482600" eaLnBrk="0" hangingPunct="0">
              <a:defRPr sz="2400" b="1">
                <a:solidFill>
                  <a:schemeClr val="tx1"/>
                </a:solidFill>
                <a:latin typeface="Arial" pitchFamily="34" charset="0"/>
              </a:defRPr>
            </a:lvl2pPr>
            <a:lvl3pPr marL="1143000" indent="-228600" defTabSz="482600" eaLnBrk="0" hangingPunct="0">
              <a:defRPr sz="2400" b="1">
                <a:solidFill>
                  <a:schemeClr val="tx1"/>
                </a:solidFill>
                <a:latin typeface="Arial" pitchFamily="34" charset="0"/>
              </a:defRPr>
            </a:lvl3pPr>
            <a:lvl4pPr marL="1600200" indent="-228600" defTabSz="482600" eaLnBrk="0" hangingPunct="0">
              <a:defRPr sz="2400" b="1">
                <a:solidFill>
                  <a:schemeClr val="tx1"/>
                </a:solidFill>
                <a:latin typeface="Arial" pitchFamily="34" charset="0"/>
              </a:defRPr>
            </a:lvl4pPr>
            <a:lvl5pPr marL="2057400" indent="-228600" defTabSz="482600" eaLnBrk="0" hangingPunct="0">
              <a:defRPr sz="2400" b="1">
                <a:solidFill>
                  <a:schemeClr val="tx1"/>
                </a:solidFill>
                <a:latin typeface="Arial" pitchFamily="34" charset="0"/>
              </a:defRPr>
            </a:lvl5pPr>
            <a:lvl6pPr marL="2514600" indent="-228600" defTabSz="482600" eaLnBrk="0" fontAlgn="base" hangingPunct="0">
              <a:spcBef>
                <a:spcPct val="0"/>
              </a:spcBef>
              <a:spcAft>
                <a:spcPct val="0"/>
              </a:spcAft>
              <a:defRPr sz="2400" b="1">
                <a:solidFill>
                  <a:schemeClr val="tx1"/>
                </a:solidFill>
                <a:latin typeface="Arial" pitchFamily="34" charset="0"/>
              </a:defRPr>
            </a:lvl6pPr>
            <a:lvl7pPr marL="2971800" indent="-228600" defTabSz="482600" eaLnBrk="0" fontAlgn="base" hangingPunct="0">
              <a:spcBef>
                <a:spcPct val="0"/>
              </a:spcBef>
              <a:spcAft>
                <a:spcPct val="0"/>
              </a:spcAft>
              <a:defRPr sz="2400" b="1">
                <a:solidFill>
                  <a:schemeClr val="tx1"/>
                </a:solidFill>
                <a:latin typeface="Arial" pitchFamily="34" charset="0"/>
              </a:defRPr>
            </a:lvl7pPr>
            <a:lvl8pPr marL="3429000" indent="-228600" defTabSz="482600" eaLnBrk="0" fontAlgn="base" hangingPunct="0">
              <a:spcBef>
                <a:spcPct val="0"/>
              </a:spcBef>
              <a:spcAft>
                <a:spcPct val="0"/>
              </a:spcAft>
              <a:defRPr sz="2400" b="1">
                <a:solidFill>
                  <a:schemeClr val="tx1"/>
                </a:solidFill>
                <a:latin typeface="Arial" pitchFamily="34" charset="0"/>
              </a:defRPr>
            </a:lvl8pPr>
            <a:lvl9pPr marL="3886200" indent="-228600" defTabSz="482600" eaLnBrk="0" fontAlgn="base" hangingPunct="0">
              <a:spcBef>
                <a:spcPct val="0"/>
              </a:spcBef>
              <a:spcAft>
                <a:spcPct val="0"/>
              </a:spcAft>
              <a:defRPr sz="2400" b="1">
                <a:solidFill>
                  <a:schemeClr val="tx1"/>
                </a:solidFill>
                <a:latin typeface="Arial" pitchFamily="34" charset="0"/>
              </a:defRPr>
            </a:lvl9pPr>
          </a:lstStyle>
          <a:p>
            <a:pPr algn="ctr" eaLnBrk="1" hangingPunct="1"/>
            <a:r>
              <a:rPr lang="nl-NL" altLang="nl-NL" sz="1800" dirty="0">
                <a:solidFill>
                  <a:schemeClr val="bg1"/>
                </a:solidFill>
                <a:latin typeface="Segoe UI" panose="020B0502040204020203" pitchFamily="34" charset="0"/>
                <a:ea typeface="Segoe UI" panose="020B0502040204020203" pitchFamily="34" charset="0"/>
                <a:cs typeface="Segoe UI" panose="020B0502040204020203" pitchFamily="34" charset="0"/>
              </a:rPr>
              <a:t>70</a:t>
            </a:r>
          </a:p>
        </p:txBody>
      </p:sp>
      <p:sp>
        <p:nvSpPr>
          <p:cNvPr id="18" name="Rectangle 11"/>
          <p:cNvSpPr>
            <a:spLocks noChangeArrowheads="1"/>
          </p:cNvSpPr>
          <p:nvPr/>
        </p:nvSpPr>
        <p:spPr bwMode="auto">
          <a:xfrm>
            <a:off x="8007925" y="4281050"/>
            <a:ext cx="685800" cy="685800"/>
          </a:xfrm>
          <a:prstGeom prst="rect">
            <a:avLst/>
          </a:prstGeom>
          <a:solidFill>
            <a:schemeClr val="bg1">
              <a:lumMod val="85000"/>
            </a:schemeClr>
          </a:solidFill>
          <a:ln w="9525">
            <a:solidFill>
              <a:schemeClr val="tx1"/>
            </a:solidFill>
            <a:miter lim="800000"/>
            <a:headEnd/>
            <a:tailEnd/>
          </a:ln>
        </p:spPr>
        <p:txBody>
          <a:bodyPr wrap="none" anchor="ct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algn="ctr" eaLnBrk="1" hangingPunct="1"/>
            <a:r>
              <a:rPr lang="nl-NL" altLang="nl-NL" sz="1800">
                <a:solidFill>
                  <a:srgbClr val="000000"/>
                </a:solidFill>
                <a:latin typeface="Segoe UI" panose="020B0502040204020203" pitchFamily="34" charset="0"/>
                <a:ea typeface="Segoe UI" panose="020B0502040204020203" pitchFamily="34" charset="0"/>
                <a:cs typeface="Segoe UI" panose="020B0502040204020203" pitchFamily="34" charset="0"/>
              </a:rPr>
              <a:t>90</a:t>
            </a:r>
            <a:endParaRPr lang="nl-NL" altLang="nl-NL" sz="1800">
              <a:latin typeface="Segoe UI" panose="020B0502040204020203" pitchFamily="34" charset="0"/>
              <a:ea typeface="Segoe UI" panose="020B0502040204020203" pitchFamily="34" charset="0"/>
              <a:cs typeface="Segoe UI" panose="020B0502040204020203" pitchFamily="34" charset="0"/>
            </a:endParaRPr>
          </a:p>
        </p:txBody>
      </p:sp>
      <p:sp>
        <p:nvSpPr>
          <p:cNvPr id="19" name="Rectangle 12"/>
          <p:cNvSpPr>
            <a:spLocks noChangeArrowheads="1"/>
          </p:cNvSpPr>
          <p:nvPr/>
        </p:nvSpPr>
        <p:spPr bwMode="auto">
          <a:xfrm>
            <a:off x="8007925" y="4966850"/>
            <a:ext cx="685800" cy="685800"/>
          </a:xfrm>
          <a:prstGeom prst="rect">
            <a:avLst/>
          </a:prstGeom>
          <a:solidFill>
            <a:srgbClr val="CCFFFF"/>
          </a:solidFill>
          <a:ln w="9525">
            <a:solidFill>
              <a:schemeClr val="tx1"/>
            </a:solidFill>
            <a:miter lim="800000"/>
            <a:headEnd/>
            <a:tailEnd/>
          </a:ln>
        </p:spPr>
        <p:txBody>
          <a:bodyPr wrap="none" anchor="ct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algn="ctr" eaLnBrk="1" hangingPunct="1"/>
            <a:r>
              <a:rPr lang="nl-NL" altLang="nl-NL" sz="1800">
                <a:solidFill>
                  <a:srgbClr val="000000"/>
                </a:solidFill>
                <a:latin typeface="Segoe UI" panose="020B0502040204020203" pitchFamily="34" charset="0"/>
                <a:ea typeface="Segoe UI" panose="020B0502040204020203" pitchFamily="34" charset="0"/>
                <a:cs typeface="Segoe UI" panose="020B0502040204020203" pitchFamily="34" charset="0"/>
              </a:rPr>
              <a:t>200</a:t>
            </a:r>
            <a:endParaRPr lang="nl-NL" altLang="nl-NL" sz="1800">
              <a:latin typeface="Segoe UI" panose="020B0502040204020203" pitchFamily="34" charset="0"/>
              <a:ea typeface="Segoe UI" panose="020B0502040204020203" pitchFamily="34" charset="0"/>
              <a:cs typeface="Segoe UI" panose="020B0502040204020203" pitchFamily="34" charset="0"/>
            </a:endParaRPr>
          </a:p>
        </p:txBody>
      </p:sp>
      <p:sp>
        <p:nvSpPr>
          <p:cNvPr id="20" name="Rectangle 13"/>
          <p:cNvSpPr>
            <a:spLocks noChangeArrowheads="1"/>
          </p:cNvSpPr>
          <p:nvPr/>
        </p:nvSpPr>
        <p:spPr bwMode="auto">
          <a:xfrm>
            <a:off x="6636325" y="3595250"/>
            <a:ext cx="685800" cy="685800"/>
          </a:xfrm>
          <a:prstGeom prst="rect">
            <a:avLst/>
          </a:prstGeom>
          <a:solidFill>
            <a:schemeClr val="tx2"/>
          </a:solidFill>
          <a:ln w="9525">
            <a:solidFill>
              <a:schemeClr val="tx1"/>
            </a:solidFill>
            <a:miter lim="800000"/>
            <a:headEnd/>
            <a:tailEnd/>
          </a:ln>
        </p:spPr>
        <p:txBody>
          <a:bodyPr wrap="none" anchor="ctr"/>
          <a:lstStyle>
            <a:lvl1pPr defTabSz="482600" eaLnBrk="0" hangingPunct="0">
              <a:defRPr sz="2400" b="1">
                <a:solidFill>
                  <a:schemeClr val="tx1"/>
                </a:solidFill>
                <a:latin typeface="Arial" pitchFamily="34" charset="0"/>
              </a:defRPr>
            </a:lvl1pPr>
            <a:lvl2pPr marL="742950" indent="-285750" defTabSz="482600" eaLnBrk="0" hangingPunct="0">
              <a:defRPr sz="2400" b="1">
                <a:solidFill>
                  <a:schemeClr val="tx1"/>
                </a:solidFill>
                <a:latin typeface="Arial" pitchFamily="34" charset="0"/>
              </a:defRPr>
            </a:lvl2pPr>
            <a:lvl3pPr marL="1143000" indent="-228600" defTabSz="482600" eaLnBrk="0" hangingPunct="0">
              <a:defRPr sz="2400" b="1">
                <a:solidFill>
                  <a:schemeClr val="tx1"/>
                </a:solidFill>
                <a:latin typeface="Arial" pitchFamily="34" charset="0"/>
              </a:defRPr>
            </a:lvl3pPr>
            <a:lvl4pPr marL="1600200" indent="-228600" defTabSz="482600" eaLnBrk="0" hangingPunct="0">
              <a:defRPr sz="2400" b="1">
                <a:solidFill>
                  <a:schemeClr val="tx1"/>
                </a:solidFill>
                <a:latin typeface="Arial" pitchFamily="34" charset="0"/>
              </a:defRPr>
            </a:lvl4pPr>
            <a:lvl5pPr marL="2057400" indent="-228600" defTabSz="482600" eaLnBrk="0" hangingPunct="0">
              <a:defRPr sz="2400" b="1">
                <a:solidFill>
                  <a:schemeClr val="tx1"/>
                </a:solidFill>
                <a:latin typeface="Arial" pitchFamily="34" charset="0"/>
              </a:defRPr>
            </a:lvl5pPr>
            <a:lvl6pPr marL="2514600" indent="-228600" defTabSz="482600" eaLnBrk="0" fontAlgn="base" hangingPunct="0">
              <a:spcBef>
                <a:spcPct val="0"/>
              </a:spcBef>
              <a:spcAft>
                <a:spcPct val="0"/>
              </a:spcAft>
              <a:defRPr sz="2400" b="1">
                <a:solidFill>
                  <a:schemeClr val="tx1"/>
                </a:solidFill>
                <a:latin typeface="Arial" pitchFamily="34" charset="0"/>
              </a:defRPr>
            </a:lvl6pPr>
            <a:lvl7pPr marL="2971800" indent="-228600" defTabSz="482600" eaLnBrk="0" fontAlgn="base" hangingPunct="0">
              <a:spcBef>
                <a:spcPct val="0"/>
              </a:spcBef>
              <a:spcAft>
                <a:spcPct val="0"/>
              </a:spcAft>
              <a:defRPr sz="2400" b="1">
                <a:solidFill>
                  <a:schemeClr val="tx1"/>
                </a:solidFill>
                <a:latin typeface="Arial" pitchFamily="34" charset="0"/>
              </a:defRPr>
            </a:lvl7pPr>
            <a:lvl8pPr marL="3429000" indent="-228600" defTabSz="482600" eaLnBrk="0" fontAlgn="base" hangingPunct="0">
              <a:spcBef>
                <a:spcPct val="0"/>
              </a:spcBef>
              <a:spcAft>
                <a:spcPct val="0"/>
              </a:spcAft>
              <a:defRPr sz="2400" b="1">
                <a:solidFill>
                  <a:schemeClr val="tx1"/>
                </a:solidFill>
                <a:latin typeface="Arial" pitchFamily="34" charset="0"/>
              </a:defRPr>
            </a:lvl8pPr>
            <a:lvl9pPr marL="3886200" indent="-228600" defTabSz="482600" eaLnBrk="0" fontAlgn="base" hangingPunct="0">
              <a:spcBef>
                <a:spcPct val="0"/>
              </a:spcBef>
              <a:spcAft>
                <a:spcPct val="0"/>
              </a:spcAft>
              <a:defRPr sz="2400" b="1">
                <a:solidFill>
                  <a:schemeClr val="tx1"/>
                </a:solidFill>
                <a:latin typeface="Arial" pitchFamily="34" charset="0"/>
              </a:defRPr>
            </a:lvl9pPr>
          </a:lstStyle>
          <a:p>
            <a:pPr algn="ctr" eaLnBrk="1" hangingPunct="1"/>
            <a:r>
              <a:rPr lang="nl-NL" altLang="nl-NL" sz="1800" dirty="0">
                <a:solidFill>
                  <a:schemeClr val="bg1"/>
                </a:solidFill>
                <a:latin typeface="Segoe UI" panose="020B0502040204020203" pitchFamily="34" charset="0"/>
                <a:ea typeface="Segoe UI" panose="020B0502040204020203" pitchFamily="34" charset="0"/>
                <a:cs typeface="Segoe UI" panose="020B0502040204020203" pitchFamily="34" charset="0"/>
              </a:rPr>
              <a:t>20</a:t>
            </a:r>
          </a:p>
        </p:txBody>
      </p:sp>
      <p:sp>
        <p:nvSpPr>
          <p:cNvPr id="21" name="Rectangle 14"/>
          <p:cNvSpPr>
            <a:spLocks noChangeArrowheads="1"/>
          </p:cNvSpPr>
          <p:nvPr/>
        </p:nvSpPr>
        <p:spPr bwMode="auto">
          <a:xfrm>
            <a:off x="7322125" y="3595250"/>
            <a:ext cx="685800" cy="685800"/>
          </a:xfrm>
          <a:prstGeom prst="rect">
            <a:avLst/>
          </a:prstGeom>
          <a:solidFill>
            <a:schemeClr val="tx2"/>
          </a:solidFill>
          <a:ln w="9525">
            <a:solidFill>
              <a:schemeClr val="tx1"/>
            </a:solidFill>
            <a:miter lim="800000"/>
            <a:headEnd/>
            <a:tailEnd/>
          </a:ln>
        </p:spPr>
        <p:txBody>
          <a:bodyPr wrap="none" anchor="ctr"/>
          <a:lstStyle>
            <a:lvl1pPr defTabSz="377825" eaLnBrk="0" hangingPunct="0">
              <a:defRPr sz="2400" b="1">
                <a:solidFill>
                  <a:schemeClr val="tx1"/>
                </a:solidFill>
                <a:latin typeface="Arial" pitchFamily="34" charset="0"/>
              </a:defRPr>
            </a:lvl1pPr>
            <a:lvl2pPr marL="742950" indent="-285750" defTabSz="377825" eaLnBrk="0" hangingPunct="0">
              <a:defRPr sz="2400" b="1">
                <a:solidFill>
                  <a:schemeClr val="tx1"/>
                </a:solidFill>
                <a:latin typeface="Arial" pitchFamily="34" charset="0"/>
              </a:defRPr>
            </a:lvl2pPr>
            <a:lvl3pPr marL="1143000" indent="-228600" defTabSz="377825" eaLnBrk="0" hangingPunct="0">
              <a:defRPr sz="2400" b="1">
                <a:solidFill>
                  <a:schemeClr val="tx1"/>
                </a:solidFill>
                <a:latin typeface="Arial" pitchFamily="34" charset="0"/>
              </a:defRPr>
            </a:lvl3pPr>
            <a:lvl4pPr marL="1600200" indent="-228600" defTabSz="377825" eaLnBrk="0" hangingPunct="0">
              <a:defRPr sz="2400" b="1">
                <a:solidFill>
                  <a:schemeClr val="tx1"/>
                </a:solidFill>
                <a:latin typeface="Arial" pitchFamily="34" charset="0"/>
              </a:defRPr>
            </a:lvl4pPr>
            <a:lvl5pPr marL="2057400" indent="-228600" defTabSz="377825" eaLnBrk="0" hangingPunct="0">
              <a:defRPr sz="2400" b="1">
                <a:solidFill>
                  <a:schemeClr val="tx1"/>
                </a:solidFill>
                <a:latin typeface="Arial" pitchFamily="34" charset="0"/>
              </a:defRPr>
            </a:lvl5pPr>
            <a:lvl6pPr marL="2514600" indent="-228600" defTabSz="377825" eaLnBrk="0" fontAlgn="base" hangingPunct="0">
              <a:spcBef>
                <a:spcPct val="0"/>
              </a:spcBef>
              <a:spcAft>
                <a:spcPct val="0"/>
              </a:spcAft>
              <a:defRPr sz="2400" b="1">
                <a:solidFill>
                  <a:schemeClr val="tx1"/>
                </a:solidFill>
                <a:latin typeface="Arial" pitchFamily="34" charset="0"/>
              </a:defRPr>
            </a:lvl6pPr>
            <a:lvl7pPr marL="2971800" indent="-228600" defTabSz="377825" eaLnBrk="0" fontAlgn="base" hangingPunct="0">
              <a:spcBef>
                <a:spcPct val="0"/>
              </a:spcBef>
              <a:spcAft>
                <a:spcPct val="0"/>
              </a:spcAft>
              <a:defRPr sz="2400" b="1">
                <a:solidFill>
                  <a:schemeClr val="tx1"/>
                </a:solidFill>
                <a:latin typeface="Arial" pitchFamily="34" charset="0"/>
              </a:defRPr>
            </a:lvl7pPr>
            <a:lvl8pPr marL="3429000" indent="-228600" defTabSz="377825" eaLnBrk="0" fontAlgn="base" hangingPunct="0">
              <a:spcBef>
                <a:spcPct val="0"/>
              </a:spcBef>
              <a:spcAft>
                <a:spcPct val="0"/>
              </a:spcAft>
              <a:defRPr sz="2400" b="1">
                <a:solidFill>
                  <a:schemeClr val="tx1"/>
                </a:solidFill>
                <a:latin typeface="Arial" pitchFamily="34" charset="0"/>
              </a:defRPr>
            </a:lvl8pPr>
            <a:lvl9pPr marL="3886200" indent="-228600" defTabSz="377825" eaLnBrk="0" fontAlgn="base" hangingPunct="0">
              <a:spcBef>
                <a:spcPct val="0"/>
              </a:spcBef>
              <a:spcAft>
                <a:spcPct val="0"/>
              </a:spcAft>
              <a:defRPr sz="2400" b="1">
                <a:solidFill>
                  <a:schemeClr val="tx1"/>
                </a:solidFill>
                <a:latin typeface="Arial" pitchFamily="34" charset="0"/>
              </a:defRPr>
            </a:lvl9pPr>
          </a:lstStyle>
          <a:p>
            <a:pPr algn="ctr" eaLnBrk="1" hangingPunct="1"/>
            <a:r>
              <a:rPr lang="nl-NL" altLang="nl-NL" sz="1800">
                <a:solidFill>
                  <a:srgbClr val="FF00FF"/>
                </a:solidFill>
                <a:latin typeface="Segoe UI" panose="020B0502040204020203" pitchFamily="34" charset="0"/>
                <a:ea typeface="Segoe UI" panose="020B0502040204020203" pitchFamily="34" charset="0"/>
                <a:cs typeface="Segoe UI" panose="020B0502040204020203" pitchFamily="34" charset="0"/>
              </a:rPr>
              <a:t>90</a:t>
            </a:r>
          </a:p>
        </p:txBody>
      </p:sp>
      <p:sp>
        <p:nvSpPr>
          <p:cNvPr id="22" name="Rectangle 15"/>
          <p:cNvSpPr>
            <a:spLocks noChangeArrowheads="1"/>
          </p:cNvSpPr>
          <p:nvPr/>
        </p:nvSpPr>
        <p:spPr bwMode="auto">
          <a:xfrm>
            <a:off x="8007925" y="3595250"/>
            <a:ext cx="685800" cy="685800"/>
          </a:xfrm>
          <a:prstGeom prst="rect">
            <a:avLst/>
          </a:prstGeom>
          <a:solidFill>
            <a:schemeClr val="bg1">
              <a:lumMod val="85000"/>
            </a:schemeClr>
          </a:solidFill>
          <a:ln w="9525">
            <a:solidFill>
              <a:schemeClr val="tx1"/>
            </a:solidFill>
            <a:miter lim="800000"/>
            <a:headEnd/>
            <a:tailEnd/>
          </a:ln>
        </p:spPr>
        <p:txBody>
          <a:bodyPr wrap="none" anchor="ct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algn="ctr" eaLnBrk="1" hangingPunct="1"/>
            <a:r>
              <a:rPr lang="nl-NL" altLang="nl-NL" sz="1800">
                <a:solidFill>
                  <a:srgbClr val="000000"/>
                </a:solidFill>
                <a:latin typeface="Segoe UI" panose="020B0502040204020203" pitchFamily="34" charset="0"/>
                <a:ea typeface="Segoe UI" panose="020B0502040204020203" pitchFamily="34" charset="0"/>
                <a:cs typeface="Segoe UI" panose="020B0502040204020203" pitchFamily="34" charset="0"/>
              </a:rPr>
              <a:t>110</a:t>
            </a:r>
            <a:endParaRPr lang="nl-NL" altLang="nl-NL" sz="1800">
              <a:latin typeface="Segoe UI" panose="020B0502040204020203" pitchFamily="34" charset="0"/>
              <a:ea typeface="Segoe UI" panose="020B0502040204020203" pitchFamily="34" charset="0"/>
              <a:cs typeface="Segoe UI" panose="020B0502040204020203" pitchFamily="34" charset="0"/>
            </a:endParaRPr>
          </a:p>
        </p:txBody>
      </p:sp>
      <p:sp>
        <p:nvSpPr>
          <p:cNvPr id="23" name="Text Box 17"/>
          <p:cNvSpPr txBox="1">
            <a:spLocks noChangeArrowheads="1"/>
          </p:cNvSpPr>
          <p:nvPr/>
        </p:nvSpPr>
        <p:spPr bwMode="auto">
          <a:xfrm>
            <a:off x="6636325" y="313805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39838" eaLnBrk="0" hangingPunct="0">
              <a:tabLst>
                <a:tab pos="195263" algn="ctr"/>
                <a:tab pos="952500" algn="ctr"/>
                <a:tab pos="1617663" algn="ctr"/>
                <a:tab pos="2570163" algn="ctr"/>
              </a:tabLst>
              <a:defRPr sz="2400" b="1">
                <a:solidFill>
                  <a:schemeClr val="tx1"/>
                </a:solidFill>
                <a:latin typeface="Arial" pitchFamily="34" charset="0"/>
              </a:defRPr>
            </a:lvl1pPr>
            <a:lvl2pPr marL="742950" indent="-285750" defTabSz="1239838" eaLnBrk="0" hangingPunct="0">
              <a:tabLst>
                <a:tab pos="195263" algn="ctr"/>
                <a:tab pos="952500" algn="ctr"/>
                <a:tab pos="1617663" algn="ctr"/>
                <a:tab pos="2570163" algn="ctr"/>
              </a:tabLst>
              <a:defRPr sz="2400" b="1">
                <a:solidFill>
                  <a:schemeClr val="tx1"/>
                </a:solidFill>
                <a:latin typeface="Arial" pitchFamily="34" charset="0"/>
              </a:defRPr>
            </a:lvl2pPr>
            <a:lvl3pPr marL="1143000" indent="-228600" defTabSz="1239838" eaLnBrk="0" hangingPunct="0">
              <a:tabLst>
                <a:tab pos="195263" algn="ctr"/>
                <a:tab pos="952500" algn="ctr"/>
                <a:tab pos="1617663" algn="ctr"/>
                <a:tab pos="2570163" algn="ctr"/>
              </a:tabLst>
              <a:defRPr sz="2400" b="1">
                <a:solidFill>
                  <a:schemeClr val="tx1"/>
                </a:solidFill>
                <a:latin typeface="Arial" pitchFamily="34" charset="0"/>
              </a:defRPr>
            </a:lvl3pPr>
            <a:lvl4pPr marL="1600200" indent="-228600" defTabSz="1239838" eaLnBrk="0" hangingPunct="0">
              <a:tabLst>
                <a:tab pos="195263" algn="ctr"/>
                <a:tab pos="952500" algn="ctr"/>
                <a:tab pos="1617663" algn="ctr"/>
                <a:tab pos="2570163" algn="ctr"/>
              </a:tabLst>
              <a:defRPr sz="2400" b="1">
                <a:solidFill>
                  <a:schemeClr val="tx1"/>
                </a:solidFill>
                <a:latin typeface="Arial" pitchFamily="34" charset="0"/>
              </a:defRPr>
            </a:lvl4pPr>
            <a:lvl5pPr marL="2057400" indent="-228600" defTabSz="1239838" eaLnBrk="0" hangingPunct="0">
              <a:tabLst>
                <a:tab pos="195263" algn="ctr"/>
                <a:tab pos="952500" algn="ctr"/>
                <a:tab pos="1617663" algn="ctr"/>
                <a:tab pos="2570163" algn="ctr"/>
              </a:tabLst>
              <a:defRPr sz="2400" b="1">
                <a:solidFill>
                  <a:schemeClr val="tx1"/>
                </a:solidFill>
                <a:latin typeface="Arial" pitchFamily="34" charset="0"/>
              </a:defRPr>
            </a:lvl5pPr>
            <a:lvl6pPr marL="2514600" indent="-228600" defTabSz="1239838" eaLnBrk="0" fontAlgn="base" hangingPunct="0">
              <a:spcBef>
                <a:spcPct val="0"/>
              </a:spcBef>
              <a:spcAft>
                <a:spcPct val="0"/>
              </a:spcAft>
              <a:tabLst>
                <a:tab pos="195263" algn="ctr"/>
                <a:tab pos="952500" algn="ctr"/>
                <a:tab pos="1617663" algn="ctr"/>
                <a:tab pos="2570163" algn="ctr"/>
              </a:tabLst>
              <a:defRPr sz="2400" b="1">
                <a:solidFill>
                  <a:schemeClr val="tx1"/>
                </a:solidFill>
                <a:latin typeface="Arial" pitchFamily="34" charset="0"/>
              </a:defRPr>
            </a:lvl6pPr>
            <a:lvl7pPr marL="2971800" indent="-228600" defTabSz="1239838" eaLnBrk="0" fontAlgn="base" hangingPunct="0">
              <a:spcBef>
                <a:spcPct val="0"/>
              </a:spcBef>
              <a:spcAft>
                <a:spcPct val="0"/>
              </a:spcAft>
              <a:tabLst>
                <a:tab pos="195263" algn="ctr"/>
                <a:tab pos="952500" algn="ctr"/>
                <a:tab pos="1617663" algn="ctr"/>
                <a:tab pos="2570163" algn="ctr"/>
              </a:tabLst>
              <a:defRPr sz="2400" b="1">
                <a:solidFill>
                  <a:schemeClr val="tx1"/>
                </a:solidFill>
                <a:latin typeface="Arial" pitchFamily="34" charset="0"/>
              </a:defRPr>
            </a:lvl7pPr>
            <a:lvl8pPr marL="3429000" indent="-228600" defTabSz="1239838" eaLnBrk="0" fontAlgn="base" hangingPunct="0">
              <a:spcBef>
                <a:spcPct val="0"/>
              </a:spcBef>
              <a:spcAft>
                <a:spcPct val="0"/>
              </a:spcAft>
              <a:tabLst>
                <a:tab pos="195263" algn="ctr"/>
                <a:tab pos="952500" algn="ctr"/>
                <a:tab pos="1617663" algn="ctr"/>
                <a:tab pos="2570163" algn="ctr"/>
              </a:tabLst>
              <a:defRPr sz="2400" b="1">
                <a:solidFill>
                  <a:schemeClr val="tx1"/>
                </a:solidFill>
                <a:latin typeface="Arial" pitchFamily="34" charset="0"/>
              </a:defRPr>
            </a:lvl8pPr>
            <a:lvl9pPr marL="3886200" indent="-228600" defTabSz="1239838" eaLnBrk="0" fontAlgn="base" hangingPunct="0">
              <a:spcBef>
                <a:spcPct val="0"/>
              </a:spcBef>
              <a:spcAft>
                <a:spcPct val="0"/>
              </a:spcAft>
              <a:tabLst>
                <a:tab pos="195263" algn="ctr"/>
                <a:tab pos="952500" algn="ctr"/>
                <a:tab pos="1617663" algn="ctr"/>
                <a:tab pos="2570163" algn="ctr"/>
              </a:tabLst>
              <a:defRPr sz="2400" b="1">
                <a:solidFill>
                  <a:schemeClr val="tx1"/>
                </a:solidFill>
                <a:latin typeface="Arial" pitchFamily="34" charset="0"/>
              </a:defRPr>
            </a:lvl9pPr>
          </a:lstStyle>
          <a:p>
            <a:pPr eaLnBrk="1" hangingPunct="1"/>
            <a:r>
              <a:rPr lang="nl-NL" altLang="nl-NL" sz="1800" b="0">
                <a:latin typeface="Segoe UI" panose="020B0502040204020203" pitchFamily="34" charset="0"/>
                <a:ea typeface="Segoe UI" panose="020B0502040204020203" pitchFamily="34" charset="0"/>
                <a:cs typeface="Segoe UI" panose="020B0502040204020203" pitchFamily="34" charset="0"/>
              </a:rPr>
              <a:t>BM+	BM-	tot.</a:t>
            </a:r>
            <a:endParaRPr lang="nl-NL" altLang="nl-NL" sz="2000" b="0">
              <a:latin typeface="Segoe UI" panose="020B0502040204020203" pitchFamily="34" charset="0"/>
              <a:ea typeface="Segoe UI" panose="020B0502040204020203" pitchFamily="34" charset="0"/>
              <a:cs typeface="Segoe UI" panose="020B0502040204020203" pitchFamily="34" charset="0"/>
            </a:endParaRPr>
          </a:p>
        </p:txBody>
      </p:sp>
      <p:sp>
        <p:nvSpPr>
          <p:cNvPr id="24" name="Text Box 19"/>
          <p:cNvSpPr txBox="1">
            <a:spLocks noChangeArrowheads="1"/>
          </p:cNvSpPr>
          <p:nvPr/>
        </p:nvSpPr>
        <p:spPr bwMode="auto">
          <a:xfrm>
            <a:off x="4364180" y="3823850"/>
            <a:ext cx="22546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63563" eaLnBrk="0" hangingPunct="0">
              <a:defRPr sz="2400" b="1">
                <a:solidFill>
                  <a:schemeClr val="tx1"/>
                </a:solidFill>
                <a:latin typeface="Arial" pitchFamily="34" charset="0"/>
              </a:defRPr>
            </a:lvl1pPr>
            <a:lvl2pPr marL="742950" indent="-285750" defTabSz="563563" eaLnBrk="0" hangingPunct="0">
              <a:defRPr sz="2400" b="1">
                <a:solidFill>
                  <a:schemeClr val="tx1"/>
                </a:solidFill>
                <a:latin typeface="Arial" pitchFamily="34" charset="0"/>
              </a:defRPr>
            </a:lvl2pPr>
            <a:lvl3pPr marL="1143000" indent="-228600" defTabSz="563563" eaLnBrk="0" hangingPunct="0">
              <a:defRPr sz="2400" b="1">
                <a:solidFill>
                  <a:schemeClr val="tx1"/>
                </a:solidFill>
                <a:latin typeface="Arial" pitchFamily="34" charset="0"/>
              </a:defRPr>
            </a:lvl3pPr>
            <a:lvl4pPr marL="1600200" indent="-228600" defTabSz="563563" eaLnBrk="0" hangingPunct="0">
              <a:defRPr sz="2400" b="1">
                <a:solidFill>
                  <a:schemeClr val="tx1"/>
                </a:solidFill>
                <a:latin typeface="Arial" pitchFamily="34" charset="0"/>
              </a:defRPr>
            </a:lvl4pPr>
            <a:lvl5pPr marL="2057400" indent="-228600" defTabSz="563563" eaLnBrk="0" hangingPunct="0">
              <a:defRPr sz="2400" b="1">
                <a:solidFill>
                  <a:schemeClr val="tx1"/>
                </a:solidFill>
                <a:latin typeface="Arial" pitchFamily="34" charset="0"/>
              </a:defRPr>
            </a:lvl5pPr>
            <a:lvl6pPr marL="2514600" indent="-228600" defTabSz="563563" eaLnBrk="0" fontAlgn="base" hangingPunct="0">
              <a:spcBef>
                <a:spcPct val="0"/>
              </a:spcBef>
              <a:spcAft>
                <a:spcPct val="0"/>
              </a:spcAft>
              <a:defRPr sz="2400" b="1">
                <a:solidFill>
                  <a:schemeClr val="tx1"/>
                </a:solidFill>
                <a:latin typeface="Arial" pitchFamily="34" charset="0"/>
              </a:defRPr>
            </a:lvl6pPr>
            <a:lvl7pPr marL="2971800" indent="-228600" defTabSz="563563" eaLnBrk="0" fontAlgn="base" hangingPunct="0">
              <a:spcBef>
                <a:spcPct val="0"/>
              </a:spcBef>
              <a:spcAft>
                <a:spcPct val="0"/>
              </a:spcAft>
              <a:defRPr sz="2400" b="1">
                <a:solidFill>
                  <a:schemeClr val="tx1"/>
                </a:solidFill>
                <a:latin typeface="Arial" pitchFamily="34" charset="0"/>
              </a:defRPr>
            </a:lvl7pPr>
            <a:lvl8pPr marL="3429000" indent="-228600" defTabSz="563563" eaLnBrk="0" fontAlgn="base" hangingPunct="0">
              <a:spcBef>
                <a:spcPct val="0"/>
              </a:spcBef>
              <a:spcAft>
                <a:spcPct val="0"/>
              </a:spcAft>
              <a:defRPr sz="2400" b="1">
                <a:solidFill>
                  <a:schemeClr val="tx1"/>
                </a:solidFill>
                <a:latin typeface="Arial" pitchFamily="34" charset="0"/>
              </a:defRPr>
            </a:lvl8pPr>
            <a:lvl9pPr marL="3886200" indent="-228600" defTabSz="563563" eaLnBrk="0" fontAlgn="base" hangingPunct="0">
              <a:spcBef>
                <a:spcPct val="0"/>
              </a:spcBef>
              <a:spcAft>
                <a:spcPct val="0"/>
              </a:spcAft>
              <a:defRPr sz="2400" b="1">
                <a:solidFill>
                  <a:schemeClr val="tx1"/>
                </a:solidFill>
                <a:latin typeface="Arial" pitchFamily="34" charset="0"/>
              </a:defRPr>
            </a:lvl9pPr>
          </a:lstStyle>
          <a:p>
            <a:pPr eaLnBrk="1" hangingPunct="1"/>
            <a:r>
              <a:rPr lang="nl-NL" altLang="nl-NL" sz="1600" b="0" i="1" dirty="0">
                <a:solidFill>
                  <a:srgbClr val="66FFFF"/>
                </a:solidFill>
                <a:latin typeface="Segoe UI" panose="020B0502040204020203" pitchFamily="34" charset="0"/>
                <a:ea typeface="Segoe UI" panose="020B0502040204020203" pitchFamily="34" charset="0"/>
                <a:cs typeface="Segoe UI" panose="020B0502040204020203" pitchFamily="34" charset="0"/>
              </a:rPr>
              <a:t>	</a:t>
            </a:r>
            <a:r>
              <a:rPr lang="nl-NL" altLang="nl-NL" sz="1600" b="0" i="1" dirty="0">
                <a:latin typeface="Segoe UI" panose="020B0502040204020203" pitchFamily="34" charset="0"/>
                <a:ea typeface="Segoe UI" panose="020B0502040204020203" pitchFamily="34" charset="0"/>
                <a:cs typeface="Segoe UI" panose="020B0502040204020203" pitchFamily="34" charset="0"/>
              </a:rPr>
              <a:t>	    </a:t>
            </a:r>
            <a:r>
              <a:rPr lang="nl-NL" altLang="nl-NL" sz="1600" dirty="0" smtClean="0">
                <a:latin typeface="Segoe UI" panose="020B0502040204020203" pitchFamily="34" charset="0"/>
                <a:ea typeface="Segoe UI" panose="020B0502040204020203" pitchFamily="34" charset="0"/>
                <a:cs typeface="Segoe UI" panose="020B0502040204020203" pitchFamily="34" charset="0"/>
              </a:rPr>
              <a:t>Yes </a:t>
            </a:r>
            <a:r>
              <a:rPr lang="nl-NL" altLang="nl-NL" sz="1600" dirty="0">
                <a:latin typeface="Segoe UI" panose="020B0502040204020203" pitchFamily="34" charset="0"/>
                <a:ea typeface="Segoe UI" panose="020B0502040204020203" pitchFamily="34" charset="0"/>
                <a:cs typeface="Segoe UI" panose="020B0502040204020203" pitchFamily="34" charset="0"/>
              </a:rPr>
              <a:t>(+)</a:t>
            </a:r>
            <a:endParaRPr lang="nl-NL" altLang="nl-NL" sz="1600" b="0" i="1" dirty="0">
              <a:latin typeface="Segoe UI" panose="020B0502040204020203" pitchFamily="34" charset="0"/>
              <a:ea typeface="Segoe UI" panose="020B0502040204020203" pitchFamily="34" charset="0"/>
              <a:cs typeface="Segoe UI" panose="020B0502040204020203" pitchFamily="34" charset="0"/>
            </a:endParaRPr>
          </a:p>
          <a:p>
            <a:pPr eaLnBrk="1" hangingPunct="1"/>
            <a:r>
              <a:rPr lang="nl-NL" altLang="nl-NL" sz="1600" dirty="0" err="1" smtClean="0">
                <a:latin typeface="Segoe UI" panose="020B0502040204020203" pitchFamily="34" charset="0"/>
                <a:ea typeface="Segoe UI" panose="020B0502040204020203" pitchFamily="34" charset="0"/>
                <a:cs typeface="Segoe UI" panose="020B0502040204020203" pitchFamily="34" charset="0"/>
              </a:rPr>
              <a:t>Fevor</a:t>
            </a:r>
            <a:r>
              <a:rPr lang="nl-NL" altLang="nl-NL" sz="1600" dirty="0" smtClean="0">
                <a:latin typeface="Segoe UI" panose="020B0502040204020203" pitchFamily="34" charset="0"/>
                <a:ea typeface="Segoe UI" panose="020B0502040204020203" pitchFamily="34" charset="0"/>
                <a:cs typeface="Segoe UI" panose="020B0502040204020203" pitchFamily="34" charset="0"/>
              </a:rPr>
              <a:t> &gt; </a:t>
            </a:r>
            <a:r>
              <a:rPr lang="nl-NL" altLang="nl-NL" sz="1600" dirty="0">
                <a:latin typeface="Segoe UI" panose="020B0502040204020203" pitchFamily="34" charset="0"/>
                <a:ea typeface="Segoe UI" panose="020B0502040204020203" pitchFamily="34" charset="0"/>
                <a:cs typeface="Segoe UI" panose="020B0502040204020203" pitchFamily="34" charset="0"/>
              </a:rPr>
              <a:t>38</a:t>
            </a:r>
            <a:r>
              <a:rPr lang="nl-NL" altLang="nl-NL" sz="1600" baseline="30000" dirty="0">
                <a:latin typeface="Segoe UI" panose="020B0502040204020203" pitchFamily="34" charset="0"/>
                <a:ea typeface="Segoe UI" panose="020B0502040204020203" pitchFamily="34" charset="0"/>
                <a:cs typeface="Segoe UI" panose="020B0502040204020203" pitchFamily="34" charset="0"/>
              </a:rPr>
              <a:t>0</a:t>
            </a:r>
            <a:r>
              <a:rPr lang="nl-NL" altLang="nl-NL" sz="1600" dirty="0">
                <a:latin typeface="Segoe UI" panose="020B0502040204020203" pitchFamily="34" charset="0"/>
                <a:ea typeface="Segoe UI" panose="020B0502040204020203" pitchFamily="34" charset="0"/>
                <a:cs typeface="Segoe UI" panose="020B0502040204020203" pitchFamily="34" charset="0"/>
              </a:rPr>
              <a:t>C</a:t>
            </a:r>
            <a:endParaRPr lang="nl-NL" altLang="nl-NL" sz="1600" b="0" i="1" dirty="0">
              <a:latin typeface="Segoe UI" panose="020B0502040204020203" pitchFamily="34" charset="0"/>
              <a:ea typeface="Segoe UI" panose="020B0502040204020203" pitchFamily="34" charset="0"/>
              <a:cs typeface="Segoe UI" panose="020B0502040204020203" pitchFamily="34" charset="0"/>
            </a:endParaRPr>
          </a:p>
          <a:p>
            <a:pPr eaLnBrk="1" hangingPunct="1"/>
            <a:r>
              <a:rPr lang="nl-NL" altLang="nl-NL" sz="1600" b="0" i="1" dirty="0">
                <a:latin typeface="Segoe UI" panose="020B0502040204020203" pitchFamily="34" charset="0"/>
                <a:ea typeface="Segoe UI" panose="020B0502040204020203" pitchFamily="34" charset="0"/>
                <a:cs typeface="Segoe UI" panose="020B0502040204020203" pitchFamily="34" charset="0"/>
              </a:rPr>
              <a:t>		   </a:t>
            </a:r>
            <a:r>
              <a:rPr lang="nl-NL" altLang="nl-NL" sz="1600" dirty="0" smtClean="0">
                <a:latin typeface="Segoe UI" panose="020B0502040204020203" pitchFamily="34" charset="0"/>
                <a:ea typeface="Segoe UI" panose="020B0502040204020203" pitchFamily="34" charset="0"/>
                <a:cs typeface="Segoe UI" panose="020B0502040204020203" pitchFamily="34" charset="0"/>
              </a:rPr>
              <a:t>No </a:t>
            </a:r>
            <a:r>
              <a:rPr lang="nl-NL" altLang="nl-NL" sz="1600" dirty="0">
                <a:latin typeface="Segoe UI" panose="020B0502040204020203" pitchFamily="34" charset="0"/>
                <a:ea typeface="Segoe UI" panose="020B0502040204020203" pitchFamily="34" charset="0"/>
                <a:cs typeface="Segoe UI" panose="020B0502040204020203" pitchFamily="34" charset="0"/>
              </a:rPr>
              <a:t>(-)</a:t>
            </a:r>
            <a:endParaRPr lang="nl-NL" altLang="nl-NL" sz="1600" b="0" i="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96595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el 1"/>
          <p:cNvSpPr>
            <a:spLocks noGrp="1"/>
          </p:cNvSpPr>
          <p:nvPr>
            <p:ph type="title" idx="4294967295"/>
          </p:nvPr>
        </p:nvSpPr>
        <p:spPr>
          <a:xfrm>
            <a:off x="457200" y="274638"/>
            <a:ext cx="8229600" cy="1143000"/>
          </a:xfrm>
          <a:prstGeom prst="rect">
            <a:avLst/>
          </a:prstGeom>
        </p:spPr>
        <p:txBody>
          <a:bodyPr/>
          <a:lstStyle/>
          <a:p>
            <a:pPr algn="l" eaLnBrk="1" hangingPunct="1"/>
            <a:r>
              <a:rPr lang="fr-FR" sz="4000" smtClean="0">
                <a:solidFill>
                  <a:schemeClr val="accent1"/>
                </a:solidFill>
                <a:latin typeface="Calibri" pitchFamily="34" charset="0"/>
              </a:rPr>
              <a:t>Cohort studies</a:t>
            </a:r>
            <a:endParaRPr lang="en-US" sz="4000" smtClean="0">
              <a:solidFill>
                <a:schemeClr val="accent1"/>
              </a:solidFill>
              <a:latin typeface="Calibri" pitchFamily="34" charset="0"/>
            </a:endParaRPr>
          </a:p>
        </p:txBody>
      </p:sp>
      <p:sp>
        <p:nvSpPr>
          <p:cNvPr id="168963" name="Tijdelijke aanduiding voor inhoud 5"/>
          <p:cNvSpPr>
            <a:spLocks noGrp="1"/>
          </p:cNvSpPr>
          <p:nvPr>
            <p:ph sz="half" idx="4294967295"/>
          </p:nvPr>
        </p:nvSpPr>
        <p:spPr>
          <a:xfrm>
            <a:off x="457200" y="1600200"/>
            <a:ext cx="4038600" cy="4525963"/>
          </a:xfrm>
          <a:prstGeom prst="rect">
            <a:avLst/>
          </a:prstGeom>
        </p:spPr>
        <p:txBody>
          <a:bodyPr/>
          <a:lstStyle/>
          <a:p>
            <a:pPr eaLnBrk="1" hangingPunct="1">
              <a:buFont typeface="Arial" charset="0"/>
              <a:buNone/>
            </a:pPr>
            <a:r>
              <a:rPr lang="en-US" sz="2800" dirty="0" smtClean="0">
                <a:latin typeface="Calibri" pitchFamily="34" charset="0"/>
              </a:rPr>
              <a:t>Exposed </a:t>
            </a:r>
            <a:r>
              <a:rPr lang="en-US" sz="2800" dirty="0" smtClean="0">
                <a:latin typeface="Calibri" pitchFamily="34" charset="0"/>
                <a:sym typeface="Wingdings" pitchFamily="2" charset="2"/>
              </a:rPr>
              <a:t></a:t>
            </a:r>
          </a:p>
          <a:p>
            <a:pPr eaLnBrk="1" hangingPunct="1">
              <a:buFont typeface="Arial" charset="0"/>
              <a:buNone/>
            </a:pPr>
            <a:endParaRPr lang="en-US" sz="2800" dirty="0" smtClean="0">
              <a:latin typeface="Calibri" pitchFamily="34" charset="0"/>
              <a:sym typeface="Wingdings" pitchFamily="2" charset="2"/>
            </a:endParaRPr>
          </a:p>
          <a:p>
            <a:pPr eaLnBrk="1" hangingPunct="1">
              <a:buFont typeface="Arial" charset="0"/>
              <a:buNone/>
            </a:pPr>
            <a:endParaRPr lang="en-US" sz="2800" dirty="0" smtClean="0">
              <a:latin typeface="Calibri" pitchFamily="34" charset="0"/>
              <a:sym typeface="Wingdings" pitchFamily="2" charset="2"/>
            </a:endParaRPr>
          </a:p>
          <a:p>
            <a:pPr eaLnBrk="1" hangingPunct="1">
              <a:buFont typeface="Arial" charset="0"/>
              <a:buNone/>
            </a:pPr>
            <a:endParaRPr lang="en-US" sz="2800" dirty="0" smtClean="0">
              <a:latin typeface="Calibri" pitchFamily="34" charset="0"/>
              <a:sym typeface="Wingdings" pitchFamily="2" charset="2"/>
            </a:endParaRPr>
          </a:p>
          <a:p>
            <a:pPr eaLnBrk="1" hangingPunct="1">
              <a:buFont typeface="Arial" charset="0"/>
              <a:buNone/>
            </a:pPr>
            <a:endParaRPr lang="en-US" sz="2800" dirty="0" smtClean="0">
              <a:latin typeface="Calibri" pitchFamily="34" charset="0"/>
              <a:sym typeface="Wingdings" pitchFamily="2" charset="2"/>
            </a:endParaRPr>
          </a:p>
          <a:p>
            <a:pPr eaLnBrk="1" hangingPunct="1">
              <a:buFont typeface="Arial" charset="0"/>
              <a:buNone/>
            </a:pPr>
            <a:r>
              <a:rPr lang="en-US" sz="2800" dirty="0" smtClean="0">
                <a:latin typeface="Calibri" pitchFamily="34" charset="0"/>
                <a:sym typeface="Wingdings" pitchFamily="2" charset="2"/>
              </a:rPr>
              <a:t>Unexposed </a:t>
            </a:r>
            <a:endParaRPr lang="en-US" sz="2800" dirty="0" smtClean="0">
              <a:latin typeface="Calibri" pitchFamily="34" charset="0"/>
            </a:endParaRPr>
          </a:p>
        </p:txBody>
      </p:sp>
      <p:sp>
        <p:nvSpPr>
          <p:cNvPr id="168966" name="Tijdelijke aanduiding voor inhoud 6"/>
          <p:cNvSpPr>
            <a:spLocks noGrp="1"/>
          </p:cNvSpPr>
          <p:nvPr>
            <p:ph sz="half" idx="4294967295"/>
          </p:nvPr>
        </p:nvSpPr>
        <p:spPr>
          <a:xfrm>
            <a:off x="4648200" y="1600200"/>
            <a:ext cx="4038600" cy="4525963"/>
          </a:xfrm>
          <a:prstGeom prst="rect">
            <a:avLst/>
          </a:prstGeom>
        </p:spPr>
        <p:txBody>
          <a:bodyPr/>
          <a:lstStyle/>
          <a:p>
            <a:endParaRPr lang="nl-NL" sz="2800" smtClean="0">
              <a:latin typeface="Calibri" pitchFamily="34" charset="0"/>
            </a:endParaRPr>
          </a:p>
        </p:txBody>
      </p:sp>
      <p:pic>
        <p:nvPicPr>
          <p:cNvPr id="1689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484313"/>
            <a:ext cx="575786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0697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Data-analysis: reading 2 </a:t>
            </a:r>
            <a:r>
              <a:rPr lang="nl-NL" dirty="0" err="1" smtClean="0"/>
              <a:t>by</a:t>
            </a:r>
            <a:r>
              <a:rPr lang="nl-NL" dirty="0" smtClean="0"/>
              <a:t> </a:t>
            </a:r>
            <a:r>
              <a:rPr lang="nl-NL" dirty="0"/>
              <a:t>2 </a:t>
            </a:r>
            <a:r>
              <a:rPr lang="nl-NL" dirty="0" err="1" smtClean="0"/>
              <a:t>table</a:t>
            </a:r>
            <a:endParaRPr lang="nl-NL" dirty="0"/>
          </a:p>
        </p:txBody>
      </p:sp>
      <p:sp>
        <p:nvSpPr>
          <p:cNvPr id="3" name="Tijdelijke aanduiding voor inhoud 2"/>
          <p:cNvSpPr>
            <a:spLocks noGrp="1"/>
          </p:cNvSpPr>
          <p:nvPr>
            <p:ph idx="1"/>
          </p:nvPr>
        </p:nvSpPr>
        <p:spPr>
          <a:xfrm>
            <a:off x="739619" y="1291082"/>
            <a:ext cx="5245545" cy="4236396"/>
          </a:xfrm>
        </p:spPr>
        <p:txBody>
          <a:bodyPr/>
          <a:lstStyle/>
          <a:p>
            <a:pPr marL="0" indent="0">
              <a:buNone/>
            </a:pPr>
            <a:r>
              <a:rPr lang="nl-NL" sz="2000" dirty="0" err="1" smtClean="0"/>
              <a:t>Horizontal</a:t>
            </a:r>
            <a:endParaRPr lang="nl-NL" sz="2000" dirty="0"/>
          </a:p>
          <a:p>
            <a:pPr lvl="1"/>
            <a:r>
              <a:rPr lang="nl-NL" sz="1800" dirty="0" smtClean="0"/>
              <a:t>chance </a:t>
            </a:r>
            <a:r>
              <a:rPr lang="nl-NL" sz="1800" dirty="0"/>
              <a:t>BM+ </a:t>
            </a:r>
            <a:r>
              <a:rPr lang="nl-NL" sz="1800" dirty="0" err="1" smtClean="0"/>
              <a:t>if</a:t>
            </a:r>
            <a:r>
              <a:rPr lang="nl-NL" sz="1800" dirty="0" smtClean="0"/>
              <a:t> </a:t>
            </a:r>
            <a:r>
              <a:rPr lang="nl-NL" sz="1800" dirty="0" err="1" smtClean="0"/>
              <a:t>fevor</a:t>
            </a:r>
            <a:r>
              <a:rPr lang="nl-NL" sz="1800" dirty="0" smtClean="0"/>
              <a:t>+ </a:t>
            </a:r>
            <a:r>
              <a:rPr lang="nl-NL" sz="1800" dirty="0"/>
              <a:t>= 20/110 = 18%</a:t>
            </a:r>
          </a:p>
          <a:p>
            <a:pPr marL="457200" lvl="1" indent="0">
              <a:buNone/>
            </a:pPr>
            <a:r>
              <a:rPr lang="nl-NL" sz="1800" dirty="0" smtClean="0"/>
              <a:t>     PV+ </a:t>
            </a:r>
            <a:r>
              <a:rPr lang="nl-NL" sz="1800" dirty="0"/>
              <a:t>= A / A + B</a:t>
            </a:r>
          </a:p>
          <a:p>
            <a:pPr lvl="1"/>
            <a:r>
              <a:rPr lang="nl-NL" sz="1800" dirty="0" smtClean="0"/>
              <a:t>chance </a:t>
            </a:r>
            <a:r>
              <a:rPr lang="nl-NL" sz="1800" dirty="0"/>
              <a:t>BM </a:t>
            </a:r>
            <a:r>
              <a:rPr lang="nl-NL" sz="1800" dirty="0" smtClean="0"/>
              <a:t>– </a:t>
            </a:r>
            <a:r>
              <a:rPr lang="nl-NL" sz="1800" dirty="0" err="1" smtClean="0"/>
              <a:t>if</a:t>
            </a:r>
            <a:r>
              <a:rPr lang="nl-NL" sz="1800" dirty="0" smtClean="0"/>
              <a:t> </a:t>
            </a:r>
            <a:r>
              <a:rPr lang="nl-NL" sz="1800" dirty="0" err="1" smtClean="0"/>
              <a:t>fevor</a:t>
            </a:r>
            <a:r>
              <a:rPr lang="nl-NL" sz="1800" dirty="0" smtClean="0"/>
              <a:t>- </a:t>
            </a:r>
            <a:r>
              <a:rPr lang="nl-NL" sz="1800" dirty="0"/>
              <a:t>= 70/90 = 78%</a:t>
            </a:r>
          </a:p>
          <a:p>
            <a:pPr marL="457200" lvl="1" indent="0">
              <a:buNone/>
            </a:pPr>
            <a:r>
              <a:rPr lang="nl-NL" sz="1800" dirty="0" smtClean="0"/>
              <a:t>     </a:t>
            </a:r>
            <a:r>
              <a:rPr lang="nl-NL" sz="1800" dirty="0"/>
              <a:t>P</a:t>
            </a:r>
            <a:r>
              <a:rPr lang="nl-NL" sz="1800" dirty="0" smtClean="0"/>
              <a:t>W- </a:t>
            </a:r>
            <a:r>
              <a:rPr lang="nl-NL" sz="1800" dirty="0"/>
              <a:t>= D / C + D</a:t>
            </a:r>
          </a:p>
          <a:p>
            <a:pPr marL="0" indent="0">
              <a:buNone/>
            </a:pPr>
            <a:endParaRPr lang="nl-NL" dirty="0" smtClean="0"/>
          </a:p>
          <a:p>
            <a:pPr marL="0" indent="0">
              <a:buNone/>
            </a:pPr>
            <a:r>
              <a:rPr lang="nl-NL" dirty="0" err="1" smtClean="0"/>
              <a:t>Vertical</a:t>
            </a:r>
            <a:endParaRPr lang="nl-NL" dirty="0"/>
          </a:p>
          <a:p>
            <a:pPr lvl="1"/>
            <a:r>
              <a:rPr lang="nl-NL" sz="1800" dirty="0" smtClean="0"/>
              <a:t>Chance </a:t>
            </a:r>
            <a:r>
              <a:rPr lang="nl-NL" sz="1800" dirty="0" err="1" smtClean="0"/>
              <a:t>fever</a:t>
            </a:r>
            <a:r>
              <a:rPr lang="nl-NL" sz="1800" dirty="0" smtClean="0"/>
              <a:t>+ </a:t>
            </a:r>
            <a:r>
              <a:rPr lang="nl-NL" sz="1800" dirty="0" err="1" smtClean="0"/>
              <a:t>if</a:t>
            </a:r>
            <a:r>
              <a:rPr lang="nl-NL" sz="1800" dirty="0" smtClean="0"/>
              <a:t> </a:t>
            </a:r>
            <a:r>
              <a:rPr lang="nl-NL" sz="1800" dirty="0"/>
              <a:t>BM+ = 20/40 = 50%</a:t>
            </a:r>
          </a:p>
          <a:p>
            <a:pPr marL="457200" lvl="1" indent="0">
              <a:buNone/>
            </a:pPr>
            <a:r>
              <a:rPr lang="nl-NL" sz="1800" dirty="0" smtClean="0"/>
              <a:t>     SE </a:t>
            </a:r>
            <a:r>
              <a:rPr lang="nl-NL" sz="1800" dirty="0"/>
              <a:t>= A / A + C</a:t>
            </a:r>
          </a:p>
          <a:p>
            <a:pPr lvl="1"/>
            <a:r>
              <a:rPr lang="nl-NL" sz="1800" dirty="0" smtClean="0"/>
              <a:t>Chance </a:t>
            </a:r>
            <a:r>
              <a:rPr lang="nl-NL" sz="1800" dirty="0" err="1" smtClean="0"/>
              <a:t>fever</a:t>
            </a:r>
            <a:r>
              <a:rPr lang="nl-NL" sz="1800" dirty="0" smtClean="0"/>
              <a:t> </a:t>
            </a:r>
            <a:r>
              <a:rPr lang="nl-NL" sz="1800" dirty="0"/>
              <a:t>koorts- </a:t>
            </a:r>
            <a:r>
              <a:rPr lang="nl-NL" sz="1800" dirty="0" err="1" smtClean="0"/>
              <a:t>if</a:t>
            </a:r>
            <a:r>
              <a:rPr lang="nl-NL" sz="1800" dirty="0" smtClean="0"/>
              <a:t> </a:t>
            </a:r>
            <a:r>
              <a:rPr lang="nl-NL" sz="1800" dirty="0"/>
              <a:t>BM- = 70/160 = 44%</a:t>
            </a:r>
          </a:p>
          <a:p>
            <a:pPr marL="457200" lvl="1" indent="0">
              <a:buNone/>
            </a:pPr>
            <a:r>
              <a:rPr lang="nl-NL" sz="1800" dirty="0" smtClean="0"/>
              <a:t>     SP </a:t>
            </a:r>
            <a:r>
              <a:rPr lang="nl-NL" sz="1800" dirty="0"/>
              <a:t>= D / B + D</a:t>
            </a:r>
          </a:p>
          <a:p>
            <a:pPr marL="0" indent="0">
              <a:buNone/>
            </a:pPr>
            <a:endParaRPr lang="nl-NL" sz="2000" dirty="0"/>
          </a:p>
          <a:p>
            <a:r>
              <a:rPr lang="nl-NL" sz="2000" dirty="0" err="1" smtClean="0"/>
              <a:t>Which</a:t>
            </a:r>
            <a:r>
              <a:rPr lang="nl-NL" sz="2000" dirty="0" smtClean="0"/>
              <a:t> of these </a:t>
            </a:r>
            <a:r>
              <a:rPr lang="nl-NL" sz="2000" dirty="0" err="1" smtClean="0"/>
              <a:t>figures</a:t>
            </a:r>
            <a:r>
              <a:rPr lang="nl-NL" sz="2000" dirty="0" smtClean="0"/>
              <a:t> are most </a:t>
            </a:r>
            <a:r>
              <a:rPr lang="nl-NL" sz="2000" dirty="0" err="1" smtClean="0"/>
              <a:t>useful</a:t>
            </a:r>
            <a:r>
              <a:rPr lang="nl-NL" sz="2000" dirty="0" smtClean="0"/>
              <a:t> in </a:t>
            </a:r>
            <a:r>
              <a:rPr lang="nl-NL" sz="2000" dirty="0" err="1" smtClean="0"/>
              <a:t>medical</a:t>
            </a:r>
            <a:r>
              <a:rPr lang="nl-NL" sz="2000" dirty="0" smtClean="0"/>
              <a:t> </a:t>
            </a:r>
            <a:r>
              <a:rPr lang="nl-NL" sz="2000" dirty="0" err="1" smtClean="0"/>
              <a:t>practice</a:t>
            </a:r>
            <a:r>
              <a:rPr lang="nl-NL" sz="2000" dirty="0" smtClean="0"/>
              <a:t> (PW</a:t>
            </a:r>
            <a:r>
              <a:rPr lang="nl-NL" sz="2000" dirty="0"/>
              <a:t>+ </a:t>
            </a:r>
            <a:r>
              <a:rPr lang="nl-NL" sz="2000" dirty="0" err="1" smtClean="0"/>
              <a:t>and</a:t>
            </a:r>
            <a:r>
              <a:rPr lang="nl-NL" sz="2000" dirty="0" smtClean="0"/>
              <a:t> PW- or </a:t>
            </a:r>
            <a:r>
              <a:rPr lang="nl-NL" sz="2000" dirty="0"/>
              <a:t>SE </a:t>
            </a:r>
            <a:r>
              <a:rPr lang="nl-NL" sz="2000" dirty="0" err="1" smtClean="0"/>
              <a:t>and</a:t>
            </a:r>
            <a:r>
              <a:rPr lang="nl-NL" sz="2000" dirty="0" smtClean="0"/>
              <a:t> </a:t>
            </a:r>
            <a:r>
              <a:rPr lang="nl-NL" sz="2000" dirty="0"/>
              <a:t>SP)?</a:t>
            </a:r>
          </a:p>
          <a:p>
            <a:endParaRPr lang="nl-NL" sz="2000" dirty="0"/>
          </a:p>
        </p:txBody>
      </p:sp>
      <p:sp>
        <p:nvSpPr>
          <p:cNvPr id="4" name="Rectangle 4"/>
          <p:cNvSpPr>
            <a:spLocks noChangeArrowheads="1"/>
          </p:cNvSpPr>
          <p:nvPr/>
        </p:nvSpPr>
        <p:spPr bwMode="auto">
          <a:xfrm>
            <a:off x="6629405" y="3006440"/>
            <a:ext cx="915988" cy="914400"/>
          </a:xfrm>
          <a:prstGeom prst="rect">
            <a:avLst/>
          </a:prstGeom>
          <a:solidFill>
            <a:srgbClr val="CCFFFF"/>
          </a:solidFill>
          <a:ln w="9525">
            <a:solidFill>
              <a:schemeClr val="tx1"/>
            </a:solidFill>
            <a:miter lim="800000"/>
            <a:headEnd/>
            <a:tailEnd/>
          </a:ln>
        </p:spPr>
        <p:txBody>
          <a:bodyPr wrap="none" anchor="ctr"/>
          <a:lstStyle>
            <a:lvl1pPr defTabSz="574675" eaLnBrk="0" hangingPunct="0">
              <a:defRPr sz="2400" b="1">
                <a:solidFill>
                  <a:schemeClr val="tx1"/>
                </a:solidFill>
                <a:latin typeface="Arial" pitchFamily="34" charset="0"/>
              </a:defRPr>
            </a:lvl1pPr>
            <a:lvl2pPr marL="742950" indent="-285750" defTabSz="574675" eaLnBrk="0" hangingPunct="0">
              <a:defRPr sz="2400" b="1">
                <a:solidFill>
                  <a:schemeClr val="tx1"/>
                </a:solidFill>
                <a:latin typeface="Arial" pitchFamily="34" charset="0"/>
              </a:defRPr>
            </a:lvl2pPr>
            <a:lvl3pPr marL="1143000" indent="-228600" defTabSz="574675" eaLnBrk="0" hangingPunct="0">
              <a:defRPr sz="2400" b="1">
                <a:solidFill>
                  <a:schemeClr val="tx1"/>
                </a:solidFill>
                <a:latin typeface="Arial" pitchFamily="34" charset="0"/>
              </a:defRPr>
            </a:lvl3pPr>
            <a:lvl4pPr marL="1600200" indent="-228600" defTabSz="574675" eaLnBrk="0" hangingPunct="0">
              <a:defRPr sz="2400" b="1">
                <a:solidFill>
                  <a:schemeClr val="tx1"/>
                </a:solidFill>
                <a:latin typeface="Arial" pitchFamily="34" charset="0"/>
              </a:defRPr>
            </a:lvl4pPr>
            <a:lvl5pPr marL="2057400" indent="-228600" defTabSz="574675" eaLnBrk="0" hangingPunct="0">
              <a:defRPr sz="2400" b="1">
                <a:solidFill>
                  <a:schemeClr val="tx1"/>
                </a:solidFill>
                <a:latin typeface="Arial" pitchFamily="34" charset="0"/>
              </a:defRPr>
            </a:lvl5pPr>
            <a:lvl6pPr marL="2514600" indent="-228600" defTabSz="574675" eaLnBrk="0" fontAlgn="base" hangingPunct="0">
              <a:spcBef>
                <a:spcPct val="0"/>
              </a:spcBef>
              <a:spcAft>
                <a:spcPct val="0"/>
              </a:spcAft>
              <a:defRPr sz="2400" b="1">
                <a:solidFill>
                  <a:schemeClr val="tx1"/>
                </a:solidFill>
                <a:latin typeface="Arial" pitchFamily="34" charset="0"/>
              </a:defRPr>
            </a:lvl6pPr>
            <a:lvl7pPr marL="2971800" indent="-228600" defTabSz="574675" eaLnBrk="0" fontAlgn="base" hangingPunct="0">
              <a:spcBef>
                <a:spcPct val="0"/>
              </a:spcBef>
              <a:spcAft>
                <a:spcPct val="0"/>
              </a:spcAft>
              <a:defRPr sz="2400" b="1">
                <a:solidFill>
                  <a:schemeClr val="tx1"/>
                </a:solidFill>
                <a:latin typeface="Arial" pitchFamily="34" charset="0"/>
              </a:defRPr>
            </a:lvl7pPr>
            <a:lvl8pPr marL="3429000" indent="-228600" defTabSz="574675" eaLnBrk="0" fontAlgn="base" hangingPunct="0">
              <a:spcBef>
                <a:spcPct val="0"/>
              </a:spcBef>
              <a:spcAft>
                <a:spcPct val="0"/>
              </a:spcAft>
              <a:defRPr sz="2400" b="1">
                <a:solidFill>
                  <a:schemeClr val="tx1"/>
                </a:solidFill>
                <a:latin typeface="Arial" pitchFamily="34" charset="0"/>
              </a:defRPr>
            </a:lvl8pPr>
            <a:lvl9pPr marL="3886200" indent="-228600" defTabSz="574675" eaLnBrk="0" fontAlgn="base" hangingPunct="0">
              <a:spcBef>
                <a:spcPct val="0"/>
              </a:spcBef>
              <a:spcAft>
                <a:spcPct val="0"/>
              </a:spcAft>
              <a:defRPr sz="2400" b="1">
                <a:solidFill>
                  <a:schemeClr val="tx1"/>
                </a:solidFill>
                <a:latin typeface="Arial" pitchFamily="34" charset="0"/>
              </a:defRPr>
            </a:lvl9pPr>
          </a:lstStyle>
          <a:p>
            <a:pPr eaLnBrk="1" hangingPunct="1"/>
            <a:r>
              <a:rPr lang="nl-NL" altLang="nl-NL" sz="1800">
                <a:solidFill>
                  <a:srgbClr val="072F07"/>
                </a:solidFill>
                <a:latin typeface="Segoe UI" panose="020B0502040204020203" pitchFamily="34" charset="0"/>
                <a:ea typeface="Segoe UI" panose="020B0502040204020203" pitchFamily="34" charset="0"/>
                <a:cs typeface="Segoe UI" panose="020B0502040204020203" pitchFamily="34" charset="0"/>
              </a:rPr>
              <a:t>20</a:t>
            </a:r>
          </a:p>
          <a:p>
            <a:pPr eaLnBrk="1" hangingPunct="1"/>
            <a:endParaRPr lang="nl-NL" altLang="nl-NL" sz="1800">
              <a:solidFill>
                <a:srgbClr val="072F07"/>
              </a:solidFill>
              <a:latin typeface="Segoe UI" panose="020B0502040204020203" pitchFamily="34" charset="0"/>
              <a:ea typeface="Segoe UI" panose="020B0502040204020203" pitchFamily="34" charset="0"/>
              <a:cs typeface="Segoe UI" panose="020B0502040204020203" pitchFamily="34" charset="0"/>
            </a:endParaRPr>
          </a:p>
          <a:p>
            <a:pPr eaLnBrk="1" hangingPunct="1"/>
            <a:r>
              <a:rPr lang="nl-NL" altLang="nl-NL">
                <a:solidFill>
                  <a:srgbClr val="072F07"/>
                </a:solidFill>
                <a:latin typeface="Segoe UI" panose="020B0502040204020203" pitchFamily="34" charset="0"/>
                <a:ea typeface="Segoe UI" panose="020B0502040204020203" pitchFamily="34" charset="0"/>
                <a:cs typeface="Segoe UI" panose="020B0502040204020203" pitchFamily="34" charset="0"/>
              </a:rPr>
              <a:t>TP </a:t>
            </a:r>
            <a:r>
              <a:rPr lang="nl-NL" altLang="nl-NL" sz="1800">
                <a:solidFill>
                  <a:srgbClr val="072F07"/>
                </a:solidFill>
                <a:latin typeface="Segoe UI" panose="020B0502040204020203" pitchFamily="34" charset="0"/>
                <a:ea typeface="Segoe UI" panose="020B0502040204020203" pitchFamily="34" charset="0"/>
                <a:cs typeface="Segoe UI" panose="020B0502040204020203" pitchFamily="34" charset="0"/>
              </a:rPr>
              <a:t>	A</a:t>
            </a:r>
          </a:p>
        </p:txBody>
      </p:sp>
      <p:sp>
        <p:nvSpPr>
          <p:cNvPr id="5" name="Rectangle 5"/>
          <p:cNvSpPr>
            <a:spLocks noChangeArrowheads="1"/>
          </p:cNvSpPr>
          <p:nvPr/>
        </p:nvSpPr>
        <p:spPr bwMode="auto">
          <a:xfrm>
            <a:off x="6630993" y="3920840"/>
            <a:ext cx="914400" cy="914400"/>
          </a:xfrm>
          <a:prstGeom prst="rect">
            <a:avLst/>
          </a:prstGeom>
          <a:solidFill>
            <a:srgbClr val="66FF33"/>
          </a:solidFill>
          <a:ln w="9525">
            <a:solidFill>
              <a:schemeClr val="tx1"/>
            </a:solidFill>
            <a:miter lim="800000"/>
            <a:headEnd/>
            <a:tailEnd/>
          </a:ln>
        </p:spPr>
        <p:txBody>
          <a:bodyPr wrap="none" anchor="ctr"/>
          <a:lstStyle>
            <a:lvl1pPr defTabSz="574675" eaLnBrk="0" hangingPunct="0">
              <a:defRPr sz="2400" b="1">
                <a:solidFill>
                  <a:schemeClr val="tx1"/>
                </a:solidFill>
                <a:latin typeface="Arial" pitchFamily="34" charset="0"/>
              </a:defRPr>
            </a:lvl1pPr>
            <a:lvl2pPr marL="742950" indent="-285750" defTabSz="574675" eaLnBrk="0" hangingPunct="0">
              <a:defRPr sz="2400" b="1">
                <a:solidFill>
                  <a:schemeClr val="tx1"/>
                </a:solidFill>
                <a:latin typeface="Arial" pitchFamily="34" charset="0"/>
              </a:defRPr>
            </a:lvl2pPr>
            <a:lvl3pPr marL="1143000" indent="-228600" defTabSz="574675" eaLnBrk="0" hangingPunct="0">
              <a:defRPr sz="2400" b="1">
                <a:solidFill>
                  <a:schemeClr val="tx1"/>
                </a:solidFill>
                <a:latin typeface="Arial" pitchFamily="34" charset="0"/>
              </a:defRPr>
            </a:lvl3pPr>
            <a:lvl4pPr marL="1600200" indent="-228600" defTabSz="574675" eaLnBrk="0" hangingPunct="0">
              <a:defRPr sz="2400" b="1">
                <a:solidFill>
                  <a:schemeClr val="tx1"/>
                </a:solidFill>
                <a:latin typeface="Arial" pitchFamily="34" charset="0"/>
              </a:defRPr>
            </a:lvl4pPr>
            <a:lvl5pPr marL="2057400" indent="-228600" defTabSz="574675" eaLnBrk="0" hangingPunct="0">
              <a:defRPr sz="2400" b="1">
                <a:solidFill>
                  <a:schemeClr val="tx1"/>
                </a:solidFill>
                <a:latin typeface="Arial" pitchFamily="34" charset="0"/>
              </a:defRPr>
            </a:lvl5pPr>
            <a:lvl6pPr marL="2514600" indent="-228600" defTabSz="574675" eaLnBrk="0" fontAlgn="base" hangingPunct="0">
              <a:spcBef>
                <a:spcPct val="0"/>
              </a:spcBef>
              <a:spcAft>
                <a:spcPct val="0"/>
              </a:spcAft>
              <a:defRPr sz="2400" b="1">
                <a:solidFill>
                  <a:schemeClr val="tx1"/>
                </a:solidFill>
                <a:latin typeface="Arial" pitchFamily="34" charset="0"/>
              </a:defRPr>
            </a:lvl6pPr>
            <a:lvl7pPr marL="2971800" indent="-228600" defTabSz="574675" eaLnBrk="0" fontAlgn="base" hangingPunct="0">
              <a:spcBef>
                <a:spcPct val="0"/>
              </a:spcBef>
              <a:spcAft>
                <a:spcPct val="0"/>
              </a:spcAft>
              <a:defRPr sz="2400" b="1">
                <a:solidFill>
                  <a:schemeClr val="tx1"/>
                </a:solidFill>
                <a:latin typeface="Arial" pitchFamily="34" charset="0"/>
              </a:defRPr>
            </a:lvl7pPr>
            <a:lvl8pPr marL="3429000" indent="-228600" defTabSz="574675" eaLnBrk="0" fontAlgn="base" hangingPunct="0">
              <a:spcBef>
                <a:spcPct val="0"/>
              </a:spcBef>
              <a:spcAft>
                <a:spcPct val="0"/>
              </a:spcAft>
              <a:defRPr sz="2400" b="1">
                <a:solidFill>
                  <a:schemeClr val="tx1"/>
                </a:solidFill>
                <a:latin typeface="Arial" pitchFamily="34" charset="0"/>
              </a:defRPr>
            </a:lvl8pPr>
            <a:lvl9pPr marL="3886200" indent="-228600" defTabSz="574675" eaLnBrk="0" fontAlgn="base" hangingPunct="0">
              <a:spcBef>
                <a:spcPct val="0"/>
              </a:spcBef>
              <a:spcAft>
                <a:spcPct val="0"/>
              </a:spcAft>
              <a:defRPr sz="2400" b="1">
                <a:solidFill>
                  <a:schemeClr val="tx1"/>
                </a:solidFill>
                <a:latin typeface="Arial" pitchFamily="34" charset="0"/>
              </a:defRPr>
            </a:lvl9pPr>
          </a:lstStyle>
          <a:p>
            <a:pPr eaLnBrk="1" hangingPunct="1"/>
            <a:r>
              <a:rPr lang="nl-NL" altLang="nl-NL">
                <a:solidFill>
                  <a:srgbClr val="072F07"/>
                </a:solidFill>
                <a:latin typeface="Segoe UI" panose="020B0502040204020203" pitchFamily="34" charset="0"/>
                <a:ea typeface="Segoe UI" panose="020B0502040204020203" pitchFamily="34" charset="0"/>
                <a:cs typeface="Segoe UI" panose="020B0502040204020203" pitchFamily="34" charset="0"/>
              </a:rPr>
              <a:t>FN</a:t>
            </a:r>
            <a:r>
              <a:rPr lang="nl-NL" altLang="nl-NL" sz="1800">
                <a:solidFill>
                  <a:srgbClr val="072F07"/>
                </a:solidFill>
                <a:latin typeface="Segoe UI" panose="020B0502040204020203" pitchFamily="34" charset="0"/>
                <a:ea typeface="Segoe UI" panose="020B0502040204020203" pitchFamily="34" charset="0"/>
                <a:cs typeface="Segoe UI" panose="020B0502040204020203" pitchFamily="34" charset="0"/>
              </a:rPr>
              <a:t> 	C</a:t>
            </a:r>
          </a:p>
          <a:p>
            <a:pPr eaLnBrk="1" hangingPunct="1"/>
            <a:endParaRPr lang="nl-NL" altLang="nl-NL" sz="1800">
              <a:solidFill>
                <a:srgbClr val="072F07"/>
              </a:solidFill>
              <a:latin typeface="Segoe UI" panose="020B0502040204020203" pitchFamily="34" charset="0"/>
              <a:ea typeface="Segoe UI" panose="020B0502040204020203" pitchFamily="34" charset="0"/>
              <a:cs typeface="Segoe UI" panose="020B0502040204020203" pitchFamily="34" charset="0"/>
            </a:endParaRPr>
          </a:p>
          <a:p>
            <a:pPr eaLnBrk="1" hangingPunct="1"/>
            <a:r>
              <a:rPr lang="nl-NL" altLang="nl-NL" sz="1800">
                <a:solidFill>
                  <a:srgbClr val="072F07"/>
                </a:solidFill>
                <a:latin typeface="Segoe UI" panose="020B0502040204020203" pitchFamily="34" charset="0"/>
                <a:ea typeface="Segoe UI" panose="020B0502040204020203" pitchFamily="34" charset="0"/>
                <a:cs typeface="Segoe UI" panose="020B0502040204020203" pitchFamily="34" charset="0"/>
              </a:rPr>
              <a:t>20</a:t>
            </a:r>
          </a:p>
        </p:txBody>
      </p:sp>
      <p:sp>
        <p:nvSpPr>
          <p:cNvPr id="6" name="Rectangle 7"/>
          <p:cNvSpPr>
            <a:spLocks noChangeArrowheads="1"/>
          </p:cNvSpPr>
          <p:nvPr/>
        </p:nvSpPr>
        <p:spPr bwMode="auto">
          <a:xfrm>
            <a:off x="7543805" y="3006440"/>
            <a:ext cx="914400" cy="914400"/>
          </a:xfrm>
          <a:prstGeom prst="rect">
            <a:avLst/>
          </a:prstGeom>
          <a:solidFill>
            <a:srgbClr val="FF66FF"/>
          </a:solidFill>
          <a:ln w="9525">
            <a:solidFill>
              <a:schemeClr val="tx1"/>
            </a:solidFill>
            <a:miter lim="800000"/>
            <a:headEnd/>
            <a:tailEnd/>
          </a:ln>
        </p:spPr>
        <p:txBody>
          <a:bodyPr wrap="none" anchor="ctr"/>
          <a:lstStyle>
            <a:lvl1pPr eaLnBrk="0" hangingPunct="0">
              <a:tabLst>
                <a:tab pos="377825" algn="l"/>
              </a:tabLst>
              <a:defRPr sz="2400" b="1">
                <a:solidFill>
                  <a:schemeClr val="tx1"/>
                </a:solidFill>
                <a:latin typeface="Arial" pitchFamily="34" charset="0"/>
              </a:defRPr>
            </a:lvl1pPr>
            <a:lvl2pPr marL="742950" indent="-285750" eaLnBrk="0" hangingPunct="0">
              <a:tabLst>
                <a:tab pos="377825" algn="l"/>
              </a:tabLst>
              <a:defRPr sz="2400" b="1">
                <a:solidFill>
                  <a:schemeClr val="tx1"/>
                </a:solidFill>
                <a:latin typeface="Arial" pitchFamily="34" charset="0"/>
              </a:defRPr>
            </a:lvl2pPr>
            <a:lvl3pPr marL="1143000" indent="-228600" eaLnBrk="0" hangingPunct="0">
              <a:tabLst>
                <a:tab pos="377825" algn="l"/>
              </a:tabLst>
              <a:defRPr sz="2400" b="1">
                <a:solidFill>
                  <a:schemeClr val="tx1"/>
                </a:solidFill>
                <a:latin typeface="Arial" pitchFamily="34" charset="0"/>
              </a:defRPr>
            </a:lvl3pPr>
            <a:lvl4pPr marL="1600200" indent="-228600" eaLnBrk="0" hangingPunct="0">
              <a:tabLst>
                <a:tab pos="377825" algn="l"/>
              </a:tabLst>
              <a:defRPr sz="2400" b="1">
                <a:solidFill>
                  <a:schemeClr val="tx1"/>
                </a:solidFill>
                <a:latin typeface="Arial" pitchFamily="34" charset="0"/>
              </a:defRPr>
            </a:lvl4pPr>
            <a:lvl5pPr marL="2057400" indent="-228600" eaLnBrk="0" hangingPunct="0">
              <a:tabLst>
                <a:tab pos="377825" algn="l"/>
              </a:tabLst>
              <a:defRPr sz="2400" b="1">
                <a:solidFill>
                  <a:schemeClr val="tx1"/>
                </a:solidFill>
                <a:latin typeface="Arial" pitchFamily="34" charset="0"/>
              </a:defRPr>
            </a:lvl5pPr>
            <a:lvl6pPr marL="2514600" indent="-228600" eaLnBrk="0" fontAlgn="base" hangingPunct="0">
              <a:spcBef>
                <a:spcPct val="0"/>
              </a:spcBef>
              <a:spcAft>
                <a:spcPct val="0"/>
              </a:spcAft>
              <a:tabLst>
                <a:tab pos="377825" algn="l"/>
              </a:tabLst>
              <a:defRPr sz="2400" b="1">
                <a:solidFill>
                  <a:schemeClr val="tx1"/>
                </a:solidFill>
                <a:latin typeface="Arial" pitchFamily="34" charset="0"/>
              </a:defRPr>
            </a:lvl6pPr>
            <a:lvl7pPr marL="2971800" indent="-228600" eaLnBrk="0" fontAlgn="base" hangingPunct="0">
              <a:spcBef>
                <a:spcPct val="0"/>
              </a:spcBef>
              <a:spcAft>
                <a:spcPct val="0"/>
              </a:spcAft>
              <a:tabLst>
                <a:tab pos="377825" algn="l"/>
              </a:tabLst>
              <a:defRPr sz="2400" b="1">
                <a:solidFill>
                  <a:schemeClr val="tx1"/>
                </a:solidFill>
                <a:latin typeface="Arial" pitchFamily="34" charset="0"/>
              </a:defRPr>
            </a:lvl7pPr>
            <a:lvl8pPr marL="3429000" indent="-228600" eaLnBrk="0" fontAlgn="base" hangingPunct="0">
              <a:spcBef>
                <a:spcPct val="0"/>
              </a:spcBef>
              <a:spcAft>
                <a:spcPct val="0"/>
              </a:spcAft>
              <a:tabLst>
                <a:tab pos="377825" algn="l"/>
              </a:tabLst>
              <a:defRPr sz="2400" b="1">
                <a:solidFill>
                  <a:schemeClr val="tx1"/>
                </a:solidFill>
                <a:latin typeface="Arial" pitchFamily="34" charset="0"/>
              </a:defRPr>
            </a:lvl8pPr>
            <a:lvl9pPr marL="3886200" indent="-228600" eaLnBrk="0" fontAlgn="base" hangingPunct="0">
              <a:spcBef>
                <a:spcPct val="0"/>
              </a:spcBef>
              <a:spcAft>
                <a:spcPct val="0"/>
              </a:spcAft>
              <a:tabLst>
                <a:tab pos="377825" algn="l"/>
              </a:tabLst>
              <a:defRPr sz="2400" b="1">
                <a:solidFill>
                  <a:schemeClr val="tx1"/>
                </a:solidFill>
                <a:latin typeface="Arial" pitchFamily="34" charset="0"/>
              </a:defRPr>
            </a:lvl9pPr>
          </a:lstStyle>
          <a:p>
            <a:pPr eaLnBrk="1" hangingPunct="1"/>
            <a:r>
              <a:rPr lang="nl-NL" altLang="nl-NL" sz="1800" dirty="0">
                <a:solidFill>
                  <a:srgbClr val="072F07"/>
                </a:solidFill>
                <a:latin typeface="Segoe UI" panose="020B0502040204020203" pitchFamily="34" charset="0"/>
                <a:ea typeface="Segoe UI" panose="020B0502040204020203" pitchFamily="34" charset="0"/>
                <a:cs typeface="Segoe UI" panose="020B0502040204020203" pitchFamily="34" charset="0"/>
              </a:rPr>
              <a:t>	 90</a:t>
            </a:r>
          </a:p>
          <a:p>
            <a:pPr eaLnBrk="1" hangingPunct="1"/>
            <a:endParaRPr lang="nl-NL" altLang="nl-NL" sz="1800" dirty="0">
              <a:solidFill>
                <a:srgbClr val="072F07"/>
              </a:solidFill>
              <a:latin typeface="Segoe UI" panose="020B0502040204020203" pitchFamily="34" charset="0"/>
              <a:ea typeface="Segoe UI" panose="020B0502040204020203" pitchFamily="34" charset="0"/>
              <a:cs typeface="Segoe UI" panose="020B0502040204020203" pitchFamily="34" charset="0"/>
            </a:endParaRPr>
          </a:p>
          <a:p>
            <a:pPr eaLnBrk="1" hangingPunct="1"/>
            <a:r>
              <a:rPr lang="nl-NL" altLang="nl-NL" sz="1800" dirty="0">
                <a:solidFill>
                  <a:srgbClr val="072F07"/>
                </a:solidFill>
                <a:latin typeface="Segoe UI" panose="020B0502040204020203" pitchFamily="34" charset="0"/>
                <a:ea typeface="Segoe UI" panose="020B0502040204020203" pitchFamily="34" charset="0"/>
                <a:cs typeface="Segoe UI" panose="020B0502040204020203" pitchFamily="34" charset="0"/>
              </a:rPr>
              <a:t>B	</a:t>
            </a:r>
            <a:r>
              <a:rPr lang="nl-NL" altLang="nl-NL" dirty="0" smtClean="0">
                <a:solidFill>
                  <a:srgbClr val="072F07"/>
                </a:solidFill>
                <a:latin typeface="Segoe UI" panose="020B0502040204020203" pitchFamily="34" charset="0"/>
                <a:ea typeface="Segoe UI" panose="020B0502040204020203" pitchFamily="34" charset="0"/>
                <a:cs typeface="Segoe UI" panose="020B0502040204020203" pitchFamily="34" charset="0"/>
              </a:rPr>
              <a:t>FP </a:t>
            </a:r>
            <a:r>
              <a:rPr lang="nl-NL" altLang="nl-NL" sz="1800" dirty="0">
                <a:solidFill>
                  <a:srgbClr val="072F07"/>
                </a:solidFill>
                <a:latin typeface="Segoe UI" panose="020B0502040204020203" pitchFamily="34" charset="0"/>
                <a:ea typeface="Segoe UI" panose="020B0502040204020203" pitchFamily="34" charset="0"/>
                <a:cs typeface="Segoe UI" panose="020B0502040204020203" pitchFamily="34" charset="0"/>
              </a:rPr>
              <a:t>	</a:t>
            </a:r>
          </a:p>
        </p:txBody>
      </p:sp>
      <p:sp>
        <p:nvSpPr>
          <p:cNvPr id="7" name="Text Box 8"/>
          <p:cNvSpPr txBox="1">
            <a:spLocks noChangeArrowheads="1"/>
          </p:cNvSpPr>
          <p:nvPr/>
        </p:nvSpPr>
        <p:spPr bwMode="auto">
          <a:xfrm>
            <a:off x="6326193" y="2320640"/>
            <a:ext cx="23606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87338" algn="l"/>
                <a:tab pos="1147763" algn="l"/>
                <a:tab pos="1239838" algn="l"/>
              </a:tabLst>
              <a:defRPr sz="2400" b="1">
                <a:solidFill>
                  <a:schemeClr val="tx1"/>
                </a:solidFill>
                <a:latin typeface="Arial" pitchFamily="34" charset="0"/>
              </a:defRPr>
            </a:lvl1pPr>
            <a:lvl2pPr marL="742950" indent="-285750" eaLnBrk="0" hangingPunct="0">
              <a:tabLst>
                <a:tab pos="287338" algn="l"/>
                <a:tab pos="1147763" algn="l"/>
                <a:tab pos="1239838" algn="l"/>
              </a:tabLst>
              <a:defRPr sz="2400" b="1">
                <a:solidFill>
                  <a:schemeClr val="tx1"/>
                </a:solidFill>
                <a:latin typeface="Arial" pitchFamily="34" charset="0"/>
              </a:defRPr>
            </a:lvl2pPr>
            <a:lvl3pPr marL="1143000" indent="-228600" eaLnBrk="0" hangingPunct="0">
              <a:tabLst>
                <a:tab pos="287338" algn="l"/>
                <a:tab pos="1147763" algn="l"/>
                <a:tab pos="1239838" algn="l"/>
              </a:tabLst>
              <a:defRPr sz="2400" b="1">
                <a:solidFill>
                  <a:schemeClr val="tx1"/>
                </a:solidFill>
                <a:latin typeface="Arial" pitchFamily="34" charset="0"/>
              </a:defRPr>
            </a:lvl3pPr>
            <a:lvl4pPr marL="1600200" indent="-228600" eaLnBrk="0" hangingPunct="0">
              <a:tabLst>
                <a:tab pos="287338" algn="l"/>
                <a:tab pos="1147763" algn="l"/>
                <a:tab pos="1239838" algn="l"/>
              </a:tabLst>
              <a:defRPr sz="2400" b="1">
                <a:solidFill>
                  <a:schemeClr val="tx1"/>
                </a:solidFill>
                <a:latin typeface="Arial" pitchFamily="34" charset="0"/>
              </a:defRPr>
            </a:lvl4pPr>
            <a:lvl5pPr marL="2057400" indent="-228600" eaLnBrk="0" hangingPunct="0">
              <a:tabLst>
                <a:tab pos="287338" algn="l"/>
                <a:tab pos="1147763" algn="l"/>
                <a:tab pos="1239838" algn="l"/>
              </a:tabLst>
              <a:defRPr sz="2400" b="1">
                <a:solidFill>
                  <a:schemeClr val="tx1"/>
                </a:solidFill>
                <a:latin typeface="Arial" pitchFamily="34" charset="0"/>
              </a:defRPr>
            </a:lvl5pPr>
            <a:lvl6pPr marL="2514600" indent="-228600" eaLnBrk="0" fontAlgn="base" hangingPunct="0">
              <a:spcBef>
                <a:spcPct val="0"/>
              </a:spcBef>
              <a:spcAft>
                <a:spcPct val="0"/>
              </a:spcAft>
              <a:tabLst>
                <a:tab pos="287338" algn="l"/>
                <a:tab pos="1147763" algn="l"/>
                <a:tab pos="1239838" algn="l"/>
              </a:tabLst>
              <a:defRPr sz="2400" b="1">
                <a:solidFill>
                  <a:schemeClr val="tx1"/>
                </a:solidFill>
                <a:latin typeface="Arial" pitchFamily="34" charset="0"/>
              </a:defRPr>
            </a:lvl6pPr>
            <a:lvl7pPr marL="2971800" indent="-228600" eaLnBrk="0" fontAlgn="base" hangingPunct="0">
              <a:spcBef>
                <a:spcPct val="0"/>
              </a:spcBef>
              <a:spcAft>
                <a:spcPct val="0"/>
              </a:spcAft>
              <a:tabLst>
                <a:tab pos="287338" algn="l"/>
                <a:tab pos="1147763" algn="l"/>
                <a:tab pos="1239838" algn="l"/>
              </a:tabLst>
              <a:defRPr sz="2400" b="1">
                <a:solidFill>
                  <a:schemeClr val="tx1"/>
                </a:solidFill>
                <a:latin typeface="Arial" pitchFamily="34" charset="0"/>
              </a:defRPr>
            </a:lvl7pPr>
            <a:lvl8pPr marL="3429000" indent="-228600" eaLnBrk="0" fontAlgn="base" hangingPunct="0">
              <a:spcBef>
                <a:spcPct val="0"/>
              </a:spcBef>
              <a:spcAft>
                <a:spcPct val="0"/>
              </a:spcAft>
              <a:tabLst>
                <a:tab pos="287338" algn="l"/>
                <a:tab pos="1147763" algn="l"/>
                <a:tab pos="1239838" algn="l"/>
              </a:tabLst>
              <a:defRPr sz="2400" b="1">
                <a:solidFill>
                  <a:schemeClr val="tx1"/>
                </a:solidFill>
                <a:latin typeface="Arial" pitchFamily="34" charset="0"/>
              </a:defRPr>
            </a:lvl8pPr>
            <a:lvl9pPr marL="3886200" indent="-228600" eaLnBrk="0" fontAlgn="base" hangingPunct="0">
              <a:spcBef>
                <a:spcPct val="0"/>
              </a:spcBef>
              <a:spcAft>
                <a:spcPct val="0"/>
              </a:spcAft>
              <a:tabLst>
                <a:tab pos="287338" algn="l"/>
                <a:tab pos="1147763" algn="l"/>
                <a:tab pos="1239838" algn="l"/>
              </a:tabLst>
              <a:defRPr sz="2400" b="1">
                <a:solidFill>
                  <a:schemeClr val="tx1"/>
                </a:solidFill>
                <a:latin typeface="Arial" pitchFamily="34" charset="0"/>
              </a:defRPr>
            </a:lvl9pPr>
          </a:lstStyle>
          <a:p>
            <a:pPr algn="ctr" eaLnBrk="1" hangingPunct="1"/>
            <a:r>
              <a:rPr lang="nl-NL" altLang="nl-NL" sz="1600" dirty="0">
                <a:latin typeface="Segoe UI" panose="020B0502040204020203" pitchFamily="34" charset="0"/>
                <a:ea typeface="Segoe UI" panose="020B0502040204020203" pitchFamily="34" charset="0"/>
                <a:cs typeface="Segoe UI" panose="020B0502040204020203" pitchFamily="34" charset="0"/>
              </a:rPr>
              <a:t>Gouden standaard</a:t>
            </a:r>
            <a:endParaRPr lang="nl-NL" altLang="nl-NL" sz="1600" b="0" dirty="0">
              <a:latin typeface="Segoe UI" panose="020B0502040204020203" pitchFamily="34" charset="0"/>
              <a:ea typeface="Segoe UI" panose="020B0502040204020203" pitchFamily="34" charset="0"/>
              <a:cs typeface="Segoe UI" panose="020B0502040204020203" pitchFamily="34" charset="0"/>
            </a:endParaRPr>
          </a:p>
          <a:p>
            <a:pPr algn="ctr" eaLnBrk="1" hangingPunct="1"/>
            <a:r>
              <a:rPr lang="nl-NL" altLang="nl-NL" sz="1600" dirty="0">
                <a:latin typeface="Segoe UI" panose="020B0502040204020203" pitchFamily="34" charset="0"/>
                <a:ea typeface="Segoe UI" panose="020B0502040204020203" pitchFamily="34" charset="0"/>
                <a:cs typeface="Segoe UI" panose="020B0502040204020203" pitchFamily="34" charset="0"/>
              </a:rPr>
              <a:t>	BM+	BM–</a:t>
            </a:r>
          </a:p>
        </p:txBody>
      </p:sp>
      <p:sp>
        <p:nvSpPr>
          <p:cNvPr id="8" name="Text Box 9"/>
          <p:cNvSpPr txBox="1">
            <a:spLocks noChangeArrowheads="1"/>
          </p:cNvSpPr>
          <p:nvPr/>
        </p:nvSpPr>
        <p:spPr bwMode="auto">
          <a:xfrm>
            <a:off x="5888181" y="3235040"/>
            <a:ext cx="81742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87338" algn="l"/>
              </a:tabLst>
              <a:defRPr sz="2400" b="1">
                <a:solidFill>
                  <a:schemeClr val="tx1"/>
                </a:solidFill>
                <a:latin typeface="Arial" pitchFamily="34" charset="0"/>
              </a:defRPr>
            </a:lvl1pPr>
            <a:lvl2pPr marL="742950" indent="-285750" eaLnBrk="0" hangingPunct="0">
              <a:tabLst>
                <a:tab pos="287338" algn="l"/>
              </a:tabLst>
              <a:defRPr sz="2400" b="1">
                <a:solidFill>
                  <a:schemeClr val="tx1"/>
                </a:solidFill>
                <a:latin typeface="Arial" pitchFamily="34" charset="0"/>
              </a:defRPr>
            </a:lvl2pPr>
            <a:lvl3pPr marL="1143000" indent="-228600" eaLnBrk="0" hangingPunct="0">
              <a:tabLst>
                <a:tab pos="287338" algn="l"/>
              </a:tabLst>
              <a:defRPr sz="2400" b="1">
                <a:solidFill>
                  <a:schemeClr val="tx1"/>
                </a:solidFill>
                <a:latin typeface="Arial" pitchFamily="34" charset="0"/>
              </a:defRPr>
            </a:lvl3pPr>
            <a:lvl4pPr marL="1600200" indent="-228600" eaLnBrk="0" hangingPunct="0">
              <a:tabLst>
                <a:tab pos="287338" algn="l"/>
              </a:tabLst>
              <a:defRPr sz="2400" b="1">
                <a:solidFill>
                  <a:schemeClr val="tx1"/>
                </a:solidFill>
                <a:latin typeface="Arial" pitchFamily="34" charset="0"/>
              </a:defRPr>
            </a:lvl4pPr>
            <a:lvl5pPr marL="2057400" indent="-228600" eaLnBrk="0" hangingPunct="0">
              <a:tabLst>
                <a:tab pos="287338" algn="l"/>
              </a:tabLst>
              <a:defRPr sz="2400" b="1">
                <a:solidFill>
                  <a:schemeClr val="tx1"/>
                </a:solidFill>
                <a:latin typeface="Arial" pitchFamily="34" charset="0"/>
              </a:defRPr>
            </a:lvl5pPr>
            <a:lvl6pPr marL="2514600" indent="-228600" eaLnBrk="0" fontAlgn="base" hangingPunct="0">
              <a:spcBef>
                <a:spcPct val="0"/>
              </a:spcBef>
              <a:spcAft>
                <a:spcPct val="0"/>
              </a:spcAft>
              <a:tabLst>
                <a:tab pos="287338" algn="l"/>
              </a:tabLst>
              <a:defRPr sz="2400" b="1">
                <a:solidFill>
                  <a:schemeClr val="tx1"/>
                </a:solidFill>
                <a:latin typeface="Arial" pitchFamily="34" charset="0"/>
              </a:defRPr>
            </a:lvl6pPr>
            <a:lvl7pPr marL="2971800" indent="-228600" eaLnBrk="0" fontAlgn="base" hangingPunct="0">
              <a:spcBef>
                <a:spcPct val="0"/>
              </a:spcBef>
              <a:spcAft>
                <a:spcPct val="0"/>
              </a:spcAft>
              <a:tabLst>
                <a:tab pos="287338" algn="l"/>
              </a:tabLst>
              <a:defRPr sz="2400" b="1">
                <a:solidFill>
                  <a:schemeClr val="tx1"/>
                </a:solidFill>
                <a:latin typeface="Arial" pitchFamily="34" charset="0"/>
              </a:defRPr>
            </a:lvl7pPr>
            <a:lvl8pPr marL="3429000" indent="-228600" eaLnBrk="0" fontAlgn="base" hangingPunct="0">
              <a:spcBef>
                <a:spcPct val="0"/>
              </a:spcBef>
              <a:spcAft>
                <a:spcPct val="0"/>
              </a:spcAft>
              <a:tabLst>
                <a:tab pos="287338" algn="l"/>
              </a:tabLst>
              <a:defRPr sz="2400" b="1">
                <a:solidFill>
                  <a:schemeClr val="tx1"/>
                </a:solidFill>
                <a:latin typeface="Arial" pitchFamily="34" charset="0"/>
              </a:defRPr>
            </a:lvl8pPr>
            <a:lvl9pPr marL="3886200" indent="-228600" eaLnBrk="0" fontAlgn="base" hangingPunct="0">
              <a:spcBef>
                <a:spcPct val="0"/>
              </a:spcBef>
              <a:spcAft>
                <a:spcPct val="0"/>
              </a:spcAft>
              <a:tabLst>
                <a:tab pos="287338" algn="l"/>
              </a:tabLst>
              <a:defRPr sz="2400" b="1">
                <a:solidFill>
                  <a:schemeClr val="tx1"/>
                </a:solidFill>
                <a:latin typeface="Arial" pitchFamily="34" charset="0"/>
              </a:defRPr>
            </a:lvl9pPr>
          </a:lstStyle>
          <a:p>
            <a:pPr eaLnBrk="1" hangingPunct="1"/>
            <a:r>
              <a:rPr lang="nl-NL" altLang="nl-NL" sz="1600" dirty="0">
                <a:latin typeface="Segoe UI" panose="020B0502040204020203" pitchFamily="34" charset="0"/>
                <a:ea typeface="Segoe UI" panose="020B0502040204020203" pitchFamily="34" charset="0"/>
                <a:cs typeface="Segoe UI" panose="020B0502040204020203" pitchFamily="34" charset="0"/>
              </a:rPr>
              <a:t>Koorts </a:t>
            </a:r>
            <a:r>
              <a:rPr lang="nl-NL" altLang="nl-NL" sz="1600" b="0" dirty="0">
                <a:latin typeface="Segoe UI" panose="020B0502040204020203" pitchFamily="34" charset="0"/>
                <a:ea typeface="Segoe UI" panose="020B0502040204020203" pitchFamily="34" charset="0"/>
                <a:cs typeface="Segoe UI" panose="020B0502040204020203" pitchFamily="34" charset="0"/>
              </a:rPr>
              <a:t>+</a:t>
            </a:r>
          </a:p>
          <a:p>
            <a:pPr eaLnBrk="1" hangingPunct="1"/>
            <a:endParaRPr lang="nl-NL" altLang="nl-NL" sz="1600" b="0" dirty="0">
              <a:latin typeface="Segoe UI" panose="020B0502040204020203" pitchFamily="34" charset="0"/>
              <a:ea typeface="Segoe UI" panose="020B0502040204020203" pitchFamily="34" charset="0"/>
              <a:cs typeface="Segoe UI" panose="020B0502040204020203" pitchFamily="34" charset="0"/>
            </a:endParaRPr>
          </a:p>
          <a:p>
            <a:pPr eaLnBrk="1" hangingPunct="1"/>
            <a:endParaRPr lang="nl-NL" altLang="nl-NL" sz="1600" dirty="0">
              <a:latin typeface="Segoe UI" panose="020B0502040204020203" pitchFamily="34" charset="0"/>
              <a:ea typeface="Segoe UI" panose="020B0502040204020203" pitchFamily="34" charset="0"/>
              <a:cs typeface="Segoe UI" panose="020B0502040204020203" pitchFamily="34" charset="0"/>
            </a:endParaRPr>
          </a:p>
          <a:p>
            <a:pPr eaLnBrk="1" hangingPunct="1"/>
            <a:r>
              <a:rPr lang="nl-NL" altLang="nl-NL" sz="1600" dirty="0">
                <a:latin typeface="Segoe UI" panose="020B0502040204020203" pitchFamily="34" charset="0"/>
                <a:ea typeface="Segoe UI" panose="020B0502040204020203" pitchFamily="34" charset="0"/>
                <a:cs typeface="Segoe UI" panose="020B0502040204020203" pitchFamily="34" charset="0"/>
              </a:rPr>
              <a:t>Koorts </a:t>
            </a:r>
            <a:r>
              <a:rPr lang="nl-NL" altLang="nl-NL" sz="1600" b="0" dirty="0">
                <a:latin typeface="Segoe UI" panose="020B0502040204020203" pitchFamily="34" charset="0"/>
                <a:ea typeface="Segoe UI" panose="020B0502040204020203" pitchFamily="34" charset="0"/>
                <a:cs typeface="Segoe UI" panose="020B0502040204020203" pitchFamily="34" charset="0"/>
              </a:rPr>
              <a:t>–</a:t>
            </a:r>
            <a:endParaRPr lang="nl-NL" altLang="nl-NL" sz="1600" b="0" dirty="0">
              <a:solidFill>
                <a:srgbClr val="66FF33"/>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11"/>
          <p:cNvSpPr>
            <a:spLocks noChangeArrowheads="1"/>
          </p:cNvSpPr>
          <p:nvPr/>
        </p:nvSpPr>
        <p:spPr bwMode="auto">
          <a:xfrm>
            <a:off x="7543805" y="3920840"/>
            <a:ext cx="914400" cy="914400"/>
          </a:xfrm>
          <a:prstGeom prst="rect">
            <a:avLst/>
          </a:prstGeom>
          <a:solidFill>
            <a:schemeClr val="tx2"/>
          </a:solidFill>
          <a:ln w="9525">
            <a:solidFill>
              <a:schemeClr val="tx1"/>
            </a:solidFill>
            <a:miter lim="800000"/>
            <a:headEnd/>
            <a:tailEnd/>
          </a:ln>
        </p:spPr>
        <p:txBody>
          <a:bodyPr wrap="none" anchor="ctr"/>
          <a:lstStyle>
            <a:lvl1pPr eaLnBrk="0" hangingPunct="0">
              <a:tabLst>
                <a:tab pos="377825" algn="l"/>
              </a:tabLst>
              <a:defRPr sz="2400" b="1">
                <a:solidFill>
                  <a:schemeClr val="tx1"/>
                </a:solidFill>
                <a:latin typeface="Arial" pitchFamily="34" charset="0"/>
              </a:defRPr>
            </a:lvl1pPr>
            <a:lvl2pPr marL="742950" indent="-285750" eaLnBrk="0" hangingPunct="0">
              <a:tabLst>
                <a:tab pos="377825" algn="l"/>
              </a:tabLst>
              <a:defRPr sz="2400" b="1">
                <a:solidFill>
                  <a:schemeClr val="tx1"/>
                </a:solidFill>
                <a:latin typeface="Arial" pitchFamily="34" charset="0"/>
              </a:defRPr>
            </a:lvl2pPr>
            <a:lvl3pPr marL="1143000" indent="-228600" eaLnBrk="0" hangingPunct="0">
              <a:tabLst>
                <a:tab pos="377825" algn="l"/>
              </a:tabLst>
              <a:defRPr sz="2400" b="1">
                <a:solidFill>
                  <a:schemeClr val="tx1"/>
                </a:solidFill>
                <a:latin typeface="Arial" pitchFamily="34" charset="0"/>
              </a:defRPr>
            </a:lvl3pPr>
            <a:lvl4pPr marL="1600200" indent="-228600" eaLnBrk="0" hangingPunct="0">
              <a:tabLst>
                <a:tab pos="377825" algn="l"/>
              </a:tabLst>
              <a:defRPr sz="2400" b="1">
                <a:solidFill>
                  <a:schemeClr val="tx1"/>
                </a:solidFill>
                <a:latin typeface="Arial" pitchFamily="34" charset="0"/>
              </a:defRPr>
            </a:lvl4pPr>
            <a:lvl5pPr marL="2057400" indent="-228600" eaLnBrk="0" hangingPunct="0">
              <a:tabLst>
                <a:tab pos="377825" algn="l"/>
              </a:tabLst>
              <a:defRPr sz="2400" b="1">
                <a:solidFill>
                  <a:schemeClr val="tx1"/>
                </a:solidFill>
                <a:latin typeface="Arial" pitchFamily="34" charset="0"/>
              </a:defRPr>
            </a:lvl5pPr>
            <a:lvl6pPr marL="2514600" indent="-228600" eaLnBrk="0" fontAlgn="base" hangingPunct="0">
              <a:spcBef>
                <a:spcPct val="0"/>
              </a:spcBef>
              <a:spcAft>
                <a:spcPct val="0"/>
              </a:spcAft>
              <a:tabLst>
                <a:tab pos="377825" algn="l"/>
              </a:tabLst>
              <a:defRPr sz="2400" b="1">
                <a:solidFill>
                  <a:schemeClr val="tx1"/>
                </a:solidFill>
                <a:latin typeface="Arial" pitchFamily="34" charset="0"/>
              </a:defRPr>
            </a:lvl6pPr>
            <a:lvl7pPr marL="2971800" indent="-228600" eaLnBrk="0" fontAlgn="base" hangingPunct="0">
              <a:spcBef>
                <a:spcPct val="0"/>
              </a:spcBef>
              <a:spcAft>
                <a:spcPct val="0"/>
              </a:spcAft>
              <a:tabLst>
                <a:tab pos="377825" algn="l"/>
              </a:tabLst>
              <a:defRPr sz="2400" b="1">
                <a:solidFill>
                  <a:schemeClr val="tx1"/>
                </a:solidFill>
                <a:latin typeface="Arial" pitchFamily="34" charset="0"/>
              </a:defRPr>
            </a:lvl7pPr>
            <a:lvl8pPr marL="3429000" indent="-228600" eaLnBrk="0" fontAlgn="base" hangingPunct="0">
              <a:spcBef>
                <a:spcPct val="0"/>
              </a:spcBef>
              <a:spcAft>
                <a:spcPct val="0"/>
              </a:spcAft>
              <a:tabLst>
                <a:tab pos="377825" algn="l"/>
              </a:tabLst>
              <a:defRPr sz="2400" b="1">
                <a:solidFill>
                  <a:schemeClr val="tx1"/>
                </a:solidFill>
                <a:latin typeface="Arial" pitchFamily="34" charset="0"/>
              </a:defRPr>
            </a:lvl8pPr>
            <a:lvl9pPr marL="3886200" indent="-228600" eaLnBrk="0" fontAlgn="base" hangingPunct="0">
              <a:spcBef>
                <a:spcPct val="0"/>
              </a:spcBef>
              <a:spcAft>
                <a:spcPct val="0"/>
              </a:spcAft>
              <a:tabLst>
                <a:tab pos="377825" algn="l"/>
              </a:tabLst>
              <a:defRPr sz="2400" b="1">
                <a:solidFill>
                  <a:schemeClr val="tx1"/>
                </a:solidFill>
                <a:latin typeface="Arial" pitchFamily="34" charset="0"/>
              </a:defRPr>
            </a:lvl9pPr>
          </a:lstStyle>
          <a:p>
            <a:pPr eaLnBrk="1" hangingPunct="1"/>
            <a:r>
              <a:rPr lang="nl-NL" altLang="nl-NL" sz="1800" dirty="0">
                <a:solidFill>
                  <a:schemeClr val="bg1"/>
                </a:solidFill>
                <a:latin typeface="Segoe UI" panose="020B0502040204020203" pitchFamily="34" charset="0"/>
                <a:ea typeface="Segoe UI" panose="020B0502040204020203" pitchFamily="34" charset="0"/>
                <a:cs typeface="Segoe UI" panose="020B0502040204020203" pitchFamily="34" charset="0"/>
              </a:rPr>
              <a:t>D	</a:t>
            </a:r>
            <a:r>
              <a:rPr lang="nl-NL" altLang="nl-NL"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TN</a:t>
            </a:r>
            <a:endParaRPr lang="nl-NL" altLang="nl-NL"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eaLnBrk="1" hangingPunct="1"/>
            <a:endParaRPr lang="nl-NL" altLang="nl-NL" sz="18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eaLnBrk="1" hangingPunct="1"/>
            <a:r>
              <a:rPr lang="nl-NL" altLang="nl-NL" sz="1800" dirty="0">
                <a:solidFill>
                  <a:schemeClr val="bg1"/>
                </a:solidFill>
                <a:latin typeface="Segoe UI" panose="020B0502040204020203" pitchFamily="34" charset="0"/>
                <a:ea typeface="Segoe UI" panose="020B0502040204020203" pitchFamily="34" charset="0"/>
                <a:cs typeface="Segoe UI" panose="020B0502040204020203" pitchFamily="34" charset="0"/>
              </a:rPr>
              <a:t>	 70 	</a:t>
            </a:r>
          </a:p>
        </p:txBody>
      </p:sp>
      <p:sp>
        <p:nvSpPr>
          <p:cNvPr id="10" name="Tekstvak 11"/>
          <p:cNvSpPr txBox="1">
            <a:spLocks noChangeArrowheads="1"/>
          </p:cNvSpPr>
          <p:nvPr/>
        </p:nvSpPr>
        <p:spPr bwMode="auto">
          <a:xfrm>
            <a:off x="8527475" y="300644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r>
              <a:rPr lang="en-US" altLang="nl-NL" sz="1800" dirty="0">
                <a:latin typeface="Segoe UI" panose="020B0502040204020203" pitchFamily="34" charset="0"/>
                <a:ea typeface="Segoe UI" panose="020B0502040204020203" pitchFamily="34" charset="0"/>
                <a:cs typeface="Segoe UI" panose="020B0502040204020203" pitchFamily="34" charset="0"/>
              </a:rPr>
              <a:t>110</a:t>
            </a:r>
          </a:p>
        </p:txBody>
      </p:sp>
      <p:sp>
        <p:nvSpPr>
          <p:cNvPr id="11" name="Tekstvak 12"/>
          <p:cNvSpPr txBox="1">
            <a:spLocks noChangeArrowheads="1"/>
          </p:cNvSpPr>
          <p:nvPr/>
        </p:nvSpPr>
        <p:spPr bwMode="auto">
          <a:xfrm>
            <a:off x="8527475" y="445424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r>
              <a:rPr lang="en-US" altLang="nl-NL" sz="1800" dirty="0">
                <a:latin typeface="Segoe UI" panose="020B0502040204020203" pitchFamily="34" charset="0"/>
                <a:ea typeface="Segoe UI" panose="020B0502040204020203" pitchFamily="34" charset="0"/>
                <a:cs typeface="Segoe UI" panose="020B0502040204020203" pitchFamily="34" charset="0"/>
              </a:rPr>
              <a:t>90</a:t>
            </a:r>
          </a:p>
        </p:txBody>
      </p:sp>
      <p:sp>
        <p:nvSpPr>
          <p:cNvPr id="12" name="Tekstvak 13"/>
          <p:cNvSpPr txBox="1">
            <a:spLocks noChangeArrowheads="1"/>
          </p:cNvSpPr>
          <p:nvPr/>
        </p:nvSpPr>
        <p:spPr bwMode="auto">
          <a:xfrm>
            <a:off x="6629405" y="498764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r>
              <a:rPr lang="en-US" altLang="nl-NL" sz="1800">
                <a:latin typeface="Segoe UI" panose="020B0502040204020203" pitchFamily="34" charset="0"/>
                <a:ea typeface="Segoe UI" panose="020B0502040204020203" pitchFamily="34" charset="0"/>
                <a:cs typeface="Segoe UI" panose="020B0502040204020203" pitchFamily="34" charset="0"/>
              </a:rPr>
              <a:t>40</a:t>
            </a:r>
          </a:p>
        </p:txBody>
      </p:sp>
      <p:sp>
        <p:nvSpPr>
          <p:cNvPr id="13" name="Tekstvak 14"/>
          <p:cNvSpPr txBox="1">
            <a:spLocks noChangeArrowheads="1"/>
          </p:cNvSpPr>
          <p:nvPr/>
        </p:nvSpPr>
        <p:spPr bwMode="auto">
          <a:xfrm>
            <a:off x="7772405" y="498764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algn="r" eaLnBrk="1" hangingPunct="1"/>
            <a:r>
              <a:rPr lang="en-US" altLang="nl-NL" sz="1800">
                <a:latin typeface="Segoe UI" panose="020B0502040204020203" pitchFamily="34" charset="0"/>
                <a:ea typeface="Segoe UI" panose="020B0502040204020203" pitchFamily="34" charset="0"/>
                <a:cs typeface="Segoe UI" panose="020B0502040204020203" pitchFamily="34" charset="0"/>
              </a:rPr>
              <a:t>160</a:t>
            </a:r>
          </a:p>
        </p:txBody>
      </p:sp>
    </p:spTree>
    <p:extLst>
      <p:ext uri="{BB962C8B-B14F-4D97-AF65-F5344CB8AC3E}">
        <p14:creationId xmlns:p14="http://schemas.microsoft.com/office/powerpoint/2010/main" val="207955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Data-analysis: combine </a:t>
            </a:r>
            <a:r>
              <a:rPr lang="nl-NL" dirty="0" err="1" smtClean="0"/>
              <a:t>determinants</a:t>
            </a:r>
            <a:endParaRPr lang="nl-NL" dirty="0"/>
          </a:p>
        </p:txBody>
      </p:sp>
      <p:sp>
        <p:nvSpPr>
          <p:cNvPr id="3" name="Tijdelijke aanduiding voor inhoud 2"/>
          <p:cNvSpPr>
            <a:spLocks noGrp="1"/>
          </p:cNvSpPr>
          <p:nvPr>
            <p:ph idx="1"/>
          </p:nvPr>
        </p:nvSpPr>
        <p:spPr/>
        <p:txBody>
          <a:bodyPr/>
          <a:lstStyle/>
          <a:p>
            <a:r>
              <a:rPr lang="nl-NL" dirty="0" smtClean="0"/>
              <a:t>In </a:t>
            </a:r>
            <a:r>
              <a:rPr lang="nl-NL" dirty="0" err="1" smtClean="0"/>
              <a:t>practice</a:t>
            </a:r>
            <a:r>
              <a:rPr lang="nl-NL" dirty="0" smtClean="0"/>
              <a:t> </a:t>
            </a:r>
            <a:r>
              <a:rPr lang="nl-NL" dirty="0" smtClean="0"/>
              <a:t>no diagnosis </a:t>
            </a:r>
            <a:r>
              <a:rPr lang="nl-NL" dirty="0" err="1" smtClean="0"/>
              <a:t>based</a:t>
            </a:r>
            <a:r>
              <a:rPr lang="nl-NL" dirty="0" smtClean="0"/>
              <a:t> on </a:t>
            </a:r>
            <a:r>
              <a:rPr lang="nl-NL" dirty="0"/>
              <a:t>1 test </a:t>
            </a:r>
          </a:p>
          <a:p>
            <a:pPr lvl="1"/>
            <a:r>
              <a:rPr lang="nl-NL" dirty="0" smtClean="0"/>
              <a:t>Do </a:t>
            </a:r>
            <a:r>
              <a:rPr lang="nl-NL" dirty="0" err="1" smtClean="0"/>
              <a:t>combined</a:t>
            </a:r>
            <a:r>
              <a:rPr lang="nl-NL" dirty="0" smtClean="0"/>
              <a:t> tests </a:t>
            </a:r>
            <a:r>
              <a:rPr lang="nl-NL" dirty="0" err="1" smtClean="0"/>
              <a:t>distinguish</a:t>
            </a:r>
            <a:r>
              <a:rPr lang="nl-NL" dirty="0" smtClean="0"/>
              <a:t> </a:t>
            </a:r>
            <a:r>
              <a:rPr lang="nl-NL" dirty="0" err="1" smtClean="0"/>
              <a:t>the</a:t>
            </a:r>
            <a:r>
              <a:rPr lang="nl-NL" dirty="0" smtClean="0"/>
              <a:t> </a:t>
            </a:r>
            <a:r>
              <a:rPr lang="nl-NL" dirty="0" smtClean="0"/>
              <a:t>sick/</a:t>
            </a:r>
            <a:r>
              <a:rPr lang="nl-NL" dirty="0" err="1" smtClean="0"/>
              <a:t>healthy</a:t>
            </a:r>
            <a:r>
              <a:rPr lang="nl-NL" dirty="0" smtClean="0"/>
              <a:t>?</a:t>
            </a:r>
            <a:endParaRPr lang="nl-NL" dirty="0"/>
          </a:p>
          <a:p>
            <a:pPr lvl="1"/>
            <a:r>
              <a:rPr lang="nl-NL" dirty="0" smtClean="0"/>
              <a:t>Method: </a:t>
            </a:r>
            <a:r>
              <a:rPr lang="nl-NL" dirty="0" err="1" smtClean="0"/>
              <a:t>statistical</a:t>
            </a:r>
            <a:r>
              <a:rPr lang="nl-NL" dirty="0" smtClean="0"/>
              <a:t> </a:t>
            </a:r>
            <a:r>
              <a:rPr lang="nl-NL" dirty="0" err="1" smtClean="0"/>
              <a:t>modeling</a:t>
            </a:r>
            <a:r>
              <a:rPr lang="nl-NL" dirty="0" smtClean="0"/>
              <a:t> (</a:t>
            </a:r>
            <a:r>
              <a:rPr lang="nl-NL" dirty="0" err="1" smtClean="0"/>
              <a:t>usually</a:t>
            </a:r>
            <a:r>
              <a:rPr lang="nl-NL" dirty="0" smtClean="0"/>
              <a:t> </a:t>
            </a:r>
            <a:r>
              <a:rPr lang="nl-NL" dirty="0" err="1" smtClean="0"/>
              <a:t>logistic</a:t>
            </a:r>
            <a:r>
              <a:rPr lang="nl-NL" dirty="0" smtClean="0"/>
              <a:t> </a:t>
            </a:r>
            <a:r>
              <a:rPr lang="nl-NL" dirty="0" err="1" smtClean="0"/>
              <a:t>regression</a:t>
            </a:r>
            <a:r>
              <a:rPr lang="nl-NL" dirty="0" smtClean="0"/>
              <a:t>)</a:t>
            </a:r>
            <a:endParaRPr lang="nl-NL" dirty="0"/>
          </a:p>
          <a:p>
            <a:endParaRPr lang="nl-NL" dirty="0"/>
          </a:p>
          <a:p>
            <a:r>
              <a:rPr lang="nl-NL" dirty="0" err="1" smtClean="0"/>
              <a:t>Moreover</a:t>
            </a:r>
            <a:r>
              <a:rPr lang="nl-NL" dirty="0" smtClean="0"/>
              <a:t>: </a:t>
            </a:r>
            <a:r>
              <a:rPr lang="nl-NL" dirty="0" err="1" smtClean="0"/>
              <a:t>diagnostic</a:t>
            </a:r>
            <a:r>
              <a:rPr lang="nl-NL" dirty="0" smtClean="0"/>
              <a:t> </a:t>
            </a:r>
            <a:r>
              <a:rPr lang="nl-NL" dirty="0" err="1" smtClean="0"/>
              <a:t>process</a:t>
            </a:r>
            <a:r>
              <a:rPr lang="nl-NL" dirty="0" smtClean="0"/>
              <a:t> </a:t>
            </a:r>
            <a:r>
              <a:rPr lang="nl-NL" dirty="0"/>
              <a:t>is </a:t>
            </a:r>
            <a:r>
              <a:rPr lang="nl-NL" dirty="0" err="1" smtClean="0"/>
              <a:t>hierarchical</a:t>
            </a:r>
            <a:endParaRPr lang="nl-NL" dirty="0" smtClean="0"/>
          </a:p>
          <a:p>
            <a:r>
              <a:rPr lang="nl-NL" dirty="0" smtClean="0"/>
              <a:t>(</a:t>
            </a:r>
            <a:r>
              <a:rPr lang="nl-NL" dirty="0" err="1" smtClean="0"/>
              <a:t>simple</a:t>
            </a:r>
            <a:r>
              <a:rPr lang="nl-NL" dirty="0" smtClean="0"/>
              <a:t> </a:t>
            </a:r>
            <a:r>
              <a:rPr lang="nl-NL" dirty="0"/>
              <a:t>--&gt; </a:t>
            </a:r>
            <a:r>
              <a:rPr lang="nl-NL" dirty="0" err="1" smtClean="0"/>
              <a:t>burdening</a:t>
            </a:r>
            <a:r>
              <a:rPr lang="nl-NL" dirty="0" smtClean="0"/>
              <a:t>/</a:t>
            </a:r>
            <a:r>
              <a:rPr lang="nl-NL" dirty="0" err="1" smtClean="0"/>
              <a:t>costly</a:t>
            </a:r>
            <a:r>
              <a:rPr lang="nl-NL" dirty="0" smtClean="0"/>
              <a:t>) </a:t>
            </a:r>
            <a:r>
              <a:rPr lang="nl-NL" dirty="0"/>
              <a:t>--&gt; </a:t>
            </a:r>
            <a:r>
              <a:rPr lang="nl-NL" dirty="0" err="1" smtClean="0"/>
              <a:t>almost</a:t>
            </a:r>
            <a:r>
              <a:rPr lang="nl-NL" dirty="0" smtClean="0"/>
              <a:t> </a:t>
            </a:r>
            <a:r>
              <a:rPr lang="nl-NL" dirty="0" err="1" smtClean="0"/>
              <a:t>always</a:t>
            </a:r>
            <a:r>
              <a:rPr lang="nl-NL" dirty="0" smtClean="0"/>
              <a:t> starts </a:t>
            </a:r>
            <a:r>
              <a:rPr lang="nl-NL" dirty="0" err="1" smtClean="0"/>
              <a:t>with</a:t>
            </a:r>
            <a:r>
              <a:rPr lang="nl-NL" dirty="0" smtClean="0"/>
              <a:t> </a:t>
            </a:r>
            <a:r>
              <a:rPr lang="nl-NL" dirty="0" err="1" smtClean="0"/>
              <a:t>medical</a:t>
            </a:r>
            <a:r>
              <a:rPr lang="nl-NL" dirty="0" smtClean="0"/>
              <a:t> </a:t>
            </a:r>
            <a:r>
              <a:rPr lang="nl-NL" dirty="0" err="1" smtClean="0"/>
              <a:t>history</a:t>
            </a:r>
            <a:r>
              <a:rPr lang="nl-NL" dirty="0" smtClean="0"/>
              <a:t> </a:t>
            </a:r>
            <a:r>
              <a:rPr lang="nl-NL" dirty="0" err="1" smtClean="0"/>
              <a:t>taking</a:t>
            </a:r>
            <a:r>
              <a:rPr lang="nl-NL" dirty="0" smtClean="0"/>
              <a:t> </a:t>
            </a:r>
            <a:r>
              <a:rPr lang="nl-NL" dirty="0"/>
              <a:t>--&gt; </a:t>
            </a:r>
            <a:r>
              <a:rPr lang="nl-NL" dirty="0" err="1" smtClean="0"/>
              <a:t>see</a:t>
            </a:r>
            <a:r>
              <a:rPr lang="nl-NL" dirty="0" smtClean="0"/>
              <a:t> case</a:t>
            </a:r>
            <a:endParaRPr lang="nl-NL" dirty="0"/>
          </a:p>
          <a:p>
            <a:endParaRPr lang="nl-NL" dirty="0"/>
          </a:p>
          <a:p>
            <a:endParaRPr lang="nl-NL" dirty="0"/>
          </a:p>
        </p:txBody>
      </p:sp>
    </p:spTree>
    <p:extLst>
      <p:ext uri="{BB962C8B-B14F-4D97-AF65-F5344CB8AC3E}">
        <p14:creationId xmlns:p14="http://schemas.microsoft.com/office/powerpoint/2010/main" val="18546292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Data-analysis</a:t>
            </a:r>
            <a:endParaRPr lang="nl-NL" dirty="0"/>
          </a:p>
        </p:txBody>
      </p:sp>
      <p:sp>
        <p:nvSpPr>
          <p:cNvPr id="3" name="Tijdelijke aanduiding voor inhoud 2"/>
          <p:cNvSpPr>
            <a:spLocks noGrp="1"/>
          </p:cNvSpPr>
          <p:nvPr>
            <p:ph idx="1"/>
          </p:nvPr>
        </p:nvSpPr>
        <p:spPr/>
        <p:txBody>
          <a:bodyPr/>
          <a:lstStyle/>
          <a:p>
            <a:pPr marL="0" indent="0">
              <a:buNone/>
            </a:pPr>
            <a:r>
              <a:rPr lang="nl-NL" dirty="0" smtClean="0"/>
              <a:t>Case: </a:t>
            </a:r>
            <a:endParaRPr lang="nl-NL" dirty="0"/>
          </a:p>
          <a:p>
            <a:r>
              <a:rPr lang="nl-NL" dirty="0"/>
              <a:t>model </a:t>
            </a:r>
            <a:r>
              <a:rPr lang="nl-NL" dirty="0" err="1" smtClean="0"/>
              <a:t>including</a:t>
            </a:r>
            <a:r>
              <a:rPr lang="nl-NL" dirty="0" smtClean="0"/>
              <a:t> </a:t>
            </a:r>
            <a:r>
              <a:rPr lang="nl-NL" dirty="0" err="1" smtClean="0"/>
              <a:t>all</a:t>
            </a:r>
            <a:r>
              <a:rPr lang="nl-NL" dirty="0" smtClean="0"/>
              <a:t> </a:t>
            </a:r>
            <a:r>
              <a:rPr lang="nl-NL" dirty="0" err="1" smtClean="0"/>
              <a:t>medical</a:t>
            </a:r>
            <a:r>
              <a:rPr lang="nl-NL" dirty="0" smtClean="0"/>
              <a:t> </a:t>
            </a:r>
            <a:r>
              <a:rPr lang="nl-NL" dirty="0" err="1" smtClean="0"/>
              <a:t>history</a:t>
            </a:r>
            <a:r>
              <a:rPr lang="nl-NL" dirty="0" smtClean="0"/>
              <a:t> items, </a:t>
            </a:r>
            <a:r>
              <a:rPr lang="nl-NL" dirty="0" err="1" smtClean="0"/>
              <a:t>physical</a:t>
            </a:r>
            <a:r>
              <a:rPr lang="nl-NL" dirty="0" smtClean="0"/>
              <a:t> examination tests, + </a:t>
            </a:r>
            <a:r>
              <a:rPr lang="nl-NL" dirty="0" err="1" smtClean="0"/>
              <a:t>sex</a:t>
            </a:r>
            <a:r>
              <a:rPr lang="nl-NL" dirty="0" smtClean="0"/>
              <a:t> </a:t>
            </a:r>
            <a:r>
              <a:rPr lang="nl-NL" dirty="0" smtClean="0"/>
              <a:t>+ </a:t>
            </a:r>
            <a:r>
              <a:rPr lang="nl-NL" dirty="0" err="1" smtClean="0"/>
              <a:t>age</a:t>
            </a:r>
            <a:r>
              <a:rPr lang="nl-NL" dirty="0" smtClean="0"/>
              <a:t> + </a:t>
            </a:r>
            <a:r>
              <a:rPr lang="nl-NL" dirty="0" err="1" smtClean="0"/>
              <a:t>fevor</a:t>
            </a:r>
            <a:r>
              <a:rPr lang="nl-NL" dirty="0" smtClean="0"/>
              <a:t> + </a:t>
            </a:r>
            <a:r>
              <a:rPr lang="nl-NL" dirty="0" err="1" smtClean="0"/>
              <a:t>pain</a:t>
            </a:r>
            <a:r>
              <a:rPr lang="nl-NL" dirty="0" smtClean="0"/>
              <a:t> </a:t>
            </a:r>
            <a:r>
              <a:rPr lang="nl-NL" dirty="0" err="1" smtClean="0"/>
              <a:t>etc</a:t>
            </a:r>
            <a:r>
              <a:rPr lang="nl-NL" dirty="0" smtClean="0"/>
              <a:t> </a:t>
            </a:r>
            <a:endParaRPr lang="nl-NL" dirty="0"/>
          </a:p>
          <a:p>
            <a:pPr lvl="1">
              <a:buFont typeface="Wingdings" panose="05000000000000000000" pitchFamily="2" charset="2"/>
              <a:buChar char="Ø"/>
            </a:pPr>
            <a:r>
              <a:rPr lang="nl-NL" dirty="0" smtClean="0"/>
              <a:t>%BM </a:t>
            </a:r>
            <a:r>
              <a:rPr lang="nl-NL" dirty="0"/>
              <a:t>= </a:t>
            </a:r>
            <a:r>
              <a:rPr lang="nl-NL" dirty="0" smtClean="0"/>
              <a:t>ƒ(</a:t>
            </a:r>
            <a:r>
              <a:rPr lang="nl-NL" dirty="0" err="1" smtClean="0"/>
              <a:t>sex</a:t>
            </a:r>
            <a:r>
              <a:rPr lang="nl-NL" dirty="0" smtClean="0"/>
              <a:t>, </a:t>
            </a:r>
            <a:r>
              <a:rPr lang="nl-NL" dirty="0" err="1" smtClean="0"/>
              <a:t>age</a:t>
            </a:r>
            <a:r>
              <a:rPr lang="nl-NL" dirty="0" smtClean="0"/>
              <a:t>, tests, …….., …….., </a:t>
            </a:r>
            <a:r>
              <a:rPr lang="nl-NL" dirty="0" err="1" smtClean="0"/>
              <a:t>etc</a:t>
            </a:r>
            <a:r>
              <a:rPr lang="nl-NL" dirty="0" smtClean="0"/>
              <a:t>)</a:t>
            </a:r>
            <a:endParaRPr lang="nl-NL" dirty="0"/>
          </a:p>
          <a:p>
            <a:endParaRPr lang="nl-NL" dirty="0"/>
          </a:p>
          <a:p>
            <a:r>
              <a:rPr lang="nl-NL" dirty="0" smtClean="0"/>
              <a:t>Statistical model </a:t>
            </a:r>
            <a:r>
              <a:rPr lang="nl-NL" dirty="0" err="1" smtClean="0"/>
              <a:t>to</a:t>
            </a:r>
            <a:r>
              <a:rPr lang="nl-NL" dirty="0" smtClean="0"/>
              <a:t> </a:t>
            </a:r>
            <a:r>
              <a:rPr lang="nl-NL" dirty="0" err="1" smtClean="0"/>
              <a:t>be</a:t>
            </a:r>
            <a:r>
              <a:rPr lang="nl-NL" dirty="0" smtClean="0"/>
              <a:t> </a:t>
            </a:r>
            <a:r>
              <a:rPr lang="nl-NL" dirty="0" err="1" smtClean="0"/>
              <a:t>interpreted</a:t>
            </a:r>
            <a:r>
              <a:rPr lang="nl-NL" dirty="0" smtClean="0"/>
              <a:t> as 1 test</a:t>
            </a:r>
            <a:endParaRPr lang="nl-NL" dirty="0"/>
          </a:p>
          <a:p>
            <a:endParaRPr lang="nl-NL" dirty="0"/>
          </a:p>
          <a:p>
            <a:r>
              <a:rPr lang="nl-NL" dirty="0" err="1" smtClean="0"/>
              <a:t>Quantify</a:t>
            </a:r>
            <a:r>
              <a:rPr lang="nl-NL" dirty="0" smtClean="0"/>
              <a:t> </a:t>
            </a:r>
            <a:r>
              <a:rPr lang="nl-NL" dirty="0" err="1" smtClean="0"/>
              <a:t>diagnostic</a:t>
            </a:r>
            <a:r>
              <a:rPr lang="nl-NL" dirty="0" smtClean="0"/>
              <a:t> </a:t>
            </a:r>
            <a:r>
              <a:rPr lang="nl-NL" dirty="0" err="1" smtClean="0"/>
              <a:t>value</a:t>
            </a:r>
            <a:r>
              <a:rPr lang="nl-NL" dirty="0" smtClean="0"/>
              <a:t> of model(s) </a:t>
            </a:r>
            <a:r>
              <a:rPr lang="nl-NL" dirty="0" err="1" smtClean="0"/>
              <a:t>using</a:t>
            </a:r>
            <a:r>
              <a:rPr lang="nl-NL" dirty="0" smtClean="0"/>
              <a:t> area </a:t>
            </a:r>
            <a:r>
              <a:rPr lang="nl-NL" dirty="0" err="1" smtClean="0"/>
              <a:t>under</a:t>
            </a:r>
            <a:r>
              <a:rPr lang="nl-NL" dirty="0" smtClean="0"/>
              <a:t>  </a:t>
            </a:r>
            <a:r>
              <a:rPr lang="nl-NL" dirty="0"/>
              <a:t>ROC curve (Receiver </a:t>
            </a:r>
            <a:r>
              <a:rPr lang="nl-NL" dirty="0" smtClean="0"/>
              <a:t>Operating </a:t>
            </a:r>
            <a:r>
              <a:rPr lang="nl-NL" dirty="0" err="1"/>
              <a:t>Characteristic</a:t>
            </a:r>
            <a:r>
              <a:rPr lang="nl-NL" dirty="0"/>
              <a:t> =Area Under Curve (AUC))</a:t>
            </a:r>
          </a:p>
          <a:p>
            <a:endParaRPr lang="nl-NL" dirty="0"/>
          </a:p>
        </p:txBody>
      </p:sp>
    </p:spTree>
    <p:extLst>
      <p:ext uri="{BB962C8B-B14F-4D97-AF65-F5344CB8AC3E}">
        <p14:creationId xmlns:p14="http://schemas.microsoft.com/office/powerpoint/2010/main" val="19063979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p:txBody>
          <a:bodyPr/>
          <a:lstStyle/>
          <a:p>
            <a:pPr eaLnBrk="1" hangingPunct="1"/>
            <a:r>
              <a:rPr lang="en-US" altLang="nl-NL" dirty="0" smtClean="0"/>
              <a:t>ROC-curve</a:t>
            </a:r>
          </a:p>
        </p:txBody>
      </p:sp>
      <p:sp>
        <p:nvSpPr>
          <p:cNvPr id="47107" name="Tijdelijke aanduiding voor inhoud 2"/>
          <p:cNvSpPr>
            <a:spLocks noGrp="1"/>
          </p:cNvSpPr>
          <p:nvPr>
            <p:ph idx="1"/>
          </p:nvPr>
        </p:nvSpPr>
        <p:spPr/>
        <p:txBody>
          <a:bodyPr/>
          <a:lstStyle/>
          <a:p>
            <a:pPr eaLnBrk="1" hangingPunct="1"/>
            <a:r>
              <a:rPr lang="en-US" altLang="nl-NL" dirty="0" smtClean="0"/>
              <a:t>axes: </a:t>
            </a:r>
          </a:p>
          <a:p>
            <a:pPr lvl="1" eaLnBrk="1" hangingPunct="1"/>
            <a:r>
              <a:rPr lang="en-US" altLang="nl-NL" sz="2000" dirty="0" smtClean="0"/>
              <a:t>Y axis: sensitivity (true </a:t>
            </a:r>
            <a:r>
              <a:rPr lang="en-US" altLang="nl-NL" sz="2000" dirty="0" err="1" smtClean="0"/>
              <a:t>positivesTP</a:t>
            </a:r>
            <a:r>
              <a:rPr lang="en-US" altLang="nl-NL" sz="2000" dirty="0" smtClean="0"/>
              <a:t>)</a:t>
            </a:r>
          </a:p>
          <a:p>
            <a:pPr lvl="1" eaLnBrk="1" hangingPunct="1"/>
            <a:r>
              <a:rPr lang="en-US" altLang="nl-NL" sz="2000" dirty="0" smtClean="0"/>
              <a:t>X axis: 1 – specificity (false positives FP)</a:t>
            </a:r>
          </a:p>
          <a:p>
            <a:pPr lvl="1" eaLnBrk="1" hangingPunct="1"/>
            <a:endParaRPr lang="en-US" altLang="nl-NL" sz="2200" dirty="0" smtClean="0"/>
          </a:p>
          <a:p>
            <a:pPr eaLnBrk="1" hangingPunct="1"/>
            <a:r>
              <a:rPr lang="en-US" altLang="nl-NL" dirty="0" smtClean="0"/>
              <a:t>Various points on curve:</a:t>
            </a:r>
          </a:p>
          <a:p>
            <a:pPr lvl="1" eaLnBrk="1" hangingPunct="1"/>
            <a:r>
              <a:rPr lang="en-US" altLang="nl-NL" sz="2000" dirty="0" smtClean="0"/>
              <a:t>Cut off values of test</a:t>
            </a:r>
          </a:p>
          <a:p>
            <a:pPr lvl="1" eaLnBrk="1" hangingPunct="1"/>
            <a:r>
              <a:rPr lang="en-US" altLang="nl-NL" sz="2000" dirty="0" smtClean="0"/>
              <a:t>Other cut off </a:t>
            </a:r>
            <a:r>
              <a:rPr lang="en-US" altLang="nl-NL" sz="2000" dirty="0" smtClean="0">
                <a:sym typeface="Wingdings" pitchFamily="2" charset="2"/>
              </a:rPr>
              <a:t> different TP and FP</a:t>
            </a:r>
            <a:br>
              <a:rPr lang="en-US" altLang="nl-NL" sz="2000" dirty="0" smtClean="0">
                <a:sym typeface="Wingdings" pitchFamily="2" charset="2"/>
              </a:rPr>
            </a:br>
            <a:endParaRPr lang="en-US" altLang="nl-NL" sz="2000" dirty="0" smtClean="0">
              <a:sym typeface="Wingdings" pitchFamily="2" charset="2"/>
            </a:endParaRPr>
          </a:p>
          <a:p>
            <a:pPr eaLnBrk="1" hangingPunct="1"/>
            <a:r>
              <a:rPr lang="en-US" altLang="nl-NL" dirty="0" smtClean="0">
                <a:sym typeface="Wingdings" pitchFamily="2" charset="2"/>
              </a:rPr>
              <a:t>Same holds for statistical model</a:t>
            </a:r>
            <a:endParaRPr lang="en-US" altLang="nl-NL" dirty="0" smtClean="0"/>
          </a:p>
        </p:txBody>
      </p:sp>
    </p:spTree>
    <p:extLst>
      <p:ext uri="{BB962C8B-B14F-4D97-AF65-F5344CB8AC3E}">
        <p14:creationId xmlns:p14="http://schemas.microsoft.com/office/powerpoint/2010/main" val="2925964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39775" y="371475"/>
            <a:ext cx="7543800" cy="817563"/>
          </a:xfrm>
        </p:spPr>
        <p:txBody>
          <a:bodyPr anchor="t"/>
          <a:lstStyle/>
          <a:p>
            <a:r>
              <a:rPr lang="nl-NL" altLang="nl-NL" dirty="0" smtClean="0">
                <a:latin typeface="Segoe UI" pitchFamily="34" charset="0"/>
              </a:rPr>
              <a:t>Cut off </a:t>
            </a:r>
            <a:r>
              <a:rPr lang="nl-NL" altLang="nl-NL" dirty="0" err="1" smtClean="0">
                <a:latin typeface="Segoe UI" pitchFamily="34" charset="0"/>
              </a:rPr>
              <a:t>value</a:t>
            </a:r>
            <a:r>
              <a:rPr lang="nl-NL" altLang="nl-NL" dirty="0" smtClean="0">
                <a:latin typeface="Segoe UI" pitchFamily="34" charset="0"/>
              </a:rPr>
              <a:t> index test</a:t>
            </a:r>
            <a:endParaRPr lang="en-US" altLang="nl-NL" dirty="0" smtClean="0">
              <a:latin typeface="Segoe UI" pitchFamily="34" charset="0"/>
            </a:endParaRPr>
          </a:p>
        </p:txBody>
      </p:sp>
      <p:sp>
        <p:nvSpPr>
          <p:cNvPr id="20" name="Freeform 19"/>
          <p:cNvSpPr/>
          <p:nvPr/>
        </p:nvSpPr>
        <p:spPr>
          <a:xfrm>
            <a:off x="2298700" y="3036888"/>
            <a:ext cx="2546350" cy="2135187"/>
          </a:xfrm>
          <a:custGeom>
            <a:avLst/>
            <a:gdLst>
              <a:gd name="connsiteX0" fmla="*/ 0 w 3689024"/>
              <a:gd name="connsiteY0" fmla="*/ 2270283 h 2363679"/>
              <a:gd name="connsiteX1" fmla="*/ 195943 w 3689024"/>
              <a:gd name="connsiteY1" fmla="*/ 2139655 h 2363679"/>
              <a:gd name="connsiteX2" fmla="*/ 457200 w 3689024"/>
              <a:gd name="connsiteY2" fmla="*/ 1878398 h 2363679"/>
              <a:gd name="connsiteX3" fmla="*/ 685800 w 3689024"/>
              <a:gd name="connsiteY3" fmla="*/ 1535498 h 2363679"/>
              <a:gd name="connsiteX4" fmla="*/ 898072 w 3689024"/>
              <a:gd name="connsiteY4" fmla="*/ 1143612 h 2363679"/>
              <a:gd name="connsiteX5" fmla="*/ 1126672 w 3689024"/>
              <a:gd name="connsiteY5" fmla="*/ 719069 h 2363679"/>
              <a:gd name="connsiteX6" fmla="*/ 1371600 w 3689024"/>
              <a:gd name="connsiteY6" fmla="*/ 310855 h 2363679"/>
              <a:gd name="connsiteX7" fmla="*/ 1649186 w 3689024"/>
              <a:gd name="connsiteY7" fmla="*/ 65926 h 2363679"/>
              <a:gd name="connsiteX8" fmla="*/ 1910443 w 3689024"/>
              <a:gd name="connsiteY8" fmla="*/ 33269 h 2363679"/>
              <a:gd name="connsiteX9" fmla="*/ 2367643 w 3689024"/>
              <a:gd name="connsiteY9" fmla="*/ 490469 h 2363679"/>
              <a:gd name="connsiteX10" fmla="*/ 2677886 w 3689024"/>
              <a:gd name="connsiteY10" fmla="*/ 1127283 h 2363679"/>
              <a:gd name="connsiteX11" fmla="*/ 2988129 w 3689024"/>
              <a:gd name="connsiteY11" fmla="*/ 1600812 h 2363679"/>
              <a:gd name="connsiteX12" fmla="*/ 3331029 w 3689024"/>
              <a:gd name="connsiteY12" fmla="*/ 1992698 h 2363679"/>
              <a:gd name="connsiteX13" fmla="*/ 3657600 w 3689024"/>
              <a:gd name="connsiteY13" fmla="*/ 2335598 h 2363679"/>
              <a:gd name="connsiteX14" fmla="*/ 3657600 w 3689024"/>
              <a:gd name="connsiteY14" fmla="*/ 2319269 h 23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89024" h="2363679">
                <a:moveTo>
                  <a:pt x="0" y="2270283"/>
                </a:moveTo>
                <a:cubicBezTo>
                  <a:pt x="59871" y="2237626"/>
                  <a:pt x="119743" y="2204969"/>
                  <a:pt x="195943" y="2139655"/>
                </a:cubicBezTo>
                <a:cubicBezTo>
                  <a:pt x="272143" y="2074341"/>
                  <a:pt x="375557" y="1979091"/>
                  <a:pt x="457200" y="1878398"/>
                </a:cubicBezTo>
                <a:cubicBezTo>
                  <a:pt x="538843" y="1777705"/>
                  <a:pt x="612321" y="1657962"/>
                  <a:pt x="685800" y="1535498"/>
                </a:cubicBezTo>
                <a:cubicBezTo>
                  <a:pt x="759279" y="1413034"/>
                  <a:pt x="898072" y="1143612"/>
                  <a:pt x="898072" y="1143612"/>
                </a:cubicBezTo>
                <a:cubicBezTo>
                  <a:pt x="971551" y="1007541"/>
                  <a:pt x="1047751" y="857862"/>
                  <a:pt x="1126672" y="719069"/>
                </a:cubicBezTo>
                <a:cubicBezTo>
                  <a:pt x="1205593" y="580276"/>
                  <a:pt x="1284514" y="419712"/>
                  <a:pt x="1371600" y="310855"/>
                </a:cubicBezTo>
                <a:cubicBezTo>
                  <a:pt x="1458686" y="201998"/>
                  <a:pt x="1559379" y="112190"/>
                  <a:pt x="1649186" y="65926"/>
                </a:cubicBezTo>
                <a:cubicBezTo>
                  <a:pt x="1738993" y="19662"/>
                  <a:pt x="1790700" y="-37488"/>
                  <a:pt x="1910443" y="33269"/>
                </a:cubicBezTo>
                <a:cubicBezTo>
                  <a:pt x="2030186" y="104026"/>
                  <a:pt x="2239736" y="308133"/>
                  <a:pt x="2367643" y="490469"/>
                </a:cubicBezTo>
                <a:cubicBezTo>
                  <a:pt x="2495550" y="672805"/>
                  <a:pt x="2574472" y="942226"/>
                  <a:pt x="2677886" y="1127283"/>
                </a:cubicBezTo>
                <a:cubicBezTo>
                  <a:pt x="2781300" y="1312340"/>
                  <a:pt x="2879272" y="1456576"/>
                  <a:pt x="2988129" y="1600812"/>
                </a:cubicBezTo>
                <a:cubicBezTo>
                  <a:pt x="3096986" y="1745048"/>
                  <a:pt x="3219451" y="1870234"/>
                  <a:pt x="3331029" y="1992698"/>
                </a:cubicBezTo>
                <a:cubicBezTo>
                  <a:pt x="3442607" y="2115162"/>
                  <a:pt x="3603172" y="2281170"/>
                  <a:pt x="3657600" y="2335598"/>
                </a:cubicBezTo>
                <a:cubicBezTo>
                  <a:pt x="3712028" y="2390026"/>
                  <a:pt x="3684814" y="2354647"/>
                  <a:pt x="3657600" y="2319269"/>
                </a:cubicBezTo>
              </a:path>
            </a:pathLst>
          </a:custGeom>
          <a:no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Freeform 21"/>
          <p:cNvSpPr/>
          <p:nvPr/>
        </p:nvSpPr>
        <p:spPr>
          <a:xfrm>
            <a:off x="4914900" y="3052763"/>
            <a:ext cx="3017838" cy="2189162"/>
          </a:xfrm>
          <a:custGeom>
            <a:avLst/>
            <a:gdLst>
              <a:gd name="connsiteX0" fmla="*/ 0 w 3689024"/>
              <a:gd name="connsiteY0" fmla="*/ 2270283 h 2363679"/>
              <a:gd name="connsiteX1" fmla="*/ 195943 w 3689024"/>
              <a:gd name="connsiteY1" fmla="*/ 2139655 h 2363679"/>
              <a:gd name="connsiteX2" fmla="*/ 457200 w 3689024"/>
              <a:gd name="connsiteY2" fmla="*/ 1878398 h 2363679"/>
              <a:gd name="connsiteX3" fmla="*/ 685800 w 3689024"/>
              <a:gd name="connsiteY3" fmla="*/ 1535498 h 2363679"/>
              <a:gd name="connsiteX4" fmla="*/ 898072 w 3689024"/>
              <a:gd name="connsiteY4" fmla="*/ 1143612 h 2363679"/>
              <a:gd name="connsiteX5" fmla="*/ 1126672 w 3689024"/>
              <a:gd name="connsiteY5" fmla="*/ 719069 h 2363679"/>
              <a:gd name="connsiteX6" fmla="*/ 1371600 w 3689024"/>
              <a:gd name="connsiteY6" fmla="*/ 310855 h 2363679"/>
              <a:gd name="connsiteX7" fmla="*/ 1649186 w 3689024"/>
              <a:gd name="connsiteY7" fmla="*/ 65926 h 2363679"/>
              <a:gd name="connsiteX8" fmla="*/ 1910443 w 3689024"/>
              <a:gd name="connsiteY8" fmla="*/ 33269 h 2363679"/>
              <a:gd name="connsiteX9" fmla="*/ 2367643 w 3689024"/>
              <a:gd name="connsiteY9" fmla="*/ 490469 h 2363679"/>
              <a:gd name="connsiteX10" fmla="*/ 2677886 w 3689024"/>
              <a:gd name="connsiteY10" fmla="*/ 1127283 h 2363679"/>
              <a:gd name="connsiteX11" fmla="*/ 2988129 w 3689024"/>
              <a:gd name="connsiteY11" fmla="*/ 1600812 h 2363679"/>
              <a:gd name="connsiteX12" fmla="*/ 3331029 w 3689024"/>
              <a:gd name="connsiteY12" fmla="*/ 1992698 h 2363679"/>
              <a:gd name="connsiteX13" fmla="*/ 3657600 w 3689024"/>
              <a:gd name="connsiteY13" fmla="*/ 2335598 h 2363679"/>
              <a:gd name="connsiteX14" fmla="*/ 3657600 w 3689024"/>
              <a:gd name="connsiteY14" fmla="*/ 2319269 h 23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89024" h="2363679">
                <a:moveTo>
                  <a:pt x="0" y="2270283"/>
                </a:moveTo>
                <a:cubicBezTo>
                  <a:pt x="59871" y="2237626"/>
                  <a:pt x="119743" y="2204969"/>
                  <a:pt x="195943" y="2139655"/>
                </a:cubicBezTo>
                <a:cubicBezTo>
                  <a:pt x="272143" y="2074341"/>
                  <a:pt x="375557" y="1979091"/>
                  <a:pt x="457200" y="1878398"/>
                </a:cubicBezTo>
                <a:cubicBezTo>
                  <a:pt x="538843" y="1777705"/>
                  <a:pt x="612321" y="1657962"/>
                  <a:pt x="685800" y="1535498"/>
                </a:cubicBezTo>
                <a:cubicBezTo>
                  <a:pt x="759279" y="1413034"/>
                  <a:pt x="898072" y="1143612"/>
                  <a:pt x="898072" y="1143612"/>
                </a:cubicBezTo>
                <a:cubicBezTo>
                  <a:pt x="971551" y="1007541"/>
                  <a:pt x="1047751" y="857862"/>
                  <a:pt x="1126672" y="719069"/>
                </a:cubicBezTo>
                <a:cubicBezTo>
                  <a:pt x="1205593" y="580276"/>
                  <a:pt x="1284514" y="419712"/>
                  <a:pt x="1371600" y="310855"/>
                </a:cubicBezTo>
                <a:cubicBezTo>
                  <a:pt x="1458686" y="201998"/>
                  <a:pt x="1559379" y="112190"/>
                  <a:pt x="1649186" y="65926"/>
                </a:cubicBezTo>
                <a:cubicBezTo>
                  <a:pt x="1738993" y="19662"/>
                  <a:pt x="1790700" y="-37488"/>
                  <a:pt x="1910443" y="33269"/>
                </a:cubicBezTo>
                <a:cubicBezTo>
                  <a:pt x="2030186" y="104026"/>
                  <a:pt x="2239736" y="308133"/>
                  <a:pt x="2367643" y="490469"/>
                </a:cubicBezTo>
                <a:cubicBezTo>
                  <a:pt x="2495550" y="672805"/>
                  <a:pt x="2574472" y="942226"/>
                  <a:pt x="2677886" y="1127283"/>
                </a:cubicBezTo>
                <a:cubicBezTo>
                  <a:pt x="2781300" y="1312340"/>
                  <a:pt x="2879272" y="1456576"/>
                  <a:pt x="2988129" y="1600812"/>
                </a:cubicBezTo>
                <a:cubicBezTo>
                  <a:pt x="3096986" y="1745048"/>
                  <a:pt x="3219451" y="1870234"/>
                  <a:pt x="3331029" y="1992698"/>
                </a:cubicBezTo>
                <a:cubicBezTo>
                  <a:pt x="3442607" y="2115162"/>
                  <a:pt x="3603172" y="2281170"/>
                  <a:pt x="3657600" y="2335598"/>
                </a:cubicBezTo>
                <a:cubicBezTo>
                  <a:pt x="3712028" y="2390026"/>
                  <a:pt x="3684814" y="2354647"/>
                  <a:pt x="3657600" y="2319269"/>
                </a:cubicBezTo>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5" name="Straight Connector 24"/>
          <p:cNvCxnSpPr/>
          <p:nvPr/>
        </p:nvCxnSpPr>
        <p:spPr>
          <a:xfrm>
            <a:off x="1414463" y="2182813"/>
            <a:ext cx="0" cy="30051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398588" y="5241925"/>
            <a:ext cx="7535862" cy="0"/>
          </a:xfrm>
          <a:prstGeom prst="line">
            <a:avLst/>
          </a:prstGeom>
        </p:spPr>
        <p:style>
          <a:lnRef idx="2">
            <a:schemeClr val="accent1"/>
          </a:lnRef>
          <a:fillRef idx="0">
            <a:schemeClr val="accent1"/>
          </a:fillRef>
          <a:effectRef idx="1">
            <a:schemeClr val="accent1"/>
          </a:effectRef>
          <a:fontRef idx="minor">
            <a:schemeClr val="tx1"/>
          </a:fontRef>
        </p:style>
      </p:cxnSp>
      <p:sp>
        <p:nvSpPr>
          <p:cNvPr id="44039" name="TextBox 28"/>
          <p:cNvSpPr txBox="1">
            <a:spLocks noChangeArrowheads="1"/>
          </p:cNvSpPr>
          <p:nvPr/>
        </p:nvSpPr>
        <p:spPr bwMode="auto">
          <a:xfrm>
            <a:off x="3571875" y="5632450"/>
            <a:ext cx="21905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a:latin typeface="Calibri" pitchFamily="34" charset="0"/>
                <a:ea typeface="MS PGothic" pitchFamily="34" charset="-128"/>
              </a:rPr>
              <a:t>Index test </a:t>
            </a:r>
            <a:r>
              <a:rPr lang="nl-NL" altLang="nl-NL" b="0" dirty="0" err="1" smtClean="0">
                <a:latin typeface="Calibri" pitchFamily="34" charset="0"/>
                <a:ea typeface="MS PGothic" pitchFamily="34" charset="-128"/>
              </a:rPr>
              <a:t>result</a:t>
            </a:r>
            <a:endParaRPr lang="en-US" altLang="nl-NL" b="0" dirty="0">
              <a:latin typeface="Calibri" pitchFamily="34" charset="0"/>
              <a:ea typeface="MS PGothic" pitchFamily="34" charset="-128"/>
            </a:endParaRPr>
          </a:p>
        </p:txBody>
      </p:sp>
      <p:sp>
        <p:nvSpPr>
          <p:cNvPr id="44040" name="TextBox 30"/>
          <p:cNvSpPr txBox="1">
            <a:spLocks noChangeArrowheads="1"/>
          </p:cNvSpPr>
          <p:nvPr/>
        </p:nvSpPr>
        <p:spPr bwMode="auto">
          <a:xfrm rot="-5400000">
            <a:off x="411745" y="3319611"/>
            <a:ext cx="1422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smtClean="0">
                <a:latin typeface="Calibri" pitchFamily="34" charset="0"/>
                <a:ea typeface="MS PGothic" pitchFamily="34" charset="-128"/>
              </a:rPr>
              <a:t># </a:t>
            </a:r>
            <a:r>
              <a:rPr lang="nl-NL" altLang="nl-NL" b="0" dirty="0" err="1" smtClean="0">
                <a:latin typeface="Calibri" pitchFamily="34" charset="0"/>
                <a:ea typeface="MS PGothic" pitchFamily="34" charset="-128"/>
              </a:rPr>
              <a:t>patients</a:t>
            </a:r>
            <a:endParaRPr lang="en-US" altLang="nl-NL" b="0" dirty="0">
              <a:latin typeface="Calibri" pitchFamily="34" charset="0"/>
              <a:ea typeface="MS PGothic" pitchFamily="34" charset="-128"/>
            </a:endParaRPr>
          </a:p>
        </p:txBody>
      </p:sp>
      <p:cxnSp>
        <p:nvCxnSpPr>
          <p:cNvPr id="1024" name="Straight Connector 1023"/>
          <p:cNvCxnSpPr/>
          <p:nvPr/>
        </p:nvCxnSpPr>
        <p:spPr>
          <a:xfrm>
            <a:off x="4914900" y="1706563"/>
            <a:ext cx="0" cy="353536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4042" name="TextBox 34"/>
          <p:cNvSpPr txBox="1">
            <a:spLocks noChangeArrowheads="1"/>
          </p:cNvSpPr>
          <p:nvPr/>
        </p:nvSpPr>
        <p:spPr bwMode="auto">
          <a:xfrm>
            <a:off x="2224088" y="2368550"/>
            <a:ext cx="2427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err="1" smtClean="0">
                <a:latin typeface="Calibri" pitchFamily="34" charset="0"/>
                <a:ea typeface="MS PGothic" pitchFamily="34" charset="-128"/>
              </a:rPr>
              <a:t>Specificity</a:t>
            </a:r>
            <a:r>
              <a:rPr lang="nl-NL" altLang="nl-NL" b="0" dirty="0" smtClean="0">
                <a:latin typeface="Calibri" pitchFamily="34" charset="0"/>
                <a:ea typeface="MS PGothic" pitchFamily="34" charset="-128"/>
              </a:rPr>
              <a:t> </a:t>
            </a:r>
            <a:r>
              <a:rPr lang="nl-NL" altLang="nl-NL" b="0" dirty="0">
                <a:latin typeface="Calibri" pitchFamily="34" charset="0"/>
                <a:ea typeface="MS PGothic" pitchFamily="34" charset="-128"/>
              </a:rPr>
              <a:t>= 100%</a:t>
            </a:r>
            <a:endParaRPr lang="en-US" altLang="nl-NL" dirty="0">
              <a:latin typeface="Calibri" pitchFamily="34" charset="0"/>
              <a:ea typeface="MS PGothic" pitchFamily="34" charset="-128"/>
            </a:endParaRPr>
          </a:p>
        </p:txBody>
      </p:sp>
      <p:sp>
        <p:nvSpPr>
          <p:cNvPr id="44043" name="TextBox 35"/>
          <p:cNvSpPr txBox="1">
            <a:spLocks noChangeArrowheads="1"/>
          </p:cNvSpPr>
          <p:nvPr/>
        </p:nvSpPr>
        <p:spPr bwMode="auto">
          <a:xfrm>
            <a:off x="5113338" y="2368550"/>
            <a:ext cx="24352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err="1" smtClean="0">
                <a:latin typeface="Calibri" pitchFamily="34" charset="0"/>
                <a:ea typeface="MS PGothic" pitchFamily="34" charset="-128"/>
              </a:rPr>
              <a:t>Sensitivity</a:t>
            </a:r>
            <a:r>
              <a:rPr lang="nl-NL" altLang="nl-NL" b="0" dirty="0" smtClean="0">
                <a:latin typeface="Calibri" pitchFamily="34" charset="0"/>
                <a:ea typeface="MS PGothic" pitchFamily="34" charset="-128"/>
              </a:rPr>
              <a:t> </a:t>
            </a:r>
            <a:r>
              <a:rPr lang="nl-NL" altLang="nl-NL" b="0" dirty="0">
                <a:latin typeface="Calibri" pitchFamily="34" charset="0"/>
                <a:ea typeface="MS PGothic" pitchFamily="34" charset="-128"/>
              </a:rPr>
              <a:t>= 100%</a:t>
            </a:r>
          </a:p>
          <a:p>
            <a:pPr eaLnBrk="1" hangingPunct="1"/>
            <a:endParaRPr lang="en-US" altLang="nl-NL" dirty="0">
              <a:latin typeface="Calibri" pitchFamily="34" charset="0"/>
              <a:ea typeface="MS PGothic" pitchFamily="34" charset="-128"/>
            </a:endParaRPr>
          </a:p>
        </p:txBody>
      </p:sp>
      <p:sp>
        <p:nvSpPr>
          <p:cNvPr id="44044" name="TextBox 36"/>
          <p:cNvSpPr txBox="1">
            <a:spLocks noChangeArrowheads="1"/>
          </p:cNvSpPr>
          <p:nvPr/>
        </p:nvSpPr>
        <p:spPr bwMode="auto">
          <a:xfrm>
            <a:off x="3349625" y="4103688"/>
            <a:ext cx="4460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a:latin typeface="Calibri" pitchFamily="34" charset="0"/>
                <a:ea typeface="MS PGothic" pitchFamily="34" charset="-128"/>
              </a:rPr>
              <a:t>TN</a:t>
            </a:r>
          </a:p>
          <a:p>
            <a:pPr eaLnBrk="1" hangingPunct="1"/>
            <a:endParaRPr lang="en-US" altLang="nl-NL">
              <a:latin typeface="Calibri" pitchFamily="34" charset="0"/>
              <a:ea typeface="MS PGothic" pitchFamily="34" charset="-128"/>
            </a:endParaRPr>
          </a:p>
        </p:txBody>
      </p:sp>
      <p:sp>
        <p:nvSpPr>
          <p:cNvPr id="44045" name="TextBox 37"/>
          <p:cNvSpPr txBox="1">
            <a:spLocks noChangeArrowheads="1"/>
          </p:cNvSpPr>
          <p:nvPr/>
        </p:nvSpPr>
        <p:spPr bwMode="auto">
          <a:xfrm>
            <a:off x="6200775" y="4148138"/>
            <a:ext cx="415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a:latin typeface="Calibri" pitchFamily="34" charset="0"/>
                <a:ea typeface="MS PGothic" pitchFamily="34" charset="-128"/>
              </a:rPr>
              <a:t>TP</a:t>
            </a:r>
          </a:p>
          <a:p>
            <a:pPr eaLnBrk="1" hangingPunct="1"/>
            <a:endParaRPr lang="en-US" altLang="nl-NL">
              <a:latin typeface="Calibri" pitchFamily="34" charset="0"/>
              <a:ea typeface="MS PGothic" pitchFamily="34" charset="-128"/>
            </a:endParaRPr>
          </a:p>
        </p:txBody>
      </p:sp>
      <p:sp>
        <p:nvSpPr>
          <p:cNvPr id="44046" name="TextBox 18"/>
          <p:cNvSpPr txBox="1">
            <a:spLocks noChangeArrowheads="1"/>
          </p:cNvSpPr>
          <p:nvPr/>
        </p:nvSpPr>
        <p:spPr bwMode="auto">
          <a:xfrm>
            <a:off x="2809874" y="1476375"/>
            <a:ext cx="1704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smtClean="0">
                <a:latin typeface="Calibri" pitchFamily="34" charset="0"/>
                <a:ea typeface="MS PGothic" pitchFamily="34" charset="-128"/>
              </a:rPr>
              <a:t>No </a:t>
            </a:r>
            <a:r>
              <a:rPr lang="nl-NL" altLang="nl-NL" b="0" dirty="0" err="1" smtClean="0">
                <a:latin typeface="Calibri" pitchFamily="34" charset="0"/>
                <a:ea typeface="MS PGothic" pitchFamily="34" charset="-128"/>
              </a:rPr>
              <a:t>disease</a:t>
            </a:r>
            <a:endParaRPr lang="en-US" altLang="nl-NL" dirty="0">
              <a:latin typeface="Calibri" pitchFamily="34" charset="0"/>
              <a:ea typeface="MS PGothic" pitchFamily="34" charset="-128"/>
            </a:endParaRPr>
          </a:p>
        </p:txBody>
      </p:sp>
      <p:sp>
        <p:nvSpPr>
          <p:cNvPr id="44047" name="Tekstvak 1"/>
          <p:cNvSpPr txBox="1">
            <a:spLocks noChangeArrowheads="1"/>
          </p:cNvSpPr>
          <p:nvPr/>
        </p:nvSpPr>
        <p:spPr bwMode="auto">
          <a:xfrm>
            <a:off x="6069013" y="1476375"/>
            <a:ext cx="1140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err="1" smtClean="0">
                <a:latin typeface="Calibri" pitchFamily="34" charset="0"/>
                <a:ea typeface="Calibri" pitchFamily="34" charset="0"/>
                <a:cs typeface="Calibri" pitchFamily="34" charset="0"/>
              </a:rPr>
              <a:t>Disease</a:t>
            </a:r>
            <a:endParaRPr lang="nl-NL" altLang="nl-NL" b="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1771675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a:xfrm>
            <a:off x="2332038" y="3036888"/>
            <a:ext cx="4110037" cy="2135187"/>
          </a:xfrm>
          <a:custGeom>
            <a:avLst/>
            <a:gdLst>
              <a:gd name="connsiteX0" fmla="*/ 0 w 3689024"/>
              <a:gd name="connsiteY0" fmla="*/ 2270283 h 2363679"/>
              <a:gd name="connsiteX1" fmla="*/ 195943 w 3689024"/>
              <a:gd name="connsiteY1" fmla="*/ 2139655 h 2363679"/>
              <a:gd name="connsiteX2" fmla="*/ 457200 w 3689024"/>
              <a:gd name="connsiteY2" fmla="*/ 1878398 h 2363679"/>
              <a:gd name="connsiteX3" fmla="*/ 685800 w 3689024"/>
              <a:gd name="connsiteY3" fmla="*/ 1535498 h 2363679"/>
              <a:gd name="connsiteX4" fmla="*/ 898072 w 3689024"/>
              <a:gd name="connsiteY4" fmla="*/ 1143612 h 2363679"/>
              <a:gd name="connsiteX5" fmla="*/ 1126672 w 3689024"/>
              <a:gd name="connsiteY5" fmla="*/ 719069 h 2363679"/>
              <a:gd name="connsiteX6" fmla="*/ 1371600 w 3689024"/>
              <a:gd name="connsiteY6" fmla="*/ 310855 h 2363679"/>
              <a:gd name="connsiteX7" fmla="*/ 1649186 w 3689024"/>
              <a:gd name="connsiteY7" fmla="*/ 65926 h 2363679"/>
              <a:gd name="connsiteX8" fmla="*/ 1910443 w 3689024"/>
              <a:gd name="connsiteY8" fmla="*/ 33269 h 2363679"/>
              <a:gd name="connsiteX9" fmla="*/ 2367643 w 3689024"/>
              <a:gd name="connsiteY9" fmla="*/ 490469 h 2363679"/>
              <a:gd name="connsiteX10" fmla="*/ 2677886 w 3689024"/>
              <a:gd name="connsiteY10" fmla="*/ 1127283 h 2363679"/>
              <a:gd name="connsiteX11" fmla="*/ 2988129 w 3689024"/>
              <a:gd name="connsiteY11" fmla="*/ 1600812 h 2363679"/>
              <a:gd name="connsiteX12" fmla="*/ 3331029 w 3689024"/>
              <a:gd name="connsiteY12" fmla="*/ 1992698 h 2363679"/>
              <a:gd name="connsiteX13" fmla="*/ 3657600 w 3689024"/>
              <a:gd name="connsiteY13" fmla="*/ 2335598 h 2363679"/>
              <a:gd name="connsiteX14" fmla="*/ 3657600 w 3689024"/>
              <a:gd name="connsiteY14" fmla="*/ 2319269 h 23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89024" h="2363679">
                <a:moveTo>
                  <a:pt x="0" y="2270283"/>
                </a:moveTo>
                <a:cubicBezTo>
                  <a:pt x="59871" y="2237626"/>
                  <a:pt x="119743" y="2204969"/>
                  <a:pt x="195943" y="2139655"/>
                </a:cubicBezTo>
                <a:cubicBezTo>
                  <a:pt x="272143" y="2074341"/>
                  <a:pt x="375557" y="1979091"/>
                  <a:pt x="457200" y="1878398"/>
                </a:cubicBezTo>
                <a:cubicBezTo>
                  <a:pt x="538843" y="1777705"/>
                  <a:pt x="612321" y="1657962"/>
                  <a:pt x="685800" y="1535498"/>
                </a:cubicBezTo>
                <a:cubicBezTo>
                  <a:pt x="759279" y="1413034"/>
                  <a:pt x="898072" y="1143612"/>
                  <a:pt x="898072" y="1143612"/>
                </a:cubicBezTo>
                <a:cubicBezTo>
                  <a:pt x="971551" y="1007541"/>
                  <a:pt x="1047751" y="857862"/>
                  <a:pt x="1126672" y="719069"/>
                </a:cubicBezTo>
                <a:cubicBezTo>
                  <a:pt x="1205593" y="580276"/>
                  <a:pt x="1284514" y="419712"/>
                  <a:pt x="1371600" y="310855"/>
                </a:cubicBezTo>
                <a:cubicBezTo>
                  <a:pt x="1458686" y="201998"/>
                  <a:pt x="1559379" y="112190"/>
                  <a:pt x="1649186" y="65926"/>
                </a:cubicBezTo>
                <a:cubicBezTo>
                  <a:pt x="1738993" y="19662"/>
                  <a:pt x="1790700" y="-37488"/>
                  <a:pt x="1910443" y="33269"/>
                </a:cubicBezTo>
                <a:cubicBezTo>
                  <a:pt x="2030186" y="104026"/>
                  <a:pt x="2239736" y="308133"/>
                  <a:pt x="2367643" y="490469"/>
                </a:cubicBezTo>
                <a:cubicBezTo>
                  <a:pt x="2495550" y="672805"/>
                  <a:pt x="2574472" y="942226"/>
                  <a:pt x="2677886" y="1127283"/>
                </a:cubicBezTo>
                <a:cubicBezTo>
                  <a:pt x="2781300" y="1312340"/>
                  <a:pt x="2879272" y="1456576"/>
                  <a:pt x="2988129" y="1600812"/>
                </a:cubicBezTo>
                <a:cubicBezTo>
                  <a:pt x="3096986" y="1745048"/>
                  <a:pt x="3219451" y="1870234"/>
                  <a:pt x="3331029" y="1992698"/>
                </a:cubicBezTo>
                <a:cubicBezTo>
                  <a:pt x="3442607" y="2115162"/>
                  <a:pt x="3603172" y="2281170"/>
                  <a:pt x="3657600" y="2335598"/>
                </a:cubicBezTo>
                <a:cubicBezTo>
                  <a:pt x="3712028" y="2390026"/>
                  <a:pt x="3684814" y="2354647"/>
                  <a:pt x="3657600" y="2319269"/>
                </a:cubicBezTo>
              </a:path>
            </a:pathLst>
          </a:custGeom>
          <a:no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Freeform 21"/>
          <p:cNvSpPr/>
          <p:nvPr/>
        </p:nvSpPr>
        <p:spPr>
          <a:xfrm>
            <a:off x="3381375" y="3052763"/>
            <a:ext cx="4584700" cy="2189162"/>
          </a:xfrm>
          <a:custGeom>
            <a:avLst/>
            <a:gdLst>
              <a:gd name="connsiteX0" fmla="*/ 0 w 3689024"/>
              <a:gd name="connsiteY0" fmla="*/ 2270283 h 2363679"/>
              <a:gd name="connsiteX1" fmla="*/ 195943 w 3689024"/>
              <a:gd name="connsiteY1" fmla="*/ 2139655 h 2363679"/>
              <a:gd name="connsiteX2" fmla="*/ 457200 w 3689024"/>
              <a:gd name="connsiteY2" fmla="*/ 1878398 h 2363679"/>
              <a:gd name="connsiteX3" fmla="*/ 685800 w 3689024"/>
              <a:gd name="connsiteY3" fmla="*/ 1535498 h 2363679"/>
              <a:gd name="connsiteX4" fmla="*/ 898072 w 3689024"/>
              <a:gd name="connsiteY4" fmla="*/ 1143612 h 2363679"/>
              <a:gd name="connsiteX5" fmla="*/ 1126672 w 3689024"/>
              <a:gd name="connsiteY5" fmla="*/ 719069 h 2363679"/>
              <a:gd name="connsiteX6" fmla="*/ 1371600 w 3689024"/>
              <a:gd name="connsiteY6" fmla="*/ 310855 h 2363679"/>
              <a:gd name="connsiteX7" fmla="*/ 1649186 w 3689024"/>
              <a:gd name="connsiteY7" fmla="*/ 65926 h 2363679"/>
              <a:gd name="connsiteX8" fmla="*/ 1910443 w 3689024"/>
              <a:gd name="connsiteY8" fmla="*/ 33269 h 2363679"/>
              <a:gd name="connsiteX9" fmla="*/ 2367643 w 3689024"/>
              <a:gd name="connsiteY9" fmla="*/ 490469 h 2363679"/>
              <a:gd name="connsiteX10" fmla="*/ 2677886 w 3689024"/>
              <a:gd name="connsiteY10" fmla="*/ 1127283 h 2363679"/>
              <a:gd name="connsiteX11" fmla="*/ 2988129 w 3689024"/>
              <a:gd name="connsiteY11" fmla="*/ 1600812 h 2363679"/>
              <a:gd name="connsiteX12" fmla="*/ 3331029 w 3689024"/>
              <a:gd name="connsiteY12" fmla="*/ 1992698 h 2363679"/>
              <a:gd name="connsiteX13" fmla="*/ 3657600 w 3689024"/>
              <a:gd name="connsiteY13" fmla="*/ 2335598 h 2363679"/>
              <a:gd name="connsiteX14" fmla="*/ 3657600 w 3689024"/>
              <a:gd name="connsiteY14" fmla="*/ 2319269 h 23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89024" h="2363679">
                <a:moveTo>
                  <a:pt x="0" y="2270283"/>
                </a:moveTo>
                <a:cubicBezTo>
                  <a:pt x="59871" y="2237626"/>
                  <a:pt x="119743" y="2204969"/>
                  <a:pt x="195943" y="2139655"/>
                </a:cubicBezTo>
                <a:cubicBezTo>
                  <a:pt x="272143" y="2074341"/>
                  <a:pt x="375557" y="1979091"/>
                  <a:pt x="457200" y="1878398"/>
                </a:cubicBezTo>
                <a:cubicBezTo>
                  <a:pt x="538843" y="1777705"/>
                  <a:pt x="612321" y="1657962"/>
                  <a:pt x="685800" y="1535498"/>
                </a:cubicBezTo>
                <a:cubicBezTo>
                  <a:pt x="759279" y="1413034"/>
                  <a:pt x="898072" y="1143612"/>
                  <a:pt x="898072" y="1143612"/>
                </a:cubicBezTo>
                <a:cubicBezTo>
                  <a:pt x="971551" y="1007541"/>
                  <a:pt x="1047751" y="857862"/>
                  <a:pt x="1126672" y="719069"/>
                </a:cubicBezTo>
                <a:cubicBezTo>
                  <a:pt x="1205593" y="580276"/>
                  <a:pt x="1284514" y="419712"/>
                  <a:pt x="1371600" y="310855"/>
                </a:cubicBezTo>
                <a:cubicBezTo>
                  <a:pt x="1458686" y="201998"/>
                  <a:pt x="1559379" y="112190"/>
                  <a:pt x="1649186" y="65926"/>
                </a:cubicBezTo>
                <a:cubicBezTo>
                  <a:pt x="1738993" y="19662"/>
                  <a:pt x="1790700" y="-37488"/>
                  <a:pt x="1910443" y="33269"/>
                </a:cubicBezTo>
                <a:cubicBezTo>
                  <a:pt x="2030186" y="104026"/>
                  <a:pt x="2239736" y="308133"/>
                  <a:pt x="2367643" y="490469"/>
                </a:cubicBezTo>
                <a:cubicBezTo>
                  <a:pt x="2495550" y="672805"/>
                  <a:pt x="2574472" y="942226"/>
                  <a:pt x="2677886" y="1127283"/>
                </a:cubicBezTo>
                <a:cubicBezTo>
                  <a:pt x="2781300" y="1312340"/>
                  <a:pt x="2879272" y="1456576"/>
                  <a:pt x="2988129" y="1600812"/>
                </a:cubicBezTo>
                <a:cubicBezTo>
                  <a:pt x="3096986" y="1745048"/>
                  <a:pt x="3219451" y="1870234"/>
                  <a:pt x="3331029" y="1992698"/>
                </a:cubicBezTo>
                <a:cubicBezTo>
                  <a:pt x="3442607" y="2115162"/>
                  <a:pt x="3603172" y="2281170"/>
                  <a:pt x="3657600" y="2335598"/>
                </a:cubicBezTo>
                <a:cubicBezTo>
                  <a:pt x="3712028" y="2390026"/>
                  <a:pt x="3684814" y="2354647"/>
                  <a:pt x="3657600" y="2319269"/>
                </a:cubicBezTo>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5" name="Straight Connector 24"/>
          <p:cNvCxnSpPr/>
          <p:nvPr/>
        </p:nvCxnSpPr>
        <p:spPr>
          <a:xfrm>
            <a:off x="1414463" y="2182813"/>
            <a:ext cx="0" cy="30051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398588" y="5241925"/>
            <a:ext cx="753586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4" name="Straight Connector 1023"/>
          <p:cNvCxnSpPr/>
          <p:nvPr/>
        </p:nvCxnSpPr>
        <p:spPr>
          <a:xfrm>
            <a:off x="5780088" y="1535113"/>
            <a:ext cx="0" cy="365283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5063" name="TextBox 34"/>
          <p:cNvSpPr txBox="1">
            <a:spLocks noChangeArrowheads="1"/>
          </p:cNvSpPr>
          <p:nvPr/>
        </p:nvSpPr>
        <p:spPr bwMode="auto">
          <a:xfrm>
            <a:off x="2670175" y="2368550"/>
            <a:ext cx="22717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err="1" smtClean="0">
                <a:latin typeface="Calibri" pitchFamily="34" charset="0"/>
                <a:ea typeface="MS PGothic" pitchFamily="34" charset="-128"/>
              </a:rPr>
              <a:t>Specificity</a:t>
            </a:r>
            <a:r>
              <a:rPr lang="nl-NL" altLang="nl-NL" b="0" dirty="0" smtClean="0">
                <a:latin typeface="Calibri" pitchFamily="34" charset="0"/>
                <a:ea typeface="MS PGothic" pitchFamily="34" charset="-128"/>
              </a:rPr>
              <a:t> </a:t>
            </a:r>
            <a:r>
              <a:rPr lang="nl-NL" altLang="nl-NL" b="0" dirty="0">
                <a:latin typeface="Calibri" pitchFamily="34" charset="0"/>
                <a:ea typeface="MS PGothic" pitchFamily="34" charset="-128"/>
              </a:rPr>
              <a:t>= 90%</a:t>
            </a:r>
          </a:p>
          <a:p>
            <a:pPr eaLnBrk="1" hangingPunct="1"/>
            <a:endParaRPr lang="en-US" altLang="nl-NL" b="0" dirty="0">
              <a:latin typeface="Calibri" pitchFamily="34" charset="0"/>
              <a:ea typeface="MS PGothic" pitchFamily="34" charset="-128"/>
            </a:endParaRPr>
          </a:p>
        </p:txBody>
      </p:sp>
      <p:sp>
        <p:nvSpPr>
          <p:cNvPr id="45064" name="TextBox 35"/>
          <p:cNvSpPr txBox="1">
            <a:spLocks noChangeArrowheads="1"/>
          </p:cNvSpPr>
          <p:nvPr/>
        </p:nvSpPr>
        <p:spPr bwMode="auto">
          <a:xfrm>
            <a:off x="6019800" y="2368550"/>
            <a:ext cx="2279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err="1" smtClean="0">
                <a:latin typeface="Calibri" pitchFamily="34" charset="0"/>
                <a:ea typeface="MS PGothic" pitchFamily="34" charset="-128"/>
              </a:rPr>
              <a:t>Sensitivity</a:t>
            </a:r>
            <a:r>
              <a:rPr lang="nl-NL" altLang="nl-NL" b="0" dirty="0" smtClean="0">
                <a:latin typeface="Calibri" pitchFamily="34" charset="0"/>
                <a:ea typeface="MS PGothic" pitchFamily="34" charset="-128"/>
              </a:rPr>
              <a:t> </a:t>
            </a:r>
            <a:r>
              <a:rPr lang="nl-NL" altLang="nl-NL" b="0" dirty="0">
                <a:latin typeface="Calibri" pitchFamily="34" charset="0"/>
                <a:ea typeface="MS PGothic" pitchFamily="34" charset="-128"/>
              </a:rPr>
              <a:t>= 50%</a:t>
            </a:r>
            <a:endParaRPr lang="en-US" altLang="nl-NL" b="0" dirty="0">
              <a:latin typeface="Calibri" pitchFamily="34" charset="0"/>
              <a:ea typeface="MS PGothic" pitchFamily="34" charset="-128"/>
            </a:endParaRPr>
          </a:p>
        </p:txBody>
      </p:sp>
      <p:sp>
        <p:nvSpPr>
          <p:cNvPr id="45065" name="TextBox 36"/>
          <p:cNvSpPr txBox="1">
            <a:spLocks noChangeArrowheads="1"/>
          </p:cNvSpPr>
          <p:nvPr/>
        </p:nvSpPr>
        <p:spPr bwMode="auto">
          <a:xfrm>
            <a:off x="3381375" y="4103688"/>
            <a:ext cx="4460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a:latin typeface="Calibri" pitchFamily="34" charset="0"/>
                <a:ea typeface="MS PGothic" pitchFamily="34" charset="-128"/>
              </a:rPr>
              <a:t>TN</a:t>
            </a:r>
          </a:p>
          <a:p>
            <a:pPr eaLnBrk="1" hangingPunct="1"/>
            <a:endParaRPr lang="en-US" altLang="nl-NL">
              <a:latin typeface="Calibri" pitchFamily="34" charset="0"/>
              <a:ea typeface="MS PGothic" pitchFamily="34" charset="-128"/>
            </a:endParaRPr>
          </a:p>
        </p:txBody>
      </p:sp>
      <p:sp>
        <p:nvSpPr>
          <p:cNvPr id="45066" name="TextBox 37"/>
          <p:cNvSpPr txBox="1">
            <a:spLocks noChangeArrowheads="1"/>
          </p:cNvSpPr>
          <p:nvPr/>
        </p:nvSpPr>
        <p:spPr bwMode="auto">
          <a:xfrm>
            <a:off x="6234113" y="4148138"/>
            <a:ext cx="41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a:latin typeface="Calibri" pitchFamily="34" charset="0"/>
                <a:ea typeface="MS PGothic" pitchFamily="34" charset="-128"/>
              </a:rPr>
              <a:t>TP</a:t>
            </a:r>
          </a:p>
          <a:p>
            <a:pPr eaLnBrk="1" hangingPunct="1"/>
            <a:endParaRPr lang="en-US" altLang="nl-NL">
              <a:latin typeface="Calibri" pitchFamily="34" charset="0"/>
              <a:ea typeface="MS PGothic" pitchFamily="34" charset="-128"/>
            </a:endParaRPr>
          </a:p>
        </p:txBody>
      </p:sp>
      <p:sp>
        <p:nvSpPr>
          <p:cNvPr id="45067" name="TextBox 14"/>
          <p:cNvSpPr txBox="1">
            <a:spLocks noChangeArrowheads="1"/>
          </p:cNvSpPr>
          <p:nvPr/>
        </p:nvSpPr>
        <p:spPr bwMode="auto">
          <a:xfrm>
            <a:off x="4432300" y="4606925"/>
            <a:ext cx="439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a:latin typeface="Calibri" pitchFamily="34" charset="0"/>
                <a:ea typeface="MS PGothic" pitchFamily="34" charset="-128"/>
              </a:rPr>
              <a:t>FN</a:t>
            </a:r>
          </a:p>
          <a:p>
            <a:pPr eaLnBrk="1" hangingPunct="1"/>
            <a:endParaRPr lang="en-US" altLang="nl-NL">
              <a:latin typeface="Calibri" pitchFamily="34" charset="0"/>
              <a:ea typeface="MS PGothic" pitchFamily="34" charset="-128"/>
            </a:endParaRPr>
          </a:p>
        </p:txBody>
      </p:sp>
      <p:sp>
        <p:nvSpPr>
          <p:cNvPr id="45068" name="TextBox 15"/>
          <p:cNvSpPr txBox="1">
            <a:spLocks noChangeArrowheads="1"/>
          </p:cNvSpPr>
          <p:nvPr/>
        </p:nvSpPr>
        <p:spPr bwMode="auto">
          <a:xfrm>
            <a:off x="5780088" y="4875213"/>
            <a:ext cx="409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a:latin typeface="Calibri" pitchFamily="34" charset="0"/>
                <a:ea typeface="MS PGothic" pitchFamily="34" charset="-128"/>
              </a:rPr>
              <a:t>FP</a:t>
            </a:r>
          </a:p>
          <a:p>
            <a:pPr eaLnBrk="1" hangingPunct="1"/>
            <a:endParaRPr lang="en-US" altLang="nl-NL">
              <a:latin typeface="Calibri" pitchFamily="34" charset="0"/>
              <a:ea typeface="MS PGothic" pitchFamily="34" charset="-128"/>
            </a:endParaRPr>
          </a:p>
        </p:txBody>
      </p:sp>
      <p:sp>
        <p:nvSpPr>
          <p:cNvPr id="45070" name="TextBox 18"/>
          <p:cNvSpPr txBox="1">
            <a:spLocks noChangeArrowheads="1"/>
          </p:cNvSpPr>
          <p:nvPr/>
        </p:nvSpPr>
        <p:spPr bwMode="auto">
          <a:xfrm>
            <a:off x="3065462" y="1476375"/>
            <a:ext cx="16665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smtClean="0">
                <a:latin typeface="Calibri" pitchFamily="34" charset="0"/>
                <a:ea typeface="MS PGothic" pitchFamily="34" charset="-128"/>
              </a:rPr>
              <a:t>No </a:t>
            </a:r>
            <a:r>
              <a:rPr lang="nl-NL" altLang="nl-NL" b="0" dirty="0" err="1" smtClean="0">
                <a:latin typeface="Calibri" pitchFamily="34" charset="0"/>
                <a:ea typeface="MS PGothic" pitchFamily="34" charset="-128"/>
              </a:rPr>
              <a:t>disease</a:t>
            </a:r>
            <a:endParaRPr lang="en-US" altLang="nl-NL" dirty="0">
              <a:latin typeface="Calibri" pitchFamily="34" charset="0"/>
              <a:ea typeface="MS PGothic" pitchFamily="34" charset="-128"/>
            </a:endParaRPr>
          </a:p>
        </p:txBody>
      </p:sp>
      <p:sp>
        <p:nvSpPr>
          <p:cNvPr id="45071" name="Tekstvak 22"/>
          <p:cNvSpPr txBox="1">
            <a:spLocks noChangeArrowheads="1"/>
          </p:cNvSpPr>
          <p:nvPr/>
        </p:nvSpPr>
        <p:spPr bwMode="auto">
          <a:xfrm>
            <a:off x="6926263" y="1465263"/>
            <a:ext cx="1140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err="1" smtClean="0">
                <a:latin typeface="Calibri" pitchFamily="34" charset="0"/>
                <a:ea typeface="Calibri" pitchFamily="34" charset="0"/>
                <a:cs typeface="Calibri" pitchFamily="34" charset="0"/>
              </a:rPr>
              <a:t>Disease</a:t>
            </a:r>
            <a:endParaRPr lang="nl-NL" altLang="nl-NL" b="0" dirty="0">
              <a:latin typeface="Calibri" pitchFamily="34" charset="0"/>
              <a:ea typeface="Calibri" pitchFamily="34" charset="0"/>
              <a:cs typeface="Calibri" pitchFamily="34" charset="0"/>
            </a:endParaRPr>
          </a:p>
        </p:txBody>
      </p:sp>
      <p:sp>
        <p:nvSpPr>
          <p:cNvPr id="45072" name="TextBox 30"/>
          <p:cNvSpPr txBox="1">
            <a:spLocks noChangeArrowheads="1"/>
          </p:cNvSpPr>
          <p:nvPr/>
        </p:nvSpPr>
        <p:spPr bwMode="auto">
          <a:xfrm rot="-5400000">
            <a:off x="411744" y="3319611"/>
            <a:ext cx="1422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smtClean="0">
                <a:latin typeface="Calibri" pitchFamily="34" charset="0"/>
                <a:ea typeface="MS PGothic" pitchFamily="34" charset="-128"/>
              </a:rPr>
              <a:t># </a:t>
            </a:r>
            <a:r>
              <a:rPr lang="nl-NL" altLang="nl-NL" b="0" dirty="0" err="1" smtClean="0">
                <a:latin typeface="Calibri" pitchFamily="34" charset="0"/>
                <a:ea typeface="MS PGothic" pitchFamily="34" charset="-128"/>
              </a:rPr>
              <a:t>patients</a:t>
            </a:r>
            <a:endParaRPr lang="en-US" altLang="nl-NL" b="0" dirty="0">
              <a:latin typeface="Calibri" pitchFamily="34" charset="0"/>
              <a:ea typeface="MS PGothic" pitchFamily="34" charset="-128"/>
            </a:endParaRPr>
          </a:p>
        </p:txBody>
      </p:sp>
      <p:sp>
        <p:nvSpPr>
          <p:cNvPr id="45073" name="TextBox 28"/>
          <p:cNvSpPr txBox="1">
            <a:spLocks noChangeArrowheads="1"/>
          </p:cNvSpPr>
          <p:nvPr/>
        </p:nvSpPr>
        <p:spPr bwMode="auto">
          <a:xfrm>
            <a:off x="3571875" y="5632450"/>
            <a:ext cx="23110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r>
              <a:rPr lang="nl-NL" altLang="nl-NL" b="0" dirty="0" err="1" smtClean="0">
                <a:latin typeface="Calibri" pitchFamily="34" charset="0"/>
                <a:ea typeface="MS PGothic" pitchFamily="34" charset="-128"/>
              </a:rPr>
              <a:t>Result</a:t>
            </a:r>
            <a:r>
              <a:rPr lang="nl-NL" altLang="nl-NL" b="0" dirty="0" smtClean="0">
                <a:latin typeface="Calibri" pitchFamily="34" charset="0"/>
                <a:ea typeface="MS PGothic" pitchFamily="34" charset="-128"/>
              </a:rPr>
              <a:t> index test </a:t>
            </a:r>
            <a:endParaRPr lang="en-US" altLang="nl-NL" b="0" dirty="0">
              <a:latin typeface="Calibri" pitchFamily="34" charset="0"/>
              <a:ea typeface="MS PGothic" pitchFamily="34" charset="-128"/>
            </a:endParaRPr>
          </a:p>
        </p:txBody>
      </p:sp>
      <p:sp>
        <p:nvSpPr>
          <p:cNvPr id="2" name="Titel 1"/>
          <p:cNvSpPr>
            <a:spLocks noGrp="1"/>
          </p:cNvSpPr>
          <p:nvPr>
            <p:ph type="title"/>
          </p:nvPr>
        </p:nvSpPr>
        <p:spPr/>
        <p:txBody>
          <a:bodyPr/>
          <a:lstStyle/>
          <a:p>
            <a:r>
              <a:rPr lang="nl-NL" dirty="0" smtClean="0"/>
              <a:t>Cut off </a:t>
            </a:r>
            <a:r>
              <a:rPr lang="nl-NL" dirty="0" err="1" smtClean="0"/>
              <a:t>value</a:t>
            </a:r>
            <a:r>
              <a:rPr lang="nl-NL" dirty="0" smtClean="0"/>
              <a:t> index test</a:t>
            </a:r>
            <a:endParaRPr lang="nl-NL" dirty="0"/>
          </a:p>
        </p:txBody>
      </p:sp>
    </p:spTree>
    <p:extLst>
      <p:ext uri="{BB962C8B-B14F-4D97-AF65-F5344CB8AC3E}">
        <p14:creationId xmlns:p14="http://schemas.microsoft.com/office/powerpoint/2010/main" val="17738607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739775" y="371475"/>
            <a:ext cx="7543800" cy="817563"/>
          </a:xfrm>
        </p:spPr>
        <p:txBody>
          <a:bodyPr anchor="t"/>
          <a:lstStyle/>
          <a:p>
            <a:r>
              <a:rPr lang="nl-NL" altLang="nl-NL" dirty="0" smtClean="0">
                <a:solidFill>
                  <a:srgbClr val="1961AB"/>
                </a:solidFill>
                <a:latin typeface="Segoe UI" pitchFamily="34" charset="0"/>
              </a:rPr>
              <a:t>ROC-curve</a:t>
            </a:r>
            <a:endParaRPr lang="en-US" altLang="nl-NL" dirty="0" smtClean="0">
              <a:solidFill>
                <a:srgbClr val="1961AB"/>
              </a:solidFill>
              <a:latin typeface="Segoe UI" pitchFamily="34" charset="0"/>
            </a:endParaRPr>
          </a:p>
        </p:txBody>
      </p:sp>
      <p:sp>
        <p:nvSpPr>
          <p:cNvPr id="20" name="Freeform 19"/>
          <p:cNvSpPr/>
          <p:nvPr/>
        </p:nvSpPr>
        <p:spPr>
          <a:xfrm>
            <a:off x="857250" y="3459163"/>
            <a:ext cx="2008188" cy="1643062"/>
          </a:xfrm>
          <a:custGeom>
            <a:avLst/>
            <a:gdLst>
              <a:gd name="connsiteX0" fmla="*/ 0 w 3689024"/>
              <a:gd name="connsiteY0" fmla="*/ 2270283 h 2363679"/>
              <a:gd name="connsiteX1" fmla="*/ 195943 w 3689024"/>
              <a:gd name="connsiteY1" fmla="*/ 2139655 h 2363679"/>
              <a:gd name="connsiteX2" fmla="*/ 457200 w 3689024"/>
              <a:gd name="connsiteY2" fmla="*/ 1878398 h 2363679"/>
              <a:gd name="connsiteX3" fmla="*/ 685800 w 3689024"/>
              <a:gd name="connsiteY3" fmla="*/ 1535498 h 2363679"/>
              <a:gd name="connsiteX4" fmla="*/ 898072 w 3689024"/>
              <a:gd name="connsiteY4" fmla="*/ 1143612 h 2363679"/>
              <a:gd name="connsiteX5" fmla="*/ 1126672 w 3689024"/>
              <a:gd name="connsiteY5" fmla="*/ 719069 h 2363679"/>
              <a:gd name="connsiteX6" fmla="*/ 1371600 w 3689024"/>
              <a:gd name="connsiteY6" fmla="*/ 310855 h 2363679"/>
              <a:gd name="connsiteX7" fmla="*/ 1649186 w 3689024"/>
              <a:gd name="connsiteY7" fmla="*/ 65926 h 2363679"/>
              <a:gd name="connsiteX8" fmla="*/ 1910443 w 3689024"/>
              <a:gd name="connsiteY8" fmla="*/ 33269 h 2363679"/>
              <a:gd name="connsiteX9" fmla="*/ 2367643 w 3689024"/>
              <a:gd name="connsiteY9" fmla="*/ 490469 h 2363679"/>
              <a:gd name="connsiteX10" fmla="*/ 2677886 w 3689024"/>
              <a:gd name="connsiteY10" fmla="*/ 1127283 h 2363679"/>
              <a:gd name="connsiteX11" fmla="*/ 2988129 w 3689024"/>
              <a:gd name="connsiteY11" fmla="*/ 1600812 h 2363679"/>
              <a:gd name="connsiteX12" fmla="*/ 3331029 w 3689024"/>
              <a:gd name="connsiteY12" fmla="*/ 1992698 h 2363679"/>
              <a:gd name="connsiteX13" fmla="*/ 3657600 w 3689024"/>
              <a:gd name="connsiteY13" fmla="*/ 2335598 h 2363679"/>
              <a:gd name="connsiteX14" fmla="*/ 3657600 w 3689024"/>
              <a:gd name="connsiteY14" fmla="*/ 2319269 h 23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89024" h="2363679">
                <a:moveTo>
                  <a:pt x="0" y="2270283"/>
                </a:moveTo>
                <a:cubicBezTo>
                  <a:pt x="59871" y="2237626"/>
                  <a:pt x="119743" y="2204969"/>
                  <a:pt x="195943" y="2139655"/>
                </a:cubicBezTo>
                <a:cubicBezTo>
                  <a:pt x="272143" y="2074341"/>
                  <a:pt x="375557" y="1979091"/>
                  <a:pt x="457200" y="1878398"/>
                </a:cubicBezTo>
                <a:cubicBezTo>
                  <a:pt x="538843" y="1777705"/>
                  <a:pt x="612321" y="1657962"/>
                  <a:pt x="685800" y="1535498"/>
                </a:cubicBezTo>
                <a:cubicBezTo>
                  <a:pt x="759279" y="1413034"/>
                  <a:pt x="898072" y="1143612"/>
                  <a:pt x="898072" y="1143612"/>
                </a:cubicBezTo>
                <a:cubicBezTo>
                  <a:pt x="971551" y="1007541"/>
                  <a:pt x="1047751" y="857862"/>
                  <a:pt x="1126672" y="719069"/>
                </a:cubicBezTo>
                <a:cubicBezTo>
                  <a:pt x="1205593" y="580276"/>
                  <a:pt x="1284514" y="419712"/>
                  <a:pt x="1371600" y="310855"/>
                </a:cubicBezTo>
                <a:cubicBezTo>
                  <a:pt x="1458686" y="201998"/>
                  <a:pt x="1559379" y="112190"/>
                  <a:pt x="1649186" y="65926"/>
                </a:cubicBezTo>
                <a:cubicBezTo>
                  <a:pt x="1738993" y="19662"/>
                  <a:pt x="1790700" y="-37488"/>
                  <a:pt x="1910443" y="33269"/>
                </a:cubicBezTo>
                <a:cubicBezTo>
                  <a:pt x="2030186" y="104026"/>
                  <a:pt x="2239736" y="308133"/>
                  <a:pt x="2367643" y="490469"/>
                </a:cubicBezTo>
                <a:cubicBezTo>
                  <a:pt x="2495550" y="672805"/>
                  <a:pt x="2574472" y="942226"/>
                  <a:pt x="2677886" y="1127283"/>
                </a:cubicBezTo>
                <a:cubicBezTo>
                  <a:pt x="2781300" y="1312340"/>
                  <a:pt x="2879272" y="1456576"/>
                  <a:pt x="2988129" y="1600812"/>
                </a:cubicBezTo>
                <a:cubicBezTo>
                  <a:pt x="3096986" y="1745048"/>
                  <a:pt x="3219451" y="1870234"/>
                  <a:pt x="3331029" y="1992698"/>
                </a:cubicBezTo>
                <a:cubicBezTo>
                  <a:pt x="3442607" y="2115162"/>
                  <a:pt x="3603172" y="2281170"/>
                  <a:pt x="3657600" y="2335598"/>
                </a:cubicBezTo>
                <a:cubicBezTo>
                  <a:pt x="3712028" y="2390026"/>
                  <a:pt x="3684814" y="2354647"/>
                  <a:pt x="3657600" y="2319269"/>
                </a:cubicBezTo>
              </a:path>
            </a:pathLst>
          </a:custGeom>
          <a:no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2400" b="1">
              <a:solidFill>
                <a:srgbClr val="1961AB"/>
              </a:solidFill>
            </a:endParaRPr>
          </a:p>
        </p:txBody>
      </p:sp>
      <p:sp>
        <p:nvSpPr>
          <p:cNvPr id="22" name="Freeform 21"/>
          <p:cNvSpPr/>
          <p:nvPr/>
        </p:nvSpPr>
        <p:spPr>
          <a:xfrm>
            <a:off x="1862138" y="3516313"/>
            <a:ext cx="2239962" cy="1685925"/>
          </a:xfrm>
          <a:custGeom>
            <a:avLst/>
            <a:gdLst>
              <a:gd name="connsiteX0" fmla="*/ 0 w 3689024"/>
              <a:gd name="connsiteY0" fmla="*/ 2270283 h 2363679"/>
              <a:gd name="connsiteX1" fmla="*/ 195943 w 3689024"/>
              <a:gd name="connsiteY1" fmla="*/ 2139655 h 2363679"/>
              <a:gd name="connsiteX2" fmla="*/ 457200 w 3689024"/>
              <a:gd name="connsiteY2" fmla="*/ 1878398 h 2363679"/>
              <a:gd name="connsiteX3" fmla="*/ 685800 w 3689024"/>
              <a:gd name="connsiteY3" fmla="*/ 1535498 h 2363679"/>
              <a:gd name="connsiteX4" fmla="*/ 898072 w 3689024"/>
              <a:gd name="connsiteY4" fmla="*/ 1143612 h 2363679"/>
              <a:gd name="connsiteX5" fmla="*/ 1126672 w 3689024"/>
              <a:gd name="connsiteY5" fmla="*/ 719069 h 2363679"/>
              <a:gd name="connsiteX6" fmla="*/ 1371600 w 3689024"/>
              <a:gd name="connsiteY6" fmla="*/ 310855 h 2363679"/>
              <a:gd name="connsiteX7" fmla="*/ 1649186 w 3689024"/>
              <a:gd name="connsiteY7" fmla="*/ 65926 h 2363679"/>
              <a:gd name="connsiteX8" fmla="*/ 1910443 w 3689024"/>
              <a:gd name="connsiteY8" fmla="*/ 33269 h 2363679"/>
              <a:gd name="connsiteX9" fmla="*/ 2367643 w 3689024"/>
              <a:gd name="connsiteY9" fmla="*/ 490469 h 2363679"/>
              <a:gd name="connsiteX10" fmla="*/ 2677886 w 3689024"/>
              <a:gd name="connsiteY10" fmla="*/ 1127283 h 2363679"/>
              <a:gd name="connsiteX11" fmla="*/ 2988129 w 3689024"/>
              <a:gd name="connsiteY11" fmla="*/ 1600812 h 2363679"/>
              <a:gd name="connsiteX12" fmla="*/ 3331029 w 3689024"/>
              <a:gd name="connsiteY12" fmla="*/ 1992698 h 2363679"/>
              <a:gd name="connsiteX13" fmla="*/ 3657600 w 3689024"/>
              <a:gd name="connsiteY13" fmla="*/ 2335598 h 2363679"/>
              <a:gd name="connsiteX14" fmla="*/ 3657600 w 3689024"/>
              <a:gd name="connsiteY14" fmla="*/ 2319269 h 23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89024" h="2363679">
                <a:moveTo>
                  <a:pt x="0" y="2270283"/>
                </a:moveTo>
                <a:cubicBezTo>
                  <a:pt x="59871" y="2237626"/>
                  <a:pt x="119743" y="2204969"/>
                  <a:pt x="195943" y="2139655"/>
                </a:cubicBezTo>
                <a:cubicBezTo>
                  <a:pt x="272143" y="2074341"/>
                  <a:pt x="375557" y="1979091"/>
                  <a:pt x="457200" y="1878398"/>
                </a:cubicBezTo>
                <a:cubicBezTo>
                  <a:pt x="538843" y="1777705"/>
                  <a:pt x="612321" y="1657962"/>
                  <a:pt x="685800" y="1535498"/>
                </a:cubicBezTo>
                <a:cubicBezTo>
                  <a:pt x="759279" y="1413034"/>
                  <a:pt x="898072" y="1143612"/>
                  <a:pt x="898072" y="1143612"/>
                </a:cubicBezTo>
                <a:cubicBezTo>
                  <a:pt x="971551" y="1007541"/>
                  <a:pt x="1047751" y="857862"/>
                  <a:pt x="1126672" y="719069"/>
                </a:cubicBezTo>
                <a:cubicBezTo>
                  <a:pt x="1205593" y="580276"/>
                  <a:pt x="1284514" y="419712"/>
                  <a:pt x="1371600" y="310855"/>
                </a:cubicBezTo>
                <a:cubicBezTo>
                  <a:pt x="1458686" y="201998"/>
                  <a:pt x="1559379" y="112190"/>
                  <a:pt x="1649186" y="65926"/>
                </a:cubicBezTo>
                <a:cubicBezTo>
                  <a:pt x="1738993" y="19662"/>
                  <a:pt x="1790700" y="-37488"/>
                  <a:pt x="1910443" y="33269"/>
                </a:cubicBezTo>
                <a:cubicBezTo>
                  <a:pt x="2030186" y="104026"/>
                  <a:pt x="2239736" y="308133"/>
                  <a:pt x="2367643" y="490469"/>
                </a:cubicBezTo>
                <a:cubicBezTo>
                  <a:pt x="2495550" y="672805"/>
                  <a:pt x="2574472" y="942226"/>
                  <a:pt x="2677886" y="1127283"/>
                </a:cubicBezTo>
                <a:cubicBezTo>
                  <a:pt x="2781300" y="1312340"/>
                  <a:pt x="2879272" y="1456576"/>
                  <a:pt x="2988129" y="1600812"/>
                </a:cubicBezTo>
                <a:cubicBezTo>
                  <a:pt x="3096986" y="1745048"/>
                  <a:pt x="3219451" y="1870234"/>
                  <a:pt x="3331029" y="1992698"/>
                </a:cubicBezTo>
                <a:cubicBezTo>
                  <a:pt x="3442607" y="2115162"/>
                  <a:pt x="3603172" y="2281170"/>
                  <a:pt x="3657600" y="2335598"/>
                </a:cubicBezTo>
                <a:cubicBezTo>
                  <a:pt x="3712028" y="2390026"/>
                  <a:pt x="3684814" y="2354647"/>
                  <a:pt x="3657600" y="2319269"/>
                </a:cubicBezTo>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2400" b="1">
              <a:solidFill>
                <a:srgbClr val="FFFFFF"/>
              </a:solidFill>
            </a:endParaRPr>
          </a:p>
        </p:txBody>
      </p:sp>
      <p:cxnSp>
        <p:nvCxnSpPr>
          <p:cNvPr id="25" name="Straight Connector 24"/>
          <p:cNvCxnSpPr/>
          <p:nvPr/>
        </p:nvCxnSpPr>
        <p:spPr>
          <a:xfrm flipH="1">
            <a:off x="349250" y="2178050"/>
            <a:ext cx="9525" cy="29940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358775" y="5172075"/>
            <a:ext cx="37433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4" name="Straight Connector 1023"/>
          <p:cNvCxnSpPr/>
          <p:nvPr/>
        </p:nvCxnSpPr>
        <p:spPr>
          <a:xfrm>
            <a:off x="893763" y="2360613"/>
            <a:ext cx="0" cy="281146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563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338" y="2190750"/>
            <a:ext cx="3852862" cy="30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9" name="TextBox 31"/>
          <p:cNvSpPr txBox="1">
            <a:spLocks noChangeArrowheads="1"/>
          </p:cNvSpPr>
          <p:nvPr/>
        </p:nvSpPr>
        <p:spPr bwMode="auto">
          <a:xfrm>
            <a:off x="5994400" y="5281613"/>
            <a:ext cx="2471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bg1"/>
                </a:solidFill>
                <a:latin typeface="Arial" pitchFamily="34" charset="0"/>
              </a:defRPr>
            </a:lvl1pPr>
            <a:lvl2pPr marL="742950" indent="-285750" eaLnBrk="0" hangingPunct="0">
              <a:spcBef>
                <a:spcPct val="20000"/>
              </a:spcBef>
              <a:buChar char="–"/>
              <a:defRPr sz="2800">
                <a:solidFill>
                  <a:schemeClr val="bg1"/>
                </a:solidFill>
                <a:latin typeface="Arial" pitchFamily="34" charset="0"/>
              </a:defRPr>
            </a:lvl2pPr>
            <a:lvl3pPr marL="1143000" indent="-228600" eaLnBrk="0" hangingPunct="0">
              <a:spcBef>
                <a:spcPct val="20000"/>
              </a:spcBef>
              <a:buChar char="•"/>
              <a:defRPr sz="2400">
                <a:solidFill>
                  <a:schemeClr val="bg1"/>
                </a:solidFill>
                <a:latin typeface="Arial" pitchFamily="34" charset="0"/>
              </a:defRPr>
            </a:lvl3pPr>
            <a:lvl4pPr marL="1600200" indent="-228600" eaLnBrk="0" hangingPunct="0">
              <a:spcBef>
                <a:spcPct val="20000"/>
              </a:spcBef>
              <a:buChar char="–"/>
              <a:defRPr sz="2000">
                <a:solidFill>
                  <a:schemeClr val="bg1"/>
                </a:solidFill>
                <a:latin typeface="Arial" pitchFamily="34" charset="0"/>
              </a:defRPr>
            </a:lvl4pPr>
            <a:lvl5pPr marL="2057400" indent="-228600" eaLnBrk="0" hangingPunct="0">
              <a:spcBef>
                <a:spcPct val="20000"/>
              </a:spcBef>
              <a:buChar char="»"/>
              <a:defRPr sz="2000">
                <a:solidFill>
                  <a:schemeClr val="bg1"/>
                </a:solidFill>
                <a:latin typeface="Arial" pitchFamily="34" charset="0"/>
              </a:defRPr>
            </a:lvl5pPr>
            <a:lvl6pPr marL="2514600" indent="-228600" eaLnBrk="0" fontAlgn="base" hangingPunct="0">
              <a:spcBef>
                <a:spcPct val="20000"/>
              </a:spcBef>
              <a:spcAft>
                <a:spcPct val="0"/>
              </a:spcAft>
              <a:buChar char="»"/>
              <a:defRPr sz="2000">
                <a:solidFill>
                  <a:schemeClr val="bg1"/>
                </a:solidFill>
                <a:latin typeface="Arial" pitchFamily="34" charset="0"/>
              </a:defRPr>
            </a:lvl6pPr>
            <a:lvl7pPr marL="2971800" indent="-228600" eaLnBrk="0" fontAlgn="base" hangingPunct="0">
              <a:spcBef>
                <a:spcPct val="20000"/>
              </a:spcBef>
              <a:spcAft>
                <a:spcPct val="0"/>
              </a:spcAft>
              <a:buChar char="»"/>
              <a:defRPr sz="2000">
                <a:solidFill>
                  <a:schemeClr val="bg1"/>
                </a:solidFill>
                <a:latin typeface="Arial" pitchFamily="34" charset="0"/>
              </a:defRPr>
            </a:lvl7pPr>
            <a:lvl8pPr marL="3429000" indent="-228600" eaLnBrk="0" fontAlgn="base" hangingPunct="0">
              <a:spcBef>
                <a:spcPct val="20000"/>
              </a:spcBef>
              <a:spcAft>
                <a:spcPct val="0"/>
              </a:spcAft>
              <a:buChar char="»"/>
              <a:defRPr sz="2000">
                <a:solidFill>
                  <a:schemeClr val="bg1"/>
                </a:solidFill>
                <a:latin typeface="Arial" pitchFamily="34" charset="0"/>
              </a:defRPr>
            </a:lvl8pPr>
            <a:lvl9pPr marL="3886200" indent="-228600" eaLnBrk="0" fontAlgn="base" hangingPunct="0">
              <a:spcBef>
                <a:spcPct val="20000"/>
              </a:spcBef>
              <a:spcAft>
                <a:spcPct val="0"/>
              </a:spcAft>
              <a:buChar char="»"/>
              <a:defRPr sz="2000">
                <a:solidFill>
                  <a:schemeClr val="bg1"/>
                </a:solidFill>
                <a:latin typeface="Arial" pitchFamily="34" charset="0"/>
              </a:defRPr>
            </a:lvl9pPr>
          </a:lstStyle>
          <a:p>
            <a:pPr eaLnBrk="1" fontAlgn="base" hangingPunct="1">
              <a:spcBef>
                <a:spcPct val="0"/>
              </a:spcBef>
              <a:spcAft>
                <a:spcPct val="0"/>
              </a:spcAft>
              <a:buFontTx/>
              <a:buNone/>
            </a:pPr>
            <a:r>
              <a:rPr lang="nl-NL" altLang="nl-NL" sz="2400" dirty="0" smtClean="0">
                <a:solidFill>
                  <a:srgbClr val="1961AB"/>
                </a:solidFill>
                <a:latin typeface="Calibri" pitchFamily="34" charset="0"/>
                <a:ea typeface="MS PGothic" pitchFamily="34" charset="-128"/>
              </a:rPr>
              <a:t>1-specificity</a:t>
            </a:r>
            <a:endParaRPr lang="en-US" altLang="nl-NL" sz="2400" dirty="0" smtClean="0">
              <a:solidFill>
                <a:srgbClr val="1961AB"/>
              </a:solidFill>
              <a:latin typeface="Calibri" pitchFamily="34" charset="0"/>
              <a:ea typeface="MS PGothic" pitchFamily="34" charset="-128"/>
            </a:endParaRPr>
          </a:p>
        </p:txBody>
      </p:sp>
      <p:sp>
        <p:nvSpPr>
          <p:cNvPr id="33" name="Oval 32"/>
          <p:cNvSpPr/>
          <p:nvPr/>
        </p:nvSpPr>
        <p:spPr>
          <a:xfrm>
            <a:off x="5300663" y="4359275"/>
            <a:ext cx="117475" cy="101600"/>
          </a:xfrm>
          <a:prstGeom prst="ellipse">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2400" b="1">
              <a:solidFill>
                <a:srgbClr val="FFFFFF"/>
              </a:solidFill>
            </a:endParaRPr>
          </a:p>
        </p:txBody>
      </p:sp>
      <p:sp>
        <p:nvSpPr>
          <p:cNvPr id="42" name="Oval 41"/>
          <p:cNvSpPr/>
          <p:nvPr/>
        </p:nvSpPr>
        <p:spPr>
          <a:xfrm>
            <a:off x="5486400" y="3767138"/>
            <a:ext cx="119063" cy="101600"/>
          </a:xfrm>
          <a:prstGeom prst="ellipse">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2400" b="1">
              <a:solidFill>
                <a:srgbClr val="FFFFFF"/>
              </a:solidFill>
            </a:endParaRPr>
          </a:p>
        </p:txBody>
      </p:sp>
      <p:sp>
        <p:nvSpPr>
          <p:cNvPr id="43" name="Oval 42"/>
          <p:cNvSpPr/>
          <p:nvPr/>
        </p:nvSpPr>
        <p:spPr>
          <a:xfrm>
            <a:off x="5935663" y="3357563"/>
            <a:ext cx="117475" cy="101600"/>
          </a:xfrm>
          <a:prstGeom prst="ellipse">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2400" b="1">
              <a:solidFill>
                <a:srgbClr val="FFFFFF"/>
              </a:solidFill>
            </a:endParaRPr>
          </a:p>
        </p:txBody>
      </p:sp>
      <p:sp>
        <p:nvSpPr>
          <p:cNvPr id="44" name="Oval 43"/>
          <p:cNvSpPr/>
          <p:nvPr/>
        </p:nvSpPr>
        <p:spPr>
          <a:xfrm>
            <a:off x="6205538" y="2743200"/>
            <a:ext cx="119062" cy="101600"/>
          </a:xfrm>
          <a:prstGeom prst="ellipse">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2400" b="1">
              <a:solidFill>
                <a:srgbClr val="FFFFFF"/>
              </a:solidFill>
            </a:endParaRPr>
          </a:p>
        </p:txBody>
      </p:sp>
      <p:sp>
        <p:nvSpPr>
          <p:cNvPr id="45" name="Oval 44"/>
          <p:cNvSpPr/>
          <p:nvPr/>
        </p:nvSpPr>
        <p:spPr>
          <a:xfrm>
            <a:off x="6780213" y="2259013"/>
            <a:ext cx="119062" cy="101600"/>
          </a:xfrm>
          <a:prstGeom prst="ellipse">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2400" b="1">
              <a:solidFill>
                <a:srgbClr val="FFFFFF"/>
              </a:solidFill>
            </a:endParaRPr>
          </a:p>
        </p:txBody>
      </p:sp>
      <p:sp>
        <p:nvSpPr>
          <p:cNvPr id="46" name="Oval 45"/>
          <p:cNvSpPr/>
          <p:nvPr/>
        </p:nvSpPr>
        <p:spPr>
          <a:xfrm>
            <a:off x="7467600" y="2197100"/>
            <a:ext cx="119063" cy="101600"/>
          </a:xfrm>
          <a:prstGeom prst="ellipse">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2400" b="1">
              <a:solidFill>
                <a:srgbClr val="FFFFFF"/>
              </a:solidFill>
            </a:endParaRPr>
          </a:p>
        </p:txBody>
      </p:sp>
      <p:sp>
        <p:nvSpPr>
          <p:cNvPr id="48" name="Oval 47"/>
          <p:cNvSpPr/>
          <p:nvPr/>
        </p:nvSpPr>
        <p:spPr>
          <a:xfrm>
            <a:off x="7383462" y="2104231"/>
            <a:ext cx="287338" cy="287338"/>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2400" b="1">
              <a:solidFill>
                <a:srgbClr val="FFFFFF"/>
              </a:solidFill>
            </a:endParaRPr>
          </a:p>
        </p:txBody>
      </p:sp>
      <p:sp>
        <p:nvSpPr>
          <p:cNvPr id="54" name="Freeform 53"/>
          <p:cNvSpPr/>
          <p:nvPr/>
        </p:nvSpPr>
        <p:spPr>
          <a:xfrm>
            <a:off x="5291138" y="2308225"/>
            <a:ext cx="2087562" cy="2416175"/>
          </a:xfrm>
          <a:custGeom>
            <a:avLst/>
            <a:gdLst>
              <a:gd name="connsiteX0" fmla="*/ 0 w 2087593"/>
              <a:gd name="connsiteY0" fmla="*/ 2415397 h 2415397"/>
              <a:gd name="connsiteX1" fmla="*/ 86264 w 2087593"/>
              <a:gd name="connsiteY1" fmla="*/ 2035834 h 2415397"/>
              <a:gd name="connsiteX2" fmla="*/ 276046 w 2087593"/>
              <a:gd name="connsiteY2" fmla="*/ 1449238 h 2415397"/>
              <a:gd name="connsiteX3" fmla="*/ 534838 w 2087593"/>
              <a:gd name="connsiteY3" fmla="*/ 983412 h 2415397"/>
              <a:gd name="connsiteX4" fmla="*/ 1017917 w 2087593"/>
              <a:gd name="connsiteY4" fmla="*/ 448574 h 2415397"/>
              <a:gd name="connsiteX5" fmla="*/ 1518249 w 2087593"/>
              <a:gd name="connsiteY5" fmla="*/ 207034 h 2415397"/>
              <a:gd name="connsiteX6" fmla="*/ 2087593 w 2087593"/>
              <a:gd name="connsiteY6" fmla="*/ 0 h 2415397"/>
              <a:gd name="connsiteX7" fmla="*/ 2087593 w 2087593"/>
              <a:gd name="connsiteY7" fmla="*/ 0 h 241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7593" h="2415397">
                <a:moveTo>
                  <a:pt x="0" y="2415397"/>
                </a:moveTo>
                <a:cubicBezTo>
                  <a:pt x="20128" y="2306128"/>
                  <a:pt x="40256" y="2196860"/>
                  <a:pt x="86264" y="2035834"/>
                </a:cubicBezTo>
                <a:cubicBezTo>
                  <a:pt x="132272" y="1874808"/>
                  <a:pt x="201284" y="1624642"/>
                  <a:pt x="276046" y="1449238"/>
                </a:cubicBezTo>
                <a:cubicBezTo>
                  <a:pt x="350808" y="1273834"/>
                  <a:pt x="411193" y="1150189"/>
                  <a:pt x="534838" y="983412"/>
                </a:cubicBezTo>
                <a:cubicBezTo>
                  <a:pt x="658483" y="816635"/>
                  <a:pt x="854015" y="577970"/>
                  <a:pt x="1017917" y="448574"/>
                </a:cubicBezTo>
                <a:cubicBezTo>
                  <a:pt x="1181819" y="319178"/>
                  <a:pt x="1339970" y="281796"/>
                  <a:pt x="1518249" y="207034"/>
                </a:cubicBezTo>
                <a:cubicBezTo>
                  <a:pt x="1696528" y="132272"/>
                  <a:pt x="2087593" y="0"/>
                  <a:pt x="2087593" y="0"/>
                </a:cubicBezTo>
                <a:lnTo>
                  <a:pt x="2087593" y="0"/>
                </a:lnTo>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2400" b="1">
              <a:solidFill>
                <a:srgbClr val="FFFFFF"/>
              </a:solidFill>
            </a:endParaRPr>
          </a:p>
        </p:txBody>
      </p:sp>
      <p:sp>
        <p:nvSpPr>
          <p:cNvPr id="56338" name="TextBox 54"/>
          <p:cNvSpPr txBox="1">
            <a:spLocks noChangeArrowheads="1"/>
          </p:cNvSpPr>
          <p:nvPr/>
        </p:nvSpPr>
        <p:spPr bwMode="auto">
          <a:xfrm>
            <a:off x="7912100" y="2063750"/>
            <a:ext cx="7266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bg1"/>
                </a:solidFill>
                <a:latin typeface="Arial" pitchFamily="34" charset="0"/>
              </a:defRPr>
            </a:lvl1pPr>
            <a:lvl2pPr marL="742950" indent="-285750" eaLnBrk="0" hangingPunct="0">
              <a:spcBef>
                <a:spcPct val="20000"/>
              </a:spcBef>
              <a:buChar char="–"/>
              <a:defRPr sz="2800">
                <a:solidFill>
                  <a:schemeClr val="bg1"/>
                </a:solidFill>
                <a:latin typeface="Arial" pitchFamily="34" charset="0"/>
              </a:defRPr>
            </a:lvl2pPr>
            <a:lvl3pPr marL="1143000" indent="-228600" eaLnBrk="0" hangingPunct="0">
              <a:spcBef>
                <a:spcPct val="20000"/>
              </a:spcBef>
              <a:buChar char="•"/>
              <a:defRPr sz="2400">
                <a:solidFill>
                  <a:schemeClr val="bg1"/>
                </a:solidFill>
                <a:latin typeface="Arial" pitchFamily="34" charset="0"/>
              </a:defRPr>
            </a:lvl3pPr>
            <a:lvl4pPr marL="1600200" indent="-228600" eaLnBrk="0" hangingPunct="0">
              <a:spcBef>
                <a:spcPct val="20000"/>
              </a:spcBef>
              <a:buChar char="–"/>
              <a:defRPr sz="2000">
                <a:solidFill>
                  <a:schemeClr val="bg1"/>
                </a:solidFill>
                <a:latin typeface="Arial" pitchFamily="34" charset="0"/>
              </a:defRPr>
            </a:lvl4pPr>
            <a:lvl5pPr marL="2057400" indent="-228600" eaLnBrk="0" hangingPunct="0">
              <a:spcBef>
                <a:spcPct val="20000"/>
              </a:spcBef>
              <a:buChar char="»"/>
              <a:defRPr sz="2000">
                <a:solidFill>
                  <a:schemeClr val="bg1"/>
                </a:solidFill>
                <a:latin typeface="Arial" pitchFamily="34" charset="0"/>
              </a:defRPr>
            </a:lvl5pPr>
            <a:lvl6pPr marL="2514600" indent="-228600" eaLnBrk="0" fontAlgn="base" hangingPunct="0">
              <a:spcBef>
                <a:spcPct val="20000"/>
              </a:spcBef>
              <a:spcAft>
                <a:spcPct val="0"/>
              </a:spcAft>
              <a:buChar char="»"/>
              <a:defRPr sz="2000">
                <a:solidFill>
                  <a:schemeClr val="bg1"/>
                </a:solidFill>
                <a:latin typeface="Arial" pitchFamily="34" charset="0"/>
              </a:defRPr>
            </a:lvl6pPr>
            <a:lvl7pPr marL="2971800" indent="-228600" eaLnBrk="0" fontAlgn="base" hangingPunct="0">
              <a:spcBef>
                <a:spcPct val="20000"/>
              </a:spcBef>
              <a:spcAft>
                <a:spcPct val="0"/>
              </a:spcAft>
              <a:buChar char="»"/>
              <a:defRPr sz="2000">
                <a:solidFill>
                  <a:schemeClr val="bg1"/>
                </a:solidFill>
                <a:latin typeface="Arial" pitchFamily="34" charset="0"/>
              </a:defRPr>
            </a:lvl7pPr>
            <a:lvl8pPr marL="3429000" indent="-228600" eaLnBrk="0" fontAlgn="base" hangingPunct="0">
              <a:spcBef>
                <a:spcPct val="20000"/>
              </a:spcBef>
              <a:spcAft>
                <a:spcPct val="0"/>
              </a:spcAft>
              <a:buChar char="»"/>
              <a:defRPr sz="2000">
                <a:solidFill>
                  <a:schemeClr val="bg1"/>
                </a:solidFill>
                <a:latin typeface="Arial" pitchFamily="34" charset="0"/>
              </a:defRPr>
            </a:lvl8pPr>
            <a:lvl9pPr marL="3886200" indent="-228600" eaLnBrk="0" fontAlgn="base" hangingPunct="0">
              <a:spcBef>
                <a:spcPct val="20000"/>
              </a:spcBef>
              <a:spcAft>
                <a:spcPct val="0"/>
              </a:spcAft>
              <a:buChar char="»"/>
              <a:defRPr sz="2000">
                <a:solidFill>
                  <a:schemeClr val="bg1"/>
                </a:solidFill>
                <a:latin typeface="Arial" pitchFamily="34" charset="0"/>
              </a:defRPr>
            </a:lvl9pPr>
          </a:lstStyle>
          <a:p>
            <a:pPr eaLnBrk="1" fontAlgn="base" hangingPunct="1">
              <a:spcBef>
                <a:spcPct val="0"/>
              </a:spcBef>
              <a:spcAft>
                <a:spcPct val="0"/>
              </a:spcAft>
              <a:buFontTx/>
              <a:buNone/>
            </a:pPr>
            <a:r>
              <a:rPr lang="nl-NL" altLang="nl-NL" sz="2400" b="1" dirty="0" smtClean="0">
                <a:solidFill>
                  <a:srgbClr val="1961AB"/>
                </a:solidFill>
                <a:latin typeface="Calibri" pitchFamily="34" charset="0"/>
                <a:ea typeface="MS PGothic" pitchFamily="34" charset="-128"/>
              </a:rPr>
              <a:t>ROC</a:t>
            </a:r>
            <a:endParaRPr lang="en-US" altLang="nl-NL" sz="2400" b="1" dirty="0" smtClean="0">
              <a:solidFill>
                <a:srgbClr val="1961AB"/>
              </a:solidFill>
              <a:latin typeface="Calibri" pitchFamily="34" charset="0"/>
              <a:ea typeface="MS PGothic" pitchFamily="34" charset="-128"/>
            </a:endParaRPr>
          </a:p>
        </p:txBody>
      </p:sp>
      <p:sp>
        <p:nvSpPr>
          <p:cNvPr id="56339" name="TextBox 57"/>
          <p:cNvSpPr txBox="1">
            <a:spLocks noChangeArrowheads="1"/>
          </p:cNvSpPr>
          <p:nvPr/>
        </p:nvSpPr>
        <p:spPr bwMode="auto">
          <a:xfrm>
            <a:off x="6338888" y="3505200"/>
            <a:ext cx="7292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bg1"/>
                </a:solidFill>
                <a:latin typeface="Arial" pitchFamily="34" charset="0"/>
              </a:defRPr>
            </a:lvl1pPr>
            <a:lvl2pPr marL="742950" indent="-285750" eaLnBrk="0" hangingPunct="0">
              <a:spcBef>
                <a:spcPct val="20000"/>
              </a:spcBef>
              <a:buChar char="–"/>
              <a:defRPr sz="2800">
                <a:solidFill>
                  <a:schemeClr val="bg1"/>
                </a:solidFill>
                <a:latin typeface="Arial" pitchFamily="34" charset="0"/>
              </a:defRPr>
            </a:lvl2pPr>
            <a:lvl3pPr marL="1143000" indent="-228600" eaLnBrk="0" hangingPunct="0">
              <a:spcBef>
                <a:spcPct val="20000"/>
              </a:spcBef>
              <a:buChar char="•"/>
              <a:defRPr sz="2400">
                <a:solidFill>
                  <a:schemeClr val="bg1"/>
                </a:solidFill>
                <a:latin typeface="Arial" pitchFamily="34" charset="0"/>
              </a:defRPr>
            </a:lvl3pPr>
            <a:lvl4pPr marL="1600200" indent="-228600" eaLnBrk="0" hangingPunct="0">
              <a:spcBef>
                <a:spcPct val="20000"/>
              </a:spcBef>
              <a:buChar char="–"/>
              <a:defRPr sz="2000">
                <a:solidFill>
                  <a:schemeClr val="bg1"/>
                </a:solidFill>
                <a:latin typeface="Arial" pitchFamily="34" charset="0"/>
              </a:defRPr>
            </a:lvl4pPr>
            <a:lvl5pPr marL="2057400" indent="-228600" eaLnBrk="0" hangingPunct="0">
              <a:spcBef>
                <a:spcPct val="20000"/>
              </a:spcBef>
              <a:buChar char="»"/>
              <a:defRPr sz="2000">
                <a:solidFill>
                  <a:schemeClr val="bg1"/>
                </a:solidFill>
                <a:latin typeface="Arial" pitchFamily="34" charset="0"/>
              </a:defRPr>
            </a:lvl5pPr>
            <a:lvl6pPr marL="2514600" indent="-228600" eaLnBrk="0" fontAlgn="base" hangingPunct="0">
              <a:spcBef>
                <a:spcPct val="20000"/>
              </a:spcBef>
              <a:spcAft>
                <a:spcPct val="0"/>
              </a:spcAft>
              <a:buChar char="»"/>
              <a:defRPr sz="2000">
                <a:solidFill>
                  <a:schemeClr val="bg1"/>
                </a:solidFill>
                <a:latin typeface="Arial" pitchFamily="34" charset="0"/>
              </a:defRPr>
            </a:lvl6pPr>
            <a:lvl7pPr marL="2971800" indent="-228600" eaLnBrk="0" fontAlgn="base" hangingPunct="0">
              <a:spcBef>
                <a:spcPct val="20000"/>
              </a:spcBef>
              <a:spcAft>
                <a:spcPct val="0"/>
              </a:spcAft>
              <a:buChar char="»"/>
              <a:defRPr sz="2000">
                <a:solidFill>
                  <a:schemeClr val="bg1"/>
                </a:solidFill>
                <a:latin typeface="Arial" pitchFamily="34" charset="0"/>
              </a:defRPr>
            </a:lvl7pPr>
            <a:lvl8pPr marL="3429000" indent="-228600" eaLnBrk="0" fontAlgn="base" hangingPunct="0">
              <a:spcBef>
                <a:spcPct val="20000"/>
              </a:spcBef>
              <a:spcAft>
                <a:spcPct val="0"/>
              </a:spcAft>
              <a:buChar char="»"/>
              <a:defRPr sz="2000">
                <a:solidFill>
                  <a:schemeClr val="bg1"/>
                </a:solidFill>
                <a:latin typeface="Arial" pitchFamily="34" charset="0"/>
              </a:defRPr>
            </a:lvl8pPr>
            <a:lvl9pPr marL="3886200" indent="-228600" eaLnBrk="0" fontAlgn="base" hangingPunct="0">
              <a:spcBef>
                <a:spcPct val="20000"/>
              </a:spcBef>
              <a:spcAft>
                <a:spcPct val="0"/>
              </a:spcAft>
              <a:buChar char="»"/>
              <a:defRPr sz="2000">
                <a:solidFill>
                  <a:schemeClr val="bg1"/>
                </a:solidFill>
                <a:latin typeface="Arial" pitchFamily="34" charset="0"/>
              </a:defRPr>
            </a:lvl9pPr>
          </a:lstStyle>
          <a:p>
            <a:pPr eaLnBrk="1" fontAlgn="base" hangingPunct="1">
              <a:spcBef>
                <a:spcPct val="0"/>
              </a:spcBef>
              <a:spcAft>
                <a:spcPct val="0"/>
              </a:spcAft>
              <a:buFontTx/>
              <a:buNone/>
            </a:pPr>
            <a:r>
              <a:rPr lang="nl-NL" altLang="nl-NL" sz="2400" b="1" dirty="0" smtClean="0">
                <a:solidFill>
                  <a:srgbClr val="1961AB"/>
                </a:solidFill>
                <a:latin typeface="Calibri" pitchFamily="34" charset="0"/>
                <a:ea typeface="MS PGothic" pitchFamily="34" charset="-128"/>
              </a:rPr>
              <a:t>AUC</a:t>
            </a:r>
            <a:endParaRPr lang="en-US" altLang="nl-NL" sz="2400" b="1" dirty="0" smtClean="0">
              <a:solidFill>
                <a:srgbClr val="1961AB"/>
              </a:solidFill>
              <a:latin typeface="Calibri" pitchFamily="34" charset="0"/>
              <a:ea typeface="MS PGothic" pitchFamily="34" charset="-128"/>
            </a:endParaRPr>
          </a:p>
        </p:txBody>
      </p:sp>
      <p:sp>
        <p:nvSpPr>
          <p:cNvPr id="56340" name="TextBox 30"/>
          <p:cNvSpPr txBox="1">
            <a:spLocks noChangeArrowheads="1"/>
          </p:cNvSpPr>
          <p:nvPr/>
        </p:nvSpPr>
        <p:spPr bwMode="auto">
          <a:xfrm rot="-5400000">
            <a:off x="3772631" y="3274368"/>
            <a:ext cx="1457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bg1"/>
                </a:solidFill>
                <a:latin typeface="Arial" pitchFamily="34" charset="0"/>
              </a:defRPr>
            </a:lvl1pPr>
            <a:lvl2pPr marL="742950" indent="-285750" eaLnBrk="0" hangingPunct="0">
              <a:spcBef>
                <a:spcPct val="20000"/>
              </a:spcBef>
              <a:buChar char="–"/>
              <a:defRPr sz="2800">
                <a:solidFill>
                  <a:schemeClr val="bg1"/>
                </a:solidFill>
                <a:latin typeface="Arial" pitchFamily="34" charset="0"/>
              </a:defRPr>
            </a:lvl2pPr>
            <a:lvl3pPr marL="1143000" indent="-228600" eaLnBrk="0" hangingPunct="0">
              <a:spcBef>
                <a:spcPct val="20000"/>
              </a:spcBef>
              <a:buChar char="•"/>
              <a:defRPr sz="2400">
                <a:solidFill>
                  <a:schemeClr val="bg1"/>
                </a:solidFill>
                <a:latin typeface="Arial" pitchFamily="34" charset="0"/>
              </a:defRPr>
            </a:lvl3pPr>
            <a:lvl4pPr marL="1600200" indent="-228600" eaLnBrk="0" hangingPunct="0">
              <a:spcBef>
                <a:spcPct val="20000"/>
              </a:spcBef>
              <a:buChar char="–"/>
              <a:defRPr sz="2000">
                <a:solidFill>
                  <a:schemeClr val="bg1"/>
                </a:solidFill>
                <a:latin typeface="Arial" pitchFamily="34" charset="0"/>
              </a:defRPr>
            </a:lvl4pPr>
            <a:lvl5pPr marL="2057400" indent="-228600" eaLnBrk="0" hangingPunct="0">
              <a:spcBef>
                <a:spcPct val="20000"/>
              </a:spcBef>
              <a:buChar char="»"/>
              <a:defRPr sz="2000">
                <a:solidFill>
                  <a:schemeClr val="bg1"/>
                </a:solidFill>
                <a:latin typeface="Arial" pitchFamily="34" charset="0"/>
              </a:defRPr>
            </a:lvl5pPr>
            <a:lvl6pPr marL="2514600" indent="-228600" eaLnBrk="0" fontAlgn="base" hangingPunct="0">
              <a:spcBef>
                <a:spcPct val="20000"/>
              </a:spcBef>
              <a:spcAft>
                <a:spcPct val="0"/>
              </a:spcAft>
              <a:buChar char="»"/>
              <a:defRPr sz="2000">
                <a:solidFill>
                  <a:schemeClr val="bg1"/>
                </a:solidFill>
                <a:latin typeface="Arial" pitchFamily="34" charset="0"/>
              </a:defRPr>
            </a:lvl6pPr>
            <a:lvl7pPr marL="2971800" indent="-228600" eaLnBrk="0" fontAlgn="base" hangingPunct="0">
              <a:spcBef>
                <a:spcPct val="20000"/>
              </a:spcBef>
              <a:spcAft>
                <a:spcPct val="0"/>
              </a:spcAft>
              <a:buChar char="»"/>
              <a:defRPr sz="2000">
                <a:solidFill>
                  <a:schemeClr val="bg1"/>
                </a:solidFill>
                <a:latin typeface="Arial" pitchFamily="34" charset="0"/>
              </a:defRPr>
            </a:lvl7pPr>
            <a:lvl8pPr marL="3429000" indent="-228600" eaLnBrk="0" fontAlgn="base" hangingPunct="0">
              <a:spcBef>
                <a:spcPct val="20000"/>
              </a:spcBef>
              <a:spcAft>
                <a:spcPct val="0"/>
              </a:spcAft>
              <a:buChar char="»"/>
              <a:defRPr sz="2000">
                <a:solidFill>
                  <a:schemeClr val="bg1"/>
                </a:solidFill>
                <a:latin typeface="Arial" pitchFamily="34" charset="0"/>
              </a:defRPr>
            </a:lvl8pPr>
            <a:lvl9pPr marL="3886200" indent="-228600" eaLnBrk="0" fontAlgn="base" hangingPunct="0">
              <a:spcBef>
                <a:spcPct val="20000"/>
              </a:spcBef>
              <a:spcAft>
                <a:spcPct val="0"/>
              </a:spcAft>
              <a:buChar char="»"/>
              <a:defRPr sz="2000">
                <a:solidFill>
                  <a:schemeClr val="bg1"/>
                </a:solidFill>
                <a:latin typeface="Arial" pitchFamily="34" charset="0"/>
              </a:defRPr>
            </a:lvl9pPr>
          </a:lstStyle>
          <a:p>
            <a:pPr eaLnBrk="1" fontAlgn="base" hangingPunct="1">
              <a:spcBef>
                <a:spcPct val="0"/>
              </a:spcBef>
              <a:spcAft>
                <a:spcPct val="0"/>
              </a:spcAft>
              <a:buFontTx/>
              <a:buNone/>
            </a:pPr>
            <a:r>
              <a:rPr lang="nl-NL" altLang="nl-NL" sz="2400" dirty="0" err="1" smtClean="0">
                <a:solidFill>
                  <a:srgbClr val="1961AB"/>
                </a:solidFill>
                <a:latin typeface="Calibri" pitchFamily="34" charset="0"/>
                <a:ea typeface="MS PGothic" pitchFamily="34" charset="-128"/>
              </a:rPr>
              <a:t>Sensitivity</a:t>
            </a:r>
            <a:endParaRPr lang="en-US" altLang="nl-NL" sz="2400" dirty="0" smtClean="0">
              <a:solidFill>
                <a:srgbClr val="1961AB"/>
              </a:solidFill>
              <a:latin typeface="Calibri" pitchFamily="34" charset="0"/>
              <a:ea typeface="MS PGothic" pitchFamily="34" charset="-128"/>
            </a:endParaRPr>
          </a:p>
        </p:txBody>
      </p:sp>
      <p:sp>
        <p:nvSpPr>
          <p:cNvPr id="2" name="Tekstvak 1"/>
          <p:cNvSpPr txBox="1"/>
          <p:nvPr/>
        </p:nvSpPr>
        <p:spPr>
          <a:xfrm>
            <a:off x="4342209" y="1827768"/>
            <a:ext cx="985044" cy="369332"/>
          </a:xfrm>
          <a:prstGeom prst="rect">
            <a:avLst/>
          </a:prstGeom>
          <a:noFill/>
        </p:spPr>
        <p:txBody>
          <a:bodyPr wrap="square" rtlCol="0">
            <a:spAutoFit/>
          </a:bodyPr>
          <a:lstStyle/>
          <a:p>
            <a:r>
              <a:rPr lang="nl-NL" dirty="0" smtClean="0"/>
              <a:t>100%</a:t>
            </a:r>
            <a:endParaRPr lang="nl-NL" dirty="0"/>
          </a:p>
        </p:txBody>
      </p:sp>
      <p:sp>
        <p:nvSpPr>
          <p:cNvPr id="23" name="Tekstvak 22"/>
          <p:cNvSpPr txBox="1"/>
          <p:nvPr/>
        </p:nvSpPr>
        <p:spPr>
          <a:xfrm>
            <a:off x="8092678" y="5281613"/>
            <a:ext cx="985044" cy="369332"/>
          </a:xfrm>
          <a:prstGeom prst="rect">
            <a:avLst/>
          </a:prstGeom>
          <a:noFill/>
        </p:spPr>
        <p:txBody>
          <a:bodyPr wrap="square" rtlCol="0">
            <a:spAutoFit/>
          </a:bodyPr>
          <a:lstStyle/>
          <a:p>
            <a:r>
              <a:rPr lang="nl-NL" dirty="0" smtClean="0"/>
              <a:t>100%</a:t>
            </a:r>
            <a:endParaRPr lang="nl-NL" dirty="0"/>
          </a:p>
        </p:txBody>
      </p:sp>
      <p:sp>
        <p:nvSpPr>
          <p:cNvPr id="24" name="Tekstvak 23"/>
          <p:cNvSpPr txBox="1"/>
          <p:nvPr/>
        </p:nvSpPr>
        <p:spPr>
          <a:xfrm>
            <a:off x="4395152" y="5096947"/>
            <a:ext cx="985044" cy="369332"/>
          </a:xfrm>
          <a:prstGeom prst="rect">
            <a:avLst/>
          </a:prstGeom>
          <a:noFill/>
        </p:spPr>
        <p:txBody>
          <a:bodyPr wrap="square" rtlCol="0">
            <a:spAutoFit/>
          </a:bodyPr>
          <a:lstStyle/>
          <a:p>
            <a:r>
              <a:rPr lang="nl-NL" dirty="0" smtClean="0"/>
              <a:t>0%</a:t>
            </a:r>
            <a:endParaRPr lang="nl-NL" dirty="0"/>
          </a:p>
        </p:txBody>
      </p:sp>
    </p:spTree>
    <p:extLst>
      <p:ext uri="{BB962C8B-B14F-4D97-AF65-F5344CB8AC3E}">
        <p14:creationId xmlns:p14="http://schemas.microsoft.com/office/powerpoint/2010/main" val="4128540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1200"/>
                                  </p:stCondLst>
                                  <p:childTnLst>
                                    <p:animMotion origin="layout" path="M -3.05556E-6 -4.07407E-6 L 0.33195 -4.07407E-6 " pathEditMode="relative" rAng="0" ptsTypes="AA">
                                      <p:cBhvr>
                                        <p:cTn id="6" dur="5000" fill="hold"/>
                                        <p:tgtEl>
                                          <p:spTgt spid="1024"/>
                                        </p:tgtEl>
                                        <p:attrNameLst>
                                          <p:attrName>ppt_x</p:attrName>
                                          <p:attrName>ppt_y</p:attrName>
                                        </p:attrNameLst>
                                      </p:cBhvr>
                                      <p:rCtr x="16597" y="0"/>
                                    </p:animMotion>
                                  </p:childTnLst>
                                </p:cTn>
                              </p:par>
                              <p:par>
                                <p:cTn id="7" presetID="0" presetClass="path" presetSubtype="0" accel="50000" decel="50000" fill="hold" grpId="0" nodeType="withEffect">
                                  <p:stCondLst>
                                    <p:cond delay="1200"/>
                                  </p:stCondLst>
                                  <p:childTnLst>
                                    <p:animMotion origin="layout" path="M 2.77778E-7 -5.18519E-6 L -0.05712 0.02059 L -0.10712 0.04768 L -0.15 0.08564 L -0.18924 0.1493 L -0.21545 0.21272 L -0.2309 0.27453 L -0.24045 0.33171 L -0.2441 0.35393 " pathEditMode="relative" ptsTypes="AAAAAAAAA">
                                      <p:cBhvr>
                                        <p:cTn id="8" dur="5000" fill="hold"/>
                                        <p:tgtEl>
                                          <p:spTgt spid="48"/>
                                        </p:tgtEl>
                                        <p:attrNameLst>
                                          <p:attrName>ppt_x</p:attrName>
                                          <p:attrName>ppt_y</p:attrName>
                                        </p:attrNameLst>
                                      </p:cBhvr>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nl-NL" altLang="nl-NL" b="1" dirty="0" smtClean="0"/>
              <a:t>Data-analysis</a:t>
            </a:r>
          </a:p>
        </p:txBody>
      </p:sp>
      <p:pic>
        <p:nvPicPr>
          <p:cNvPr id="48133" name="Picture 6"/>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3188" r="1985" b="2354"/>
          <a:stretch/>
        </p:blipFill>
        <p:spPr>
          <a:xfrm>
            <a:off x="2099737" y="1188712"/>
            <a:ext cx="5465835" cy="5033492"/>
          </a:xfrm>
          <a:solidFill>
            <a:srgbClr val="0000FF">
              <a:alpha val="50195"/>
            </a:srgbClr>
          </a:solidFill>
          <a:ln>
            <a:noFill/>
          </a:ln>
        </p:spPr>
      </p:pic>
    </p:spTree>
    <p:extLst>
      <p:ext uri="{BB962C8B-B14F-4D97-AF65-F5344CB8AC3E}">
        <p14:creationId xmlns:p14="http://schemas.microsoft.com/office/powerpoint/2010/main" val="11850569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nl-NL" altLang="nl-NL" b="1" dirty="0" smtClean="0"/>
              <a:t>Data-analysis</a:t>
            </a:r>
          </a:p>
        </p:txBody>
      </p:sp>
      <p:sp>
        <p:nvSpPr>
          <p:cNvPr id="4" name="Tijdelijke aanduiding voor inhoud 3"/>
          <p:cNvSpPr>
            <a:spLocks noGrp="1"/>
          </p:cNvSpPr>
          <p:nvPr>
            <p:ph idx="1"/>
          </p:nvPr>
        </p:nvSpPr>
        <p:spPr/>
        <p:txBody>
          <a:bodyPr/>
          <a:lstStyle/>
          <a:p>
            <a:pPr marL="287338" indent="-287338" defTabSz="1147763" eaLnBrk="1" hangingPunct="1">
              <a:lnSpc>
                <a:spcPct val="95000"/>
              </a:lnSpc>
              <a:spcBef>
                <a:spcPct val="5000"/>
              </a:spcBef>
            </a:pPr>
            <a:r>
              <a:rPr lang="nl-NL" altLang="nl-NL" dirty="0" smtClean="0">
                <a:solidFill>
                  <a:srgbClr val="0070C0"/>
                </a:solidFill>
              </a:rPr>
              <a:t>Toss a </a:t>
            </a:r>
            <a:r>
              <a:rPr lang="nl-NL" altLang="nl-NL" dirty="0" err="1" smtClean="0">
                <a:solidFill>
                  <a:srgbClr val="0070C0"/>
                </a:solidFill>
              </a:rPr>
              <a:t>coin</a:t>
            </a:r>
            <a:r>
              <a:rPr lang="nl-NL" altLang="nl-NL" i="1" dirty="0">
                <a:solidFill>
                  <a:srgbClr val="0070C0"/>
                </a:solidFill>
              </a:rPr>
              <a:t/>
            </a:r>
            <a:br>
              <a:rPr lang="nl-NL" altLang="nl-NL" i="1" dirty="0">
                <a:solidFill>
                  <a:srgbClr val="0070C0"/>
                </a:solidFill>
              </a:rPr>
            </a:br>
            <a:r>
              <a:rPr lang="nl-NL" altLang="nl-NL" i="1" dirty="0">
                <a:solidFill>
                  <a:srgbClr val="0070C0"/>
                </a:solidFill>
                <a:sym typeface="Wingdings" panose="05000000000000000000" pitchFamily="2" charset="2"/>
              </a:rPr>
              <a:t> AUC = </a:t>
            </a:r>
            <a:r>
              <a:rPr lang="nl-NL" altLang="nl-NL" i="1" dirty="0" smtClean="0">
                <a:solidFill>
                  <a:srgbClr val="0070C0"/>
                </a:solidFill>
                <a:sym typeface="Wingdings" panose="05000000000000000000" pitchFamily="2" charset="2"/>
              </a:rPr>
              <a:t>0.50</a:t>
            </a:r>
          </a:p>
          <a:p>
            <a:pPr marL="287338" indent="-287338" defTabSz="1147763" eaLnBrk="1" hangingPunct="1">
              <a:lnSpc>
                <a:spcPct val="95000"/>
              </a:lnSpc>
              <a:spcBef>
                <a:spcPct val="5000"/>
              </a:spcBef>
            </a:pPr>
            <a:endParaRPr lang="nl-NL" altLang="nl-NL" dirty="0">
              <a:solidFill>
                <a:srgbClr val="0070C0"/>
              </a:solidFill>
            </a:endParaRPr>
          </a:p>
          <a:p>
            <a:pPr marL="287338" indent="-287338" defTabSz="1147763" eaLnBrk="1" hangingPunct="1">
              <a:lnSpc>
                <a:spcPct val="95000"/>
              </a:lnSpc>
              <a:spcBef>
                <a:spcPct val="5000"/>
              </a:spcBef>
            </a:pPr>
            <a:r>
              <a:rPr lang="nl-NL" altLang="nl-NL" i="1" dirty="0" smtClean="0">
                <a:solidFill>
                  <a:srgbClr val="FF0000"/>
                </a:solidFill>
              </a:rPr>
              <a:t>Model </a:t>
            </a:r>
            <a:r>
              <a:rPr lang="nl-NL" altLang="nl-NL" i="1" dirty="0">
                <a:solidFill>
                  <a:srgbClr val="FF0000"/>
                </a:solidFill>
              </a:rPr>
              <a:t>1: </a:t>
            </a:r>
            <a:r>
              <a:rPr lang="nl-NL" altLang="nl-NL" i="1" dirty="0" smtClean="0">
                <a:solidFill>
                  <a:srgbClr val="FF0000"/>
                </a:solidFill>
              </a:rPr>
              <a:t/>
            </a:r>
            <a:br>
              <a:rPr lang="nl-NL" altLang="nl-NL" i="1" dirty="0" smtClean="0">
                <a:solidFill>
                  <a:srgbClr val="FF0000"/>
                </a:solidFill>
              </a:rPr>
            </a:br>
            <a:r>
              <a:rPr lang="nl-NL" altLang="nl-NL" i="1" dirty="0" err="1" smtClean="0">
                <a:solidFill>
                  <a:srgbClr val="FF0000"/>
                </a:solidFill>
              </a:rPr>
              <a:t>med</a:t>
            </a:r>
            <a:r>
              <a:rPr lang="nl-NL" altLang="nl-NL" i="1" dirty="0" smtClean="0">
                <a:solidFill>
                  <a:srgbClr val="FF0000"/>
                </a:solidFill>
              </a:rPr>
              <a:t> </a:t>
            </a:r>
            <a:r>
              <a:rPr lang="nl-NL" altLang="nl-NL" i="1" dirty="0" err="1" smtClean="0">
                <a:solidFill>
                  <a:srgbClr val="FF0000"/>
                </a:solidFill>
              </a:rPr>
              <a:t>history</a:t>
            </a:r>
            <a:r>
              <a:rPr lang="nl-NL" altLang="nl-NL" i="1" dirty="0" smtClean="0">
                <a:solidFill>
                  <a:srgbClr val="FF0000"/>
                </a:solidFill>
              </a:rPr>
              <a:t> </a:t>
            </a:r>
            <a:r>
              <a:rPr lang="nl-NL" altLang="nl-NL" i="1" dirty="0">
                <a:solidFill>
                  <a:srgbClr val="FF0000"/>
                </a:solidFill>
              </a:rPr>
              <a:t>+ </a:t>
            </a:r>
            <a:r>
              <a:rPr lang="nl-NL" altLang="nl-NL" i="1" dirty="0" smtClean="0">
                <a:solidFill>
                  <a:srgbClr val="FF0000"/>
                </a:solidFill>
              </a:rPr>
              <a:t/>
            </a:r>
            <a:br>
              <a:rPr lang="nl-NL" altLang="nl-NL" i="1" dirty="0" smtClean="0">
                <a:solidFill>
                  <a:srgbClr val="FF0000"/>
                </a:solidFill>
              </a:rPr>
            </a:br>
            <a:r>
              <a:rPr lang="nl-NL" altLang="nl-NL" i="1" dirty="0" err="1" smtClean="0">
                <a:solidFill>
                  <a:srgbClr val="FF0000"/>
                </a:solidFill>
              </a:rPr>
              <a:t>phys</a:t>
            </a:r>
            <a:r>
              <a:rPr lang="nl-NL" altLang="nl-NL" i="1" dirty="0" smtClean="0">
                <a:solidFill>
                  <a:srgbClr val="FF0000"/>
                </a:solidFill>
              </a:rPr>
              <a:t> </a:t>
            </a:r>
            <a:r>
              <a:rPr lang="nl-NL" altLang="nl-NL" i="1" dirty="0" err="1" smtClean="0">
                <a:solidFill>
                  <a:srgbClr val="FF0000"/>
                </a:solidFill>
              </a:rPr>
              <a:t>exam</a:t>
            </a:r>
            <a:r>
              <a:rPr lang="nl-NL" altLang="nl-NL" i="1" dirty="0" smtClean="0">
                <a:solidFill>
                  <a:srgbClr val="FF0000"/>
                </a:solidFill>
              </a:rPr>
              <a:t/>
            </a:r>
            <a:br>
              <a:rPr lang="nl-NL" altLang="nl-NL" i="1" dirty="0" smtClean="0">
                <a:solidFill>
                  <a:srgbClr val="FF0000"/>
                </a:solidFill>
              </a:rPr>
            </a:br>
            <a:r>
              <a:rPr lang="nl-NL" altLang="nl-NL" i="1" dirty="0" smtClean="0">
                <a:solidFill>
                  <a:srgbClr val="FF0000"/>
                </a:solidFill>
              </a:rPr>
              <a:t>(</a:t>
            </a:r>
            <a:r>
              <a:rPr lang="nl-NL" altLang="nl-NL" i="1" dirty="0">
                <a:solidFill>
                  <a:srgbClr val="FF0000"/>
                </a:solidFill>
              </a:rPr>
              <a:t>5 extra </a:t>
            </a:r>
            <a:r>
              <a:rPr lang="nl-NL" altLang="nl-NL" i="1" dirty="0" smtClean="0">
                <a:solidFill>
                  <a:srgbClr val="FF0000"/>
                </a:solidFill>
              </a:rPr>
              <a:t>tests) </a:t>
            </a:r>
            <a:br>
              <a:rPr lang="nl-NL" altLang="nl-NL" i="1" dirty="0" smtClean="0">
                <a:solidFill>
                  <a:srgbClr val="FF0000"/>
                </a:solidFill>
              </a:rPr>
            </a:br>
            <a:r>
              <a:rPr lang="nl-NL" altLang="nl-NL" i="1" dirty="0" smtClean="0">
                <a:solidFill>
                  <a:srgbClr val="FF0000"/>
                </a:solidFill>
                <a:sym typeface="Wingdings" panose="05000000000000000000" pitchFamily="2" charset="2"/>
              </a:rPr>
              <a:t></a:t>
            </a:r>
            <a:r>
              <a:rPr lang="nl-NL" altLang="nl-NL" i="1" dirty="0" smtClean="0">
                <a:solidFill>
                  <a:srgbClr val="FF0000"/>
                </a:solidFill>
              </a:rPr>
              <a:t> </a:t>
            </a:r>
            <a:r>
              <a:rPr lang="nl-NL" altLang="nl-NL" i="1" dirty="0">
                <a:solidFill>
                  <a:srgbClr val="FF0000"/>
                </a:solidFill>
              </a:rPr>
              <a:t>AUC = </a:t>
            </a:r>
            <a:r>
              <a:rPr lang="nl-NL" altLang="nl-NL" i="1" dirty="0" smtClean="0">
                <a:solidFill>
                  <a:srgbClr val="FF0000"/>
                </a:solidFill>
              </a:rPr>
              <a:t>0.72</a:t>
            </a:r>
            <a:endParaRPr lang="nl-NL" altLang="nl-NL" i="1" dirty="0">
              <a:solidFill>
                <a:srgbClr val="FF0000"/>
              </a:solidFill>
            </a:endParaRPr>
          </a:p>
          <a:p>
            <a:pPr marL="287338" indent="-287338" defTabSz="1147763" eaLnBrk="1" hangingPunct="1">
              <a:lnSpc>
                <a:spcPct val="95000"/>
              </a:lnSpc>
              <a:spcBef>
                <a:spcPct val="5000"/>
              </a:spcBef>
            </a:pPr>
            <a:endParaRPr lang="nl-NL" altLang="nl-NL" i="1" dirty="0"/>
          </a:p>
          <a:p>
            <a:pPr marL="287338" indent="-287338" defTabSz="1147763" eaLnBrk="1" hangingPunct="1">
              <a:lnSpc>
                <a:spcPct val="95000"/>
              </a:lnSpc>
              <a:spcBef>
                <a:spcPct val="5000"/>
              </a:spcBef>
            </a:pPr>
            <a:r>
              <a:rPr lang="nl-NL" altLang="nl-NL" i="1" dirty="0">
                <a:solidFill>
                  <a:srgbClr val="00CC00"/>
                </a:solidFill>
              </a:rPr>
              <a:t>Model 2: </a:t>
            </a:r>
            <a:r>
              <a:rPr lang="nl-NL" altLang="nl-NL" i="1" dirty="0" smtClean="0">
                <a:solidFill>
                  <a:srgbClr val="00CC00"/>
                </a:solidFill>
              </a:rPr>
              <a:t/>
            </a:r>
            <a:br>
              <a:rPr lang="nl-NL" altLang="nl-NL" i="1" dirty="0" smtClean="0">
                <a:solidFill>
                  <a:srgbClr val="00CC00"/>
                </a:solidFill>
              </a:rPr>
            </a:br>
            <a:r>
              <a:rPr lang="nl-NL" altLang="nl-NL" i="1" dirty="0" err="1" smtClean="0">
                <a:solidFill>
                  <a:srgbClr val="00CC00"/>
                </a:solidFill>
              </a:rPr>
              <a:t>med</a:t>
            </a:r>
            <a:r>
              <a:rPr lang="nl-NL" altLang="nl-NL" i="1" dirty="0" smtClean="0">
                <a:solidFill>
                  <a:srgbClr val="00CC00"/>
                </a:solidFill>
              </a:rPr>
              <a:t> </a:t>
            </a:r>
            <a:r>
              <a:rPr lang="nl-NL" altLang="nl-NL" i="1" dirty="0" err="1" smtClean="0">
                <a:solidFill>
                  <a:srgbClr val="00CC00"/>
                </a:solidFill>
              </a:rPr>
              <a:t>history</a:t>
            </a:r>
            <a:r>
              <a:rPr lang="nl-NL" altLang="nl-NL" i="1" dirty="0" smtClean="0">
                <a:solidFill>
                  <a:srgbClr val="00CC00"/>
                </a:solidFill>
              </a:rPr>
              <a:t> </a:t>
            </a:r>
            <a:r>
              <a:rPr lang="nl-NL" altLang="nl-NL" i="1" dirty="0">
                <a:solidFill>
                  <a:srgbClr val="00CC00"/>
                </a:solidFill>
              </a:rPr>
              <a:t>+ </a:t>
            </a:r>
            <a:r>
              <a:rPr lang="nl-NL" altLang="nl-NL" i="1" dirty="0" smtClean="0">
                <a:solidFill>
                  <a:srgbClr val="00CC00"/>
                </a:solidFill>
              </a:rPr>
              <a:t/>
            </a:r>
            <a:br>
              <a:rPr lang="nl-NL" altLang="nl-NL" i="1" dirty="0" smtClean="0">
                <a:solidFill>
                  <a:srgbClr val="00CC00"/>
                </a:solidFill>
              </a:rPr>
            </a:br>
            <a:r>
              <a:rPr lang="nl-NL" altLang="nl-NL" i="1" dirty="0" smtClean="0">
                <a:solidFill>
                  <a:srgbClr val="00CC00"/>
                </a:solidFill>
              </a:rPr>
              <a:t>3 </a:t>
            </a:r>
            <a:r>
              <a:rPr lang="nl-NL" altLang="nl-NL" i="1" dirty="0" err="1" smtClean="0">
                <a:solidFill>
                  <a:srgbClr val="00CC00"/>
                </a:solidFill>
              </a:rPr>
              <a:t>blood</a:t>
            </a:r>
            <a:r>
              <a:rPr lang="nl-NL" altLang="nl-NL" i="1" dirty="0" smtClean="0">
                <a:solidFill>
                  <a:srgbClr val="00CC00"/>
                </a:solidFill>
              </a:rPr>
              <a:t> tests </a:t>
            </a:r>
            <a:br>
              <a:rPr lang="nl-NL" altLang="nl-NL" i="1" dirty="0" smtClean="0">
                <a:solidFill>
                  <a:srgbClr val="00CC00"/>
                </a:solidFill>
              </a:rPr>
            </a:br>
            <a:r>
              <a:rPr lang="nl-NL" altLang="nl-NL" i="1" dirty="0" smtClean="0">
                <a:solidFill>
                  <a:srgbClr val="00CC00"/>
                </a:solidFill>
                <a:sym typeface="Wingdings" panose="05000000000000000000" pitchFamily="2" charset="2"/>
              </a:rPr>
              <a:t></a:t>
            </a:r>
            <a:r>
              <a:rPr lang="nl-NL" altLang="nl-NL" i="1" dirty="0" smtClean="0">
                <a:solidFill>
                  <a:srgbClr val="00CC00"/>
                </a:solidFill>
              </a:rPr>
              <a:t> </a:t>
            </a:r>
            <a:r>
              <a:rPr lang="nl-NL" altLang="nl-NL" i="1" dirty="0">
                <a:solidFill>
                  <a:srgbClr val="00CC00"/>
                </a:solidFill>
              </a:rPr>
              <a:t>AUC = </a:t>
            </a:r>
            <a:r>
              <a:rPr lang="nl-NL" altLang="nl-NL" i="1" dirty="0" smtClean="0">
                <a:solidFill>
                  <a:srgbClr val="00CC00"/>
                </a:solidFill>
              </a:rPr>
              <a:t>0.90 </a:t>
            </a:r>
          </a:p>
          <a:p>
            <a:pPr marL="287338" indent="-287338" defTabSz="1147763" eaLnBrk="1" hangingPunct="1">
              <a:lnSpc>
                <a:spcPct val="95000"/>
              </a:lnSpc>
              <a:spcBef>
                <a:spcPct val="5000"/>
              </a:spcBef>
            </a:pPr>
            <a:endParaRPr lang="nl-NL" altLang="nl-NL" i="1" dirty="0">
              <a:solidFill>
                <a:srgbClr val="00CC00"/>
              </a:solidFill>
            </a:endParaRPr>
          </a:p>
          <a:p>
            <a:endParaRPr lang="nl-NL" dirty="0"/>
          </a:p>
        </p:txBody>
      </p:sp>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044" t="2763" r="22404" b="2145"/>
          <a:stretch/>
        </p:blipFill>
        <p:spPr bwMode="auto">
          <a:xfrm>
            <a:off x="4307305" y="830180"/>
            <a:ext cx="4608095" cy="496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7640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ltLang="nl-NL" smtClean="0"/>
              <a:t>An easily applicable diagnostic score</a:t>
            </a:r>
            <a:endParaRPr lang="nl-NL" dirty="0"/>
          </a:p>
        </p:txBody>
      </p:sp>
      <p:pic>
        <p:nvPicPr>
          <p:cNvPr id="1218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220" y="6399502"/>
            <a:ext cx="290512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inhoud 2"/>
          <p:cNvSpPr>
            <a:spLocks noGrp="1"/>
          </p:cNvSpPr>
          <p:nvPr>
            <p:ph idx="1"/>
          </p:nvPr>
        </p:nvSpPr>
        <p:spPr/>
        <p:txBody>
          <a:bodyPr/>
          <a:lstStyle/>
          <a:p>
            <a:endParaRPr lang="nl-NL"/>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15" y="1330036"/>
            <a:ext cx="8641727" cy="3976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581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el 1"/>
          <p:cNvSpPr>
            <a:spLocks noGrp="1"/>
          </p:cNvSpPr>
          <p:nvPr>
            <p:ph type="title" idx="4294967295"/>
          </p:nvPr>
        </p:nvSpPr>
        <p:spPr>
          <a:xfrm>
            <a:off x="457200" y="274638"/>
            <a:ext cx="8229600" cy="1143000"/>
          </a:xfrm>
          <a:prstGeom prst="rect">
            <a:avLst/>
          </a:prstGeom>
        </p:spPr>
        <p:txBody>
          <a:bodyPr/>
          <a:lstStyle/>
          <a:p>
            <a:pPr algn="l" eaLnBrk="1" hangingPunct="1"/>
            <a:r>
              <a:rPr lang="fr-FR" sz="4000" smtClean="0">
                <a:solidFill>
                  <a:schemeClr val="accent1"/>
                </a:solidFill>
                <a:latin typeface="Calibri" pitchFamily="34" charset="0"/>
              </a:rPr>
              <a:t>Cohort studies</a:t>
            </a:r>
            <a:endParaRPr lang="en-US" sz="4000" smtClean="0">
              <a:solidFill>
                <a:schemeClr val="accent1"/>
              </a:solidFill>
              <a:latin typeface="Calibri" pitchFamily="34" charset="0"/>
            </a:endParaRPr>
          </a:p>
        </p:txBody>
      </p:sp>
      <p:sp>
        <p:nvSpPr>
          <p:cNvPr id="169987" name="Tijdelijke aanduiding voor inhoud 6"/>
          <p:cNvSpPr>
            <a:spLocks noGrp="1"/>
          </p:cNvSpPr>
          <p:nvPr>
            <p:ph sz="half" idx="4294967295"/>
          </p:nvPr>
        </p:nvSpPr>
        <p:spPr>
          <a:xfrm>
            <a:off x="4572000" y="1484313"/>
            <a:ext cx="4114800" cy="4641850"/>
          </a:xfrm>
          <a:prstGeom prst="rect">
            <a:avLst/>
          </a:prstGeom>
        </p:spPr>
        <p:txBody>
          <a:bodyPr/>
          <a:lstStyle/>
          <a:p>
            <a:pPr lvl="1" eaLnBrk="1" hangingPunct="1">
              <a:buClr>
                <a:srgbClr val="FF3300"/>
              </a:buClr>
              <a:buFont typeface="SPC MarkersBullets" pitchFamily="2" charset="2"/>
              <a:buNone/>
            </a:pPr>
            <a:r>
              <a:rPr lang="fr-FR" smtClean="0">
                <a:latin typeface="Calibri" pitchFamily="34" charset="0"/>
              </a:rPr>
              <a:t>Incidence among</a:t>
            </a:r>
          </a:p>
          <a:p>
            <a:pPr lvl="1" eaLnBrk="1" hangingPunct="1">
              <a:buClr>
                <a:srgbClr val="FF3300"/>
              </a:buClr>
              <a:buFont typeface="SPC MarkersBullets" pitchFamily="2" charset="2"/>
              <a:buNone/>
            </a:pPr>
            <a:r>
              <a:rPr lang="fr-FR" smtClean="0">
                <a:latin typeface="Calibri" pitchFamily="34" charset="0"/>
              </a:rPr>
              <a:t>exposed</a:t>
            </a:r>
          </a:p>
          <a:p>
            <a:pPr lvl="1" eaLnBrk="1" hangingPunct="1">
              <a:buClr>
                <a:srgbClr val="FF3300"/>
              </a:buClr>
              <a:buFont typeface="SPC MarkersBullets" pitchFamily="2" charset="2"/>
              <a:buNone/>
            </a:pPr>
            <a:endParaRPr lang="fr-FR" b="1" smtClean="0">
              <a:latin typeface="Calibri" pitchFamily="34" charset="0"/>
            </a:endParaRPr>
          </a:p>
          <a:p>
            <a:pPr lvl="1" eaLnBrk="1" hangingPunct="1">
              <a:buClr>
                <a:srgbClr val="FF3300"/>
              </a:buClr>
              <a:buFont typeface="SPC MarkersBullets" pitchFamily="2" charset="2"/>
              <a:buNone/>
            </a:pPr>
            <a:endParaRPr lang="fr-FR" b="1" smtClean="0">
              <a:latin typeface="Calibri" pitchFamily="34" charset="0"/>
            </a:endParaRPr>
          </a:p>
          <a:p>
            <a:pPr lvl="1" eaLnBrk="1" hangingPunct="1">
              <a:buClr>
                <a:srgbClr val="FF3300"/>
              </a:buClr>
              <a:buFont typeface="SPC MarkersBullets" pitchFamily="2" charset="2"/>
              <a:buNone/>
            </a:pPr>
            <a:endParaRPr lang="fr-FR" b="1" smtClean="0">
              <a:latin typeface="Calibri" pitchFamily="34" charset="0"/>
            </a:endParaRPr>
          </a:p>
          <a:p>
            <a:pPr lvl="1" eaLnBrk="1" hangingPunct="1">
              <a:buClr>
                <a:srgbClr val="FF3300"/>
              </a:buClr>
              <a:buFont typeface="Arial" charset="0"/>
              <a:buNone/>
            </a:pPr>
            <a:r>
              <a:rPr lang="fr-FR" smtClean="0">
                <a:latin typeface="Calibri" pitchFamily="34" charset="0"/>
              </a:rPr>
              <a:t>Incidence among </a:t>
            </a:r>
          </a:p>
          <a:p>
            <a:pPr lvl="1" eaLnBrk="1" hangingPunct="1">
              <a:buClr>
                <a:srgbClr val="FF3300"/>
              </a:buClr>
              <a:buFont typeface="Arial" charset="0"/>
              <a:buNone/>
            </a:pPr>
            <a:r>
              <a:rPr lang="fr-FR" smtClean="0">
                <a:latin typeface="Calibri" pitchFamily="34" charset="0"/>
              </a:rPr>
              <a:t>unexposed</a:t>
            </a:r>
            <a:endParaRPr lang="en-US" smtClean="0">
              <a:latin typeface="Calibri" pitchFamily="34" charset="0"/>
            </a:endParaRPr>
          </a:p>
          <a:p>
            <a:pPr lvl="1" eaLnBrk="1" hangingPunct="1">
              <a:buClr>
                <a:srgbClr val="FF3300"/>
              </a:buClr>
              <a:buFont typeface="SPC MarkersBullets" pitchFamily="2" charset="2"/>
              <a:buNone/>
            </a:pPr>
            <a:endParaRPr lang="en-US" sz="2400" smtClean="0">
              <a:latin typeface="Calibri" pitchFamily="34" charset="0"/>
            </a:endParaRPr>
          </a:p>
        </p:txBody>
      </p:sp>
      <p:pic>
        <p:nvPicPr>
          <p:cNvPr id="169990" name="Tijdelijke aanduiding voor inhoud 7"/>
          <p:cNvPicPr>
            <a:picLocks noGrp="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403350" y="1412875"/>
            <a:ext cx="2016125" cy="4537075"/>
          </a:xfrm>
          <a:prstGeom prst="rect">
            <a:avLst/>
          </a:prstGeom>
        </p:spPr>
      </p:pic>
      <p:sp>
        <p:nvSpPr>
          <p:cNvPr id="9" name="Tekstvak 8"/>
          <p:cNvSpPr txBox="1"/>
          <p:nvPr/>
        </p:nvSpPr>
        <p:spPr>
          <a:xfrm>
            <a:off x="179388" y="1484313"/>
            <a:ext cx="1296987" cy="369887"/>
          </a:xfrm>
          <a:prstGeom prst="rect">
            <a:avLst/>
          </a:prstGeom>
          <a:noFill/>
        </p:spPr>
        <p:txBody>
          <a:bodyPr>
            <a:spAutoFit/>
          </a:bodyPr>
          <a:lstStyle/>
          <a:p>
            <a:pPr>
              <a:defRPr/>
            </a:pPr>
            <a:r>
              <a:rPr lang="en-US" dirty="0">
                <a:latin typeface="+mn-lt"/>
              </a:rPr>
              <a:t>Exposed</a:t>
            </a:r>
          </a:p>
        </p:txBody>
      </p:sp>
      <p:sp>
        <p:nvSpPr>
          <p:cNvPr id="10" name="Tekstvak 9"/>
          <p:cNvSpPr txBox="1"/>
          <p:nvPr/>
        </p:nvSpPr>
        <p:spPr>
          <a:xfrm>
            <a:off x="179388" y="3789363"/>
            <a:ext cx="1296987" cy="368300"/>
          </a:xfrm>
          <a:prstGeom prst="rect">
            <a:avLst/>
          </a:prstGeom>
          <a:noFill/>
        </p:spPr>
        <p:txBody>
          <a:bodyPr>
            <a:spAutoFit/>
          </a:bodyPr>
          <a:lstStyle/>
          <a:p>
            <a:pPr>
              <a:defRPr/>
            </a:pPr>
            <a:r>
              <a:rPr lang="en-US" dirty="0">
                <a:latin typeface="+mn-lt"/>
              </a:rPr>
              <a:t>Unexposed</a:t>
            </a:r>
          </a:p>
        </p:txBody>
      </p:sp>
      <p:sp>
        <p:nvSpPr>
          <p:cNvPr id="169993" name="Line 4"/>
          <p:cNvSpPr>
            <a:spLocks noChangeShapeType="1"/>
          </p:cNvSpPr>
          <p:nvPr/>
        </p:nvSpPr>
        <p:spPr bwMode="auto">
          <a:xfrm>
            <a:off x="179388" y="6021388"/>
            <a:ext cx="3384550" cy="0"/>
          </a:xfrm>
          <a:prstGeom prst="line">
            <a:avLst/>
          </a:prstGeom>
          <a:noFill/>
          <a:ln w="76199">
            <a:solidFill>
              <a:srgbClr val="FF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nl-NL"/>
          </a:p>
        </p:txBody>
      </p:sp>
      <p:sp>
        <p:nvSpPr>
          <p:cNvPr id="169994" name="Line 9"/>
          <p:cNvSpPr>
            <a:spLocks noChangeShapeType="1"/>
          </p:cNvSpPr>
          <p:nvPr/>
        </p:nvSpPr>
        <p:spPr bwMode="auto">
          <a:xfrm>
            <a:off x="3563938" y="5876925"/>
            <a:ext cx="0" cy="3048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Tree>
    <p:extLst>
      <p:ext uri="{BB962C8B-B14F-4D97-AF65-F5344CB8AC3E}">
        <p14:creationId xmlns:p14="http://schemas.microsoft.com/office/powerpoint/2010/main" val="28768111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539750" y="476250"/>
            <a:ext cx="8229600" cy="863600"/>
          </a:xfrm>
        </p:spPr>
        <p:txBody>
          <a:bodyPr/>
          <a:lstStyle/>
          <a:p>
            <a:r>
              <a:rPr lang="en-US" dirty="0">
                <a:solidFill>
                  <a:schemeClr val="accent1"/>
                </a:solidFill>
              </a:rPr>
              <a:t>For each patient we estimate the absolute risk</a:t>
            </a:r>
            <a:endParaRPr lang="nl-NL" dirty="0">
              <a:solidFill>
                <a:schemeClr val="accent1"/>
              </a:solidFill>
            </a:endParaRPr>
          </a:p>
        </p:txBody>
      </p:sp>
      <p:sp>
        <p:nvSpPr>
          <p:cNvPr id="310275" name="Rectangle 3"/>
          <p:cNvSpPr>
            <a:spLocks noGrp="1" noChangeArrowheads="1"/>
          </p:cNvSpPr>
          <p:nvPr>
            <p:ph type="body" idx="1"/>
          </p:nvPr>
        </p:nvSpPr>
        <p:spPr>
          <a:xfrm>
            <a:off x="0" y="1728788"/>
            <a:ext cx="9144000" cy="5661025"/>
          </a:xfrm>
        </p:spPr>
        <p:txBody>
          <a:bodyPr/>
          <a:lstStyle/>
          <a:p>
            <a:r>
              <a:rPr lang="en-GB" sz="2400" dirty="0"/>
              <a:t>Risk Score: Absolute risk of bleeding for each patient</a:t>
            </a:r>
          </a:p>
          <a:p>
            <a:pPr lvl="1"/>
            <a:r>
              <a:rPr lang="en-GB" sz="2400" dirty="0"/>
              <a:t>1 / 1+ e</a:t>
            </a:r>
            <a:r>
              <a:rPr lang="en-GB" sz="2400" baseline="30000" dirty="0"/>
              <a:t>-(b0 + (b1*LVEF) + (b2*</a:t>
            </a:r>
            <a:r>
              <a:rPr lang="en-GB" sz="2400" baseline="30000" dirty="0" err="1"/>
              <a:t>coumarin</a:t>
            </a:r>
            <a:r>
              <a:rPr lang="en-GB" sz="2400" baseline="30000" dirty="0"/>
              <a:t>) + (b3*type) + (b4*elective</a:t>
            </a:r>
            <a:r>
              <a:rPr lang="en-US" sz="2400" baseline="30000" dirty="0"/>
              <a:t>))</a:t>
            </a:r>
          </a:p>
          <a:p>
            <a:pPr lvl="1"/>
            <a:endParaRPr lang="en-US" sz="2400" baseline="30000" dirty="0"/>
          </a:p>
          <a:p>
            <a:r>
              <a:rPr lang="en-US" sz="2400" dirty="0"/>
              <a:t>Next is the question whether this approach does lead to a good differentiation between those who develop and do not develop the disease. </a:t>
            </a:r>
          </a:p>
          <a:p>
            <a:endParaRPr lang="en-US" sz="2400" dirty="0"/>
          </a:p>
          <a:p>
            <a:r>
              <a:rPr lang="en-US" sz="2400" dirty="0"/>
              <a:t>ROC curve (total discriminative power) </a:t>
            </a:r>
          </a:p>
          <a:p>
            <a:pPr lvl="1"/>
            <a:r>
              <a:rPr lang="en-US" sz="2400" dirty="0"/>
              <a:t>Here the model is looked upon as a test. </a:t>
            </a:r>
          </a:p>
          <a:p>
            <a:pPr lvl="1"/>
            <a:r>
              <a:rPr lang="en-US" sz="2400" dirty="0"/>
              <a:t>For each value of the risk score a sensitivity (true positive rate) and 1 - specificity (false positive rate) is estimated. </a:t>
            </a:r>
            <a:endParaRPr lang="nl-NL" sz="3300" dirty="0"/>
          </a:p>
        </p:txBody>
      </p:sp>
    </p:spTree>
    <p:extLst>
      <p:ext uri="{BB962C8B-B14F-4D97-AF65-F5344CB8AC3E}">
        <p14:creationId xmlns:p14="http://schemas.microsoft.com/office/powerpoint/2010/main" val="2614125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checkerboard(across)">
                                      <p:cBhvr>
                                        <p:cTn id="7" dur="500"/>
                                        <p:tgtEl>
                                          <p:spTgt spid="3102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10275">
                                            <p:txEl>
                                              <p:pRg st="1" end="1"/>
                                            </p:txEl>
                                          </p:spTgt>
                                        </p:tgtEl>
                                        <p:attrNameLst>
                                          <p:attrName>style.visibility</p:attrName>
                                        </p:attrNameLst>
                                      </p:cBhvr>
                                      <p:to>
                                        <p:strVal val="visible"/>
                                      </p:to>
                                    </p:set>
                                    <p:animEffect transition="in" filter="checkerboard(across)">
                                      <p:cBhvr>
                                        <p:cTn id="10" dur="500"/>
                                        <p:tgtEl>
                                          <p:spTgt spid="31027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10275">
                                            <p:txEl>
                                              <p:pRg st="3" end="3"/>
                                            </p:txEl>
                                          </p:spTgt>
                                        </p:tgtEl>
                                        <p:attrNameLst>
                                          <p:attrName>style.visibility</p:attrName>
                                        </p:attrNameLst>
                                      </p:cBhvr>
                                      <p:to>
                                        <p:strVal val="visible"/>
                                      </p:to>
                                    </p:set>
                                    <p:animEffect transition="in" filter="checkerboard(across)">
                                      <p:cBhvr>
                                        <p:cTn id="13" dur="500"/>
                                        <p:tgtEl>
                                          <p:spTgt spid="310275">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10275">
                                            <p:txEl>
                                              <p:pRg st="5" end="5"/>
                                            </p:txEl>
                                          </p:spTgt>
                                        </p:tgtEl>
                                        <p:attrNameLst>
                                          <p:attrName>style.visibility</p:attrName>
                                        </p:attrNameLst>
                                      </p:cBhvr>
                                      <p:to>
                                        <p:strVal val="visible"/>
                                      </p:to>
                                    </p:set>
                                    <p:animEffect transition="in" filter="checkerboard(across)">
                                      <p:cBhvr>
                                        <p:cTn id="16" dur="500"/>
                                        <p:tgtEl>
                                          <p:spTgt spid="310275">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10275">
                                            <p:txEl>
                                              <p:pRg st="6" end="6"/>
                                            </p:txEl>
                                          </p:spTgt>
                                        </p:tgtEl>
                                        <p:attrNameLst>
                                          <p:attrName>style.visibility</p:attrName>
                                        </p:attrNameLst>
                                      </p:cBhvr>
                                      <p:to>
                                        <p:strVal val="visible"/>
                                      </p:to>
                                    </p:set>
                                    <p:animEffect transition="in" filter="checkerboard(across)">
                                      <p:cBhvr>
                                        <p:cTn id="19" dur="500"/>
                                        <p:tgtEl>
                                          <p:spTgt spid="310275">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10275">
                                            <p:txEl>
                                              <p:pRg st="7" end="7"/>
                                            </p:txEl>
                                          </p:spTgt>
                                        </p:tgtEl>
                                        <p:attrNameLst>
                                          <p:attrName>style.visibility</p:attrName>
                                        </p:attrNameLst>
                                      </p:cBhvr>
                                      <p:to>
                                        <p:strVal val="visible"/>
                                      </p:to>
                                    </p:set>
                                    <p:animEffect transition="in" filter="checkerboard(across)">
                                      <p:cBhvr>
                                        <p:cTn id="22" dur="500"/>
                                        <p:tgtEl>
                                          <p:spTgt spid="310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a:xfrm>
            <a:off x="539750" y="692150"/>
            <a:ext cx="8229600" cy="863600"/>
          </a:xfrm>
          <a:prstGeom prst="rect">
            <a:avLst/>
          </a:prstGeom>
        </p:spPr>
        <p:txBody>
          <a:bodyPr/>
          <a:lstStyle/>
          <a:p>
            <a:r>
              <a:rPr lang="en-US" b="1" dirty="0">
                <a:solidFill>
                  <a:schemeClr val="accent1"/>
                </a:solidFill>
              </a:rPr>
              <a:t>Calibration of the model</a:t>
            </a:r>
            <a:endParaRPr lang="nl-NL" b="1" dirty="0">
              <a:solidFill>
                <a:schemeClr val="accent1"/>
              </a:solidFill>
            </a:endParaRPr>
          </a:p>
        </p:txBody>
      </p:sp>
      <p:graphicFrame>
        <p:nvGraphicFramePr>
          <p:cNvPr id="313373" name="Group 29"/>
          <p:cNvGraphicFramePr>
            <a:graphicFrameLocks noGrp="1"/>
          </p:cNvGraphicFramePr>
          <p:nvPr>
            <p:extLst/>
          </p:nvPr>
        </p:nvGraphicFramePr>
        <p:xfrm>
          <a:off x="539750" y="3429000"/>
          <a:ext cx="7559675" cy="2882267"/>
        </p:xfrm>
        <a:graphic>
          <a:graphicData uri="http://schemas.openxmlformats.org/drawingml/2006/table">
            <a:tbl>
              <a:tblPr/>
              <a:tblGrid>
                <a:gridCol w="1890713">
                  <a:extLst>
                    <a:ext uri="{9D8B030D-6E8A-4147-A177-3AD203B41FA5}">
                      <a16:colId xmlns:a16="http://schemas.microsoft.com/office/drawing/2014/main" val="20000"/>
                    </a:ext>
                  </a:extLst>
                </a:gridCol>
                <a:gridCol w="2141537">
                  <a:extLst>
                    <a:ext uri="{9D8B030D-6E8A-4147-A177-3AD203B41FA5}">
                      <a16:colId xmlns:a16="http://schemas.microsoft.com/office/drawing/2014/main" val="20001"/>
                    </a:ext>
                  </a:extLst>
                </a:gridCol>
                <a:gridCol w="2376488">
                  <a:extLst>
                    <a:ext uri="{9D8B030D-6E8A-4147-A177-3AD203B41FA5}">
                      <a16:colId xmlns:a16="http://schemas.microsoft.com/office/drawing/2014/main" val="20002"/>
                    </a:ext>
                  </a:extLst>
                </a:gridCol>
                <a:gridCol w="1150937">
                  <a:extLst>
                    <a:ext uri="{9D8B030D-6E8A-4147-A177-3AD203B41FA5}">
                      <a16:colId xmlns:a16="http://schemas.microsoft.com/office/drawing/2014/main" val="20003"/>
                    </a:ext>
                  </a:extLst>
                </a:gridCol>
              </a:tblGrid>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Probability group</a:t>
                      </a:r>
                      <a:endParaRPr kumimoji="0" lang="nl-NL"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Number of patients</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Number with outcome</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Observed risk %</a:t>
                      </a:r>
                      <a:endParaRPr kumimoji="0" lang="nl-NL"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 &lt; 20 %</a:t>
                      </a:r>
                      <a:endParaRPr kumimoji="0" lang="nl-NL"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1092</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89</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8.1</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 20-40 %</a:t>
                      </a:r>
                      <a:endParaRPr kumimoji="0" lang="nl-NL"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365</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111</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30.4</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 40-50%</a:t>
                      </a:r>
                      <a:endParaRPr kumimoji="0" lang="nl-NL"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375</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167</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45.1</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 50-70%</a:t>
                      </a:r>
                      <a:endParaRPr kumimoji="0" lang="nl-NL"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131</a:t>
                      </a:r>
                      <a:endParaRPr kumimoji="0" lang="nl-NL"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76</a:t>
                      </a:r>
                      <a:endParaRPr kumimoji="0" lang="nl-NL"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57.2</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 &gt; 70%</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129</a:t>
                      </a:r>
                      <a:endParaRPr kumimoji="0" lang="nl-NL" sz="2000" b="0" i="0" u="none" strike="noStrike" cap="none" normalizeH="0" baseline="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102</a:t>
                      </a:r>
                      <a:endParaRPr kumimoji="0" lang="nl-NL"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78.1</a:t>
                      </a:r>
                      <a:endParaRPr kumimoji="0" lang="nl-NL"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3372" name="Text Box 161"/>
          <p:cNvSpPr txBox="1">
            <a:spLocks noChangeArrowheads="1"/>
          </p:cNvSpPr>
          <p:nvPr/>
        </p:nvSpPr>
        <p:spPr bwMode="auto">
          <a:xfrm>
            <a:off x="755650" y="1731963"/>
            <a:ext cx="720090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sz="2200" b="0" dirty="0">
                <a:solidFill>
                  <a:schemeClr val="accent2"/>
                </a:solidFill>
                <a:latin typeface="Arial" charset="0"/>
              </a:rPr>
              <a:t>- </a:t>
            </a:r>
            <a:r>
              <a:rPr lang="en-US" sz="2200" b="0" dirty="0">
                <a:latin typeface="Arial" charset="0"/>
              </a:rPr>
              <a:t>Create groups of patients based on predicted risk (probability) with the risk score</a:t>
            </a:r>
          </a:p>
          <a:p>
            <a:pPr eaLnBrk="1" hangingPunct="1">
              <a:spcBef>
                <a:spcPct val="50000"/>
              </a:spcBef>
            </a:pPr>
            <a:r>
              <a:rPr lang="en-US" sz="2200" b="0" dirty="0">
                <a:latin typeface="Arial" charset="0"/>
              </a:rPr>
              <a:t>- Compare observed outcome with expected risks </a:t>
            </a:r>
            <a:endParaRPr lang="nl-NL" sz="2200" b="0" dirty="0">
              <a:latin typeface="Arial" charset="0"/>
            </a:endParaRPr>
          </a:p>
        </p:txBody>
      </p:sp>
    </p:spTree>
    <p:extLst>
      <p:ext uri="{BB962C8B-B14F-4D97-AF65-F5344CB8AC3E}">
        <p14:creationId xmlns:p14="http://schemas.microsoft.com/office/powerpoint/2010/main" val="19221267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39619" y="371690"/>
            <a:ext cx="8238125" cy="817022"/>
          </a:xfrm>
        </p:spPr>
        <p:txBody>
          <a:bodyPr/>
          <a:lstStyle/>
          <a:p>
            <a:r>
              <a:rPr lang="nl-NL" altLang="nl-NL" dirty="0" smtClean="0"/>
              <a:t>4. </a:t>
            </a:r>
            <a:r>
              <a:rPr lang="nl-NL" altLang="nl-NL" dirty="0" err="1" smtClean="0"/>
              <a:t>Results</a:t>
            </a:r>
            <a:r>
              <a:rPr lang="nl-NL" altLang="nl-NL" dirty="0" smtClean="0"/>
              <a:t> </a:t>
            </a:r>
            <a:r>
              <a:rPr lang="nl-NL" altLang="nl-NL" dirty="0" err="1" smtClean="0"/>
              <a:t>easily</a:t>
            </a:r>
            <a:r>
              <a:rPr lang="nl-NL" altLang="nl-NL" dirty="0" smtClean="0"/>
              <a:t> </a:t>
            </a:r>
            <a:r>
              <a:rPr lang="nl-NL" altLang="nl-NL" dirty="0" err="1" smtClean="0"/>
              <a:t>applicable</a:t>
            </a:r>
            <a:r>
              <a:rPr lang="nl-NL" altLang="nl-NL" dirty="0" smtClean="0"/>
              <a:t> in </a:t>
            </a:r>
            <a:r>
              <a:rPr lang="nl-NL" altLang="nl-NL" dirty="0" err="1" smtClean="0"/>
              <a:t>clinical</a:t>
            </a:r>
            <a:r>
              <a:rPr lang="nl-NL" altLang="nl-NL" dirty="0" smtClean="0"/>
              <a:t> </a:t>
            </a:r>
            <a:r>
              <a:rPr lang="nl-NL" altLang="nl-NL" dirty="0" err="1" smtClean="0"/>
              <a:t>practice</a:t>
            </a:r>
            <a:endParaRPr lang="nl-NL" altLang="nl-NL" dirty="0"/>
          </a:p>
        </p:txBody>
      </p:sp>
      <p:sp>
        <p:nvSpPr>
          <p:cNvPr id="28675" name="Rectangle 3"/>
          <p:cNvSpPr>
            <a:spLocks noGrp="1" noChangeArrowheads="1"/>
          </p:cNvSpPr>
          <p:nvPr>
            <p:ph type="body" idx="1"/>
          </p:nvPr>
        </p:nvSpPr>
        <p:spPr>
          <a:xfrm>
            <a:off x="800369" y="1013991"/>
            <a:ext cx="7543260" cy="4236396"/>
          </a:xfrm>
        </p:spPr>
        <p:txBody>
          <a:bodyPr/>
          <a:lstStyle/>
          <a:p>
            <a:r>
              <a:rPr lang="nl-NL" altLang="nl-NL" sz="2400" dirty="0" err="1" smtClean="0"/>
              <a:t>diagnostic</a:t>
            </a:r>
            <a:r>
              <a:rPr lang="nl-NL" altLang="nl-NL" sz="2400" dirty="0" smtClean="0"/>
              <a:t> </a:t>
            </a:r>
            <a:r>
              <a:rPr lang="nl-NL" altLang="nl-NL" sz="2400" dirty="0" err="1" smtClean="0"/>
              <a:t>algorithm</a:t>
            </a:r>
            <a:r>
              <a:rPr lang="nl-NL" altLang="nl-NL" sz="2400" dirty="0" smtClean="0"/>
              <a:t> / </a:t>
            </a:r>
            <a:r>
              <a:rPr lang="nl-NL" altLang="nl-NL" sz="2400" dirty="0" err="1" smtClean="0"/>
              <a:t>rule</a:t>
            </a:r>
            <a:endParaRPr lang="nl-NL" altLang="nl-NL" sz="2400" dirty="0"/>
          </a:p>
          <a:p>
            <a:endParaRPr lang="nl-NL" altLang="nl-NL" sz="2400" dirty="0" smtClean="0"/>
          </a:p>
          <a:p>
            <a:endParaRPr lang="nl-NL" altLang="nl-NL" sz="2400" dirty="0"/>
          </a:p>
          <a:p>
            <a:endParaRPr lang="nl-NL" altLang="nl-NL" sz="2400" dirty="0" smtClean="0"/>
          </a:p>
          <a:p>
            <a:endParaRPr lang="en-US" altLang="nl-NL" sz="2400" dirty="0" smtClean="0"/>
          </a:p>
          <a:p>
            <a:endParaRPr lang="en-US" altLang="nl-NL" sz="2400" dirty="0" smtClean="0"/>
          </a:p>
          <a:p>
            <a:endParaRPr lang="en-US" altLang="nl-NL" sz="2400" dirty="0"/>
          </a:p>
          <a:p>
            <a:endParaRPr lang="en-US" altLang="nl-NL" sz="2400" dirty="0" smtClean="0"/>
          </a:p>
          <a:p>
            <a:r>
              <a:rPr lang="en-US" altLang="nl-NL" sz="2400" dirty="0" smtClean="0"/>
              <a:t>diagnostic score with associated probabilities</a:t>
            </a:r>
            <a:endParaRPr lang="nl-NL" altLang="nl-NL" sz="2400" dirty="0" smtClean="0"/>
          </a:p>
          <a:p>
            <a:endParaRPr lang="nl-NL" altLang="nl-NL"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29285"/>
            <a:ext cx="5548742" cy="2570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828" y="1629284"/>
            <a:ext cx="8138398" cy="395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680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nl-NL" dirty="0">
                <a:solidFill>
                  <a:schemeClr val="tx1"/>
                </a:solidFill>
              </a:rPr>
              <a:t>Next, </a:t>
            </a:r>
          </a:p>
        </p:txBody>
      </p:sp>
      <p:sp>
        <p:nvSpPr>
          <p:cNvPr id="315395" name="Rectangle 3"/>
          <p:cNvSpPr>
            <a:spLocks noGrp="1" noChangeArrowheads="1"/>
          </p:cNvSpPr>
          <p:nvPr>
            <p:ph type="body" sz="half" idx="1"/>
          </p:nvPr>
        </p:nvSpPr>
        <p:spPr>
          <a:xfrm>
            <a:off x="539750" y="1844675"/>
            <a:ext cx="6696075" cy="4392613"/>
          </a:xfrm>
        </p:spPr>
        <p:txBody>
          <a:bodyPr/>
          <a:lstStyle/>
          <a:p>
            <a:pPr>
              <a:lnSpc>
                <a:spcPct val="90000"/>
              </a:lnSpc>
            </a:pPr>
            <a:r>
              <a:rPr lang="en-US" sz="2900" dirty="0"/>
              <a:t>Internal validation of the model </a:t>
            </a:r>
          </a:p>
          <a:p>
            <a:pPr lvl="1">
              <a:lnSpc>
                <a:spcPct val="90000"/>
              </a:lnSpc>
            </a:pPr>
            <a:r>
              <a:rPr lang="en-US" sz="2900" dirty="0"/>
              <a:t>Correction for ‘</a:t>
            </a:r>
            <a:r>
              <a:rPr lang="en-US" sz="2900" dirty="0" err="1"/>
              <a:t>overfitting</a:t>
            </a:r>
            <a:r>
              <a:rPr lang="en-US" sz="2900" dirty="0"/>
              <a:t>’  </a:t>
            </a:r>
          </a:p>
          <a:p>
            <a:pPr>
              <a:lnSpc>
                <a:spcPct val="90000"/>
              </a:lnSpc>
            </a:pPr>
            <a:endParaRPr lang="en-US" sz="2900" dirty="0"/>
          </a:p>
          <a:p>
            <a:pPr>
              <a:lnSpc>
                <a:spcPct val="90000"/>
              </a:lnSpc>
            </a:pPr>
            <a:endParaRPr lang="en-US" sz="2900" dirty="0"/>
          </a:p>
          <a:p>
            <a:pPr>
              <a:lnSpc>
                <a:spcPct val="90000"/>
              </a:lnSpc>
            </a:pPr>
            <a:r>
              <a:rPr lang="en-US" sz="2900" dirty="0"/>
              <a:t>External validation of the model </a:t>
            </a:r>
          </a:p>
          <a:p>
            <a:pPr lvl="1">
              <a:lnSpc>
                <a:spcPct val="90000"/>
              </a:lnSpc>
            </a:pPr>
            <a:r>
              <a:rPr lang="en-US" sz="2900" dirty="0"/>
              <a:t>Apply the prediction rule in other datasets</a:t>
            </a:r>
          </a:p>
          <a:p>
            <a:pPr lvl="1">
              <a:lnSpc>
                <a:spcPct val="90000"/>
              </a:lnSpc>
            </a:pPr>
            <a:r>
              <a:rPr lang="en-US" sz="2900" dirty="0"/>
              <a:t>Does the model work for all China, India, Brazil, The Netherlands</a:t>
            </a:r>
            <a:endParaRPr lang="nl-NL" sz="2200" dirty="0"/>
          </a:p>
        </p:txBody>
      </p:sp>
      <p:pic>
        <p:nvPicPr>
          <p:cNvPr id="6" name="Picture 2" descr="http://www.jblearning.com/covers/large/144967432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975" y="453736"/>
            <a:ext cx="28670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257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box(in)">
                                      <p:cBhvr>
                                        <p:cTn id="7" dur="500"/>
                                        <p:tgtEl>
                                          <p:spTgt spid="31539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15395">
                                            <p:txEl>
                                              <p:pRg st="1" end="1"/>
                                            </p:txEl>
                                          </p:spTgt>
                                        </p:tgtEl>
                                        <p:attrNameLst>
                                          <p:attrName>style.visibility</p:attrName>
                                        </p:attrNameLst>
                                      </p:cBhvr>
                                      <p:to>
                                        <p:strVal val="visible"/>
                                      </p:to>
                                    </p:set>
                                    <p:animEffect transition="in" filter="box(in)">
                                      <p:cBhvr>
                                        <p:cTn id="10" dur="500"/>
                                        <p:tgtEl>
                                          <p:spTgt spid="3153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15395">
                                            <p:txEl>
                                              <p:pRg st="4" end="4"/>
                                            </p:txEl>
                                          </p:spTgt>
                                        </p:tgtEl>
                                        <p:attrNameLst>
                                          <p:attrName>style.visibility</p:attrName>
                                        </p:attrNameLst>
                                      </p:cBhvr>
                                      <p:to>
                                        <p:strVal val="visible"/>
                                      </p:to>
                                    </p:set>
                                    <p:animEffect transition="in" filter="box(in)">
                                      <p:cBhvr>
                                        <p:cTn id="15" dur="500"/>
                                        <p:tgtEl>
                                          <p:spTgt spid="315395">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15395">
                                            <p:txEl>
                                              <p:pRg st="5" end="5"/>
                                            </p:txEl>
                                          </p:spTgt>
                                        </p:tgtEl>
                                        <p:attrNameLst>
                                          <p:attrName>style.visibility</p:attrName>
                                        </p:attrNameLst>
                                      </p:cBhvr>
                                      <p:to>
                                        <p:strVal val="visible"/>
                                      </p:to>
                                    </p:set>
                                    <p:animEffect transition="in" filter="box(in)">
                                      <p:cBhvr>
                                        <p:cTn id="18" dur="500"/>
                                        <p:tgtEl>
                                          <p:spTgt spid="315395">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15395">
                                            <p:txEl>
                                              <p:pRg st="6" end="6"/>
                                            </p:txEl>
                                          </p:spTgt>
                                        </p:tgtEl>
                                        <p:attrNameLst>
                                          <p:attrName>style.visibility</p:attrName>
                                        </p:attrNameLst>
                                      </p:cBhvr>
                                      <p:to>
                                        <p:strVal val="visible"/>
                                      </p:to>
                                    </p:set>
                                    <p:animEffect transition="in" filter="box(in)">
                                      <p:cBhvr>
                                        <p:cTn id="21" dur="500"/>
                                        <p:tgtEl>
                                          <p:spTgt spid="315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Reporting</a:t>
            </a:r>
            <a:endParaRPr lang="nl-NL" dirty="0"/>
          </a:p>
        </p:txBody>
      </p:sp>
      <p:sp>
        <p:nvSpPr>
          <p:cNvPr id="3" name="Tijdelijke aanduiding voor inhoud 2"/>
          <p:cNvSpPr>
            <a:spLocks noGrp="1"/>
          </p:cNvSpPr>
          <p:nvPr>
            <p:ph idx="1"/>
          </p:nvPr>
        </p:nvSpPr>
        <p:spPr/>
        <p:txBody>
          <a:bodyPr/>
          <a:lstStyle/>
          <a:p>
            <a:r>
              <a:rPr lang="en-US" dirty="0" smtClean="0"/>
              <a:t>Note: diagnostic research serves one purpose only, improve medical practice (doctors, patients)</a:t>
            </a:r>
          </a:p>
          <a:p>
            <a:endParaRPr lang="en-US" dirty="0"/>
          </a:p>
          <a:p>
            <a:r>
              <a:rPr lang="en-US" dirty="0" smtClean="0"/>
              <a:t>Report practically useful findings, always provide predictive values</a:t>
            </a:r>
          </a:p>
          <a:p>
            <a:endParaRPr lang="en-US" dirty="0"/>
          </a:p>
          <a:p>
            <a:r>
              <a:rPr lang="en-US" dirty="0" smtClean="0"/>
              <a:t>'</a:t>
            </a:r>
            <a:r>
              <a:rPr lang="en-US" dirty="0" err="1" smtClean="0"/>
              <a:t>STAndards</a:t>
            </a:r>
            <a:r>
              <a:rPr lang="en-US" dirty="0" smtClean="0"/>
              <a:t> </a:t>
            </a:r>
            <a:r>
              <a:rPr lang="en-US" dirty="0"/>
              <a:t>for </a:t>
            </a:r>
            <a:r>
              <a:rPr lang="en-US" dirty="0" smtClean="0"/>
              <a:t>Reporting </a:t>
            </a:r>
            <a:r>
              <a:rPr lang="en-US" dirty="0"/>
              <a:t>of </a:t>
            </a:r>
            <a:r>
              <a:rPr lang="en-US" dirty="0" smtClean="0"/>
              <a:t>Diagnostic </a:t>
            </a:r>
            <a:r>
              <a:rPr lang="en-US" dirty="0"/>
              <a:t>accuracy' (</a:t>
            </a:r>
            <a:r>
              <a:rPr lang="en-US" dirty="0" smtClean="0"/>
              <a:t>STARD-2015)</a:t>
            </a:r>
            <a:endParaRPr lang="nl-NL" dirty="0"/>
          </a:p>
          <a:p>
            <a:endParaRPr lang="nl-NL" dirty="0"/>
          </a:p>
        </p:txBody>
      </p:sp>
    </p:spTree>
    <p:extLst>
      <p:ext uri="{BB962C8B-B14F-4D97-AF65-F5344CB8AC3E}">
        <p14:creationId xmlns:p14="http://schemas.microsoft.com/office/powerpoint/2010/main" val="17069131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nl-NL" altLang="nl-NL" b="1" dirty="0" err="1" smtClean="0"/>
              <a:t>Prognostics</a:t>
            </a:r>
            <a:endParaRPr lang="nl-NL" altLang="nl-NL" b="1" dirty="0" smtClean="0"/>
          </a:p>
        </p:txBody>
      </p:sp>
      <p:sp>
        <p:nvSpPr>
          <p:cNvPr id="3077" name="Rectangle 3"/>
          <p:cNvSpPr>
            <a:spLocks noGrp="1" noChangeArrowheads="1"/>
          </p:cNvSpPr>
          <p:nvPr>
            <p:ph idx="1"/>
          </p:nvPr>
        </p:nvSpPr>
        <p:spPr/>
        <p:txBody>
          <a:bodyPr/>
          <a:lstStyle/>
          <a:p>
            <a:pPr marL="0" indent="0" eaLnBrk="1" hangingPunct="1">
              <a:buNone/>
            </a:pPr>
            <a:r>
              <a:rPr lang="nl-NL" altLang="nl-NL" dirty="0" smtClean="0"/>
              <a:t>A man of 65 </a:t>
            </a:r>
            <a:r>
              <a:rPr lang="nl-NL" altLang="nl-NL" dirty="0" err="1" smtClean="0"/>
              <a:t>yrs</a:t>
            </a:r>
            <a:r>
              <a:rPr lang="nl-NL" altLang="nl-NL" dirty="0" smtClean="0"/>
              <a:t> </a:t>
            </a:r>
            <a:r>
              <a:rPr lang="nl-NL" altLang="nl-NL" dirty="0" err="1" smtClean="0"/>
              <a:t>old</a:t>
            </a:r>
            <a:r>
              <a:rPr lang="nl-NL" altLang="nl-NL" dirty="0" smtClean="0"/>
              <a:t> </a:t>
            </a:r>
            <a:r>
              <a:rPr lang="nl-NL" altLang="nl-NL" dirty="0" err="1" smtClean="0"/>
              <a:t>just</a:t>
            </a:r>
            <a:r>
              <a:rPr lang="nl-NL" altLang="nl-NL" dirty="0" smtClean="0"/>
              <a:t> had a </a:t>
            </a:r>
            <a:r>
              <a:rPr lang="nl-NL" altLang="nl-NL" dirty="0" err="1" smtClean="0"/>
              <a:t>heart</a:t>
            </a:r>
            <a:r>
              <a:rPr lang="nl-NL" altLang="nl-NL" dirty="0" smtClean="0"/>
              <a:t> attack. </a:t>
            </a:r>
            <a:r>
              <a:rPr lang="nl-NL" altLang="nl-NL" dirty="0" err="1" smtClean="0"/>
              <a:t>Physician</a:t>
            </a:r>
            <a:r>
              <a:rPr lang="nl-NL" altLang="nl-NL" dirty="0" smtClean="0"/>
              <a:t> takes </a:t>
            </a:r>
            <a:r>
              <a:rPr lang="nl-NL" altLang="nl-NL" dirty="0" err="1" smtClean="0"/>
              <a:t>medical</a:t>
            </a:r>
            <a:r>
              <a:rPr lang="nl-NL" altLang="nl-NL" dirty="0" smtClean="0"/>
              <a:t> </a:t>
            </a:r>
            <a:r>
              <a:rPr lang="nl-NL" altLang="nl-NL" dirty="0" err="1" smtClean="0"/>
              <a:t>history</a:t>
            </a:r>
            <a:r>
              <a:rPr lang="nl-NL" altLang="nl-NL" dirty="0" smtClean="0"/>
              <a:t>, </a:t>
            </a:r>
            <a:r>
              <a:rPr lang="nl-NL" altLang="nl-NL" dirty="0" err="1" smtClean="0"/>
              <a:t>physical</a:t>
            </a:r>
            <a:r>
              <a:rPr lang="nl-NL" altLang="nl-NL" dirty="0" smtClean="0"/>
              <a:t> examination </a:t>
            </a:r>
            <a:r>
              <a:rPr lang="nl-NL" altLang="nl-NL" dirty="0" err="1" smtClean="0"/>
              <a:t>and</a:t>
            </a:r>
            <a:r>
              <a:rPr lang="nl-NL" altLang="nl-NL" dirty="0" smtClean="0"/>
              <a:t> takes </a:t>
            </a:r>
            <a:r>
              <a:rPr lang="nl-NL" altLang="nl-NL" dirty="0" err="1" smtClean="0"/>
              <a:t>various</a:t>
            </a:r>
            <a:r>
              <a:rPr lang="nl-NL" altLang="nl-NL" dirty="0" smtClean="0"/>
              <a:t> </a:t>
            </a:r>
            <a:r>
              <a:rPr lang="nl-NL" altLang="nl-NL" dirty="0" err="1" smtClean="0"/>
              <a:t>other</a:t>
            </a:r>
            <a:r>
              <a:rPr lang="nl-NL" altLang="nl-NL" dirty="0" smtClean="0"/>
              <a:t> tests. Treatment is streptokinase. </a:t>
            </a:r>
            <a:r>
              <a:rPr lang="nl-NL" altLang="nl-NL" dirty="0" err="1" smtClean="0"/>
              <a:t>Patient’s</a:t>
            </a:r>
            <a:r>
              <a:rPr lang="nl-NL" altLang="nl-NL" dirty="0" smtClean="0"/>
              <a:t> ‘high </a:t>
            </a:r>
            <a:r>
              <a:rPr lang="nl-NL" altLang="nl-NL" dirty="0" err="1" smtClean="0"/>
              <a:t>sensitive</a:t>
            </a:r>
            <a:r>
              <a:rPr lang="nl-NL" altLang="nl-NL" dirty="0" smtClean="0"/>
              <a:t> C-</a:t>
            </a:r>
            <a:r>
              <a:rPr lang="nl-NL" altLang="nl-NL" dirty="0" err="1" smtClean="0"/>
              <a:t>Reactive</a:t>
            </a:r>
            <a:r>
              <a:rPr lang="nl-NL" altLang="nl-NL" dirty="0" smtClean="0"/>
              <a:t>-</a:t>
            </a:r>
            <a:r>
              <a:rPr lang="nl-NL" altLang="nl-NL" dirty="0" err="1" smtClean="0"/>
              <a:t>Protein</a:t>
            </a:r>
            <a:r>
              <a:rPr lang="nl-NL" altLang="nl-NL" dirty="0" smtClean="0"/>
              <a:t>‘ is </a:t>
            </a:r>
            <a:r>
              <a:rPr lang="nl-NL" altLang="nl-NL" dirty="0" err="1" smtClean="0"/>
              <a:t>elevated</a:t>
            </a:r>
            <a:r>
              <a:rPr lang="nl-NL" altLang="nl-NL" dirty="0" smtClean="0"/>
              <a:t>.</a:t>
            </a:r>
          </a:p>
          <a:p>
            <a:pPr marL="533400" indent="-533400" eaLnBrk="1" hangingPunct="1"/>
            <a:endParaRPr lang="nl-NL" altLang="nl-NL" dirty="0" smtClean="0"/>
          </a:p>
          <a:p>
            <a:pPr marL="0" indent="0" eaLnBrk="1" hangingPunct="1">
              <a:buNone/>
            </a:pPr>
            <a:r>
              <a:rPr lang="nl-NL" altLang="nl-NL" dirty="0" err="1" smtClean="0"/>
              <a:t>What</a:t>
            </a:r>
            <a:r>
              <a:rPr lang="nl-NL" altLang="nl-NL" dirty="0" smtClean="0"/>
              <a:t> are </a:t>
            </a:r>
            <a:r>
              <a:rPr lang="nl-NL" altLang="nl-NL" dirty="0" err="1" smtClean="0"/>
              <a:t>from</a:t>
            </a:r>
            <a:r>
              <a:rPr lang="nl-NL" altLang="nl-NL" dirty="0" smtClean="0"/>
              <a:t> </a:t>
            </a:r>
            <a:r>
              <a:rPr lang="nl-NL" altLang="nl-NL" dirty="0" err="1" smtClean="0"/>
              <a:t>patient’s</a:t>
            </a:r>
            <a:r>
              <a:rPr lang="nl-NL" altLang="nl-NL" dirty="0" smtClean="0"/>
              <a:t> </a:t>
            </a:r>
            <a:r>
              <a:rPr lang="nl-NL" altLang="nl-NL" dirty="0" err="1" smtClean="0"/>
              <a:t>perspective</a:t>
            </a:r>
            <a:r>
              <a:rPr lang="nl-NL" altLang="nl-NL" dirty="0" smtClean="0"/>
              <a:t> important </a:t>
            </a:r>
            <a:r>
              <a:rPr lang="nl-NL" altLang="nl-NL" dirty="0" err="1" smtClean="0"/>
              <a:t>prognostic</a:t>
            </a:r>
            <a:r>
              <a:rPr lang="nl-NL" altLang="nl-NL" dirty="0" smtClean="0"/>
              <a:t> research </a:t>
            </a:r>
            <a:r>
              <a:rPr lang="nl-NL" altLang="nl-NL" dirty="0" err="1" smtClean="0"/>
              <a:t>questions</a:t>
            </a:r>
            <a:r>
              <a:rPr lang="nl-NL" altLang="nl-NL" dirty="0" smtClean="0"/>
              <a:t>?</a:t>
            </a:r>
          </a:p>
          <a:p>
            <a:pPr lvl="1" eaLnBrk="1" hangingPunct="1">
              <a:buFontTx/>
              <a:buChar char="•"/>
            </a:pPr>
            <a:r>
              <a:rPr lang="nl-NL" altLang="nl-NL" dirty="0" smtClean="0"/>
              <a:t>Is CRP </a:t>
            </a:r>
            <a:r>
              <a:rPr lang="nl-NL" altLang="nl-NL" dirty="0" err="1" smtClean="0"/>
              <a:t>an</a:t>
            </a:r>
            <a:r>
              <a:rPr lang="nl-NL" altLang="nl-NL" dirty="0" smtClean="0"/>
              <a:t> independent predictor of </a:t>
            </a:r>
            <a:r>
              <a:rPr lang="nl-NL" altLang="nl-NL" dirty="0" err="1" smtClean="0"/>
              <a:t>mortality</a:t>
            </a:r>
            <a:r>
              <a:rPr lang="nl-NL" altLang="nl-NL" dirty="0" smtClean="0"/>
              <a:t> </a:t>
            </a:r>
            <a:r>
              <a:rPr lang="nl-NL" altLang="nl-NL" dirty="0" err="1" smtClean="0"/>
              <a:t>after</a:t>
            </a:r>
            <a:r>
              <a:rPr lang="nl-NL" altLang="nl-NL" dirty="0" smtClean="0"/>
              <a:t> 30 </a:t>
            </a:r>
            <a:r>
              <a:rPr lang="nl-NL" altLang="nl-NL" dirty="0" err="1" smtClean="0"/>
              <a:t>days</a:t>
            </a:r>
            <a:r>
              <a:rPr lang="nl-NL" altLang="nl-NL" dirty="0" smtClean="0"/>
              <a:t>?</a:t>
            </a:r>
          </a:p>
          <a:p>
            <a:pPr lvl="1" eaLnBrk="1" hangingPunct="1">
              <a:buFontTx/>
              <a:buChar char="•"/>
            </a:pPr>
            <a:r>
              <a:rPr lang="nl-NL" altLang="nl-NL" dirty="0" err="1" smtClean="0"/>
              <a:t>What</a:t>
            </a:r>
            <a:r>
              <a:rPr lang="nl-NL" altLang="nl-NL" dirty="0" smtClean="0"/>
              <a:t> </a:t>
            </a:r>
            <a:r>
              <a:rPr lang="nl-NL" altLang="nl-NL" dirty="0"/>
              <a:t>is </a:t>
            </a:r>
            <a:r>
              <a:rPr lang="nl-NL" altLang="nl-NL" dirty="0" smtClean="0"/>
              <a:t>risk of </a:t>
            </a:r>
            <a:r>
              <a:rPr lang="nl-NL" altLang="nl-NL" dirty="0" err="1" smtClean="0"/>
              <a:t>death</a:t>
            </a:r>
            <a:r>
              <a:rPr lang="nl-NL" altLang="nl-NL" dirty="0" smtClean="0"/>
              <a:t> </a:t>
            </a:r>
            <a:r>
              <a:rPr lang="nl-NL" altLang="nl-NL" dirty="0" err="1" smtClean="0"/>
              <a:t>within</a:t>
            </a:r>
            <a:r>
              <a:rPr lang="nl-NL" altLang="nl-NL" dirty="0" smtClean="0"/>
              <a:t> 30 </a:t>
            </a:r>
            <a:r>
              <a:rPr lang="nl-NL" altLang="nl-NL" dirty="0" err="1" smtClean="0"/>
              <a:t>days</a:t>
            </a:r>
            <a:r>
              <a:rPr lang="nl-NL" altLang="nl-NL" dirty="0" smtClean="0"/>
              <a:t>? </a:t>
            </a:r>
          </a:p>
          <a:p>
            <a:pPr marL="533400" indent="-533400" eaLnBrk="1" hangingPunct="1">
              <a:lnSpc>
                <a:spcPct val="90000"/>
              </a:lnSpc>
            </a:pPr>
            <a:endParaRPr lang="en-GB" altLang="nl-NL" dirty="0" smtClean="0"/>
          </a:p>
          <a:p>
            <a:pPr marL="533400" indent="-533400" eaLnBrk="1" hangingPunct="1">
              <a:lnSpc>
                <a:spcPct val="90000"/>
              </a:lnSpc>
            </a:pPr>
            <a:endParaRPr lang="en-GB" altLang="nl-NL" dirty="0" smtClean="0"/>
          </a:p>
        </p:txBody>
      </p:sp>
    </p:spTree>
    <p:extLst>
      <p:ext uri="{BB962C8B-B14F-4D97-AF65-F5344CB8AC3E}">
        <p14:creationId xmlns:p14="http://schemas.microsoft.com/office/powerpoint/2010/main" val="368116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err="1" smtClean="0"/>
              <a:t>Prognostics</a:t>
            </a:r>
            <a:endParaRPr lang="nl-NL" dirty="0"/>
          </a:p>
        </p:txBody>
      </p:sp>
      <p:sp>
        <p:nvSpPr>
          <p:cNvPr id="6" name="Tijdelijke aanduiding voor inhoud 5"/>
          <p:cNvSpPr>
            <a:spLocks noGrp="1"/>
          </p:cNvSpPr>
          <p:nvPr>
            <p:ph idx="1"/>
          </p:nvPr>
        </p:nvSpPr>
        <p:spPr/>
        <p:txBody>
          <a:bodyPr/>
          <a:lstStyle/>
          <a:p>
            <a:r>
              <a:rPr lang="nl-NL" dirty="0" err="1" smtClean="0"/>
              <a:t>Patient</a:t>
            </a:r>
            <a:r>
              <a:rPr lang="nl-NL" dirty="0" smtClean="0"/>
              <a:t> has </a:t>
            </a:r>
            <a:r>
              <a:rPr lang="nl-NL" dirty="0" err="1" smtClean="0"/>
              <a:t>disease</a:t>
            </a:r>
            <a:r>
              <a:rPr lang="nl-NL" dirty="0" smtClean="0"/>
              <a:t> </a:t>
            </a:r>
            <a:r>
              <a:rPr lang="nl-NL" dirty="0" err="1" smtClean="0"/>
              <a:t>diagnosed</a:t>
            </a:r>
            <a:endParaRPr lang="nl-NL" dirty="0" smtClean="0"/>
          </a:p>
          <a:p>
            <a:pPr lvl="1" eaLnBrk="1" hangingPunct="1">
              <a:spcBef>
                <a:spcPct val="50000"/>
              </a:spcBef>
            </a:pPr>
            <a:r>
              <a:rPr lang="nl-NL" altLang="nl-NL" dirty="0" err="1" smtClean="0"/>
              <a:t>What</a:t>
            </a:r>
            <a:r>
              <a:rPr lang="nl-NL" altLang="nl-NL" dirty="0" smtClean="0"/>
              <a:t> </a:t>
            </a:r>
            <a:r>
              <a:rPr lang="nl-NL" altLang="nl-NL" dirty="0" err="1" smtClean="0"/>
              <a:t>happens</a:t>
            </a:r>
            <a:r>
              <a:rPr lang="nl-NL" altLang="nl-NL" dirty="0" smtClean="0"/>
              <a:t> in </a:t>
            </a:r>
            <a:r>
              <a:rPr lang="nl-NL" altLang="nl-NL" dirty="0" err="1" smtClean="0"/>
              <a:t>future</a:t>
            </a:r>
            <a:r>
              <a:rPr lang="nl-NL" altLang="nl-NL" dirty="0" smtClean="0"/>
              <a:t>?</a:t>
            </a:r>
            <a:endParaRPr lang="nl-NL" altLang="nl-NL" dirty="0"/>
          </a:p>
          <a:p>
            <a:pPr eaLnBrk="1" hangingPunct="1">
              <a:spcBef>
                <a:spcPct val="50000"/>
              </a:spcBef>
            </a:pPr>
            <a:r>
              <a:rPr lang="nl-NL" altLang="nl-NL" dirty="0" err="1" smtClean="0"/>
              <a:t>What</a:t>
            </a:r>
            <a:r>
              <a:rPr lang="nl-NL" altLang="nl-NL" dirty="0" smtClean="0"/>
              <a:t> </a:t>
            </a:r>
            <a:r>
              <a:rPr lang="nl-NL" altLang="nl-NL" dirty="0" err="1" smtClean="0"/>
              <a:t>determinants</a:t>
            </a:r>
            <a:r>
              <a:rPr lang="nl-NL" altLang="nl-NL" dirty="0" smtClean="0"/>
              <a:t> </a:t>
            </a:r>
            <a:r>
              <a:rPr lang="nl-NL" altLang="nl-NL" dirty="0" err="1" smtClean="0"/>
              <a:t>predict</a:t>
            </a:r>
            <a:r>
              <a:rPr lang="nl-NL" altLang="nl-NL" dirty="0" smtClean="0"/>
              <a:t> </a:t>
            </a:r>
            <a:r>
              <a:rPr lang="nl-NL" altLang="nl-NL" dirty="0" err="1" smtClean="0"/>
              <a:t>natural</a:t>
            </a:r>
            <a:r>
              <a:rPr lang="nl-NL" altLang="nl-NL" dirty="0" smtClean="0"/>
              <a:t> </a:t>
            </a:r>
            <a:r>
              <a:rPr lang="nl-NL" altLang="nl-NL" dirty="0" err="1" smtClean="0"/>
              <a:t>history</a:t>
            </a:r>
            <a:r>
              <a:rPr lang="nl-NL" altLang="nl-NL" dirty="0" smtClean="0"/>
              <a:t> (</a:t>
            </a:r>
            <a:r>
              <a:rPr lang="nl-NL" altLang="nl-NL" dirty="0" err="1" smtClean="0"/>
              <a:t>future</a:t>
            </a:r>
            <a:r>
              <a:rPr lang="nl-NL" altLang="nl-NL" dirty="0" smtClean="0"/>
              <a:t>) </a:t>
            </a:r>
          </a:p>
          <a:p>
            <a:pPr eaLnBrk="1" hangingPunct="1">
              <a:spcBef>
                <a:spcPct val="50000"/>
              </a:spcBef>
            </a:pPr>
            <a:r>
              <a:rPr lang="nl-NL" altLang="nl-NL" dirty="0" err="1" smtClean="0"/>
              <a:t>think</a:t>
            </a:r>
            <a:r>
              <a:rPr lang="nl-NL" altLang="nl-NL" dirty="0" smtClean="0"/>
              <a:t> of </a:t>
            </a:r>
            <a:r>
              <a:rPr lang="nl-NL" altLang="nl-NL" dirty="0" err="1" smtClean="0"/>
              <a:t>patient</a:t>
            </a:r>
            <a:r>
              <a:rPr lang="nl-NL" altLang="nl-NL" dirty="0" smtClean="0"/>
              <a:t> </a:t>
            </a:r>
            <a:r>
              <a:rPr lang="nl-NL" altLang="nl-NL" dirty="0" err="1" smtClean="0"/>
              <a:t>characteristics</a:t>
            </a:r>
            <a:r>
              <a:rPr lang="nl-NL" altLang="nl-NL" dirty="0" smtClean="0"/>
              <a:t>, </a:t>
            </a:r>
            <a:r>
              <a:rPr lang="nl-NL" altLang="nl-NL" dirty="0" err="1" smtClean="0"/>
              <a:t>disease</a:t>
            </a:r>
            <a:r>
              <a:rPr lang="nl-NL" altLang="nl-NL" dirty="0" smtClean="0"/>
              <a:t> </a:t>
            </a:r>
            <a:r>
              <a:rPr lang="nl-NL" altLang="nl-NL" dirty="0" err="1" smtClean="0"/>
              <a:t>characteristics</a:t>
            </a:r>
            <a:r>
              <a:rPr lang="nl-NL" altLang="nl-NL" dirty="0" smtClean="0"/>
              <a:t>, test </a:t>
            </a:r>
            <a:r>
              <a:rPr lang="nl-NL" altLang="nl-NL" dirty="0" err="1" smtClean="0"/>
              <a:t>results</a:t>
            </a:r>
            <a:r>
              <a:rPr lang="nl-NL" altLang="nl-NL" dirty="0" smtClean="0"/>
              <a:t> </a:t>
            </a:r>
            <a:r>
              <a:rPr lang="nl-NL" altLang="nl-NL" dirty="0" err="1" smtClean="0"/>
              <a:t>etc</a:t>
            </a:r>
            <a:endParaRPr lang="nl-NL" altLang="nl-NL" dirty="0"/>
          </a:p>
          <a:p>
            <a:pPr eaLnBrk="1" hangingPunct="1">
              <a:spcBef>
                <a:spcPct val="50000"/>
              </a:spcBef>
            </a:pPr>
            <a:r>
              <a:rPr lang="nl-NL" altLang="nl-NL" dirty="0" err="1" smtClean="0"/>
              <a:t>Outcome</a:t>
            </a:r>
            <a:r>
              <a:rPr lang="nl-NL" altLang="nl-NL" dirty="0" smtClean="0"/>
              <a:t>: </a:t>
            </a:r>
            <a:r>
              <a:rPr lang="nl-NL" altLang="nl-NL" dirty="0" err="1" smtClean="0"/>
              <a:t>death</a:t>
            </a:r>
            <a:r>
              <a:rPr lang="nl-NL" altLang="nl-NL" dirty="0" smtClean="0"/>
              <a:t>, </a:t>
            </a:r>
            <a:r>
              <a:rPr lang="nl-NL" altLang="nl-NL" dirty="0" err="1" smtClean="0"/>
              <a:t>disease</a:t>
            </a:r>
            <a:r>
              <a:rPr lang="nl-NL" altLang="nl-NL" dirty="0" smtClean="0"/>
              <a:t> </a:t>
            </a:r>
            <a:r>
              <a:rPr lang="nl-NL" altLang="nl-NL" dirty="0" err="1" smtClean="0"/>
              <a:t>recurrence</a:t>
            </a:r>
            <a:r>
              <a:rPr lang="nl-NL" altLang="nl-NL" dirty="0" smtClean="0"/>
              <a:t>, </a:t>
            </a:r>
            <a:r>
              <a:rPr lang="nl-NL" altLang="nl-NL" dirty="0" err="1" smtClean="0"/>
              <a:t>complications</a:t>
            </a:r>
            <a:r>
              <a:rPr lang="nl-NL" altLang="nl-NL" dirty="0" smtClean="0"/>
              <a:t>, </a:t>
            </a:r>
            <a:r>
              <a:rPr lang="nl-NL" altLang="nl-NL" dirty="0" err="1" smtClean="0"/>
              <a:t>quality</a:t>
            </a:r>
            <a:r>
              <a:rPr lang="nl-NL" altLang="nl-NL" dirty="0" smtClean="0"/>
              <a:t> of life etc. </a:t>
            </a:r>
            <a:r>
              <a:rPr lang="nl-NL" altLang="nl-NL" dirty="0" err="1" smtClean="0"/>
              <a:t>Outcomes</a:t>
            </a:r>
            <a:r>
              <a:rPr lang="nl-NL" altLang="nl-NL" dirty="0" smtClean="0"/>
              <a:t> </a:t>
            </a:r>
            <a:r>
              <a:rPr lang="nl-NL" altLang="nl-NL" dirty="0" err="1" smtClean="0"/>
              <a:t>that</a:t>
            </a:r>
            <a:r>
              <a:rPr lang="nl-NL" altLang="nl-NL" dirty="0" smtClean="0"/>
              <a:t> are relevant </a:t>
            </a:r>
            <a:r>
              <a:rPr lang="nl-NL" altLang="nl-NL" dirty="0" err="1" smtClean="0"/>
              <a:t>to</a:t>
            </a:r>
            <a:r>
              <a:rPr lang="nl-NL" altLang="nl-NL" dirty="0" smtClean="0"/>
              <a:t> </a:t>
            </a:r>
            <a:r>
              <a:rPr lang="nl-NL" altLang="nl-NL" dirty="0" err="1" smtClean="0"/>
              <a:t>patients</a:t>
            </a:r>
            <a:r>
              <a:rPr lang="nl-NL" altLang="nl-NL" dirty="0" smtClean="0"/>
              <a:t> </a:t>
            </a:r>
            <a:endParaRPr lang="nl-NL" altLang="nl-NL" dirty="0"/>
          </a:p>
          <a:p>
            <a:pPr eaLnBrk="1" hangingPunct="1">
              <a:spcBef>
                <a:spcPct val="50000"/>
              </a:spcBef>
            </a:pPr>
            <a:r>
              <a:rPr lang="nl-NL" dirty="0" err="1" smtClean="0"/>
              <a:t>Starting</a:t>
            </a:r>
            <a:r>
              <a:rPr lang="nl-NL" dirty="0" smtClean="0"/>
              <a:t> point </a:t>
            </a:r>
            <a:r>
              <a:rPr lang="nl-NL" dirty="0"/>
              <a:t>/ moment </a:t>
            </a:r>
            <a:r>
              <a:rPr lang="nl-NL" dirty="0" smtClean="0"/>
              <a:t>of </a:t>
            </a:r>
            <a:r>
              <a:rPr lang="nl-NL" dirty="0" err="1" smtClean="0"/>
              <a:t>prediction</a:t>
            </a:r>
            <a:r>
              <a:rPr lang="nl-NL" dirty="0" smtClean="0"/>
              <a:t>: </a:t>
            </a:r>
            <a:r>
              <a:rPr lang="nl-NL" dirty="0" err="1" smtClean="0"/>
              <a:t>after</a:t>
            </a:r>
            <a:r>
              <a:rPr lang="nl-NL" dirty="0" smtClean="0"/>
              <a:t> </a:t>
            </a:r>
            <a:r>
              <a:rPr lang="nl-NL" dirty="0" err="1" smtClean="0"/>
              <a:t>establishing</a:t>
            </a:r>
            <a:r>
              <a:rPr lang="nl-NL" dirty="0" smtClean="0"/>
              <a:t> diagnosis</a:t>
            </a:r>
            <a:endParaRPr lang="nl-NL" dirty="0"/>
          </a:p>
          <a:p>
            <a:pPr eaLnBrk="1" hangingPunct="1">
              <a:spcBef>
                <a:spcPct val="50000"/>
              </a:spcBef>
            </a:pPr>
            <a:endParaRPr lang="nl-NL" altLang="nl-NL" dirty="0"/>
          </a:p>
          <a:p>
            <a:endParaRPr lang="nl-NL" dirty="0"/>
          </a:p>
        </p:txBody>
      </p:sp>
    </p:spTree>
    <p:extLst>
      <p:ext uri="{BB962C8B-B14F-4D97-AF65-F5344CB8AC3E}">
        <p14:creationId xmlns:p14="http://schemas.microsoft.com/office/powerpoint/2010/main" val="19411179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Motive</a:t>
            </a:r>
            <a:endParaRPr lang="nl-NL" dirty="0"/>
          </a:p>
        </p:txBody>
      </p:sp>
      <p:sp>
        <p:nvSpPr>
          <p:cNvPr id="3" name="Tijdelijke aanduiding voor inhoud 2"/>
          <p:cNvSpPr>
            <a:spLocks noGrp="1"/>
          </p:cNvSpPr>
          <p:nvPr>
            <p:ph idx="1"/>
          </p:nvPr>
        </p:nvSpPr>
        <p:spPr/>
        <p:txBody>
          <a:bodyPr/>
          <a:lstStyle/>
          <a:p>
            <a:pPr eaLnBrk="1" hangingPunct="1">
              <a:spcBef>
                <a:spcPts val="528"/>
              </a:spcBef>
            </a:pPr>
            <a:r>
              <a:rPr lang="nl-NL" altLang="nl-NL" dirty="0" err="1" smtClean="0"/>
              <a:t>Reliable</a:t>
            </a:r>
            <a:r>
              <a:rPr lang="nl-NL" altLang="nl-NL" dirty="0" smtClean="0"/>
              <a:t> info </a:t>
            </a:r>
            <a:r>
              <a:rPr lang="nl-NL" altLang="nl-NL" dirty="0" err="1" smtClean="0"/>
              <a:t>about</a:t>
            </a:r>
            <a:r>
              <a:rPr lang="nl-NL" altLang="nl-NL" dirty="0" smtClean="0"/>
              <a:t> </a:t>
            </a:r>
            <a:r>
              <a:rPr lang="nl-NL" altLang="nl-NL" dirty="0" err="1" smtClean="0"/>
              <a:t>future</a:t>
            </a:r>
            <a:endParaRPr lang="nl-NL" altLang="nl-NL" dirty="0" smtClean="0"/>
          </a:p>
          <a:p>
            <a:pPr lvl="1" eaLnBrk="1" hangingPunct="1">
              <a:spcBef>
                <a:spcPts val="528"/>
              </a:spcBef>
            </a:pPr>
            <a:r>
              <a:rPr lang="nl-NL" altLang="nl-NL" sz="2000" dirty="0" err="1" smtClean="0"/>
              <a:t>Patients</a:t>
            </a:r>
            <a:r>
              <a:rPr lang="nl-NL" altLang="nl-NL" sz="2000" dirty="0" smtClean="0"/>
              <a:t> </a:t>
            </a:r>
            <a:r>
              <a:rPr lang="nl-NL" altLang="nl-NL" sz="2000" dirty="0" err="1" smtClean="0"/>
              <a:t>and</a:t>
            </a:r>
            <a:r>
              <a:rPr lang="nl-NL" altLang="nl-NL" sz="2000" dirty="0" smtClean="0"/>
              <a:t> doctors</a:t>
            </a:r>
            <a:endParaRPr lang="nl-NL" altLang="nl-NL" sz="2000" dirty="0" smtClean="0"/>
          </a:p>
          <a:p>
            <a:pPr lvl="1" eaLnBrk="1" hangingPunct="1">
              <a:spcBef>
                <a:spcPts val="528"/>
              </a:spcBef>
            </a:pPr>
            <a:endParaRPr lang="nl-NL" altLang="nl-NL" sz="2000" dirty="0"/>
          </a:p>
          <a:p>
            <a:pPr eaLnBrk="1" hangingPunct="1">
              <a:spcBef>
                <a:spcPts val="528"/>
              </a:spcBef>
            </a:pPr>
            <a:r>
              <a:rPr lang="nl-NL" altLang="nl-NL" dirty="0"/>
              <a:t> </a:t>
            </a:r>
            <a:r>
              <a:rPr lang="nl-NL" altLang="nl-NL" dirty="0" err="1" smtClean="0"/>
              <a:t>Choice</a:t>
            </a:r>
            <a:r>
              <a:rPr lang="nl-NL" altLang="nl-NL" dirty="0" smtClean="0"/>
              <a:t> of treatment</a:t>
            </a:r>
          </a:p>
          <a:p>
            <a:pPr lvl="1" eaLnBrk="1" hangingPunct="1">
              <a:spcBef>
                <a:spcPts val="528"/>
              </a:spcBef>
            </a:pPr>
            <a:r>
              <a:rPr lang="nl-NL" altLang="nl-NL" sz="2000" dirty="0" err="1" smtClean="0"/>
              <a:t>If</a:t>
            </a:r>
            <a:r>
              <a:rPr lang="nl-NL" altLang="nl-NL" sz="2000" dirty="0" smtClean="0"/>
              <a:t> </a:t>
            </a:r>
            <a:r>
              <a:rPr lang="nl-NL" altLang="nl-NL" sz="2000" dirty="0" err="1" smtClean="0"/>
              <a:t>patient</a:t>
            </a:r>
            <a:r>
              <a:rPr lang="nl-NL" altLang="nl-NL" sz="2000" dirty="0" smtClean="0"/>
              <a:t> has high </a:t>
            </a:r>
            <a:r>
              <a:rPr lang="nl-NL" altLang="nl-NL" sz="2000" dirty="0" smtClean="0"/>
              <a:t>risk (</a:t>
            </a:r>
            <a:r>
              <a:rPr lang="nl-NL" altLang="nl-NL" sz="2000" dirty="0" err="1" smtClean="0"/>
              <a:t>predicted</a:t>
            </a:r>
            <a:r>
              <a:rPr lang="nl-NL" altLang="nl-NL" sz="2000" dirty="0" smtClean="0"/>
              <a:t>) </a:t>
            </a:r>
            <a:r>
              <a:rPr lang="nl-NL" altLang="nl-NL" sz="2000" dirty="0" smtClean="0"/>
              <a:t>of bad </a:t>
            </a:r>
            <a:r>
              <a:rPr lang="nl-NL" altLang="nl-NL" sz="2000" dirty="0" err="1" smtClean="0"/>
              <a:t>outcome</a:t>
            </a:r>
            <a:endParaRPr lang="nl-NL" altLang="nl-NL" sz="2000" dirty="0"/>
          </a:p>
          <a:p>
            <a:endParaRPr lang="nl-NL" dirty="0"/>
          </a:p>
        </p:txBody>
      </p:sp>
    </p:spTree>
    <p:extLst>
      <p:ext uri="{BB962C8B-B14F-4D97-AF65-F5344CB8AC3E}">
        <p14:creationId xmlns:p14="http://schemas.microsoft.com/office/powerpoint/2010/main" val="34447933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nl-NL" altLang="nl-NL" dirty="0" err="1" smtClean="0"/>
              <a:t>Prognostic</a:t>
            </a:r>
            <a:r>
              <a:rPr lang="nl-NL" altLang="nl-NL" dirty="0" smtClean="0"/>
              <a:t> research</a:t>
            </a:r>
          </a:p>
        </p:txBody>
      </p:sp>
      <p:sp>
        <p:nvSpPr>
          <p:cNvPr id="8197" name="Rectangle 3"/>
          <p:cNvSpPr>
            <a:spLocks noGrp="1" noChangeArrowheads="1"/>
          </p:cNvSpPr>
          <p:nvPr>
            <p:ph idx="1"/>
          </p:nvPr>
        </p:nvSpPr>
        <p:spPr/>
        <p:txBody>
          <a:bodyPr/>
          <a:lstStyle/>
          <a:p>
            <a:pPr algn="l" defTabSz="228600">
              <a:spcBef>
                <a:spcPts val="528"/>
              </a:spcBef>
              <a:buFontTx/>
              <a:buChar char="•"/>
            </a:pPr>
            <a:r>
              <a:rPr lang="nl-NL" altLang="nl-NL" dirty="0" smtClean="0"/>
              <a:t>Cohort of </a:t>
            </a:r>
            <a:r>
              <a:rPr lang="nl-NL" altLang="nl-NL" dirty="0" err="1" smtClean="0"/>
              <a:t>diagnosed</a:t>
            </a:r>
            <a:r>
              <a:rPr lang="nl-NL" altLang="nl-NL" dirty="0" smtClean="0"/>
              <a:t> </a:t>
            </a:r>
            <a:r>
              <a:rPr lang="nl-NL" altLang="nl-NL" dirty="0" err="1" smtClean="0"/>
              <a:t>patients</a:t>
            </a:r>
            <a:r>
              <a:rPr lang="nl-NL" altLang="nl-NL" dirty="0" smtClean="0"/>
              <a:t> T &gt; 0 (domain </a:t>
            </a:r>
            <a:r>
              <a:rPr lang="nl-NL" altLang="nl-NL" dirty="0" err="1" smtClean="0"/>
              <a:t>patients</a:t>
            </a:r>
            <a:r>
              <a:rPr lang="nl-NL" altLang="nl-NL" dirty="0" smtClean="0"/>
              <a:t> like these in </a:t>
            </a:r>
            <a:r>
              <a:rPr lang="nl-NL" altLang="nl-NL" dirty="0" err="1" smtClean="0"/>
              <a:t>this</a:t>
            </a:r>
            <a:r>
              <a:rPr lang="nl-NL" altLang="nl-NL" dirty="0" smtClean="0"/>
              <a:t> </a:t>
            </a:r>
            <a:r>
              <a:rPr lang="nl-NL" altLang="nl-NL" dirty="0" err="1" smtClean="0"/>
              <a:t>particular</a:t>
            </a:r>
            <a:r>
              <a:rPr lang="nl-NL" altLang="nl-NL" dirty="0" smtClean="0"/>
              <a:t> setting)</a:t>
            </a:r>
          </a:p>
          <a:p>
            <a:pPr algn="l" defTabSz="228600">
              <a:spcBef>
                <a:spcPts val="528"/>
              </a:spcBef>
            </a:pPr>
            <a:endParaRPr lang="nl-NL" altLang="nl-NL" dirty="0" smtClean="0"/>
          </a:p>
          <a:p>
            <a:pPr algn="l" defTabSz="228600">
              <a:spcBef>
                <a:spcPts val="528"/>
              </a:spcBef>
              <a:buFontTx/>
              <a:buChar char="•"/>
            </a:pPr>
            <a:r>
              <a:rPr lang="nl-NL" altLang="nl-NL" dirty="0" smtClean="0"/>
              <a:t>I </a:t>
            </a:r>
            <a:r>
              <a:rPr lang="nl-NL" altLang="nl-NL" dirty="0" err="1" smtClean="0"/>
              <a:t>death</a:t>
            </a:r>
            <a:r>
              <a:rPr lang="nl-NL" altLang="nl-NL" dirty="0" smtClean="0"/>
              <a:t> 30 </a:t>
            </a:r>
            <a:r>
              <a:rPr lang="nl-NL" altLang="nl-NL" dirty="0" err="1" smtClean="0"/>
              <a:t>days</a:t>
            </a:r>
            <a:r>
              <a:rPr lang="nl-NL" altLang="nl-NL" dirty="0" smtClean="0"/>
              <a:t> = f(</a:t>
            </a:r>
            <a:r>
              <a:rPr lang="nl-NL" altLang="nl-NL" dirty="0" err="1" smtClean="0"/>
              <a:t>patient</a:t>
            </a:r>
            <a:r>
              <a:rPr lang="nl-NL" altLang="nl-NL" dirty="0" smtClean="0"/>
              <a:t> </a:t>
            </a:r>
            <a:r>
              <a:rPr lang="nl-NL" altLang="nl-NL" dirty="0" err="1" smtClean="0"/>
              <a:t>chars</a:t>
            </a:r>
            <a:r>
              <a:rPr lang="nl-NL" altLang="nl-NL" dirty="0" smtClean="0"/>
              <a:t>, </a:t>
            </a:r>
            <a:r>
              <a:rPr lang="nl-NL" altLang="nl-NL" dirty="0" err="1" smtClean="0"/>
              <a:t>med</a:t>
            </a:r>
            <a:r>
              <a:rPr lang="nl-NL" altLang="nl-NL" dirty="0" smtClean="0"/>
              <a:t> </a:t>
            </a:r>
            <a:r>
              <a:rPr lang="nl-NL" altLang="nl-NL" dirty="0" err="1" smtClean="0"/>
              <a:t>hist</a:t>
            </a:r>
            <a:r>
              <a:rPr lang="nl-NL" altLang="nl-NL" dirty="0" smtClean="0"/>
              <a:t>, </a:t>
            </a:r>
            <a:r>
              <a:rPr lang="nl-NL" altLang="nl-NL" dirty="0" err="1" smtClean="0"/>
              <a:t>phys</a:t>
            </a:r>
            <a:r>
              <a:rPr lang="nl-NL" altLang="nl-NL" dirty="0" smtClean="0"/>
              <a:t> </a:t>
            </a:r>
            <a:r>
              <a:rPr lang="nl-NL" altLang="nl-NL" dirty="0" err="1" smtClean="0"/>
              <a:t>exam</a:t>
            </a:r>
            <a:r>
              <a:rPr lang="nl-NL" altLang="nl-NL" dirty="0" smtClean="0"/>
              <a:t>, lab +</a:t>
            </a:r>
            <a:r>
              <a:rPr lang="nl-NL" altLang="nl-NL" dirty="0" err="1" smtClean="0"/>
              <a:t>other</a:t>
            </a:r>
            <a:r>
              <a:rPr lang="nl-NL" altLang="nl-NL" dirty="0" smtClean="0"/>
              <a:t> tests)</a:t>
            </a:r>
          </a:p>
          <a:p>
            <a:pPr algn="l" defTabSz="228600">
              <a:spcBef>
                <a:spcPts val="528"/>
              </a:spcBef>
              <a:buFontTx/>
              <a:buChar char="•"/>
            </a:pPr>
            <a:endParaRPr lang="nl-NL" altLang="nl-NL" dirty="0"/>
          </a:p>
          <a:p>
            <a:pPr algn="l" defTabSz="228600">
              <a:spcBef>
                <a:spcPts val="528"/>
              </a:spcBef>
              <a:buFontTx/>
              <a:buChar char="•"/>
            </a:pPr>
            <a:r>
              <a:rPr lang="nl-NL" altLang="nl-NL" dirty="0" err="1" smtClean="0"/>
              <a:t>Choice</a:t>
            </a:r>
            <a:r>
              <a:rPr lang="nl-NL" altLang="nl-NL" dirty="0" smtClean="0"/>
              <a:t> of </a:t>
            </a:r>
            <a:r>
              <a:rPr lang="nl-NL" altLang="nl-NL" dirty="0" err="1" smtClean="0"/>
              <a:t>det’s</a:t>
            </a:r>
            <a:r>
              <a:rPr lang="nl-NL" altLang="nl-NL" dirty="0" smtClean="0"/>
              <a:t>: </a:t>
            </a:r>
            <a:r>
              <a:rPr lang="nl-NL" altLang="nl-NL" dirty="0" err="1" smtClean="0"/>
              <a:t>much</a:t>
            </a:r>
            <a:r>
              <a:rPr lang="nl-NL" altLang="nl-NL" dirty="0" smtClean="0"/>
              <a:t> like diagnosis; </a:t>
            </a:r>
            <a:r>
              <a:rPr lang="nl-NL" altLang="nl-NL" dirty="0" err="1" smtClean="0"/>
              <a:t>simple</a:t>
            </a:r>
            <a:r>
              <a:rPr lang="nl-NL" altLang="nl-NL" dirty="0" smtClean="0"/>
              <a:t> – </a:t>
            </a:r>
            <a:r>
              <a:rPr lang="nl-NL" altLang="nl-NL" dirty="0" err="1" smtClean="0"/>
              <a:t>complicated</a:t>
            </a:r>
            <a:r>
              <a:rPr lang="nl-NL" altLang="nl-NL" dirty="0" smtClean="0"/>
              <a:t>; </a:t>
            </a:r>
            <a:r>
              <a:rPr lang="nl-NL" altLang="nl-NL" dirty="0" err="1" smtClean="0"/>
              <a:t>cheap</a:t>
            </a:r>
            <a:r>
              <a:rPr lang="nl-NL" altLang="nl-NL" dirty="0" smtClean="0"/>
              <a:t> -  </a:t>
            </a:r>
            <a:r>
              <a:rPr lang="nl-NL" altLang="nl-NL" dirty="0" err="1" smtClean="0"/>
              <a:t>expensive</a:t>
            </a:r>
            <a:r>
              <a:rPr lang="nl-NL" altLang="nl-NL" dirty="0" smtClean="0"/>
              <a:t>; easy – </a:t>
            </a:r>
            <a:r>
              <a:rPr lang="nl-NL" altLang="nl-NL" dirty="0" err="1" smtClean="0"/>
              <a:t>invasive</a:t>
            </a:r>
            <a:r>
              <a:rPr lang="nl-NL" altLang="nl-NL" dirty="0" smtClean="0"/>
              <a:t>, </a:t>
            </a:r>
            <a:r>
              <a:rPr lang="nl-NL" altLang="nl-NL" dirty="0" err="1" smtClean="0"/>
              <a:t>etc</a:t>
            </a:r>
            <a:endParaRPr lang="nl-NL" altLang="nl-NL" dirty="0" smtClean="0"/>
          </a:p>
          <a:p>
            <a:pPr algn="l" defTabSz="228600">
              <a:spcBef>
                <a:spcPts val="528"/>
              </a:spcBef>
              <a:buFontTx/>
              <a:buChar char="•"/>
            </a:pPr>
            <a:endParaRPr lang="nl-NL" altLang="nl-NL" dirty="0"/>
          </a:p>
          <a:p>
            <a:pPr algn="l" defTabSz="228600">
              <a:spcBef>
                <a:spcPts val="528"/>
              </a:spcBef>
              <a:buFontTx/>
              <a:buChar char="•"/>
            </a:pPr>
            <a:r>
              <a:rPr lang="nl-NL" altLang="nl-NL" dirty="0" smtClean="0"/>
              <a:t>Follow order of </a:t>
            </a:r>
            <a:r>
              <a:rPr lang="nl-NL" altLang="nl-NL" dirty="0" err="1" smtClean="0"/>
              <a:t>clinical</a:t>
            </a:r>
            <a:r>
              <a:rPr lang="nl-NL" altLang="nl-NL" dirty="0" smtClean="0"/>
              <a:t> </a:t>
            </a:r>
            <a:r>
              <a:rPr lang="nl-NL" altLang="nl-NL" dirty="0" err="1" smtClean="0"/>
              <a:t>practice</a:t>
            </a:r>
            <a:endParaRPr lang="nl-NL" altLang="nl-NL" dirty="0" smtClean="0"/>
          </a:p>
          <a:p>
            <a:pPr algn="l" defTabSz="228600" eaLnBrk="1" hangingPunct="1">
              <a:lnSpc>
                <a:spcPct val="95000"/>
              </a:lnSpc>
              <a:spcBef>
                <a:spcPct val="10000"/>
              </a:spcBef>
            </a:pPr>
            <a:endParaRPr lang="nl-NL" altLang="nl-NL" dirty="0" smtClean="0"/>
          </a:p>
        </p:txBody>
      </p:sp>
    </p:spTree>
    <p:extLst>
      <p:ext uri="{BB962C8B-B14F-4D97-AF65-F5344CB8AC3E}">
        <p14:creationId xmlns:p14="http://schemas.microsoft.com/office/powerpoint/2010/main" val="255943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nl-NL" altLang="nl-NL" dirty="0" err="1" smtClean="0"/>
              <a:t>Prognostic</a:t>
            </a:r>
            <a:r>
              <a:rPr lang="nl-NL" altLang="nl-NL" dirty="0" smtClean="0"/>
              <a:t> research</a:t>
            </a:r>
          </a:p>
        </p:txBody>
      </p:sp>
      <p:sp>
        <p:nvSpPr>
          <p:cNvPr id="8197" name="Rectangle 3"/>
          <p:cNvSpPr>
            <a:spLocks noGrp="1" noChangeArrowheads="1"/>
          </p:cNvSpPr>
          <p:nvPr>
            <p:ph idx="1"/>
          </p:nvPr>
        </p:nvSpPr>
        <p:spPr/>
        <p:txBody>
          <a:bodyPr/>
          <a:lstStyle/>
          <a:p>
            <a:pPr algn="l" defTabSz="228600">
              <a:spcBef>
                <a:spcPts val="528"/>
              </a:spcBef>
              <a:buFontTx/>
              <a:buChar char="•"/>
            </a:pPr>
            <a:r>
              <a:rPr lang="nl-NL" altLang="nl-NL" dirty="0" err="1" smtClean="0"/>
              <a:t>Analytical</a:t>
            </a:r>
            <a:r>
              <a:rPr lang="nl-NL" altLang="nl-NL" dirty="0" smtClean="0"/>
              <a:t> steps </a:t>
            </a:r>
            <a:r>
              <a:rPr lang="nl-NL" altLang="nl-NL" dirty="0" err="1" smtClean="0"/>
              <a:t>much</a:t>
            </a:r>
            <a:r>
              <a:rPr lang="nl-NL" altLang="nl-NL" dirty="0" smtClean="0"/>
              <a:t> like in </a:t>
            </a:r>
            <a:r>
              <a:rPr lang="nl-NL" altLang="nl-NL" dirty="0" err="1" smtClean="0"/>
              <a:t>diagnostic</a:t>
            </a:r>
            <a:r>
              <a:rPr lang="nl-NL" altLang="nl-NL" dirty="0" smtClean="0"/>
              <a:t> research</a:t>
            </a:r>
          </a:p>
          <a:p>
            <a:pPr algn="l" defTabSz="228600">
              <a:spcBef>
                <a:spcPts val="528"/>
              </a:spcBef>
              <a:buFontTx/>
              <a:buChar char="•"/>
            </a:pPr>
            <a:endParaRPr lang="nl-NL" altLang="nl-NL" dirty="0"/>
          </a:p>
          <a:p>
            <a:pPr algn="l" defTabSz="228600">
              <a:spcBef>
                <a:spcPts val="528"/>
              </a:spcBef>
              <a:buFontTx/>
              <a:buChar char="•"/>
            </a:pPr>
            <a:r>
              <a:rPr lang="nl-NL" altLang="nl-NL" dirty="0" smtClean="0"/>
              <a:t>But</a:t>
            </a:r>
          </a:p>
          <a:p>
            <a:pPr algn="l" defTabSz="228600">
              <a:spcBef>
                <a:spcPts val="528"/>
              </a:spcBef>
              <a:buFontTx/>
              <a:buChar char="•"/>
            </a:pPr>
            <a:endParaRPr lang="nl-NL" altLang="nl-NL" dirty="0"/>
          </a:p>
          <a:p>
            <a:pPr algn="l" defTabSz="228600">
              <a:spcBef>
                <a:spcPts val="528"/>
              </a:spcBef>
              <a:buFontTx/>
              <a:buChar char="•"/>
            </a:pPr>
            <a:r>
              <a:rPr lang="nl-NL" altLang="nl-NL" dirty="0" smtClean="0"/>
              <a:t>Different </a:t>
            </a:r>
            <a:r>
              <a:rPr lang="nl-NL" altLang="nl-NL" dirty="0" err="1" smtClean="0"/>
              <a:t>models</a:t>
            </a:r>
            <a:r>
              <a:rPr lang="nl-NL" altLang="nl-NL" dirty="0" smtClean="0"/>
              <a:t> </a:t>
            </a:r>
            <a:r>
              <a:rPr lang="nl-NL" altLang="nl-NL" dirty="0" err="1" smtClean="0"/>
              <a:t>because</a:t>
            </a:r>
            <a:r>
              <a:rPr lang="nl-NL" altLang="nl-NL" dirty="0" smtClean="0"/>
              <a:t> cohort (Cox </a:t>
            </a:r>
            <a:r>
              <a:rPr lang="nl-NL" altLang="nl-NL" dirty="0" err="1" smtClean="0"/>
              <a:t>regression</a:t>
            </a:r>
            <a:r>
              <a:rPr lang="nl-NL" altLang="nl-NL" dirty="0" smtClean="0"/>
              <a:t> </a:t>
            </a:r>
            <a:r>
              <a:rPr lang="nl-NL" altLang="nl-NL" dirty="0" err="1" smtClean="0"/>
              <a:t>etc</a:t>
            </a:r>
            <a:r>
              <a:rPr lang="nl-NL" altLang="nl-NL" dirty="0" smtClean="0"/>
              <a:t>) </a:t>
            </a:r>
          </a:p>
          <a:p>
            <a:pPr algn="l" defTabSz="228600" eaLnBrk="1" hangingPunct="1">
              <a:lnSpc>
                <a:spcPct val="95000"/>
              </a:lnSpc>
              <a:spcBef>
                <a:spcPct val="10000"/>
              </a:spcBef>
            </a:pPr>
            <a:endParaRPr lang="nl-NL" altLang="nl-NL" dirty="0" smtClean="0"/>
          </a:p>
        </p:txBody>
      </p:sp>
    </p:spTree>
    <p:extLst>
      <p:ext uri="{BB962C8B-B14F-4D97-AF65-F5344CB8AC3E}">
        <p14:creationId xmlns:p14="http://schemas.microsoft.com/office/powerpoint/2010/main" val="1332859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a1">
  <a:themeElements>
    <a:clrScheme name="Aangepast 2">
      <a:dk1>
        <a:srgbClr val="1C1C1C"/>
      </a:dk1>
      <a:lt1>
        <a:sysClr val="window" lastClr="FFFFFF"/>
      </a:lt1>
      <a:dk2>
        <a:srgbClr val="1961AB"/>
      </a:dk2>
      <a:lt2>
        <a:srgbClr val="EEECE1"/>
      </a:lt2>
      <a:accent1>
        <a:srgbClr val="2526A9"/>
      </a:accent1>
      <a:accent2>
        <a:srgbClr val="D0103A"/>
      </a:accent2>
      <a:accent3>
        <a:srgbClr val="79B829"/>
      </a:accent3>
      <a:accent4>
        <a:srgbClr val="0F84C9"/>
      </a:accent4>
      <a:accent5>
        <a:srgbClr val="FF6319"/>
      </a:accent5>
      <a:accent6>
        <a:srgbClr val="B7B1A9"/>
      </a:accent6>
      <a:hlink>
        <a:srgbClr val="2526A9"/>
      </a:hlink>
      <a:folHlink>
        <a:srgbClr val="B7B1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589</TotalTime>
  <Words>8485</Words>
  <Application>Microsoft Office PowerPoint</Application>
  <PresentationFormat>Diavoorstelling (4:3)</PresentationFormat>
  <Paragraphs>1150</Paragraphs>
  <Slides>100</Slides>
  <Notes>88</Notes>
  <HiddenSlides>0</HiddenSlides>
  <MMClips>0</MMClips>
  <ScaleCrop>false</ScaleCrop>
  <HeadingPairs>
    <vt:vector size="6" baseType="variant">
      <vt:variant>
        <vt:lpstr>Gebruikte lettertypen</vt:lpstr>
      </vt:variant>
      <vt:variant>
        <vt:i4>10</vt:i4>
      </vt:variant>
      <vt:variant>
        <vt:lpstr>Thema</vt:lpstr>
      </vt:variant>
      <vt:variant>
        <vt:i4>1</vt:i4>
      </vt:variant>
      <vt:variant>
        <vt:lpstr>Diatitels</vt:lpstr>
      </vt:variant>
      <vt:variant>
        <vt:i4>100</vt:i4>
      </vt:variant>
    </vt:vector>
  </HeadingPairs>
  <TitlesOfParts>
    <vt:vector size="111" baseType="lpstr">
      <vt:lpstr>MS PGothic</vt:lpstr>
      <vt:lpstr>MS PGothic</vt:lpstr>
      <vt:lpstr>Arial</vt:lpstr>
      <vt:lpstr>Calibri</vt:lpstr>
      <vt:lpstr>Georgia</vt:lpstr>
      <vt:lpstr>Myriad Pro</vt:lpstr>
      <vt:lpstr>Segoe UI</vt:lpstr>
      <vt:lpstr>SPC MarkersBullets</vt:lpstr>
      <vt:lpstr>Times New Roman</vt:lpstr>
      <vt:lpstr>Wingdings</vt:lpstr>
      <vt:lpstr>Thema1</vt:lpstr>
      <vt:lpstr>MSc Applied Data Science</vt:lpstr>
      <vt:lpstr>The flow of epidemiologic research </vt:lpstr>
      <vt:lpstr>Essential descriptors of data collection</vt:lpstr>
      <vt:lpstr>Main types of data collection</vt:lpstr>
      <vt:lpstr>What is a cohort?</vt:lpstr>
      <vt:lpstr>Essential descriptors of cohort (non-experimental/observational)</vt:lpstr>
      <vt:lpstr>Cohort studies</vt:lpstr>
      <vt:lpstr>Cohort studies</vt:lpstr>
      <vt:lpstr>Cohort studies</vt:lpstr>
      <vt:lpstr>Presentation of cohort data:  our example</vt:lpstr>
      <vt:lpstr>Sources of bias in cohorts</vt:lpstr>
      <vt:lpstr>Selection bias in cohorts</vt:lpstr>
      <vt:lpstr>How could selection bias have occurred in our example?</vt:lpstr>
      <vt:lpstr>Information bias in cohorts</vt:lpstr>
      <vt:lpstr>How could information bias have occurred in our example?</vt:lpstr>
      <vt:lpstr>Recipe: Cohort study</vt:lpstr>
      <vt:lpstr>cohort studies</vt:lpstr>
      <vt:lpstr>Essential descriptors of cross-section</vt:lpstr>
      <vt:lpstr>Cross-sectional:</vt:lpstr>
      <vt:lpstr>Essential descriptors of trials</vt:lpstr>
      <vt:lpstr>Trials </vt:lpstr>
      <vt:lpstr>Does intervention work?</vt:lpstr>
      <vt:lpstr>Trials</vt:lpstr>
      <vt:lpstr>Randomization</vt:lpstr>
      <vt:lpstr>Randomization</vt:lpstr>
      <vt:lpstr>Randomization</vt:lpstr>
      <vt:lpstr>Experiment </vt:lpstr>
      <vt:lpstr>Essential descriptors of case control</vt:lpstr>
      <vt:lpstr>Case Control studies</vt:lpstr>
      <vt:lpstr>Principle of case control studies</vt:lpstr>
      <vt:lpstr>PowerPoint-presentatie</vt:lpstr>
      <vt:lpstr>Purpose of controls sampling</vt:lpstr>
      <vt:lpstr>Intuitively </vt:lpstr>
      <vt:lpstr>Distribution of cases and controls according to exposure in a case control study</vt:lpstr>
      <vt:lpstr>Case control study</vt:lpstr>
      <vt:lpstr>Case control study: our example</vt:lpstr>
      <vt:lpstr>Case control study: our example</vt:lpstr>
      <vt:lpstr>Case control study: our example</vt:lpstr>
      <vt:lpstr>Case control study: our example</vt:lpstr>
      <vt:lpstr>Case control study: our example</vt:lpstr>
      <vt:lpstr>Remember Incidence Rate Ratio (IRR): our cohort study</vt:lpstr>
      <vt:lpstr>Case control study: our example</vt:lpstr>
      <vt:lpstr>Sources of bias in case control studies</vt:lpstr>
      <vt:lpstr>Selection bias in case control studies</vt:lpstr>
      <vt:lpstr>How could selection bias have occurred in our example?</vt:lpstr>
      <vt:lpstr>Information bias in case control studies</vt:lpstr>
      <vt:lpstr>How could information bias have occurred in our example?</vt:lpstr>
      <vt:lpstr>What defines the choice for case control versus cohort study?</vt:lpstr>
      <vt:lpstr>case control studies</vt:lpstr>
      <vt:lpstr>Diagnostic research</vt:lpstr>
      <vt:lpstr>Content</vt:lpstr>
      <vt:lpstr>Diagnostics in practice</vt:lpstr>
      <vt:lpstr>Diagnostics in practice</vt:lpstr>
      <vt:lpstr>Diagnostics in practice</vt:lpstr>
      <vt:lpstr>Diagnostics in practice</vt:lpstr>
      <vt:lpstr>Diagnostics in practice</vt:lpstr>
      <vt:lpstr>Diagnostics in practice</vt:lpstr>
      <vt:lpstr>Diagnostics in practice </vt:lpstr>
      <vt:lpstr>Diagnostiek in de praktijk</vt:lpstr>
      <vt:lpstr>Diagnostics in practice</vt:lpstr>
      <vt:lpstr>Diagnostics in practice</vt:lpstr>
      <vt:lpstr>Action thresholds</vt:lpstr>
      <vt:lpstr>Diagnostics in practice </vt:lpstr>
      <vt:lpstr>Scientific diagnostic research</vt:lpstr>
      <vt:lpstr>Study design</vt:lpstr>
      <vt:lpstr>Research question/occurrence relation</vt:lpstr>
      <vt:lpstr>Occurrence relation</vt:lpstr>
      <vt:lpstr>Domain</vt:lpstr>
      <vt:lpstr>Study population</vt:lpstr>
      <vt:lpstr>Determinants</vt:lpstr>
      <vt:lpstr>Measure of outcome</vt:lpstr>
      <vt:lpstr>Size: ‘1 in 10’-rule</vt:lpstr>
      <vt:lpstr>Measuring determinants/outcome</vt:lpstr>
      <vt:lpstr>Study design proper: descriptors </vt:lpstr>
      <vt:lpstr>Study design proper </vt:lpstr>
      <vt:lpstr>Data-analysis</vt:lpstr>
      <vt:lpstr>Data-analysis</vt:lpstr>
      <vt:lpstr>Data-analysis</vt:lpstr>
      <vt:lpstr>Data-analysis</vt:lpstr>
      <vt:lpstr>Data-analysis: reading 2 by 2 table</vt:lpstr>
      <vt:lpstr>Data-analysis: combine determinants</vt:lpstr>
      <vt:lpstr>Data-analysis</vt:lpstr>
      <vt:lpstr>ROC-curve</vt:lpstr>
      <vt:lpstr>Cut off value index test</vt:lpstr>
      <vt:lpstr>Cut off value index test</vt:lpstr>
      <vt:lpstr>ROC-curve</vt:lpstr>
      <vt:lpstr>Data-analysis</vt:lpstr>
      <vt:lpstr>Data-analysis</vt:lpstr>
      <vt:lpstr>An easily applicable diagnostic score</vt:lpstr>
      <vt:lpstr>For each patient we estimate the absolute risk</vt:lpstr>
      <vt:lpstr>Calibration of the model</vt:lpstr>
      <vt:lpstr>4. Results easily applicable in clinical practice</vt:lpstr>
      <vt:lpstr>Next, </vt:lpstr>
      <vt:lpstr>Reporting</vt:lpstr>
      <vt:lpstr>Prognostics</vt:lpstr>
      <vt:lpstr>Prognostics</vt:lpstr>
      <vt:lpstr>Motive</vt:lpstr>
      <vt:lpstr>Prognostic research</vt:lpstr>
      <vt:lpstr>Prognostic research</vt:lpstr>
      <vt:lpstr>Reporting of prognostic research</vt:lpstr>
    </vt:vector>
  </TitlesOfParts>
  <Company>UMC Utrecht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Uiterwaal, C.S.P.</dc:creator>
  <cp:lastModifiedBy>Uiterwaal, C.S.P.</cp:lastModifiedBy>
  <cp:revision>27</cp:revision>
  <dcterms:created xsi:type="dcterms:W3CDTF">2020-11-11T09:32:26Z</dcterms:created>
  <dcterms:modified xsi:type="dcterms:W3CDTF">2020-11-13T05:51:04Z</dcterms:modified>
</cp:coreProperties>
</file>