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  <p:sldMasterId id="2147483986" r:id="rId2"/>
  </p:sldMasterIdLst>
  <p:notesMasterIdLst>
    <p:notesMasterId r:id="rId58"/>
  </p:notesMasterIdLst>
  <p:handoutMasterIdLst>
    <p:handoutMasterId r:id="rId59"/>
  </p:handoutMasterIdLst>
  <p:sldIdLst>
    <p:sldId id="484" r:id="rId3"/>
    <p:sldId id="588" r:id="rId4"/>
    <p:sldId id="618" r:id="rId5"/>
    <p:sldId id="485" r:id="rId6"/>
    <p:sldId id="487" r:id="rId7"/>
    <p:sldId id="488" r:id="rId8"/>
    <p:sldId id="494" r:id="rId9"/>
    <p:sldId id="491" r:id="rId10"/>
    <p:sldId id="492" r:id="rId11"/>
    <p:sldId id="596" r:id="rId12"/>
    <p:sldId id="570" r:id="rId13"/>
    <p:sldId id="571" r:id="rId14"/>
    <p:sldId id="599" r:id="rId15"/>
    <p:sldId id="573" r:id="rId16"/>
    <p:sldId id="493" r:id="rId17"/>
    <p:sldId id="600" r:id="rId18"/>
    <p:sldId id="575" r:id="rId19"/>
    <p:sldId id="597" r:id="rId20"/>
    <p:sldId id="583" r:id="rId21"/>
    <p:sldId id="576" r:id="rId22"/>
    <p:sldId id="577" r:id="rId23"/>
    <p:sldId id="578" r:id="rId24"/>
    <p:sldId id="579" r:id="rId25"/>
    <p:sldId id="601" r:id="rId26"/>
    <p:sldId id="580" r:id="rId27"/>
    <p:sldId id="598" r:id="rId28"/>
    <p:sldId id="509" r:id="rId29"/>
    <p:sldId id="508" r:id="rId30"/>
    <p:sldId id="584" r:id="rId31"/>
    <p:sldId id="496" r:id="rId32"/>
    <p:sldId id="581" r:id="rId33"/>
    <p:sldId id="590" r:id="rId34"/>
    <p:sldId id="591" r:id="rId35"/>
    <p:sldId id="501" r:id="rId36"/>
    <p:sldId id="504" r:id="rId37"/>
    <p:sldId id="593" r:id="rId38"/>
    <p:sldId id="602" r:id="rId39"/>
    <p:sldId id="603" r:id="rId40"/>
    <p:sldId id="604" r:id="rId41"/>
    <p:sldId id="605" r:id="rId42"/>
    <p:sldId id="606" r:id="rId43"/>
    <p:sldId id="607" r:id="rId44"/>
    <p:sldId id="608" r:id="rId45"/>
    <p:sldId id="609" r:id="rId46"/>
    <p:sldId id="610" r:id="rId47"/>
    <p:sldId id="586" r:id="rId48"/>
    <p:sldId id="611" r:id="rId49"/>
    <p:sldId id="612" r:id="rId50"/>
    <p:sldId id="613" r:id="rId51"/>
    <p:sldId id="614" r:id="rId52"/>
    <p:sldId id="615" r:id="rId53"/>
    <p:sldId id="522" r:id="rId54"/>
    <p:sldId id="568" r:id="rId55"/>
    <p:sldId id="523" r:id="rId56"/>
    <p:sldId id="524" r:id="rId57"/>
  </p:sldIdLst>
  <p:sldSz cx="9906000" cy="6858000" type="A4"/>
  <p:notesSz cx="9940925" cy="680878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llato, R.K." initials="RKS" lastIdx="1" clrIdx="0"/>
  <p:cmAuthor id="1" name="Stellato, R.K." initials="SR" lastIdx="1" clrIdx="1">
    <p:extLst>
      <p:ext uri="{19B8F6BF-5375-455C-9EA6-DF929625EA0E}">
        <p15:presenceInfo xmlns:p15="http://schemas.microsoft.com/office/powerpoint/2012/main" userId="S-1-5-21-259876232-2311697445-3510696487-73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6900"/>
    <a:srgbClr val="F0C200"/>
    <a:srgbClr val="FFFFCC"/>
    <a:srgbClr val="FFEEA7"/>
    <a:srgbClr val="FFCC00"/>
    <a:srgbClr val="FF0066"/>
    <a:srgbClr val="CC33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4610" autoAdjust="0"/>
  </p:normalViewPr>
  <p:slideViewPr>
    <p:cSldViewPr>
      <p:cViewPr varScale="1">
        <p:scale>
          <a:sx n="78" d="100"/>
          <a:sy n="78" d="100"/>
        </p:scale>
        <p:origin x="135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8T10:15:03.218" idx="1">
    <p:pos x="5057" y="2281"/>
    <p:text>still true?</p:text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13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5313" y="515938"/>
            <a:ext cx="3673475" cy="25447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35" y="3252854"/>
            <a:ext cx="7293456" cy="302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4716" rIns="91029" bIns="44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135313" y="515938"/>
            <a:ext cx="3673475" cy="2544762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Note</a:t>
            </a:r>
            <a:r>
              <a:rPr lang="nl-NL" dirty="0" smtClean="0"/>
              <a:t> </a:t>
            </a:r>
            <a:r>
              <a:rPr lang="nl-NL" dirty="0" err="1" smtClean="0"/>
              <a:t>again</a:t>
            </a:r>
            <a:r>
              <a:rPr lang="nl-NL" dirty="0" smtClean="0"/>
              <a:t>:</a:t>
            </a:r>
            <a:r>
              <a:rPr lang="nl-NL" baseline="0" dirty="0" smtClean="0"/>
              <a:t> SPSS </a:t>
            </a:r>
            <a:r>
              <a:rPr lang="nl-NL" baseline="0" dirty="0" err="1" smtClean="0"/>
              <a:t>variance</a:t>
            </a:r>
            <a:r>
              <a:rPr lang="nl-NL" baseline="0" dirty="0" smtClean="0"/>
              <a:t>, R standard error. </a:t>
            </a:r>
            <a:r>
              <a:rPr lang="nl-NL" baseline="0" dirty="0" err="1" smtClean="0"/>
              <a:t>Need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change??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5630891" y="6467167"/>
            <a:ext cx="4307734" cy="340439"/>
          </a:xfrm>
          <a:prstGeom prst="rect">
            <a:avLst/>
          </a:prstGeom>
        </p:spPr>
        <p:txBody>
          <a:bodyPr/>
          <a:lstStyle/>
          <a:p>
            <a:fld id="{B8DC8865-7687-4C47-9C5A-733100FB4E24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9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135313" y="515938"/>
            <a:ext cx="3673475" cy="2544762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Red Line is </a:t>
            </a:r>
            <a:r>
              <a:rPr lang="nl-NL" dirty="0" err="1" smtClean="0"/>
              <a:t>fixed</a:t>
            </a:r>
            <a:r>
              <a:rPr lang="nl-NL" dirty="0" smtClean="0"/>
              <a:t> model, separate</a:t>
            </a:r>
            <a:r>
              <a:rPr lang="nl-NL" baseline="0" dirty="0" smtClean="0"/>
              <a:t> black </a:t>
            </a:r>
            <a:r>
              <a:rPr lang="nl-NL" baseline="0" dirty="0" err="1" smtClean="0"/>
              <a:t>lines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individual</a:t>
            </a:r>
            <a:r>
              <a:rPr lang="nl-NL" baseline="0" dirty="0" smtClean="0"/>
              <a:t> schools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5630891" y="6467167"/>
            <a:ext cx="4307734" cy="340439"/>
          </a:xfrm>
          <a:prstGeom prst="rect">
            <a:avLst/>
          </a:prstGeom>
        </p:spPr>
        <p:txBody>
          <a:bodyPr/>
          <a:lstStyle/>
          <a:p>
            <a:fld id="{B8DC8865-7687-4C47-9C5A-733100FB4E24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59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135313" y="515938"/>
            <a:ext cx="3673475" cy="2544762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Note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gender</a:t>
            </a:r>
            <a:r>
              <a:rPr lang="nl-NL" baseline="0" dirty="0" smtClean="0"/>
              <a:t>=1 is girls, </a:t>
            </a:r>
            <a:r>
              <a:rPr lang="nl-NL" baseline="0" dirty="0" err="1" smtClean="0"/>
              <a:t>so</a:t>
            </a:r>
            <a:r>
              <a:rPr lang="nl-NL" baseline="0" dirty="0" smtClean="0"/>
              <a:t> girls </a:t>
            </a:r>
            <a:r>
              <a:rPr lang="nl-NL" baseline="0" dirty="0" err="1" smtClean="0"/>
              <a:t>compared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boys score </a:t>
            </a:r>
            <a:r>
              <a:rPr lang="nl-NL" baseline="0" dirty="0" err="1" smtClean="0"/>
              <a:t>higher</a:t>
            </a:r>
            <a:r>
              <a:rPr lang="nl-NL" baseline="0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5630673" y="6467662"/>
            <a:ext cx="4308031" cy="340070"/>
          </a:xfrm>
          <a:prstGeom prst="rect">
            <a:avLst/>
          </a:prstGeom>
        </p:spPr>
        <p:txBody>
          <a:bodyPr/>
          <a:lstStyle/>
          <a:p>
            <a:fld id="{E94EF653-1E48-4F2E-A3CF-DA50A0DE2EFA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86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990599" y="2451218"/>
            <a:ext cx="8019644" cy="1625855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37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990601" y="4077073"/>
            <a:ext cx="8019645" cy="909089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 algn="l">
              <a:buNone/>
              <a:defRPr sz="21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7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990602" y="6356352"/>
            <a:ext cx="3136900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 sz="15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4152900"/>
            <a:ext cx="8915400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124744"/>
            <a:ext cx="9049006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92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700808"/>
            <a:ext cx="9049006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052736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33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124744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5301208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16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bject and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772816"/>
            <a:ext cx="9049006" cy="3528392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44522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616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217024" cy="468052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500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3573016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00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6496" y="1124744"/>
            <a:ext cx="9073008" cy="22322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473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772816"/>
            <a:ext cx="9049006" cy="4032448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124744"/>
            <a:ext cx="9074150" cy="503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96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484784"/>
            <a:ext cx="9049006" cy="4320480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908720"/>
            <a:ext cx="907415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50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209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3384376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085184"/>
            <a:ext cx="9074150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786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 output with header and foo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1556792"/>
            <a:ext cx="9049006" cy="417646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16496" y="5877271"/>
            <a:ext cx="8208912" cy="8640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01472" y="6448251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852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84784"/>
            <a:ext cx="9049006" cy="216024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789040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379865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 both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556792"/>
            <a:ext cx="9049006" cy="201622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1052736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4221088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416496" y="3717032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4217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s horiz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465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484784"/>
            <a:ext cx="9049006" cy="1800200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4143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/>
          </p:nvPr>
        </p:nvSpPr>
        <p:spPr>
          <a:xfrm>
            <a:off x="415925" y="980728"/>
            <a:ext cx="907415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416496" y="3429000"/>
            <a:ext cx="9049006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4" hasCustomPrompt="1"/>
          </p:nvPr>
        </p:nvSpPr>
        <p:spPr>
          <a:xfrm>
            <a:off x="416496" y="5157192"/>
            <a:ext cx="8280920" cy="1656184"/>
          </a:xfrm>
          <a:prstGeom prst="rect">
            <a:avLst/>
          </a:prstGeom>
        </p:spPr>
        <p:txBody>
          <a:bodyPr lIns="95788" tIns="47894" rIns="95788" bIns="47894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96394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28497" y="357301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1" hasCustomPrompt="1"/>
          </p:nvPr>
        </p:nvSpPr>
        <p:spPr>
          <a:xfrm>
            <a:off x="416496" y="1052736"/>
            <a:ext cx="9049006" cy="2376264"/>
          </a:xfrm>
          <a:prstGeom prst="rect">
            <a:avLst/>
          </a:prstGeom>
        </p:spPr>
        <p:txBody>
          <a:bodyPr lIns="95788" tIns="47894" rIns="95788" bIns="47894"/>
          <a:lstStyle>
            <a:lvl1pPr marL="359204" indent="-359204">
              <a:lnSpc>
                <a:spcPct val="130000"/>
              </a:lnSpc>
              <a:spcBef>
                <a:spcPts val="0"/>
              </a:spcBef>
              <a:defRPr sz="2200">
                <a:latin typeface="Segoe UI"/>
              </a:defRPr>
            </a:lvl1pPr>
            <a:lvl2pPr marL="838145" indent="-359204">
              <a:lnSpc>
                <a:spcPct val="100000"/>
              </a:lnSpc>
              <a:spcBef>
                <a:spcPts val="628"/>
              </a:spcBef>
              <a:buFont typeface="Courier New" pitchFamily="49" charset="0"/>
              <a:buChar char="o"/>
              <a:defRPr sz="2000">
                <a:latin typeface="Segoe UI"/>
              </a:defRPr>
            </a:lvl2pPr>
            <a:lvl3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3pPr>
            <a:lvl4pPr>
              <a:lnSpc>
                <a:spcPct val="100000"/>
              </a:lnSpc>
              <a:spcBef>
                <a:spcPts val="628"/>
              </a:spcBef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6019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416496" y="1124744"/>
            <a:ext cx="4340405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5003966" y="1124744"/>
            <a:ext cx="4473537" cy="468052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lnSpc>
                <a:spcPct val="100000"/>
              </a:lnSpc>
              <a:defRPr sz="2100">
                <a:latin typeface="Segoe UI"/>
              </a:defRPr>
            </a:lvl2pPr>
            <a:lvl3pPr>
              <a:lnSpc>
                <a:spcPct val="100000"/>
              </a:lnSpc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621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434686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844824"/>
            <a:ext cx="4346868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5004865" y="1052736"/>
            <a:ext cx="4472638" cy="639762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844824"/>
            <a:ext cx="4490884" cy="396044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088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with sing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8498" y="1052736"/>
            <a:ext cx="9061006" cy="432048"/>
          </a:xfrm>
          <a:prstGeom prst="rect">
            <a:avLst/>
          </a:prstGeom>
        </p:spPr>
        <p:txBody>
          <a:bodyPr lIns="95788" tIns="47894" rIns="95788" bIns="47894"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78940" indent="0">
              <a:buNone/>
              <a:defRPr sz="2100" b="1"/>
            </a:lvl2pPr>
            <a:lvl3pPr marL="957879" indent="0">
              <a:buNone/>
              <a:defRPr sz="1800" b="1"/>
            </a:lvl3pPr>
            <a:lvl4pPr marL="1436820" indent="0">
              <a:buNone/>
              <a:defRPr sz="1700" b="1"/>
            </a:lvl4pPr>
            <a:lvl5pPr marL="1915758" indent="0">
              <a:buNone/>
              <a:defRPr sz="1700" b="1"/>
            </a:lvl5pPr>
            <a:lvl6pPr marL="2394697" indent="0">
              <a:buNone/>
              <a:defRPr sz="1700" b="1"/>
            </a:lvl6pPr>
            <a:lvl7pPr marL="2873637" indent="0">
              <a:buNone/>
              <a:defRPr sz="1700" b="1"/>
            </a:lvl7pPr>
            <a:lvl8pPr marL="3352578" indent="0">
              <a:buNone/>
              <a:defRPr sz="1700" b="1"/>
            </a:lvl8pPr>
            <a:lvl9pPr marL="3831517" indent="0">
              <a:buNone/>
              <a:defRPr sz="17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28498" y="1700808"/>
            <a:ext cx="4346868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998620" y="1700808"/>
            <a:ext cx="4490884" cy="41764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576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5017601" y="3501008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6508" y="3501008"/>
            <a:ext cx="4374484" cy="2376264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052736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5025008" y="1052736"/>
            <a:ext cx="4459903" cy="230425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25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817022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497" y="1291082"/>
            <a:ext cx="9049006" cy="4236396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lnSpc>
                <a:spcPct val="150000"/>
              </a:lnSpc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506509" y="6173790"/>
            <a:ext cx="936104" cy="365125"/>
          </a:xfrm>
          <a:prstGeom prst="rect">
            <a:avLst/>
          </a:prstGeom>
        </p:spPr>
        <p:txBody>
          <a:bodyPr lIns="95788" tIns="47894" rIns="95788" bIns="47894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Segoe UI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3159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5018917" y="1124744"/>
            <a:ext cx="445858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4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416496" y="1124744"/>
            <a:ext cx="4464496" cy="2304256"/>
          </a:xfrm>
          <a:prstGeom prst="rect">
            <a:avLst/>
          </a:prstGeom>
        </p:spPr>
        <p:txBody>
          <a:bodyPr vert="horz" lIns="95788" tIns="47894" rIns="95788" bIns="47894"/>
          <a:lstStyle>
            <a:lvl1pPr marL="0" indent="0">
              <a:buNone/>
              <a:defRPr sz="2100">
                <a:latin typeface="Segoe UI"/>
              </a:defRPr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775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bo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16497" y="3573016"/>
            <a:ext cx="4464496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6" name="Tijdelijke aanduiding voor inhoud 3"/>
          <p:cNvSpPr>
            <a:spLocks noGrp="1"/>
          </p:cNvSpPr>
          <p:nvPr>
            <p:ph sz="half" idx="22"/>
          </p:nvPr>
        </p:nvSpPr>
        <p:spPr>
          <a:xfrm>
            <a:off x="5025008" y="3573016"/>
            <a:ext cx="4459903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609038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3"/>
          </p:nvPr>
        </p:nvSpPr>
        <p:spPr>
          <a:xfrm>
            <a:off x="416496" y="1124744"/>
            <a:ext cx="9073008" cy="2376264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300">
                <a:latin typeface="Segoe UI"/>
              </a:defRPr>
            </a:lvl1pPr>
            <a:lvl2pPr>
              <a:defRPr sz="2100">
                <a:latin typeface="Segoe UI"/>
              </a:defRPr>
            </a:lvl2pPr>
            <a:lvl3pPr>
              <a:defRPr sz="1800">
                <a:latin typeface="Segoe UI"/>
              </a:defRPr>
            </a:lvl3pPr>
            <a:lvl4pPr>
              <a:defRPr sz="1800">
                <a:latin typeface="Segoe UI"/>
              </a:defRPr>
            </a:lvl4pPr>
            <a:lvl5pPr>
              <a:defRPr sz="18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2257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vert="horz" lIns="95788" tIns="47894" rIns="95788" bIns="47894"/>
          <a:lstStyle>
            <a:lvl1pPr>
              <a:defRPr sz="2500">
                <a:latin typeface="Segoe UI"/>
              </a:defRPr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415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7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8497" y="371690"/>
            <a:ext cx="9049006" cy="537030"/>
          </a:xfrm>
          <a:prstGeom prst="rect">
            <a:avLst/>
          </a:prstGeom>
        </p:spPr>
        <p:txBody>
          <a:bodyPr lIns="95788" tIns="47894" rIns="95788" bIns="47894"/>
          <a:lstStyle>
            <a:lvl1pPr>
              <a:defRPr sz="2900" b="1" i="0">
                <a:latin typeface="Segoe UI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317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4313"/>
            <a:ext cx="89154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4079875"/>
            <a:ext cx="89154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484313"/>
            <a:ext cx="8915400" cy="504031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9642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5175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381500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484313"/>
            <a:ext cx="4381500" cy="244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79875"/>
            <a:ext cx="4381500" cy="2444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36613"/>
            <a:ext cx="8915400" cy="581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28775"/>
            <a:ext cx="4381500" cy="4895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1" descr="41556_UMCU_PPT_intro-28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27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4005" r:id="rId7"/>
    <p:sldLayoutId id="2147484006" r:id="rId8"/>
    <p:sldLayoutId id="2147484008" r:id="rId9"/>
    <p:sldLayoutId id="2147484009" r:id="rId10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Afbeelding 2" descr="41556_UMCU_PPT_vervolg-14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1594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7BC140-2E60-49D6-BAEA-92AEB9198AE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4014" r:id="rId11"/>
    <p:sldLayoutId id="2147483997" r:id="rId12"/>
    <p:sldLayoutId id="2147484015" r:id="rId13"/>
    <p:sldLayoutId id="2147484013" r:id="rId14"/>
    <p:sldLayoutId id="2147484010" r:id="rId15"/>
    <p:sldLayoutId id="2147483998" r:id="rId16"/>
    <p:sldLayoutId id="2147483999" r:id="rId17"/>
    <p:sldLayoutId id="2147484011" r:id="rId18"/>
    <p:sldLayoutId id="2147484000" r:id="rId19"/>
    <p:sldLayoutId id="2147484001" r:id="rId20"/>
    <p:sldLayoutId id="2147484002" r:id="rId21"/>
    <p:sldLayoutId id="2147484003" r:id="rId22"/>
    <p:sldLayoutId id="2147484004" r:id="rId23"/>
    <p:sldLayoutId id="2147484012" r:id="rId24"/>
  </p:sldLayoutIdLst>
  <p:hf hdr="0" ftr="0" dt="0"/>
  <p:txStyles>
    <p:titleStyle>
      <a:lvl1pPr algn="l" defTabSz="478958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Myriad Pro"/>
          <a:ea typeface="ＭＳ Ｐゴシック" charset="0"/>
          <a:cs typeface="ＭＳ Ｐゴシック" charset="0"/>
        </a:defRPr>
      </a:lvl1pPr>
      <a:lvl2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2pPr>
      <a:lvl3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3pPr>
      <a:lvl4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4pPr>
      <a:lvl5pPr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5pPr>
      <a:lvl6pPr marL="478958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6pPr>
      <a:lvl7pPr marL="957915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7pPr>
      <a:lvl8pPr marL="1436873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8pPr>
      <a:lvl9pPr marL="1915830" algn="l" defTabSz="478958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Myriad Pro" charset="0"/>
          <a:ea typeface="ＭＳ Ｐゴシック" charset="0"/>
          <a:cs typeface="ＭＳ Ｐゴシック" charset="0"/>
        </a:defRPr>
      </a:lvl9pPr>
    </p:titleStyle>
    <p:bodyStyle>
      <a:lvl1pPr marL="359218" indent="-359218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78306" indent="-29934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97394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76351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55309" indent="-239479" algn="l" defTabSz="47895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634266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24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82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39" indent="-239479" algn="l" defTabSz="478958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58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1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7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3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87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45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03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660" algn="l" defTabSz="478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Epidemiology and Big Data</a:t>
            </a:r>
            <a:br>
              <a:rPr lang="en-US" altLang="en-US" dirty="0" smtClean="0"/>
            </a:br>
            <a:r>
              <a:rPr lang="en-US" altLang="en-US" sz="3200" dirty="0" smtClean="0"/>
              <a:t>Mixed Models 1: Introduction to Multilevel Models</a:t>
            </a:r>
            <a:endParaRPr lang="nl-NL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Rebecca Stellato</a:t>
            </a:r>
            <a:endParaRPr lang="nl-N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London Schools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40" y="1125538"/>
            <a:ext cx="5728472" cy="571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London Schools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How to analyze relation between exam score and LRT score?</a:t>
            </a:r>
          </a:p>
          <a:p>
            <a:pPr marL="936141" lvl="1" indent="-457200">
              <a:buFont typeface="+mj-lt"/>
              <a:buAutoNum type="arabicPeriod"/>
            </a:pPr>
            <a:r>
              <a:rPr lang="en-US" altLang="en-US" dirty="0" smtClean="0"/>
              <a:t>linear regression, mean exam per school vs mean LRT (“aggregated data”)</a:t>
            </a:r>
          </a:p>
          <a:p>
            <a:pPr marL="936141" lvl="1" indent="-457200">
              <a:buFont typeface="+mj-lt"/>
              <a:buAutoNum type="arabicPeriod"/>
            </a:pPr>
            <a:r>
              <a:rPr lang="en-US" altLang="en-US" dirty="0" smtClean="0"/>
              <a:t>linear regression, all schools together (“disaggregated data”)</a:t>
            </a:r>
          </a:p>
          <a:p>
            <a:pPr marL="936141" lvl="1" indent="-457200">
              <a:buFont typeface="+mj-lt"/>
              <a:buAutoNum type="arabicPeriod"/>
            </a:pPr>
            <a:r>
              <a:rPr lang="en-US" altLang="en-US" dirty="0" smtClean="0"/>
              <a:t>linear regression per school</a:t>
            </a:r>
          </a:p>
          <a:p>
            <a:pPr marL="936141" lvl="1" indent="-457200">
              <a:buFont typeface="+mj-lt"/>
              <a:buAutoNum type="arabicPeriod"/>
            </a:pPr>
            <a:r>
              <a:rPr lang="en-US" altLang="en-US" dirty="0" smtClean="0"/>
              <a:t>linear regression, all schools together, regression with main effect and interactions to allow for different intercepts and slopes</a:t>
            </a:r>
          </a:p>
          <a:p>
            <a:pPr marL="936141" lvl="1" indent="-457200">
              <a:buFont typeface="+mj-lt"/>
              <a:buAutoNum type="arabicPeriod"/>
            </a:pPr>
            <a:r>
              <a:rPr lang="en-US" altLang="en-US" dirty="0" smtClean="0"/>
              <a:t>Linear Mixed Model</a:t>
            </a:r>
          </a:p>
          <a:p>
            <a:endParaRPr lang="nl-N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London Schools:</a:t>
            </a:r>
            <a:endParaRPr lang="nl-NL" altLang="en-US" sz="28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2400" dirty="0" smtClean="0"/>
              <a:t>1</a:t>
            </a:r>
            <a:r>
              <a:rPr lang="en-US" altLang="en-US" sz="2400" dirty="0"/>
              <a:t>. linear regression, aggregated mean exam vs mean LRT</a:t>
            </a:r>
            <a:endParaRPr lang="nl-NL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12925"/>
            <a:ext cx="69135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London Schools:</a:t>
            </a:r>
            <a:endParaRPr lang="nl-NL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/>
              <a:t>1. linear regression, aggregated mean exam vs mean LRT</a:t>
            </a:r>
            <a:endParaRPr lang="nl-NL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estimate</a:t>
            </a:r>
            <a:r>
              <a:rPr lang="nl-NL" dirty="0" smtClean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intercept</a:t>
            </a:r>
            <a:r>
              <a:rPr lang="nl-NL" dirty="0"/>
              <a:t>: 0.005 (se 0.040)</a:t>
            </a:r>
          </a:p>
          <a:p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slope</a:t>
            </a:r>
            <a:r>
              <a:rPr lang="nl-NL" dirty="0"/>
              <a:t>: 0.884 (se 0.116)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1603660"/>
            <a:ext cx="7229176" cy="412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3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Schools:</a:t>
            </a:r>
            <a:endParaRPr lang="nl-NL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Disadvantages:</a:t>
            </a:r>
          </a:p>
          <a:p>
            <a:pPr lvl="1"/>
            <a:r>
              <a:rPr lang="en-US" altLang="en-US" dirty="0" smtClean="0"/>
              <a:t>every school (regardless of sample size) given equal weight</a:t>
            </a:r>
          </a:p>
          <a:p>
            <a:pPr lvl="1"/>
            <a:r>
              <a:rPr lang="en-US" altLang="en-US" dirty="0" smtClean="0"/>
              <a:t>N = 65</a:t>
            </a:r>
          </a:p>
          <a:p>
            <a:pPr lvl="1"/>
            <a:r>
              <a:rPr lang="en-US" altLang="en-US" dirty="0" smtClean="0"/>
              <a:t>school-level variables possible, but not child-level variables</a:t>
            </a:r>
          </a:p>
          <a:p>
            <a:pPr lvl="1"/>
            <a:r>
              <a:rPr lang="en-US" altLang="en-US" dirty="0" smtClean="0"/>
              <a:t>we can only make inference at school level, not child-level</a:t>
            </a:r>
          </a:p>
          <a:p>
            <a:pPr lvl="1"/>
            <a:r>
              <a:rPr lang="en-US" altLang="en-US" dirty="0" smtClean="0"/>
              <a:t>possibility of “ecological fallacy”</a:t>
            </a:r>
            <a:endParaRPr lang="nl-NL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mtClean="0"/>
              <a:t>1. linear regression, aggregated mean exam vs mean LRT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smtClean="0"/>
              <a:t>London Schools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 smtClean="0"/>
              <a:t>2. linear regression, all schools together</a:t>
            </a:r>
            <a:endParaRPr lang="nl-NL" dirty="0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484784"/>
            <a:ext cx="698341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London Schools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2. linear regression, all schools 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estimate</a:t>
            </a:r>
            <a:r>
              <a:rPr lang="nl-NL" dirty="0" smtClean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intercept</a:t>
            </a:r>
            <a:r>
              <a:rPr lang="nl-NL" dirty="0"/>
              <a:t>: - 0.001 (se 0.013)</a:t>
            </a:r>
          </a:p>
          <a:p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slope</a:t>
            </a:r>
            <a:r>
              <a:rPr lang="nl-NL" dirty="0"/>
              <a:t>: 0.595 (se 0.013)</a:t>
            </a: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16</a:t>
            </a:fld>
            <a:endParaRPr lang="nl-NL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1" y="1602456"/>
            <a:ext cx="6647571" cy="405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3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Schools:</a:t>
            </a:r>
            <a:endParaRPr lang="nl-NL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Disadvantages:</a:t>
            </a:r>
          </a:p>
          <a:p>
            <a:pPr lvl="1"/>
            <a:r>
              <a:rPr lang="en-US" altLang="en-US" dirty="0" smtClean="0"/>
              <a:t>inflates sample size, especially for level-2 variables</a:t>
            </a:r>
          </a:p>
          <a:p>
            <a:pPr lvl="2"/>
            <a:r>
              <a:rPr lang="en-US" altLang="en-US" dirty="0" smtClean="0"/>
              <a:t>SE’s of level-2 variables tend to be underestimated → p-values too small, CI’s too narrow (type I error inflated)</a:t>
            </a:r>
          </a:p>
          <a:p>
            <a:pPr lvl="2"/>
            <a:r>
              <a:rPr lang="en-US" altLang="en-US" dirty="0" smtClean="0"/>
              <a:t>SE’s of level-1 variables may be over- or </a:t>
            </a:r>
            <a:r>
              <a:rPr lang="en-US" altLang="en-US" dirty="0"/>
              <a:t>underestimated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ignore correlated residuals (correlation of children within schools)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nl-NL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 smtClean="0"/>
              <a:t>2. linear regression, all schools together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2. linear regression, all schools </a:t>
            </a:r>
            <a:r>
              <a:rPr lang="en-US" altLang="en-US" dirty="0" smtClean="0"/>
              <a:t>together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Segoe UI" pitchFamily="34" charset="0"/>
              </a:rPr>
              <a:t>London Schools: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18</a:t>
            </a:fld>
            <a:endParaRPr lang="nl-NL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844824"/>
            <a:ext cx="449103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844824"/>
            <a:ext cx="434657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8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2. linear regression, all schools together</a:t>
            </a:r>
            <a:endParaRPr lang="nl-NL" dirty="0"/>
          </a:p>
        </p:txBody>
      </p:sp>
      <p:pic>
        <p:nvPicPr>
          <p:cNvPr id="23554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229466"/>
            <a:ext cx="4346575" cy="3863830"/>
          </a:xfrm>
        </p:spPr>
      </p:pic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London Schools:</a:t>
            </a:r>
            <a:endParaRPr lang="nl-NL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19</a:t>
            </a:fld>
            <a:endParaRPr lang="nl-NL"/>
          </a:p>
        </p:txBody>
      </p:sp>
      <p:pic>
        <p:nvPicPr>
          <p:cNvPr id="8" name="Content Placeholder 13"/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038" y="2348880"/>
            <a:ext cx="4491037" cy="37444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smtClean="0"/>
              <a:t>Relevant Course </a:t>
            </a:r>
            <a:r>
              <a:rPr lang="nl-NL" altLang="en-US" dirty="0" err="1" smtClean="0"/>
              <a:t>Objectives</a:t>
            </a:r>
            <a:endParaRPr lang="en-US" alt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At the end of the course, the student will:</a:t>
            </a:r>
          </a:p>
          <a:p>
            <a:pPr lvl="1"/>
            <a:r>
              <a:rPr lang="en-US" altLang="en-US" dirty="0"/>
              <a:t>know when to apply a mixed model in </a:t>
            </a:r>
            <a:r>
              <a:rPr lang="en-US" altLang="en-US" dirty="0" smtClean="0"/>
              <a:t>practice</a:t>
            </a:r>
          </a:p>
          <a:p>
            <a:pPr lvl="1"/>
            <a:r>
              <a:rPr lang="en-US" altLang="en-US" dirty="0"/>
              <a:t>be able to perform mixed model analyses using statistical software (R)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</a:t>
            </a:r>
            <a:endParaRPr lang="nl-NL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 smtClean="0"/>
              <a:t>3. linear regression per school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20</a:t>
            </a:fld>
            <a:endParaRPr lang="nl-NL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6" y="1704318"/>
            <a:ext cx="7712364" cy="46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London Schools</a:t>
            </a:r>
            <a:endParaRPr lang="nl-NL" altLang="en-US" sz="28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pPr eaLnBrk="1" hangingPunct="1"/>
            <a:endParaRPr lang="en-US" altLang="en-US" sz="1800" smtClean="0"/>
          </a:p>
          <a:p>
            <a:pPr eaLnBrk="1" hangingPunct="1"/>
            <a:endParaRPr lang="nl-NL" altLang="en-US" sz="2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 smtClean="0"/>
              <a:t>3. linear regression per school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en-US" sz="2000" dirty="0" smtClean="0"/>
          </a:p>
          <a:p>
            <a:r>
              <a:rPr lang="en-US" altLang="en-US" sz="2000" dirty="0" smtClean="0"/>
              <a:t>summary intercepts:</a:t>
            </a:r>
          </a:p>
          <a:p>
            <a:pPr lvl="1"/>
            <a:r>
              <a:rPr lang="en-US" altLang="en-US" sz="1800" dirty="0" smtClean="0"/>
              <a:t>mean = -0.068; </a:t>
            </a:r>
            <a:r>
              <a:rPr lang="en-US" altLang="en-US" sz="1800" dirty="0" err="1" smtClean="0"/>
              <a:t>sd</a:t>
            </a:r>
            <a:r>
              <a:rPr lang="en-US" altLang="en-US" sz="1800" dirty="0" smtClean="0"/>
              <a:t> = 0.519; </a:t>
            </a:r>
            <a:r>
              <a:rPr lang="en-US" altLang="en-US" sz="1800" dirty="0" err="1" smtClean="0"/>
              <a:t>sem</a:t>
            </a:r>
            <a:r>
              <a:rPr lang="en-US" altLang="en-US" sz="1800" dirty="0" smtClean="0"/>
              <a:t> = 0.064</a:t>
            </a:r>
          </a:p>
          <a:p>
            <a:r>
              <a:rPr lang="en-US" altLang="en-US" sz="2000" dirty="0" smtClean="0"/>
              <a:t> summary slopes:</a:t>
            </a:r>
          </a:p>
          <a:p>
            <a:pPr lvl="1"/>
            <a:r>
              <a:rPr lang="en-US" altLang="en-US" sz="1800" dirty="0" smtClean="0"/>
              <a:t>mean = 0.425; </a:t>
            </a:r>
            <a:r>
              <a:rPr lang="en-US" altLang="en-US" sz="1800" dirty="0" err="1" smtClean="0"/>
              <a:t>sd</a:t>
            </a:r>
            <a:r>
              <a:rPr lang="en-US" altLang="en-US" sz="1800" dirty="0" smtClean="0"/>
              <a:t> = 0.939; </a:t>
            </a:r>
            <a:r>
              <a:rPr lang="en-US" altLang="en-US" sz="1800" dirty="0" err="1" smtClean="0"/>
              <a:t>sem</a:t>
            </a:r>
            <a:r>
              <a:rPr lang="en-US" altLang="en-US" sz="1800" dirty="0" smtClean="0"/>
              <a:t> = 0.116</a:t>
            </a:r>
            <a:endParaRPr lang="nl-NL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16150" y="1619250"/>
            <a:ext cx="4953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 smtClean="0"/>
              <a:t>School     Intercept          slope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 smtClean="0"/>
              <a:t>1            0.383330189    0.70934058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 smtClean="0"/>
              <a:t>2            0.482275275    0.76128749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 smtClean="0"/>
              <a:t>3            0.557750538    0.57898548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 smtClean="0"/>
              <a:t>4            0.003753722    0.76144638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 smtClean="0"/>
              <a:t>5            0.260443999    0.68001660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 smtClean="0"/>
              <a:t>6            0.603206568    0.53534316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 smtClean="0"/>
              <a:t>.............</a:t>
            </a:r>
            <a:endParaRPr lang="sv-SE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</a:t>
            </a:r>
            <a:endParaRPr lang="nl-NL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Disadvantages:</a:t>
            </a:r>
          </a:p>
          <a:p>
            <a:pPr lvl="1"/>
            <a:r>
              <a:rPr lang="en-US" altLang="en-US" dirty="0" smtClean="0"/>
              <a:t>65 different regressions, how to combine the results?</a:t>
            </a:r>
          </a:p>
          <a:p>
            <a:pPr lvl="2"/>
            <a:r>
              <a:rPr lang="en-US" altLang="en-US" dirty="0" smtClean="0"/>
              <a:t>mean slope: every school has equal weight</a:t>
            </a:r>
          </a:p>
          <a:p>
            <a:pPr lvl="2"/>
            <a:r>
              <a:rPr lang="en-US" altLang="en-US" dirty="0" smtClean="0"/>
              <a:t>standard error of parameter estimate correct?</a:t>
            </a:r>
          </a:p>
          <a:p>
            <a:pPr lvl="1"/>
            <a:r>
              <a:rPr lang="en-US" altLang="en-US" dirty="0" smtClean="0"/>
              <a:t>child-level variables possible, but not school-level variables</a:t>
            </a:r>
          </a:p>
          <a:p>
            <a:endParaRPr lang="nl-NL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mtClean="0"/>
              <a:t>3. linear regression per school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</a:t>
            </a:r>
            <a:endParaRPr lang="nl-NL" alt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Advantage over previous analysis:</a:t>
            </a:r>
          </a:p>
          <a:p>
            <a:pPr lvl="1"/>
            <a:r>
              <a:rPr lang="en-US" altLang="en-US" dirty="0" smtClean="0"/>
              <a:t>now we can include both child- and school-level variables</a:t>
            </a:r>
          </a:p>
          <a:p>
            <a:pPr lvl="1"/>
            <a:r>
              <a:rPr lang="en-US" altLang="en-US" dirty="0" smtClean="0"/>
              <a:t>residuals probably normally distributed (with constant variance?) around individual lines</a:t>
            </a:r>
          </a:p>
          <a:p>
            <a:r>
              <a:rPr lang="en-US" altLang="en-US" dirty="0" smtClean="0"/>
              <a:t>Disadvantages:</a:t>
            </a:r>
          </a:p>
          <a:p>
            <a:pPr lvl="1"/>
            <a:r>
              <a:rPr lang="en-US" altLang="en-US" dirty="0" smtClean="0"/>
              <a:t>We wanted 1 intercept and 1 slope for LRT, but:</a:t>
            </a:r>
          </a:p>
          <a:p>
            <a:pPr lvl="1"/>
            <a:r>
              <a:rPr lang="en-US" altLang="en-US" dirty="0" smtClean="0"/>
              <a:t>65 schools, so 1 reference category and 64 estimates for intercepts (main effects per school) + 64 estimates for interactions (slopes per school)!</a:t>
            </a:r>
          </a:p>
          <a:p>
            <a:pPr lvl="2"/>
            <a:r>
              <a:rPr lang="en-US" altLang="en-US" dirty="0" smtClean="0"/>
              <a:t>Which school is the reference?</a:t>
            </a:r>
          </a:p>
          <a:p>
            <a:pPr lvl="1"/>
            <a:r>
              <a:rPr lang="en-US" altLang="en-US" dirty="0" smtClean="0"/>
              <a:t>We can’t generalize beyond these 65 schools</a:t>
            </a:r>
          </a:p>
          <a:p>
            <a:pPr lvl="1"/>
            <a:r>
              <a:rPr lang="en-US" altLang="en-US" dirty="0" smtClean="0"/>
              <a:t>This model uses 128 extra </a:t>
            </a:r>
            <a:r>
              <a:rPr lang="en-US" altLang="en-US" dirty="0" err="1" smtClean="0"/>
              <a:t>df</a:t>
            </a:r>
            <a:r>
              <a:rPr lang="en-US" altLang="en-US" dirty="0" smtClean="0"/>
              <a:t> for all those intercepts &amp; slopes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 smtClean="0"/>
              <a:t>4. </a:t>
            </a:r>
            <a:r>
              <a:rPr lang="en-GB" altLang="en-US" dirty="0" smtClean="0"/>
              <a:t>all schools together, main effects and interactions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London Schools: models so far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537722"/>
              </p:ext>
            </p:extLst>
          </p:nvPr>
        </p:nvGraphicFramePr>
        <p:xfrm>
          <a:off x="428625" y="1125538"/>
          <a:ext cx="9048750" cy="252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Model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overall/fixed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slope LRT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s.e.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 aggregated data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0.884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0.116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 disaggregated data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0.595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0.013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 regr. per school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0.425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0.116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4. school*LRT interactions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??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??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11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</a:t>
            </a:r>
            <a:r>
              <a:rPr lang="en-GB" altLang="en-US" smtClean="0"/>
              <a:t> </a:t>
            </a:r>
            <a:endParaRPr lang="nl-NL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Advantages:</a:t>
            </a:r>
          </a:p>
          <a:p>
            <a:pPr lvl="1"/>
            <a:r>
              <a:rPr lang="en-US" altLang="en-US" dirty="0" smtClean="0"/>
              <a:t>sample size correct, account for correlation of children within schools</a:t>
            </a:r>
          </a:p>
          <a:p>
            <a:pPr lvl="2"/>
            <a:r>
              <a:rPr lang="en-US" altLang="en-US" dirty="0" smtClean="0"/>
              <a:t>so: correct </a:t>
            </a:r>
            <a:r>
              <a:rPr lang="en-US" altLang="en-US" dirty="0" smtClean="0"/>
              <a:t>SE’s/p-values/CI’s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 </a:t>
            </a:r>
            <a:r>
              <a:rPr lang="en-US" altLang="en-US" dirty="0" smtClean="0"/>
              <a:t>need for 64 main effects and interactions</a:t>
            </a:r>
            <a:endParaRPr lang="en-US" altLang="en-US" dirty="0">
              <a:latin typeface="Segoe UI" pitchFamily="34" charset="0"/>
            </a:endParaRPr>
          </a:p>
          <a:p>
            <a:pPr lvl="2"/>
            <a:r>
              <a:rPr lang="en-US" altLang="en-US" dirty="0">
                <a:latin typeface="Segoe UI" pitchFamily="34" charset="0"/>
              </a:rPr>
              <a:t>differences between schools captured one or more ‘variance components’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both child-level and school-level variables simultaneously</a:t>
            </a:r>
          </a:p>
          <a:p>
            <a:pPr lvl="2"/>
            <a:r>
              <a:rPr lang="en-US" altLang="en-US" dirty="0" smtClean="0"/>
              <a:t>so: inference for both children and schools</a:t>
            </a:r>
          </a:p>
          <a:p>
            <a:pPr lvl="2"/>
            <a:r>
              <a:rPr lang="en-US" altLang="en-US" dirty="0" smtClean="0"/>
              <a:t>interactions between child- and school-level variables possible</a:t>
            </a:r>
          </a:p>
          <a:p>
            <a:pPr lvl="1"/>
            <a:r>
              <a:rPr lang="en-US" altLang="en-US" dirty="0" smtClean="0"/>
              <a:t>examine variation at different </a:t>
            </a:r>
            <a:r>
              <a:rPr lang="en-US" altLang="en-US" dirty="0" smtClean="0"/>
              <a:t>levels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models work well in presence of missing outcomes (longitudinal)</a:t>
            </a:r>
          </a:p>
          <a:p>
            <a:endParaRPr lang="nl-NL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 smtClean="0"/>
              <a:t>5. Mixed Models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>
                <a:latin typeface="Segoe UI" pitchFamily="34" charset="0"/>
              </a:rPr>
              <a:t>Mixed Models</a:t>
            </a:r>
            <a:endParaRPr lang="nl-NL" altLang="en-US" smtClean="0">
              <a:latin typeface="Segoe UI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latin typeface="Segoe UI" pitchFamily="34" charset="0"/>
              </a:rPr>
              <a:t>Mixed models made up of </a:t>
            </a:r>
          </a:p>
          <a:p>
            <a:pPr lvl="1" eaLnBrk="1" hangingPunct="1"/>
            <a:r>
              <a:rPr lang="en-US" altLang="en-US" dirty="0" smtClean="0">
                <a:latin typeface="Segoe UI" pitchFamily="34" charset="0"/>
              </a:rPr>
              <a:t>fixed effects</a:t>
            </a:r>
          </a:p>
          <a:p>
            <a:pPr lvl="1" eaLnBrk="1" hangingPunct="1"/>
            <a:r>
              <a:rPr lang="en-US" altLang="en-US" dirty="0" smtClean="0">
                <a:latin typeface="Segoe UI" pitchFamily="34" charset="0"/>
              </a:rPr>
              <a:t>random effects</a:t>
            </a:r>
          </a:p>
          <a:p>
            <a:pPr eaLnBrk="1" hangingPunct="1"/>
            <a:r>
              <a:rPr lang="en-US" altLang="en-US" dirty="0" smtClean="0">
                <a:latin typeface="Segoe UI" pitchFamily="34" charset="0"/>
              </a:rPr>
              <a:t>Sometimes (inaccurately) called “random effects models” </a:t>
            </a:r>
            <a:endParaRPr lang="en-US" altLang="en-US" dirty="0">
              <a:latin typeface="Segoe UI" pitchFamily="34" charset="0"/>
            </a:endParaRPr>
          </a:p>
          <a:p>
            <a:pPr eaLnBrk="1" hangingPunct="1"/>
            <a:r>
              <a:rPr lang="en-US" altLang="en-US" dirty="0" smtClean="0">
                <a:latin typeface="Segoe UI" pitchFamily="34" charset="0"/>
              </a:rPr>
              <a:t>Also sometimes called “random coefficient” models</a:t>
            </a:r>
            <a:endParaRPr lang="en-US" altLang="en-US" dirty="0" smtClean="0">
              <a:latin typeface="Segoe UI" pitchFamily="34" charset="0"/>
            </a:endParaRPr>
          </a:p>
          <a:p>
            <a:pPr eaLnBrk="1" hangingPunct="1"/>
            <a:r>
              <a:rPr lang="en-US" altLang="en-US" dirty="0" smtClean="0">
                <a:latin typeface="Segoe UI" pitchFamily="34" charset="0"/>
              </a:rPr>
              <a:t>Some </a:t>
            </a:r>
            <a:r>
              <a:rPr lang="en-US" altLang="en-US" dirty="0" smtClean="0">
                <a:latin typeface="Segoe UI" pitchFamily="34" charset="0"/>
              </a:rPr>
              <a:t>variables (or: their coefficients) </a:t>
            </a:r>
            <a:r>
              <a:rPr lang="en-US" altLang="en-US" dirty="0" smtClean="0">
                <a:latin typeface="Segoe UI" pitchFamily="34" charset="0"/>
              </a:rPr>
              <a:t>can be included as both “fixed” (of interest) and “random” (random variation across the level-2 units)</a:t>
            </a:r>
            <a:endParaRPr lang="nl-NL" altLang="en-US" dirty="0" smtClean="0">
              <a:latin typeface="Segoe UI" pitchFamily="34" charset="0"/>
            </a:endParaRP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fld id="{9702AD10-9967-430A-AF64-AA743D34F3BA}" type="slidenum">
              <a:rPr lang="en-US" altLang="en-US" smtClean="0">
                <a:latin typeface="Segoe UI" pitchFamily="34" charset="0"/>
                <a:cs typeface="Segoe UI" pitchFamily="34" charset="0"/>
              </a:rPr>
              <a:pPr eaLnBrk="1" hangingPunct="1"/>
              <a:t>26</a:t>
            </a:fld>
            <a:endParaRPr lang="en-US" altLang="en-US" smtClean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3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Mixed Models: what is a “fixed effect”?</a:t>
            </a:r>
            <a:endParaRPr lang="nl-NL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Fixed effect: variable of interest</a:t>
            </a:r>
          </a:p>
          <a:p>
            <a:pPr lvl="1"/>
            <a:r>
              <a:rPr lang="en-US" altLang="en-US" smtClean="0"/>
              <a:t>overall intercept (not really of interest)</a:t>
            </a:r>
          </a:p>
          <a:p>
            <a:pPr lvl="1"/>
            <a:r>
              <a:rPr lang="en-US" altLang="en-US" smtClean="0"/>
              <a:t>overall slope for LRT (to help make predictions of exam performance)</a:t>
            </a:r>
          </a:p>
          <a:p>
            <a:pPr lvl="1"/>
            <a:r>
              <a:rPr lang="en-US" altLang="en-US" smtClean="0"/>
              <a:t>other fixed effects of interest: </a:t>
            </a:r>
          </a:p>
          <a:p>
            <a:pPr lvl="2"/>
            <a:r>
              <a:rPr lang="en-US" altLang="en-US" smtClean="0"/>
              <a:t>gender (difference between boys and girls?)</a:t>
            </a:r>
          </a:p>
          <a:p>
            <a:pPr lvl="2"/>
            <a:r>
              <a:rPr lang="en-US" altLang="en-US" smtClean="0"/>
              <a:t>type of school (boys’, girls’, mixed)</a:t>
            </a:r>
          </a:p>
          <a:p>
            <a:pPr lvl="2"/>
            <a:r>
              <a:rPr lang="en-US" altLang="en-US" smtClean="0"/>
              <a:t>“achievement level” of school</a:t>
            </a:r>
          </a:p>
          <a:p>
            <a:pPr lvl="2"/>
            <a:r>
              <a:rPr lang="en-US" altLang="en-US" smtClean="0"/>
              <a:t>...</a:t>
            </a:r>
          </a:p>
          <a:p>
            <a:endParaRPr lang="nl-NL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Mixed Models: what is a “random effect”?</a:t>
            </a:r>
            <a:endParaRPr lang="nl-NL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40498" y="1196752"/>
            <a:ext cx="9049006" cy="4680520"/>
          </a:xfrm>
        </p:spPr>
        <p:txBody>
          <a:bodyPr/>
          <a:lstStyle/>
          <a:p>
            <a:r>
              <a:rPr lang="en-US" altLang="en-US" dirty="0" smtClean="0"/>
              <a:t>A random intercept </a:t>
            </a:r>
            <a:r>
              <a:rPr lang="en-US" altLang="en-US" dirty="0"/>
              <a:t>per school allows </a:t>
            </a:r>
            <a:r>
              <a:rPr lang="en-US" altLang="en-US" dirty="0" smtClean="0"/>
              <a:t>schools to have different intercepts</a:t>
            </a:r>
          </a:p>
          <a:p>
            <a:r>
              <a:rPr lang="en-US" altLang="en-US" dirty="0" smtClean="0"/>
              <a:t>A random effect for LRT </a:t>
            </a:r>
            <a:r>
              <a:rPr lang="en-US" altLang="en-US" dirty="0"/>
              <a:t>per school allows </a:t>
            </a:r>
            <a:r>
              <a:rPr lang="en-US" altLang="en-US" dirty="0" smtClean="0"/>
              <a:t>the effect of LRT on exam score to differ per school (“random </a:t>
            </a:r>
            <a:r>
              <a:rPr lang="en-US" altLang="en-US" dirty="0" smtClean="0"/>
              <a:t>slope for LRT” </a:t>
            </a:r>
            <a:r>
              <a:rPr lang="en-US" altLang="en-US" dirty="0" smtClean="0"/>
              <a:t>= different slope for exam-LRT relation for each school)</a:t>
            </a:r>
          </a:p>
          <a:p>
            <a:pPr eaLnBrk="1" hangingPunct="1"/>
            <a:r>
              <a:rPr lang="en-US" altLang="en-US" dirty="0" smtClean="0"/>
              <a:t>Random effect (“slope”) can also be for a categorical variable</a:t>
            </a:r>
          </a:p>
          <a:p>
            <a:pPr lvl="1" eaLnBrk="1" hangingPunct="1"/>
            <a:r>
              <a:rPr lang="en-US" altLang="en-US" dirty="0" smtClean="0"/>
              <a:t>difference between boys and girls on exam score could differ per school</a:t>
            </a:r>
          </a:p>
          <a:p>
            <a:pPr lvl="1" eaLnBrk="1" hangingPunct="1"/>
            <a:r>
              <a:rPr lang="en-US" altLang="en-US" dirty="0" smtClean="0"/>
              <a:t>treatment effect on an outcome can be thought to vary per center in a multi-center study</a:t>
            </a:r>
          </a:p>
          <a:p>
            <a:pPr eaLnBrk="1" hangingPunct="1"/>
            <a:r>
              <a:rPr lang="en-US" altLang="en-US" dirty="0" smtClean="0"/>
              <a:t>All variables of interest are added as fixed</a:t>
            </a:r>
          </a:p>
          <a:p>
            <a:pPr eaLnBrk="1" hangingPunct="1"/>
            <a:r>
              <a:rPr lang="en-US" altLang="en-US" dirty="0" smtClean="0"/>
              <a:t>Depending on theory, none/one/some fixed variables may also be modelled as random</a:t>
            </a:r>
            <a:endParaRPr lang="nl-N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Mixed Models: what is a “random effect”?</a:t>
            </a:r>
            <a:endParaRPr lang="nl-NL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“random effect”?</a:t>
            </a:r>
          </a:p>
          <a:p>
            <a:pPr eaLnBrk="1" hangingPunct="1"/>
            <a:r>
              <a:rPr lang="en-US" altLang="en-US" dirty="0" smtClean="0"/>
              <a:t>Schools are </a:t>
            </a:r>
            <a:r>
              <a:rPr lang="en-US" altLang="en-US" i="1" dirty="0" smtClean="0"/>
              <a:t>random </a:t>
            </a:r>
            <a:r>
              <a:rPr lang="en-US" altLang="en-US" dirty="0" smtClean="0"/>
              <a:t>sample of all Inner London schools</a:t>
            </a:r>
          </a:p>
          <a:p>
            <a:pPr lvl="1" eaLnBrk="1" hangingPunct="1"/>
            <a:r>
              <a:rPr lang="en-US" altLang="en-US" dirty="0" smtClean="0"/>
              <a:t>intercepts (and LRT slopes) from these schools are a random sample from all possible intercepts and slopes</a:t>
            </a:r>
          </a:p>
          <a:p>
            <a:pPr lvl="1" eaLnBrk="1" hangingPunct="1"/>
            <a:r>
              <a:rPr lang="en-US" altLang="en-US" dirty="0" smtClean="0"/>
              <a:t>intercepts (and LRT slopes?) differ from one another, but</a:t>
            </a:r>
          </a:p>
          <a:p>
            <a:pPr lvl="1" eaLnBrk="1" hangingPunct="1"/>
            <a:r>
              <a:rPr lang="en-US" altLang="en-US" dirty="0" smtClean="0"/>
              <a:t>interest not in estimating the intercept and slope per school, thus</a:t>
            </a:r>
          </a:p>
          <a:p>
            <a:pPr lvl="1" eaLnBrk="1" hangingPunct="1"/>
            <a:r>
              <a:rPr lang="en-US" altLang="en-US" dirty="0" smtClean="0"/>
              <a:t>sufficient to estimate the variances of the intercepts and slopes</a:t>
            </a:r>
          </a:p>
          <a:p>
            <a:pPr lvl="1"/>
            <a:r>
              <a:rPr lang="en-US" altLang="en-US" dirty="0" smtClean="0"/>
              <a:t>intercepts (and slopes) thought to come from normal distributions with mean 0 and variances </a:t>
            </a:r>
            <a:r>
              <a:rPr lang="el-GR" altLang="en-US" dirty="0" smtClean="0"/>
              <a:t>σ</a:t>
            </a:r>
            <a:r>
              <a:rPr lang="en-US" altLang="en-US" baseline="30000" dirty="0" smtClean="0"/>
              <a:t>2</a:t>
            </a:r>
            <a:r>
              <a:rPr lang="el-GR" altLang="en-US" baseline="-25000" dirty="0" smtClean="0">
                <a:latin typeface="Times New Roman" pitchFamily="18" charset="0"/>
                <a:cs typeface="Times New Roman" pitchFamily="18" charset="0"/>
              </a:rPr>
              <a:t>υ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and </a:t>
            </a:r>
            <a:r>
              <a:rPr lang="el-GR" altLang="en-US" dirty="0" smtClean="0"/>
              <a:t>σ</a:t>
            </a:r>
            <a:r>
              <a:rPr lang="en-US" altLang="en-US" baseline="30000" dirty="0" smtClean="0"/>
              <a:t>2</a:t>
            </a:r>
            <a:r>
              <a:rPr lang="el-GR" altLang="en-US" baseline="-25000" dirty="0" smtClean="0">
                <a:latin typeface="Times New Roman" pitchFamily="18" charset="0"/>
                <a:cs typeface="Times New Roman" pitchFamily="18" charset="0"/>
              </a:rPr>
              <a:t>υ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, and covariance </a:t>
            </a:r>
            <a:r>
              <a:rPr lang="el-GR" altLang="en-US" dirty="0" smtClean="0"/>
              <a:t>σ</a:t>
            </a:r>
            <a:r>
              <a:rPr lang="el-GR" altLang="en-US" baseline="-25000" dirty="0" smtClean="0">
                <a:latin typeface="Times New Roman" pitchFamily="18" charset="0"/>
                <a:cs typeface="Times New Roman" pitchFamily="18" charset="0"/>
              </a:rPr>
              <a:t>υ</a:t>
            </a:r>
            <a:r>
              <a:rPr lang="en-US" altLang="en-US" baseline="-25000" dirty="0" smtClean="0"/>
              <a:t>01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 this way we only have to estimate 3 extra parameters, not 128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 smtClean="0"/>
              <a:t>Objectives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for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this</a:t>
            </a:r>
            <a:r>
              <a:rPr lang="nl-NL" altLang="en-US" dirty="0" smtClean="0"/>
              <a:t> week</a:t>
            </a:r>
            <a:endParaRPr lang="en-US" alt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At the end of this week, the student will:</a:t>
            </a:r>
          </a:p>
          <a:p>
            <a:pPr lvl="1"/>
            <a:r>
              <a:rPr lang="en-US" altLang="en-US" dirty="0" smtClean="0"/>
              <a:t>recognize multi-level and longitudinal study designs</a:t>
            </a:r>
          </a:p>
          <a:p>
            <a:pPr lvl="1"/>
            <a:r>
              <a:rPr lang="en-US" altLang="en-US" dirty="0" smtClean="0"/>
              <a:t>be able to explain the difference between fixed and random effects, and know when to use random effects</a:t>
            </a:r>
          </a:p>
          <a:p>
            <a:pPr lvl="1"/>
            <a:r>
              <a:rPr lang="en-US" altLang="en-US" dirty="0" smtClean="0"/>
              <a:t>know </a:t>
            </a:r>
            <a:r>
              <a:rPr lang="en-US" altLang="en-US" dirty="0"/>
              <a:t>when to apply a </a:t>
            </a:r>
            <a:r>
              <a:rPr lang="en-US" altLang="en-US" dirty="0" smtClean="0"/>
              <a:t>linear mixed model</a:t>
            </a:r>
          </a:p>
          <a:p>
            <a:pPr lvl="1"/>
            <a:r>
              <a:rPr lang="en-US" altLang="en-US" dirty="0" smtClean="0"/>
              <a:t>be </a:t>
            </a:r>
            <a:r>
              <a:rPr lang="en-US" altLang="en-US" dirty="0"/>
              <a:t>able to perform </a:t>
            </a:r>
            <a:r>
              <a:rPr lang="en-US" altLang="en-US" dirty="0" smtClean="0"/>
              <a:t>linear mixed models using R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12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err="1" smtClean="0"/>
              <a:t>Interlude</a:t>
            </a:r>
            <a:r>
              <a:rPr lang="nl-NL" altLang="en-US" dirty="0" smtClean="0"/>
              <a:t>: </a:t>
            </a:r>
            <a:r>
              <a:rPr lang="nl-NL" altLang="en-US" dirty="0" err="1" smtClean="0"/>
              <a:t>some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notation</a:t>
            </a:r>
            <a:endParaRPr lang="nl-NL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:r>
                  <a:rPr lang="pt-BR" altLang="en-US" dirty="0" smtClean="0"/>
                  <a:t>level-1 (child)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NL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altLang="en-US" dirty="0" smtClean="0"/>
              </a:p>
              <a:p>
                <a:pPr>
                  <a:lnSpc>
                    <a:spcPct val="114000"/>
                  </a:lnSpc>
                </a:pPr>
                <a:r>
                  <a:rPr lang="pt-BR" altLang="en-US" dirty="0" smtClean="0"/>
                  <a:t>level-2 (school) model</a:t>
                </a:r>
                <a:r>
                  <a:rPr lang="pt-BR" alt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altLang="en-US" dirty="0" smtClean="0"/>
              </a:p>
              <a:p>
                <a:pPr>
                  <a:lnSpc>
                    <a:spcPct val="114000"/>
                  </a:lnSpc>
                </a:pPr>
                <a:r>
                  <a:rPr lang="pt-BR" altLang="en-US" dirty="0" smtClean="0"/>
                  <a:t>combine the two: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pt-BR" altLang="en-US" dirty="0" smtClean="0"/>
              </a:p>
              <a:p>
                <a:pPr lvl="1">
                  <a:lnSpc>
                    <a:spcPct val="114000"/>
                  </a:lnSpc>
                </a:pPr>
                <a:r>
                  <a:rPr lang="en-GB" altLang="en-US" dirty="0" smtClean="0"/>
                  <a:t>rewrite: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nl-NL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alt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nl-NL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altLang="en-US" dirty="0" smtClean="0"/>
              </a:p>
              <a:p>
                <a:pPr eaLnBrk="1" hangingPunct="1">
                  <a:lnSpc>
                    <a:spcPct val="114000"/>
                  </a:lnSpc>
                </a:pPr>
                <a:endParaRPr lang="en-GB" altLang="en-US" dirty="0" smtClean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altLang="en-US" dirty="0" smtClean="0"/>
                  <a:t>  </a:t>
                </a:r>
                <a:r>
                  <a:rPr lang="en-GB" altLang="en-US" dirty="0" smtClean="0"/>
                  <a:t>: outcome (exam score) for </a:t>
                </a:r>
                <a:r>
                  <a:rPr lang="en-GB" altLang="en-US" dirty="0" err="1" smtClean="0"/>
                  <a:t>j</a:t>
                </a:r>
                <a:r>
                  <a:rPr lang="en-GB" altLang="en-US" baseline="30000" dirty="0" err="1" smtClean="0"/>
                  <a:t>th</a:t>
                </a:r>
                <a:r>
                  <a:rPr lang="en-GB" altLang="en-US" dirty="0" smtClean="0"/>
                  <a:t> child in </a:t>
                </a:r>
                <a:r>
                  <a:rPr lang="en-GB" altLang="en-US" dirty="0" err="1" smtClean="0"/>
                  <a:t>i</a:t>
                </a:r>
                <a:r>
                  <a:rPr lang="en-GB" altLang="en-US" baseline="30000" dirty="0" err="1" smtClean="0"/>
                  <a:t>th</a:t>
                </a:r>
                <a:r>
                  <a:rPr lang="en-GB" altLang="en-US" dirty="0" smtClean="0"/>
                  <a:t> school</a:t>
                </a:r>
              </a:p>
              <a:p>
                <a:pPr>
                  <a:lnSpc>
                    <a:spcPct val="114000"/>
                  </a:lnSpc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altLang="en-US" dirty="0" smtClean="0"/>
                  <a:t>: </a:t>
                </a:r>
                <a:r>
                  <a:rPr lang="en-GB" altLang="en-US" dirty="0" smtClean="0"/>
                  <a:t>1st explanatory </a:t>
                </a:r>
                <a:r>
                  <a:rPr lang="en-GB" altLang="en-US" dirty="0" err="1" smtClean="0"/>
                  <a:t>var</a:t>
                </a:r>
                <a:r>
                  <a:rPr lang="en-GB" altLang="en-US" dirty="0" smtClean="0"/>
                  <a:t> (LRT score) at level 1 (</a:t>
                </a:r>
                <a:r>
                  <a:rPr lang="en-GB" altLang="en-US" dirty="0" err="1" smtClean="0"/>
                  <a:t>j</a:t>
                </a:r>
                <a:r>
                  <a:rPr lang="en-GB" altLang="en-US" baseline="30000" dirty="0" err="1" smtClean="0"/>
                  <a:t>th</a:t>
                </a:r>
                <a:r>
                  <a:rPr lang="en-GB" altLang="en-US" dirty="0" smtClean="0"/>
                  <a:t> child in </a:t>
                </a:r>
                <a:r>
                  <a:rPr lang="en-GB" altLang="en-US" dirty="0" err="1" smtClean="0"/>
                  <a:t>i</a:t>
                </a:r>
                <a:r>
                  <a:rPr lang="en-GB" altLang="en-US" baseline="30000" dirty="0" err="1" smtClean="0"/>
                  <a:t>th</a:t>
                </a:r>
                <a:r>
                  <a:rPr lang="en-GB" altLang="en-US" dirty="0" smtClean="0"/>
                  <a:t> school)</a:t>
                </a:r>
              </a:p>
              <a:p>
                <a:pPr>
                  <a:lnSpc>
                    <a:spcPct val="114000"/>
                  </a:lnSpc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,</a:t>
                </a:r>
                <a:r>
                  <a:rPr lang="en-GB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, </a:t>
                </a:r>
                <a:r>
                  <a:rPr lang="en-US" altLang="en-US" dirty="0" smtClean="0"/>
                  <a:t>... : regression </a:t>
                </a:r>
                <a:r>
                  <a:rPr lang="en-US" altLang="en-US" dirty="0" err="1" smtClean="0"/>
                  <a:t>coeffients</a:t>
                </a:r>
                <a:r>
                  <a:rPr lang="en-US" altLang="en-US" dirty="0" smtClean="0"/>
                  <a:t> for overall effects of explanatory </a:t>
                </a:r>
                <a:r>
                  <a:rPr lang="en-US" altLang="en-US" dirty="0" err="1" smtClean="0"/>
                  <a:t>vars</a:t>
                </a:r>
                <a:r>
                  <a:rPr lang="en-US" altLang="en-US" dirty="0" smtClean="0"/>
                  <a:t> (</a:t>
                </a:r>
                <a:r>
                  <a:rPr lang="en-US" altLang="en-US" dirty="0" smtClean="0">
                    <a:latin typeface="UMC Frutiger" pitchFamily="2" charset="0"/>
                  </a:rPr>
                  <a:t>“</a:t>
                </a:r>
                <a:r>
                  <a:rPr lang="en-US" altLang="en-US" dirty="0" smtClean="0"/>
                  <a:t>fixed effects</a:t>
                </a:r>
                <a:r>
                  <a:rPr lang="en-US" altLang="en-US" dirty="0" smtClean="0">
                    <a:latin typeface="UMC Frutiger" pitchFamily="2" charset="0"/>
                  </a:rPr>
                  <a:t>”</a:t>
                </a:r>
                <a:r>
                  <a:rPr lang="en-US" altLang="en-US" dirty="0" smtClean="0"/>
                  <a:t>)</a:t>
                </a:r>
              </a:p>
              <a:p>
                <a:pPr>
                  <a:lnSpc>
                    <a:spcPct val="114000"/>
                  </a:lnSpc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 : individual effect of </a:t>
                </a:r>
                <a:r>
                  <a:rPr lang="en-US" altLang="en-US" dirty="0" err="1" smtClean="0"/>
                  <a:t>i</a:t>
                </a:r>
                <a:r>
                  <a:rPr lang="en-US" altLang="en-US" baseline="30000" dirty="0" err="1" smtClean="0"/>
                  <a:t>th</a:t>
                </a:r>
                <a:r>
                  <a:rPr lang="en-US" altLang="en-US" dirty="0" smtClean="0"/>
                  <a:t> school on intercept (</a:t>
                </a:r>
                <a:r>
                  <a:rPr lang="en-US" altLang="en-US" dirty="0" smtClean="0">
                    <a:latin typeface="UMC Frutiger" pitchFamily="2" charset="0"/>
                  </a:rPr>
                  <a:t>“</a:t>
                </a:r>
                <a:r>
                  <a:rPr lang="en-US" altLang="en-US" dirty="0" smtClean="0"/>
                  <a:t>random effect</a:t>
                </a:r>
                <a:r>
                  <a:rPr lang="en-US" altLang="en-US" dirty="0" smtClean="0">
                    <a:latin typeface="UMC Frutiger" pitchFamily="2" charset="0"/>
                  </a:rPr>
                  <a:t>”</a:t>
                </a:r>
                <a:r>
                  <a:rPr lang="en-US" altLang="en-US" dirty="0" smtClean="0"/>
                  <a:t>)</a:t>
                </a:r>
              </a:p>
              <a:p>
                <a:pPr>
                  <a:lnSpc>
                    <a:spcPct val="114000"/>
                  </a:lnSpc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en-US" dirty="0">
                            <a:latin typeface="Times New Roman" pitchFamily="18" charset="0"/>
                            <a:cs typeface="Times New Roman" pitchFamily="18" charset="0"/>
                          </a:rPr>
                          <m:t>υ</m:t>
                        </m:r>
                      </m:e>
                      <m:sub>
                        <m:r>
                          <a:rPr lang="nl-NL" altLang="en-US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 : individual effect of </a:t>
                </a:r>
                <a:r>
                  <a:rPr lang="en-US" altLang="en-US" dirty="0" err="1" smtClean="0"/>
                  <a:t>i</a:t>
                </a:r>
                <a:r>
                  <a:rPr lang="en-US" altLang="en-US" baseline="30000" dirty="0" err="1" smtClean="0"/>
                  <a:t>th</a:t>
                </a:r>
                <a:r>
                  <a:rPr lang="en-US" altLang="en-US" dirty="0" smtClean="0"/>
                  <a:t> school on slope (for LRT) (</a:t>
                </a:r>
                <a:r>
                  <a:rPr lang="en-US" altLang="en-US" dirty="0" smtClean="0">
                    <a:latin typeface="UMC Frutiger" pitchFamily="2" charset="0"/>
                  </a:rPr>
                  <a:t>“</a:t>
                </a:r>
                <a:r>
                  <a:rPr lang="en-US" altLang="en-US" dirty="0" smtClean="0"/>
                  <a:t>random effect</a:t>
                </a:r>
                <a:r>
                  <a:rPr lang="en-US" altLang="en-US" dirty="0" smtClean="0">
                    <a:latin typeface="UMC Frutiger" pitchFamily="2" charset="0"/>
                  </a:rPr>
                  <a:t>”</a:t>
                </a:r>
                <a:r>
                  <a:rPr lang="en-US" altLang="en-US" dirty="0" smtClean="0"/>
                  <a:t>)</a:t>
                </a:r>
                <a:r>
                  <a:rPr lang="pt-BR" altLang="en-US" dirty="0"/>
                  <a:t> </a:t>
                </a:r>
                <a:endParaRPr lang="pt-BR" altLang="en-US" dirty="0" smtClean="0"/>
              </a:p>
              <a:p>
                <a:pPr>
                  <a:lnSpc>
                    <a:spcPct val="114000"/>
                  </a:lnSpc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nl-NL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  : level-1 residual (</a:t>
                </a:r>
                <a:r>
                  <a:rPr lang="en-GB" altLang="en-US" dirty="0" err="1" smtClean="0"/>
                  <a:t>j</a:t>
                </a:r>
                <a:r>
                  <a:rPr lang="en-GB" altLang="en-US" baseline="30000" dirty="0" err="1" smtClean="0"/>
                  <a:t>th</a:t>
                </a:r>
                <a:r>
                  <a:rPr lang="en-GB" altLang="en-US" dirty="0" smtClean="0"/>
                  <a:t> child in </a:t>
                </a:r>
                <a:r>
                  <a:rPr lang="en-GB" altLang="en-US" dirty="0" err="1" smtClean="0"/>
                  <a:t>i</a:t>
                </a:r>
                <a:r>
                  <a:rPr lang="en-GB" altLang="en-US" baseline="30000" dirty="0" err="1" smtClean="0"/>
                  <a:t>th</a:t>
                </a:r>
                <a:r>
                  <a:rPr lang="en-GB" altLang="en-US" dirty="0" smtClean="0"/>
                  <a:t> </a:t>
                </a:r>
                <a:r>
                  <a:rPr lang="en-GB" altLang="en-US" dirty="0" smtClean="0"/>
                  <a:t>school)</a:t>
                </a:r>
                <a:endParaRPr lang="nl-NL" altLang="en-US" dirty="0" smtClean="0"/>
              </a:p>
            </p:txBody>
          </p:sp>
        </mc:Choice>
        <mc:Fallback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30" b="-147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Random intercept only:</a:t>
            </a:r>
            <a:endParaRPr lang="nl-NL" alt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en-US" dirty="0" smtClean="0"/>
              <a:t>Random intercept + random slope:</a:t>
            </a:r>
            <a:endParaRPr lang="nl-NL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Mixed Models: what is a “random effect”?</a:t>
            </a:r>
            <a:endParaRPr lang="nl-NL" altLang="en-US" smtClean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4824413" cy="486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2060575"/>
            <a:ext cx="4959350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London Schools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32</a:t>
            </a:fld>
            <a:endParaRPr lang="nl-NL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1298630"/>
            <a:ext cx="4340225" cy="433376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545288" y="1196752"/>
            <a:ext cx="576262" cy="5762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4399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1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sym typeface="Symbol"/>
                            </a:rPr>
                            <m:t>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nl-NL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/>
                            </a:rPr>
                            <m:t>i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London Schools</a:t>
            </a:r>
            <a:endParaRPr lang="nl-NL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298630"/>
            <a:ext cx="4340225" cy="433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6249144" y="1196752"/>
            <a:ext cx="864096" cy="252028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9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London Schools</a:t>
            </a:r>
            <a:endParaRPr lang="nl-NL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4"/>
              </p:nvPr>
            </p:nvSpPr>
            <p:spPr>
              <a:xfrm>
                <a:off x="5003966" y="1124744"/>
                <a:ext cx="4701562" cy="46805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sym typeface="Symbol"/>
                            </a:rPr>
                            <m:t>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01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11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sym typeface="Symbol"/>
                            </a:rPr>
                            <m:t>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11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sym typeface="Symbol"/>
                            </a:rPr>
                            <m:t>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02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12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sym typeface="Symbol"/>
                            </a:rPr>
                            <m:t>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/>
                            </a:rPr>
                            <m:t>i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sym typeface="Symbol"/>
                            </a:rPr>
                            <m:t>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sym typeface="Symbol"/>
                            </a:rPr>
                            <m:t>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nl-NL" sz="2000" dirty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5003966" y="1124744"/>
                <a:ext cx="4701562" cy="46805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7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298630"/>
            <a:ext cx="4340225" cy="433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34</a:t>
            </a:fld>
            <a:endParaRPr lang="nl-NL"/>
          </a:p>
        </p:txBody>
      </p:sp>
      <p:sp>
        <p:nvSpPr>
          <p:cNvPr id="6" name="Oval 16"/>
          <p:cNvSpPr>
            <a:spLocks noChangeArrowheads="1"/>
          </p:cNvSpPr>
          <p:nvPr/>
        </p:nvSpPr>
        <p:spPr bwMode="auto">
          <a:xfrm>
            <a:off x="6033120" y="980728"/>
            <a:ext cx="720080" cy="252028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7689304" y="980728"/>
            <a:ext cx="1296144" cy="252028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</a:t>
            </a:r>
            <a:endParaRPr lang="nl-NL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 err="1"/>
              <a:t>Graph</a:t>
            </a:r>
            <a:r>
              <a:rPr lang="nl-NL" dirty="0"/>
              <a:t> per school (“spaghetti plot</a:t>
            </a:r>
            <a:r>
              <a:rPr lang="nl-NL" dirty="0" smtClean="0"/>
              <a:t>”):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35</a:t>
            </a:fld>
            <a:endParaRPr lang="nl-NL"/>
          </a:p>
        </p:txBody>
      </p:sp>
      <p:sp>
        <p:nvSpPr>
          <p:cNvPr id="37893" name="Right Arrow 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141893" y="5596553"/>
            <a:ext cx="503238" cy="5381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1628801"/>
            <a:ext cx="6284376" cy="479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121352" y="6131197"/>
            <a:ext cx="503238" cy="5381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/>
              <a:t>Mixed </a:t>
            </a:r>
            <a:r>
              <a:rPr lang="nl-NL" altLang="en-US" dirty="0" err="1"/>
              <a:t>Models</a:t>
            </a:r>
            <a:r>
              <a:rPr lang="nl-NL" altLang="en-US" dirty="0"/>
              <a:t>: the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sym typeface="Symbol"/>
                              </a:rPr>
                              <m:t>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sym typeface="Symbol"/>
                              </a:rPr>
                              <m:t>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  <a:sym typeface="Symbol"/>
                              </a:rPr>
                              <m:t>1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/>
                          </a:rPr>
                          <m:t>1</m:t>
                        </m:r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+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pt-BR" alt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pt-BR" altLang="en-US" dirty="0" smtClean="0"/>
                  <a:t>Where: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altLang="en-US" dirty="0" smtClean="0"/>
                  <a:t>: </a:t>
                </a:r>
                <a:r>
                  <a:rPr lang="en-US" altLang="en-US" dirty="0" smtClean="0"/>
                  <a:t>outcome (exam score) for </a:t>
                </a:r>
                <a:r>
                  <a:rPr lang="en-US" altLang="en-US" dirty="0" err="1" smtClean="0"/>
                  <a:t>j</a:t>
                </a:r>
                <a:r>
                  <a:rPr lang="en-US" altLang="en-US" baseline="30000" dirty="0" err="1" smtClean="0"/>
                  <a:t>th</a:t>
                </a:r>
                <a:r>
                  <a:rPr lang="en-US" altLang="en-US" dirty="0" smtClean="0"/>
                  <a:t> child in </a:t>
                </a:r>
                <a:r>
                  <a:rPr lang="en-US" altLang="en-US" dirty="0" err="1" smtClean="0"/>
                  <a:t>i</a:t>
                </a:r>
                <a:r>
                  <a:rPr lang="en-US" altLang="en-US" baseline="30000" dirty="0" err="1"/>
                  <a:t>th</a:t>
                </a:r>
                <a:r>
                  <a:rPr lang="en-US" altLang="en-US" dirty="0" smtClean="0"/>
                  <a:t> school</a:t>
                </a:r>
                <a:endParaRPr lang="pt-BR" altLang="en-US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/>
                          </a:rPr>
                          <m:t>1</m:t>
                        </m:r>
                        <m:r>
                          <a:rPr lang="en-US" alt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: first explanatory variable (LRT score) at level 1 (</a:t>
                </a:r>
                <a:r>
                  <a:rPr lang="en-US" altLang="en-US" dirty="0" err="1" smtClean="0"/>
                  <a:t>j</a:t>
                </a:r>
                <a:r>
                  <a:rPr lang="en-US" altLang="en-US" baseline="30000" dirty="0" err="1"/>
                  <a:t>th</a:t>
                </a:r>
                <a:r>
                  <a:rPr lang="en-US" altLang="en-US" dirty="0" smtClean="0"/>
                  <a:t> child in </a:t>
                </a:r>
                <a:r>
                  <a:rPr lang="en-US" altLang="en-US" dirty="0" err="1" smtClean="0"/>
                  <a:t>i</a:t>
                </a:r>
                <a:r>
                  <a:rPr lang="en-US" altLang="en-US" baseline="30000" dirty="0" err="1"/>
                  <a:t>th</a:t>
                </a:r>
                <a:r>
                  <a:rPr lang="en-US" altLang="en-US" dirty="0" smtClean="0"/>
                  <a:t> school)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 smtClean="0"/>
                  <a:t>, ... : regression coefficients for explanatory variables (“fixed effects”)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/>
                          </a:rPr>
                          <m:t>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0</m:t>
                        </m:r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: random effect for the intercept in </a:t>
                </a:r>
                <a:r>
                  <a:rPr lang="en-US" altLang="en-US" dirty="0" err="1"/>
                  <a:t>i</a:t>
                </a:r>
                <a:r>
                  <a:rPr lang="en-US" altLang="en-US" baseline="30000" dirty="0" err="1"/>
                  <a:t>th</a:t>
                </a:r>
                <a:r>
                  <a:rPr lang="en-US" altLang="en-US" dirty="0"/>
                  <a:t> school</a:t>
                </a:r>
                <a:endParaRPr lang="en-US" altLang="en-US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/>
                          </a:rPr>
                          <m:t>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/>
                          </a:rPr>
                          <m:t>1</m:t>
                        </m:r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smtClean="0"/>
                  <a:t> : random effect for the slope (for LRT)</a:t>
                </a:r>
                <a:r>
                  <a:rPr lang="en-US" altLang="en-US" dirty="0"/>
                  <a:t> in </a:t>
                </a:r>
                <a:r>
                  <a:rPr lang="en-US" altLang="en-US" dirty="0" err="1"/>
                  <a:t>i</a:t>
                </a:r>
                <a:r>
                  <a:rPr lang="en-US" altLang="en-US" baseline="30000" dirty="0" err="1"/>
                  <a:t>th</a:t>
                </a:r>
                <a:r>
                  <a:rPr lang="en-US" altLang="en-US" dirty="0"/>
                  <a:t> school</a:t>
                </a:r>
                <a:endParaRPr lang="en-US" altLang="en-US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: level-1 residual (</a:t>
                </a:r>
                <a:r>
                  <a:rPr lang="en-GB" altLang="en-US" dirty="0" smtClean="0"/>
                  <a:t>j</a:t>
                </a:r>
                <a:r>
                  <a:rPr lang="en-US" altLang="en-US" baseline="30000" dirty="0" err="1"/>
                  <a:t>th</a:t>
                </a:r>
                <a:r>
                  <a:rPr lang="en-GB" altLang="en-US" dirty="0" smtClean="0"/>
                  <a:t> child in i</a:t>
                </a:r>
                <a:r>
                  <a:rPr lang="en-US" altLang="en-US" baseline="30000" dirty="0" err="1"/>
                  <a:t>th</a:t>
                </a:r>
                <a:r>
                  <a:rPr lang="en-GB" altLang="en-US" dirty="0" smtClean="0"/>
                  <a:t> school)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 smtClean="0"/>
                  <a:t>Model assumptions: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en-US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 smtClean="0"/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/>
                          </a:rPr>
                          <m:t>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0</m:t>
                        </m:r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(0,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0</m:t>
                            </m:r>
                          </m:sub>
                        </m:sSub>
                      </m:e>
                      <m:sup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/>
                          </a:rPr>
                          <m:t>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/>
                          </a:rPr>
                          <m:t>1</m:t>
                        </m:r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(0,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  <a:ea typeface="Cambria Math"/>
                                <a:sym typeface="Symbol"/>
                              </a:rPr>
                              <m:t></m:t>
                            </m:r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 independent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sym typeface="Symbol"/>
                              </a:rPr>
                              <m:t>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sym typeface="Symbol"/>
                              </a:rPr>
                              <m:t>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/>
                          </a:rPr>
                          <m:t>01</m:t>
                        </m:r>
                      </m:sub>
                    </m:sSub>
                  </m:oMath>
                </a14:m>
                <a:endParaRPr lang="el-GR" altLang="en-US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sym typeface="Symbol"/>
                              </a:rPr>
                              <m:t>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i="1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  <a:sym typeface="Symbol"/>
                              </a:rPr>
                              <m:t>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  <a:sym typeface="Symbol"/>
                              </a:rPr>
                              <m:t>1</m:t>
                            </m:r>
                            <m:r>
                              <a:rPr lang="en-US" alt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nl-NL" altLang="en-US" dirty="0" smtClean="0"/>
              </a:p>
              <a:p>
                <a:pPr>
                  <a:lnSpc>
                    <a:spcPct val="110000"/>
                  </a:lnSpc>
                </a:pPr>
                <a:endParaRPr lang="nl-NL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3" b="-18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6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Mixed models in R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Package </a:t>
            </a:r>
            <a:r>
              <a:rPr lang="nl-NL" dirty="0" err="1" smtClean="0"/>
              <a:t>nlme</a:t>
            </a:r>
            <a:endParaRPr lang="nl-NL" dirty="0" smtClean="0"/>
          </a:p>
          <a:p>
            <a:pPr lvl="1"/>
            <a:r>
              <a:rPr lang="nl-NL" dirty="0" err="1" smtClean="0"/>
              <a:t>lme</a:t>
            </a:r>
            <a:r>
              <a:rPr lang="nl-NL" dirty="0"/>
              <a:t>()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Gaussian</a:t>
            </a:r>
            <a:r>
              <a:rPr lang="nl-NL" dirty="0"/>
              <a:t> </a:t>
            </a:r>
            <a:r>
              <a:rPr lang="nl-NL" dirty="0" err="1" smtClean="0"/>
              <a:t>models</a:t>
            </a:r>
            <a:endParaRPr lang="nl-NL" dirty="0" smtClean="0"/>
          </a:p>
          <a:p>
            <a:pPr lvl="1"/>
            <a:r>
              <a:rPr lang="en-US" dirty="0" err="1"/>
              <a:t>gls</a:t>
            </a:r>
            <a:r>
              <a:rPr lang="en-US" dirty="0"/>
              <a:t>() function for models with correlated </a:t>
            </a:r>
            <a:r>
              <a:rPr lang="en-US" dirty="0" smtClean="0"/>
              <a:t>errors</a:t>
            </a:r>
            <a:endParaRPr lang="en-US" dirty="0"/>
          </a:p>
          <a:p>
            <a:pPr lvl="1"/>
            <a:r>
              <a:rPr lang="nl-NL" dirty="0" err="1" smtClean="0"/>
              <a:t>approximate</a:t>
            </a:r>
            <a:r>
              <a:rPr lang="nl-NL" dirty="0" smtClean="0"/>
              <a:t> (</a:t>
            </a:r>
            <a:r>
              <a:rPr lang="nl-NL" dirty="0" err="1" smtClean="0"/>
              <a:t>Wald</a:t>
            </a:r>
            <a:r>
              <a:rPr lang="nl-NL" dirty="0" smtClean="0"/>
              <a:t>) </a:t>
            </a:r>
            <a:r>
              <a:rPr lang="nl-NL" dirty="0" err="1" smtClean="0"/>
              <a:t>CI’s</a:t>
            </a:r>
            <a:r>
              <a:rPr lang="nl-NL" dirty="0" smtClean="0"/>
              <a:t> via </a:t>
            </a:r>
            <a:r>
              <a:rPr lang="nl-NL" dirty="0" err="1" smtClean="0"/>
              <a:t>intervals</a:t>
            </a:r>
            <a:r>
              <a:rPr lang="nl-NL" dirty="0" smtClean="0"/>
              <a:t>() </a:t>
            </a:r>
            <a:r>
              <a:rPr lang="nl-NL" dirty="0" err="1" smtClean="0"/>
              <a:t>function</a:t>
            </a:r>
            <a:r>
              <a:rPr lang="nl-NL" dirty="0" smtClean="0"/>
              <a:t> in </a:t>
            </a:r>
            <a:r>
              <a:rPr lang="nl-NL" dirty="0" err="1" smtClean="0"/>
              <a:t>same</a:t>
            </a:r>
            <a:r>
              <a:rPr lang="nl-NL" dirty="0" smtClean="0"/>
              <a:t> package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Package lme4</a:t>
            </a:r>
          </a:p>
          <a:p>
            <a:pPr lvl="1"/>
            <a:r>
              <a:rPr lang="nl-NL" dirty="0" err="1" smtClean="0"/>
              <a:t>lmer</a:t>
            </a:r>
            <a:r>
              <a:rPr lang="nl-NL" dirty="0" smtClean="0"/>
              <a:t>()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Gaussian</a:t>
            </a:r>
            <a:r>
              <a:rPr lang="nl-NL" dirty="0" smtClean="0"/>
              <a:t> </a:t>
            </a:r>
            <a:r>
              <a:rPr lang="nl-NL" dirty="0" err="1" smtClean="0"/>
              <a:t>models</a:t>
            </a:r>
            <a:endParaRPr lang="nl-NL" dirty="0" smtClean="0"/>
          </a:p>
          <a:p>
            <a:pPr lvl="1"/>
            <a:r>
              <a:rPr lang="nl-NL" dirty="0" err="1" smtClean="0"/>
              <a:t>glmer</a:t>
            </a:r>
            <a:r>
              <a:rPr lang="nl-NL" dirty="0"/>
              <a:t>()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 smtClean="0"/>
              <a:t>generalized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mixed </a:t>
            </a:r>
            <a:r>
              <a:rPr lang="nl-NL" dirty="0" err="1" smtClean="0"/>
              <a:t>models</a:t>
            </a:r>
            <a:r>
              <a:rPr lang="nl-NL" dirty="0" smtClean="0"/>
              <a:t> (</a:t>
            </a:r>
            <a:r>
              <a:rPr lang="nl-NL" dirty="0" err="1" smtClean="0"/>
              <a:t>day</a:t>
            </a:r>
            <a:r>
              <a:rPr lang="nl-NL" dirty="0" smtClean="0"/>
              <a:t> </a:t>
            </a:r>
            <a:r>
              <a:rPr lang="nl-NL" dirty="0" smtClean="0"/>
              <a:t>2)</a:t>
            </a:r>
            <a:endParaRPr lang="nl-NL" dirty="0" smtClean="0"/>
          </a:p>
          <a:p>
            <a:pPr lvl="1"/>
            <a:r>
              <a:rPr lang="nl-NL" dirty="0" smtClean="0"/>
              <a:t>“profile </a:t>
            </a:r>
            <a:r>
              <a:rPr lang="nl-NL" dirty="0" err="1" smtClean="0"/>
              <a:t>likelihood</a:t>
            </a:r>
            <a:r>
              <a:rPr lang="nl-NL" dirty="0" smtClean="0"/>
              <a:t>” </a:t>
            </a:r>
            <a:r>
              <a:rPr lang="nl-NL" dirty="0" err="1" smtClean="0"/>
              <a:t>CI’s</a:t>
            </a:r>
            <a:r>
              <a:rPr lang="nl-NL" dirty="0" smtClean="0"/>
              <a:t> via </a:t>
            </a:r>
            <a:r>
              <a:rPr lang="nl-NL" dirty="0" err="1"/>
              <a:t>confint</a:t>
            </a:r>
            <a:r>
              <a:rPr lang="nl-NL" dirty="0"/>
              <a:t>()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See information on </a:t>
            </a:r>
            <a:r>
              <a:rPr lang="nl-NL" dirty="0" smtClean="0"/>
              <a:t>Blackboard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 err="1" smtClean="0"/>
              <a:t>Two</a:t>
            </a:r>
            <a:r>
              <a:rPr lang="nl-NL" dirty="0" smtClean="0"/>
              <a:t> packages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smtClean="0"/>
              <a:t>most </a:t>
            </a:r>
            <a:r>
              <a:rPr lang="nl-NL" dirty="0" err="1" smtClean="0"/>
              <a:t>frequently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67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dirty="0" smtClean="0"/>
              <a:t>&gt; sch.lme.1 &lt;- </a:t>
            </a:r>
            <a:r>
              <a:rPr lang="nl-NL" altLang="en-US" dirty="0" err="1" smtClean="0"/>
              <a:t>lme</a:t>
            </a:r>
            <a:r>
              <a:rPr lang="nl-NL" altLang="en-US" dirty="0" smtClean="0"/>
              <a:t>(</a:t>
            </a:r>
            <a:r>
              <a:rPr lang="nl-NL" altLang="en-US" dirty="0" err="1" smtClean="0"/>
              <a:t>fixed</a:t>
            </a:r>
            <a:r>
              <a:rPr lang="nl-NL" altLang="en-US" dirty="0" smtClean="0"/>
              <a:t>=</a:t>
            </a:r>
            <a:r>
              <a:rPr lang="nl-NL" altLang="en-US" dirty="0" err="1" smtClean="0"/>
              <a:t>normexam~standlrt</a:t>
            </a:r>
            <a:r>
              <a:rPr lang="nl-NL" altLang="en-US" dirty="0" smtClean="0"/>
              <a:t>, random=~1 | school, data=</a:t>
            </a:r>
            <a:r>
              <a:rPr lang="nl-NL" altLang="en-US" dirty="0" err="1" smtClean="0"/>
              <a:t>london</a:t>
            </a:r>
            <a:r>
              <a:rPr lang="nl-NL" altLang="en-US" dirty="0" smtClean="0"/>
              <a:t>, </a:t>
            </a:r>
            <a:r>
              <a:rPr lang="nl-NL" altLang="en-US" dirty="0" err="1" smtClean="0"/>
              <a:t>method</a:t>
            </a:r>
            <a:r>
              <a:rPr lang="nl-NL" altLang="en-US" dirty="0" smtClean="0"/>
              <a:t>="ML")</a:t>
            </a:r>
          </a:p>
          <a:p>
            <a:r>
              <a:rPr lang="nl-NL" altLang="en-US" dirty="0" smtClean="0"/>
              <a:t>&gt; summary(sch.lme.1)</a:t>
            </a:r>
          </a:p>
          <a:p>
            <a:r>
              <a:rPr lang="nl-NL" altLang="en-US" dirty="0" err="1" smtClean="0"/>
              <a:t>Linear</a:t>
            </a:r>
            <a:r>
              <a:rPr lang="nl-NL" altLang="en-US" dirty="0" smtClean="0"/>
              <a:t> mixed-</a:t>
            </a:r>
            <a:r>
              <a:rPr lang="nl-NL" altLang="en-US" dirty="0" err="1" smtClean="0"/>
              <a:t>effects</a:t>
            </a:r>
            <a:r>
              <a:rPr lang="nl-NL" altLang="en-US" dirty="0" smtClean="0"/>
              <a:t> model fit </a:t>
            </a:r>
            <a:r>
              <a:rPr lang="nl-NL" altLang="en-US" dirty="0" err="1" smtClean="0"/>
              <a:t>by</a:t>
            </a:r>
            <a:r>
              <a:rPr lang="nl-NL" altLang="en-US" dirty="0" smtClean="0"/>
              <a:t> maximum </a:t>
            </a:r>
            <a:r>
              <a:rPr lang="nl-NL" altLang="en-US" dirty="0" err="1" smtClean="0"/>
              <a:t>likelihood</a:t>
            </a:r>
            <a:endParaRPr lang="nl-NL" altLang="en-US" dirty="0" smtClean="0"/>
          </a:p>
          <a:p>
            <a:r>
              <a:rPr lang="nl-NL" altLang="en-US" dirty="0" smtClean="0"/>
              <a:t> Data: </a:t>
            </a:r>
            <a:r>
              <a:rPr lang="nl-NL" altLang="en-US" dirty="0" err="1" smtClean="0"/>
              <a:t>london</a:t>
            </a:r>
            <a:r>
              <a:rPr lang="nl-NL" altLang="en-US" dirty="0" smtClean="0"/>
              <a:t> </a:t>
            </a:r>
          </a:p>
          <a:p>
            <a:r>
              <a:rPr lang="nl-NL" altLang="en-US" dirty="0" smtClean="0"/>
              <a:t>       AIC      BIC    </a:t>
            </a:r>
            <a:r>
              <a:rPr lang="nl-NL" altLang="en-US" dirty="0" err="1" smtClean="0"/>
              <a:t>logLik</a:t>
            </a:r>
            <a:endParaRPr lang="nl-NL" altLang="en-US" dirty="0" smtClean="0"/>
          </a:p>
          <a:p>
            <a:r>
              <a:rPr lang="nl-NL" altLang="en-US" dirty="0" smtClean="0"/>
              <a:t>  9365.213 9390.447 -4678.606</a:t>
            </a:r>
          </a:p>
          <a:p>
            <a:endParaRPr lang="nl-NL" altLang="en-US" dirty="0" smtClean="0"/>
          </a:p>
          <a:p>
            <a:r>
              <a:rPr lang="nl-NL" altLang="en-US" dirty="0" smtClean="0"/>
              <a:t>Random </a:t>
            </a:r>
            <a:r>
              <a:rPr lang="nl-NL" altLang="en-US" dirty="0" err="1" smtClean="0"/>
              <a:t>effects</a:t>
            </a:r>
            <a:r>
              <a:rPr lang="nl-NL" altLang="en-US" dirty="0" smtClean="0"/>
              <a:t>:</a:t>
            </a:r>
          </a:p>
          <a:p>
            <a:r>
              <a:rPr lang="nl-NL" altLang="en-US" dirty="0" smtClean="0"/>
              <a:t> </a:t>
            </a:r>
            <a:r>
              <a:rPr lang="nl-NL" altLang="en-US" dirty="0" err="1" smtClean="0"/>
              <a:t>Formula</a:t>
            </a:r>
            <a:r>
              <a:rPr lang="nl-NL" altLang="en-US" dirty="0" smtClean="0"/>
              <a:t>: ~1 | school</a:t>
            </a:r>
          </a:p>
          <a:p>
            <a:r>
              <a:rPr lang="nl-NL" altLang="en-US" dirty="0" smtClean="0"/>
              <a:t>        (</a:t>
            </a:r>
            <a:r>
              <a:rPr lang="nl-NL" altLang="en-US" dirty="0" err="1" smtClean="0"/>
              <a:t>Intercept</a:t>
            </a:r>
            <a:r>
              <a:rPr lang="nl-NL" altLang="en-US" dirty="0" smtClean="0"/>
              <a:t>)  </a:t>
            </a:r>
            <a:r>
              <a:rPr lang="nl-NL" altLang="en-US" dirty="0" err="1" smtClean="0"/>
              <a:t>Residual</a:t>
            </a:r>
            <a:endParaRPr lang="nl-NL" altLang="en-US" dirty="0" smtClean="0"/>
          </a:p>
          <a:p>
            <a:r>
              <a:rPr lang="nl-NL" altLang="en-US" dirty="0" err="1" smtClean="0"/>
              <a:t>StdDev</a:t>
            </a:r>
            <a:r>
              <a:rPr lang="nl-NL" altLang="en-US" dirty="0" smtClean="0"/>
              <a:t>:   0.3035269 0.7521481</a:t>
            </a:r>
          </a:p>
          <a:p>
            <a:endParaRPr lang="nl-NL" altLang="en-US" dirty="0" smtClean="0"/>
          </a:p>
          <a:p>
            <a:endParaRPr lang="nl-NL" altLang="en-US" dirty="0" smtClean="0"/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Watch out! R gives the standard deviation of the random effects, not the variance. 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(rand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0.3035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/>
                      </a:rPr>
                      <m:t>=0.092</m:t>
                    </m:r>
                  </m:oMath>
                </a14:m>
                <a:r>
                  <a:rPr lang="en-US" dirty="0" smtClean="0"/>
                  <a:t>; res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/>
                          </a:rPr>
                          <m:t>0.7521</m:t>
                        </m:r>
                      </m:e>
                      <m:sup>
                        <m:r>
                          <a:rPr lang="nl-NL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/>
                      </a:rPr>
                      <m:t>=0.565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2"/>
                <a:stretch>
                  <a:fillRect l="-742" t="-28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38</a:t>
            </a:fld>
            <a:endParaRPr lang="nl-NL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London Schools: mixed model</a:t>
            </a:r>
            <a:endParaRPr lang="nl-NL" alt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intercept</a:t>
            </a:r>
            <a:r>
              <a:rPr lang="nl-NL" dirty="0"/>
              <a:t> </a:t>
            </a:r>
            <a:r>
              <a:rPr lang="nl-NL" dirty="0" err="1"/>
              <a:t>only</a:t>
            </a:r>
            <a:endParaRPr lang="nl-NL" dirty="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44490" y="4923955"/>
            <a:ext cx="1150937" cy="66528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Arial" charset="0"/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62">
              <a:latin typeface="Calibri" pitchFamily="34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864768" y="1556792"/>
            <a:ext cx="720080" cy="44926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40000"/>
              </a:spcBef>
              <a:buFont typeface="Arial" charset="0"/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62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84848" y="2006054"/>
            <a:ext cx="2592288" cy="1999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7136" y="4005064"/>
            <a:ext cx="352839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smtClean="0"/>
              <a:t>“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dirty="0" smtClean="0"/>
              <a:t>” is </a:t>
            </a:r>
            <a:r>
              <a:rPr lang="nl-NL" dirty="0" err="1" smtClean="0"/>
              <a:t>optional</a:t>
            </a:r>
            <a:r>
              <a:rPr lang="nl-NL" dirty="0" smtClean="0"/>
              <a:t>;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could</a:t>
            </a:r>
            <a:r>
              <a:rPr lang="nl-NL" dirty="0" smtClean="0"/>
              <a:t>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:</a:t>
            </a:r>
          </a:p>
          <a:p>
            <a:r>
              <a:rPr lang="nl-NL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nl-NL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normexam~standlrt</a:t>
            </a:r>
            <a:r>
              <a:rPr lang="nl-NL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random=~</a:t>
            </a:r>
            <a:r>
              <a:rPr lang="nl-NL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1|school</a:t>
            </a:r>
            <a:r>
              <a:rPr lang="nl-NL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nl-NL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london</a:t>
            </a:r>
            <a:r>
              <a:rPr lang="nl-NL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="ML</a:t>
            </a:r>
            <a:r>
              <a:rPr lang="nl-NL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nl-NL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498" y="371690"/>
            <a:ext cx="9049006" cy="465022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London Schools: mixed model</a:t>
            </a:r>
            <a:endParaRPr lang="nl-NL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Fixed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r>
              <a:rPr lang="nl-NL" dirty="0" smtClean="0"/>
              <a:t>: </a:t>
            </a:r>
            <a:r>
              <a:rPr lang="nl-NL" dirty="0" err="1" smtClean="0"/>
              <a:t>normexam</a:t>
            </a:r>
            <a:r>
              <a:rPr lang="nl-NL" dirty="0" smtClean="0"/>
              <a:t> ~ </a:t>
            </a:r>
            <a:r>
              <a:rPr lang="nl-NL" dirty="0" err="1" smtClean="0"/>
              <a:t>standlrt</a:t>
            </a:r>
            <a:r>
              <a:rPr lang="nl-NL" dirty="0" smtClean="0"/>
              <a:t> </a:t>
            </a:r>
          </a:p>
          <a:p>
            <a:r>
              <a:rPr lang="nl-NL" dirty="0" smtClean="0"/>
              <a:t>                Value  </a:t>
            </a:r>
            <a:r>
              <a:rPr lang="nl-NL" dirty="0" err="1" smtClean="0"/>
              <a:t>Std.Error</a:t>
            </a:r>
            <a:r>
              <a:rPr lang="nl-NL" dirty="0" smtClean="0"/>
              <a:t>   DF  t-</a:t>
            </a:r>
            <a:r>
              <a:rPr lang="nl-NL" dirty="0" err="1" smtClean="0"/>
              <a:t>value</a:t>
            </a:r>
            <a:r>
              <a:rPr lang="nl-NL" dirty="0" smtClean="0"/>
              <a:t> p-</a:t>
            </a:r>
            <a:r>
              <a:rPr lang="nl-NL" dirty="0" err="1" smtClean="0"/>
              <a:t>value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Intercept</a:t>
            </a:r>
            <a:r>
              <a:rPr lang="nl-NL" dirty="0" smtClean="0"/>
              <a:t>) 0.0023871 0.04003241 3993  0.05963  0.9525</a:t>
            </a:r>
          </a:p>
          <a:p>
            <a:r>
              <a:rPr lang="nl-NL" dirty="0" err="1" smtClean="0"/>
              <a:t>standlrt</a:t>
            </a:r>
            <a:r>
              <a:rPr lang="nl-NL" dirty="0" smtClean="0"/>
              <a:t>    0.5633697 0.01246844 3993 45.18366  0.0000</a:t>
            </a:r>
          </a:p>
          <a:p>
            <a:r>
              <a:rPr lang="nl-NL" dirty="0" smtClean="0"/>
              <a:t> </a:t>
            </a:r>
            <a:r>
              <a:rPr lang="nl-NL" dirty="0" err="1" smtClean="0"/>
              <a:t>Correlation</a:t>
            </a:r>
            <a:r>
              <a:rPr lang="nl-NL" dirty="0" smtClean="0"/>
              <a:t>: </a:t>
            </a:r>
          </a:p>
          <a:p>
            <a:r>
              <a:rPr lang="nl-NL" dirty="0" smtClean="0"/>
              <a:t>         (</a:t>
            </a:r>
            <a:r>
              <a:rPr lang="nl-NL" dirty="0" err="1" smtClean="0"/>
              <a:t>Intr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standlrt</a:t>
            </a:r>
            <a:r>
              <a:rPr lang="nl-NL" dirty="0" smtClean="0"/>
              <a:t> 0.008 </a:t>
            </a:r>
          </a:p>
          <a:p>
            <a:endParaRPr lang="nl-NL" dirty="0" smtClean="0"/>
          </a:p>
          <a:p>
            <a:r>
              <a:rPr lang="nl-NL" dirty="0" err="1" smtClean="0"/>
              <a:t>Standardized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-Group </a:t>
            </a:r>
            <a:r>
              <a:rPr lang="nl-NL" dirty="0" err="1" smtClean="0"/>
              <a:t>Residuals</a:t>
            </a:r>
            <a:r>
              <a:rPr lang="nl-NL" dirty="0" smtClean="0"/>
              <a:t>:</a:t>
            </a:r>
          </a:p>
          <a:p>
            <a:r>
              <a:rPr lang="nl-NL" dirty="0" smtClean="0"/>
              <a:t>       Min         Q1        </a:t>
            </a:r>
            <a:r>
              <a:rPr lang="nl-NL" dirty="0" err="1" smtClean="0"/>
              <a:t>Med</a:t>
            </a:r>
            <a:r>
              <a:rPr lang="nl-NL" dirty="0" smtClean="0"/>
              <a:t>         Q3        Max </a:t>
            </a:r>
          </a:p>
          <a:p>
            <a:r>
              <a:rPr lang="nl-NL" dirty="0" smtClean="0"/>
              <a:t>-3.7161719 -0.6304245  0.0286690  0.6844298  3.2680306 </a:t>
            </a:r>
          </a:p>
          <a:p>
            <a:endParaRPr lang="nl-NL" dirty="0" smtClean="0"/>
          </a:p>
          <a:p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Observations</a:t>
            </a:r>
            <a:r>
              <a:rPr lang="nl-NL" dirty="0" smtClean="0"/>
              <a:t>: 4059</a:t>
            </a:r>
          </a:p>
          <a:p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Groups</a:t>
            </a:r>
            <a:r>
              <a:rPr lang="nl-NL" dirty="0" smtClean="0"/>
              <a:t>: 65 </a:t>
            </a:r>
          </a:p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smtClean="0"/>
              <a:t>random intercept only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4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err="1" smtClean="0"/>
              <a:t>Overview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Lecture</a:t>
            </a:r>
            <a:r>
              <a:rPr lang="nl-NL" altLang="en-US" dirty="0" smtClean="0"/>
              <a:t> 1: Multilevel </a:t>
            </a:r>
            <a:r>
              <a:rPr lang="nl-NL" altLang="en-US" dirty="0" err="1" smtClean="0"/>
              <a:t>Modelling</a:t>
            </a:r>
            <a:endParaRPr lang="nl-NL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multilevel data</a:t>
            </a:r>
          </a:p>
          <a:p>
            <a:pPr eaLnBrk="1" hangingPunct="1"/>
            <a:r>
              <a:rPr lang="en-US" altLang="en-US" dirty="0" smtClean="0"/>
              <a:t>Example: multilevel data (children within schools)</a:t>
            </a:r>
          </a:p>
          <a:p>
            <a:pPr eaLnBrk="1" hangingPunct="1"/>
            <a:r>
              <a:rPr lang="en-US" altLang="en-US" dirty="0" smtClean="0"/>
              <a:t>The problem, and some possible solutions</a:t>
            </a:r>
          </a:p>
          <a:p>
            <a:pPr eaLnBrk="1" hangingPunct="1"/>
            <a:r>
              <a:rPr lang="en-US" altLang="en-US" dirty="0" smtClean="0"/>
              <a:t>The mixed model solution</a:t>
            </a:r>
          </a:p>
          <a:p>
            <a:pPr eaLnBrk="1" hangingPunct="1"/>
            <a:r>
              <a:rPr lang="en-US" altLang="en-US" dirty="0" smtClean="0"/>
              <a:t>Adding random effects (random intercept, random slope)</a:t>
            </a:r>
          </a:p>
          <a:p>
            <a:pPr eaLnBrk="1" hangingPunct="1"/>
            <a:r>
              <a:rPr lang="en-US" altLang="en-US" dirty="0" smtClean="0"/>
              <a:t>Adding fixed effects (school- and child-level) to the model</a:t>
            </a:r>
          </a:p>
          <a:p>
            <a:pPr eaLnBrk="1" hangingPunct="1"/>
            <a:r>
              <a:rPr lang="en-US" altLang="en-US" dirty="0" smtClean="0"/>
              <a:t>Interpretation of mixed models</a:t>
            </a:r>
          </a:p>
          <a:p>
            <a:pPr eaLnBrk="1" hangingPunct="1"/>
            <a:r>
              <a:rPr lang="en-US" altLang="en-US" dirty="0" smtClean="0"/>
              <a:t>Summary</a:t>
            </a:r>
          </a:p>
          <a:p>
            <a:pPr eaLnBrk="1" hangingPunct="1"/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Estimate for fixed intercept is 0.0024</a:t>
            </a:r>
          </a:p>
          <a:p>
            <a:pPr lvl="1"/>
            <a:r>
              <a:rPr lang="en-US" altLang="en-US" dirty="0" smtClean="0"/>
              <a:t>(est.) mean exam score for a child with standardized LRT = 0 (mean)</a:t>
            </a:r>
          </a:p>
          <a:p>
            <a:r>
              <a:rPr lang="en-US" altLang="en-US" dirty="0" smtClean="0"/>
              <a:t>Estimate for fixed slope is 0.563</a:t>
            </a:r>
          </a:p>
          <a:p>
            <a:pPr lvl="1"/>
            <a:r>
              <a:rPr lang="en-US" altLang="en-US" dirty="0" smtClean="0"/>
              <a:t>for every unit (1 </a:t>
            </a:r>
            <a:r>
              <a:rPr lang="en-US" altLang="en-US" dirty="0" err="1" smtClean="0"/>
              <a:t>sd</a:t>
            </a:r>
            <a:r>
              <a:rPr lang="en-US" altLang="en-US" dirty="0" smtClean="0"/>
              <a:t>) increase in LRT score, the exam score increases on average by 0.563 </a:t>
            </a:r>
            <a:r>
              <a:rPr lang="en-US" altLang="en-US" dirty="0" err="1"/>
              <a:t>sd</a:t>
            </a:r>
            <a:r>
              <a:rPr lang="en-US" altLang="en-US" dirty="0"/>
              <a:t> (= units of exam score, because normalized)</a:t>
            </a:r>
            <a:endParaRPr lang="en-US" altLang="en-US" dirty="0" smtClean="0"/>
          </a:p>
          <a:p>
            <a:r>
              <a:rPr lang="en-US" altLang="en-US" dirty="0" smtClean="0"/>
              <a:t>Estimate for random intercept (between-school) variance is 0.092</a:t>
            </a:r>
          </a:p>
          <a:p>
            <a:r>
              <a:rPr lang="en-US" altLang="en-US" dirty="0" smtClean="0"/>
              <a:t>Estimate for within-school (residual) variance is 0.566</a:t>
            </a:r>
          </a:p>
          <a:p>
            <a:pPr lvl="1"/>
            <a:r>
              <a:rPr lang="en-US" altLang="en-US" dirty="0" smtClean="0"/>
              <a:t>In this model, more unexplained variance within than between schools </a:t>
            </a:r>
            <a:endParaRPr lang="nl-NL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40</a:t>
            </a:fld>
            <a:endParaRPr lang="nl-NL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498" y="371690"/>
            <a:ext cx="9049006" cy="465022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London Schools: mixed model</a:t>
            </a:r>
            <a:endParaRPr lang="nl-NL" alt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simplest model: only random intercept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24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London Schools: mixed model</a:t>
            </a:r>
            <a:endParaRPr lang="nl-NL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 smtClean="0"/>
              <a:t>simplest model: only random intercept</a:t>
            </a:r>
          </a:p>
          <a:p>
            <a:r>
              <a:rPr lang="en-US" dirty="0" smtClean="0"/>
              <a:t>Fitted model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41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52" y="1916832"/>
            <a:ext cx="744669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0800000">
            <a:off x="8096671" y="6021288"/>
            <a:ext cx="576262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Font typeface="Arial" charset="0"/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498" y="371690"/>
            <a:ext cx="9049006" cy="465022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smtClean="0"/>
              <a:t>London Schools: mixed model</a:t>
            </a:r>
            <a:endParaRPr lang="nl-NL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&gt; sch.lme.2 &lt;- </a:t>
            </a:r>
            <a:r>
              <a:rPr lang="nl-NL" dirty="0" err="1" smtClean="0"/>
              <a:t>lme</a:t>
            </a:r>
            <a:r>
              <a:rPr lang="nl-NL" dirty="0" smtClean="0"/>
              <a:t>(</a:t>
            </a:r>
            <a:r>
              <a:rPr lang="nl-NL" dirty="0" err="1" smtClean="0"/>
              <a:t>fixed</a:t>
            </a:r>
            <a:r>
              <a:rPr lang="nl-NL" dirty="0" smtClean="0"/>
              <a:t>=</a:t>
            </a:r>
            <a:r>
              <a:rPr lang="nl-NL" dirty="0" err="1" smtClean="0"/>
              <a:t>normexam~standlrt</a:t>
            </a:r>
            <a:r>
              <a:rPr lang="nl-NL" dirty="0" smtClean="0"/>
              <a:t>, random=~</a:t>
            </a:r>
            <a:r>
              <a:rPr lang="nl-NL" dirty="0" err="1" smtClean="0"/>
              <a:t>standlrt</a:t>
            </a:r>
            <a:r>
              <a:rPr lang="nl-NL" dirty="0" smtClean="0"/>
              <a:t> | school, data=</a:t>
            </a:r>
            <a:r>
              <a:rPr lang="nl-NL" dirty="0" err="1" smtClean="0"/>
              <a:t>london</a:t>
            </a:r>
            <a:r>
              <a:rPr lang="nl-NL" dirty="0" smtClean="0"/>
              <a:t>, </a:t>
            </a:r>
            <a:r>
              <a:rPr lang="nl-NL" dirty="0" err="1" smtClean="0"/>
              <a:t>method</a:t>
            </a:r>
            <a:r>
              <a:rPr lang="nl-NL" dirty="0" smtClean="0"/>
              <a:t>="ML")</a:t>
            </a:r>
          </a:p>
          <a:p>
            <a:r>
              <a:rPr lang="nl-NL" dirty="0" smtClean="0"/>
              <a:t>&gt; summary(sch.lme.2)</a:t>
            </a:r>
          </a:p>
          <a:p>
            <a:endParaRPr lang="nl-NL" dirty="0" smtClean="0"/>
          </a:p>
          <a:p>
            <a:r>
              <a:rPr lang="nl-NL" dirty="0" err="1" smtClean="0"/>
              <a:t>Linear</a:t>
            </a:r>
            <a:r>
              <a:rPr lang="nl-NL" dirty="0" smtClean="0"/>
              <a:t> mixed-</a:t>
            </a:r>
            <a:r>
              <a:rPr lang="nl-NL" dirty="0" err="1" smtClean="0"/>
              <a:t>effects</a:t>
            </a:r>
            <a:r>
              <a:rPr lang="nl-NL" dirty="0" smtClean="0"/>
              <a:t> model fit </a:t>
            </a:r>
            <a:r>
              <a:rPr lang="nl-NL" dirty="0" err="1" smtClean="0"/>
              <a:t>by</a:t>
            </a:r>
            <a:r>
              <a:rPr lang="nl-NL" dirty="0" smtClean="0"/>
              <a:t> maximum </a:t>
            </a:r>
            <a:r>
              <a:rPr lang="nl-NL" dirty="0" err="1" smtClean="0"/>
              <a:t>likelihood</a:t>
            </a:r>
            <a:endParaRPr lang="nl-NL" dirty="0" smtClean="0"/>
          </a:p>
          <a:p>
            <a:r>
              <a:rPr lang="nl-NL" dirty="0" smtClean="0"/>
              <a:t> Data: </a:t>
            </a:r>
            <a:r>
              <a:rPr lang="nl-NL" dirty="0" err="1" smtClean="0"/>
              <a:t>london</a:t>
            </a:r>
            <a:r>
              <a:rPr lang="nl-NL" dirty="0" smtClean="0"/>
              <a:t> </a:t>
            </a:r>
          </a:p>
          <a:p>
            <a:r>
              <a:rPr lang="nl-NL" dirty="0" smtClean="0"/>
              <a:t>      AIC      BIC   </a:t>
            </a:r>
            <a:r>
              <a:rPr lang="nl-NL" dirty="0" err="1" smtClean="0"/>
              <a:t>logLik</a:t>
            </a:r>
            <a:endParaRPr lang="nl-NL" dirty="0" smtClean="0"/>
          </a:p>
          <a:p>
            <a:r>
              <a:rPr lang="nl-NL" dirty="0" smtClean="0"/>
              <a:t>  9328.84 9366.693 -4658.42</a:t>
            </a:r>
          </a:p>
          <a:p>
            <a:endParaRPr lang="nl-NL" dirty="0" smtClean="0"/>
          </a:p>
          <a:p>
            <a:r>
              <a:rPr lang="nl-NL" dirty="0" smtClean="0"/>
              <a:t>Random </a:t>
            </a:r>
            <a:r>
              <a:rPr lang="nl-NL" dirty="0" err="1" smtClean="0"/>
              <a:t>effects</a:t>
            </a:r>
            <a:r>
              <a:rPr lang="nl-NL" dirty="0" smtClean="0"/>
              <a:t>:</a:t>
            </a:r>
          </a:p>
          <a:p>
            <a:r>
              <a:rPr lang="nl-NL" dirty="0" smtClean="0"/>
              <a:t> </a:t>
            </a:r>
            <a:r>
              <a:rPr lang="nl-NL" dirty="0" err="1" smtClean="0"/>
              <a:t>Formula</a:t>
            </a:r>
            <a:r>
              <a:rPr lang="nl-NL" dirty="0" smtClean="0"/>
              <a:t>: ~</a:t>
            </a:r>
            <a:r>
              <a:rPr lang="nl-NL" dirty="0" err="1" smtClean="0"/>
              <a:t>standlrt</a:t>
            </a:r>
            <a:r>
              <a:rPr lang="nl-NL" dirty="0" smtClean="0"/>
              <a:t> | school</a:t>
            </a:r>
          </a:p>
          <a:p>
            <a:r>
              <a:rPr lang="nl-NL" dirty="0" smtClean="0"/>
              <a:t> </a:t>
            </a:r>
            <a:r>
              <a:rPr lang="nl-NL" dirty="0" err="1" smtClean="0"/>
              <a:t>Structure</a:t>
            </a:r>
            <a:r>
              <a:rPr lang="nl-NL" dirty="0" smtClean="0"/>
              <a:t>: General </a:t>
            </a:r>
            <a:r>
              <a:rPr lang="nl-NL" dirty="0" err="1" smtClean="0"/>
              <a:t>positive-definite</a:t>
            </a:r>
            <a:r>
              <a:rPr lang="nl-NL" dirty="0" smtClean="0"/>
              <a:t>, Log-</a:t>
            </a:r>
            <a:r>
              <a:rPr lang="nl-NL" dirty="0" err="1" smtClean="0"/>
              <a:t>Cholesky</a:t>
            </a:r>
            <a:r>
              <a:rPr lang="nl-NL" dirty="0" smtClean="0"/>
              <a:t> </a:t>
            </a:r>
            <a:r>
              <a:rPr lang="nl-NL" dirty="0" err="1" smtClean="0"/>
              <a:t>parametrization</a:t>
            </a:r>
            <a:endParaRPr lang="nl-NL" dirty="0" smtClean="0"/>
          </a:p>
          <a:p>
            <a:r>
              <a:rPr lang="nl-NL" dirty="0" smtClean="0"/>
              <a:t>            </a:t>
            </a:r>
            <a:r>
              <a:rPr lang="nl-NL" dirty="0" err="1" smtClean="0"/>
              <a:t>StdDev</a:t>
            </a:r>
            <a:r>
              <a:rPr lang="nl-NL" dirty="0" smtClean="0"/>
              <a:t>    </a:t>
            </a:r>
            <a:r>
              <a:rPr lang="nl-NL" dirty="0" err="1" smtClean="0"/>
              <a:t>Corr</a:t>
            </a:r>
            <a:r>
              <a:rPr lang="nl-NL" dirty="0" smtClean="0"/>
              <a:t>  </a:t>
            </a:r>
          </a:p>
          <a:p>
            <a:r>
              <a:rPr lang="nl-NL" dirty="0" smtClean="0"/>
              <a:t>(</a:t>
            </a:r>
            <a:r>
              <a:rPr lang="nl-NL" dirty="0" err="1" smtClean="0"/>
              <a:t>Intercept</a:t>
            </a:r>
            <a:r>
              <a:rPr lang="nl-NL" dirty="0" smtClean="0"/>
              <a:t>) 0.3007313 (</a:t>
            </a:r>
            <a:r>
              <a:rPr lang="nl-NL" dirty="0" err="1" smtClean="0"/>
              <a:t>Intr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standlrt</a:t>
            </a:r>
            <a:r>
              <a:rPr lang="nl-NL" dirty="0" smtClean="0"/>
              <a:t>    0.1205753 0.497 </a:t>
            </a:r>
          </a:p>
          <a:p>
            <a:r>
              <a:rPr lang="nl-NL" dirty="0" err="1" smtClean="0"/>
              <a:t>Residual</a:t>
            </a:r>
            <a:r>
              <a:rPr lang="nl-NL" dirty="0" smtClean="0"/>
              <a:t>    0.7440777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smtClean="0"/>
              <a:t>random intercept + random slope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mtClean="0"/>
              <a:t>Fixed effects: normexam ~ standlrt </a:t>
            </a:r>
          </a:p>
          <a:p>
            <a:r>
              <a:rPr lang="nl-NL" altLang="en-US" smtClean="0"/>
              <a:t>                 Value  Std.Error   DF   t-value p-value</a:t>
            </a:r>
          </a:p>
          <a:p>
            <a:r>
              <a:rPr lang="nl-NL" altLang="en-US" smtClean="0"/>
              <a:t>(Intercept) -0.0115074 0.03979173 3993 -0.289192  0.7724</a:t>
            </a:r>
          </a:p>
          <a:p>
            <a:r>
              <a:rPr lang="nl-NL" altLang="en-US" smtClean="0"/>
              <a:t>standlrt     0.5567279 0.01994287 3993 27.916142  0.0000</a:t>
            </a:r>
          </a:p>
          <a:p>
            <a:r>
              <a:rPr lang="nl-NL" altLang="en-US" smtClean="0"/>
              <a:t> Correlation: </a:t>
            </a:r>
          </a:p>
          <a:p>
            <a:r>
              <a:rPr lang="nl-NL" altLang="en-US" smtClean="0"/>
              <a:t>         (Intr)</a:t>
            </a:r>
          </a:p>
          <a:p>
            <a:r>
              <a:rPr lang="nl-NL" altLang="en-US" smtClean="0"/>
              <a:t>standlrt 0.365 </a:t>
            </a:r>
          </a:p>
          <a:p>
            <a:endParaRPr lang="nl-NL" altLang="en-US" smtClean="0"/>
          </a:p>
          <a:p>
            <a:r>
              <a:rPr lang="nl-NL" altLang="en-US" smtClean="0"/>
              <a:t>Standardized Within-Group Residuals:</a:t>
            </a:r>
          </a:p>
          <a:p>
            <a:r>
              <a:rPr lang="nl-NL" altLang="en-US" smtClean="0"/>
              <a:t>        Min          Q1         Med          Q3         Max </a:t>
            </a:r>
          </a:p>
          <a:p>
            <a:r>
              <a:rPr lang="nl-NL" altLang="en-US" smtClean="0"/>
              <a:t>-3.83123233 -0.63247485  0.03404163  0.68320636  3.45617450 </a:t>
            </a:r>
          </a:p>
          <a:p>
            <a:endParaRPr lang="nl-NL" altLang="en-US" smtClean="0"/>
          </a:p>
          <a:p>
            <a:r>
              <a:rPr lang="nl-NL" altLang="en-US" smtClean="0"/>
              <a:t>Number of Observations: 4059</a:t>
            </a:r>
          </a:p>
          <a:p>
            <a:r>
              <a:rPr lang="nl-NL" altLang="en-US" smtClean="0"/>
              <a:t>Number of Groups: 65 </a:t>
            </a:r>
          </a:p>
          <a:p>
            <a:endParaRPr lang="nl-NL" altLang="en-US" smtClean="0"/>
          </a:p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43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intercept</a:t>
            </a:r>
            <a:r>
              <a:rPr lang="nl-NL" dirty="0"/>
              <a:t> + random </a:t>
            </a:r>
            <a:r>
              <a:rPr lang="nl-NL" dirty="0" err="1" smtClean="0"/>
              <a:t>slope</a:t>
            </a:r>
            <a:endParaRPr lang="nl-NL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London Schools: mixed model</a:t>
            </a:r>
            <a:endParaRPr lang="nl-N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Interpreting the model:</a:t>
            </a:r>
          </a:p>
          <a:p>
            <a:pPr lvl="1"/>
            <a:r>
              <a:rPr lang="en-US" altLang="en-US" dirty="0" smtClean="0"/>
              <a:t>Fixed intercept = -0.01: average exam score when </a:t>
            </a:r>
            <a:r>
              <a:rPr lang="en-US" altLang="en-US" dirty="0" err="1" smtClean="0"/>
              <a:t>stdLRT</a:t>
            </a:r>
            <a:r>
              <a:rPr lang="en-US" altLang="en-US" dirty="0" smtClean="0"/>
              <a:t> = 0 (so for a child with an average LRT score)</a:t>
            </a:r>
          </a:p>
          <a:p>
            <a:pPr lvl="1"/>
            <a:r>
              <a:rPr lang="en-US" altLang="en-US" dirty="0" smtClean="0"/>
              <a:t>Fixed effect LRT = 0.56: for two children who differ by 1 SD in LRT score, the exam score will be (on average) 0.56 SD higher for the child with the higher LRT score</a:t>
            </a:r>
          </a:p>
          <a:p>
            <a:pPr lvl="1"/>
            <a:r>
              <a:rPr lang="en-US" altLang="en-US" dirty="0" smtClean="0"/>
              <a:t>SD of random intercepts (0.30) and slopes (0.12) is much smaller than residual variance (0.74) - more variance within than between schools</a:t>
            </a:r>
          </a:p>
          <a:p>
            <a:pPr lvl="1"/>
            <a:r>
              <a:rPr lang="en-US" altLang="en-US" dirty="0" smtClean="0"/>
              <a:t>Correlation intercept-slope (0.497) usually not interesting, but:</a:t>
            </a:r>
          </a:p>
          <a:p>
            <a:pPr lvl="2"/>
            <a:r>
              <a:rPr lang="en-US" altLang="en-US" dirty="0" smtClean="0"/>
              <a:t>schools with higher mean exam score when </a:t>
            </a:r>
            <a:r>
              <a:rPr lang="en-US" altLang="en-US" dirty="0" err="1" smtClean="0"/>
              <a:t>stdLRT</a:t>
            </a:r>
            <a:r>
              <a:rPr lang="en-US" altLang="en-US" dirty="0" smtClean="0"/>
              <a:t>=0 (mean LRT) tend to have higher slope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44</a:t>
            </a:fld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16190" y="908050"/>
            <a:ext cx="9073621" cy="433388"/>
          </a:xfrm>
        </p:spPr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intercept</a:t>
            </a:r>
            <a:r>
              <a:rPr lang="nl-NL" dirty="0" smtClean="0"/>
              <a:t> + random </a:t>
            </a:r>
            <a:r>
              <a:rPr lang="nl-NL" dirty="0" err="1" smtClean="0"/>
              <a:t>slope</a:t>
            </a:r>
            <a:endParaRPr lang="nl-NL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London Schools: mixed model</a:t>
            </a:r>
            <a:endParaRPr lang="nl-N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1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45</a:t>
            </a:fld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/>
              <a:t>random intercept + random </a:t>
            </a:r>
            <a:r>
              <a:rPr lang="en-US" altLang="en-US" dirty="0" smtClean="0"/>
              <a:t>slope</a:t>
            </a:r>
          </a:p>
          <a:p>
            <a:r>
              <a:rPr lang="en-US" dirty="0" smtClean="0"/>
              <a:t>Fitted model</a:t>
            </a:r>
            <a:endParaRPr lang="nl-NL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London Schools: mixed </a:t>
            </a:r>
            <a:r>
              <a:rPr lang="en-US" altLang="en-US" dirty="0" smtClean="0"/>
              <a:t>model</a:t>
            </a:r>
            <a:endParaRPr lang="nl-N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1" y="1924521"/>
            <a:ext cx="8089839" cy="452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1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0800000">
            <a:off x="8096671" y="6021288"/>
            <a:ext cx="576262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40000"/>
              </a:spcBef>
              <a:buFont typeface="Arial" charset="0"/>
              <a:defRPr sz="16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London Schools: comparing right &amp; wrong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964302"/>
              </p:ext>
            </p:extLst>
          </p:nvPr>
        </p:nvGraphicFramePr>
        <p:xfrm>
          <a:off x="416496" y="1125538"/>
          <a:ext cx="9048750" cy="3576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Model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overall/fixed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slope LRT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s.e.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 aggregated data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0.884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0.116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2. disaggregated data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0.595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0.013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3. regr. per school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0.425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0.116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4. school*LRT interactions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??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??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9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5a.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mixed model (random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intercept)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5b. mixed model (random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+ random slope LRT)</a:t>
                      </a: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0.563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0.557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0.012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0.020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1388" marR="10138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Gender: 0=boy, 1=girl</a:t>
            </a:r>
          </a:p>
          <a:p>
            <a:r>
              <a:rPr lang="nl-NL" dirty="0" err="1" smtClean="0"/>
              <a:t>Schavg</a:t>
            </a:r>
            <a:r>
              <a:rPr lang="nl-NL" dirty="0" smtClean="0"/>
              <a:t> (s</a:t>
            </a:r>
            <a:r>
              <a:rPr lang="nl-NL" altLang="en-US" dirty="0" smtClean="0"/>
              <a:t>chool </a:t>
            </a:r>
            <a:r>
              <a:rPr lang="nl-NL" altLang="en-US" dirty="0" err="1"/>
              <a:t>average</a:t>
            </a:r>
            <a:r>
              <a:rPr lang="nl-NL" altLang="en-US" dirty="0"/>
              <a:t> of intake score</a:t>
            </a:r>
            <a:r>
              <a:rPr lang="nl-NL" dirty="0" smtClean="0"/>
              <a:t>): 1=low, 2=</a:t>
            </a:r>
            <a:r>
              <a:rPr lang="nl-NL" dirty="0" err="1" smtClean="0"/>
              <a:t>mid</a:t>
            </a:r>
            <a:r>
              <a:rPr lang="nl-NL" dirty="0" smtClean="0"/>
              <a:t>, 3=high</a:t>
            </a:r>
          </a:p>
          <a:p>
            <a:r>
              <a:rPr lang="nl-NL" dirty="0" err="1" smtClean="0"/>
              <a:t>Schgend</a:t>
            </a:r>
            <a:r>
              <a:rPr lang="nl-NL" dirty="0" smtClean="0"/>
              <a:t>: 1= mixed school, 2=boys’ school, 3=girls’ school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 err="1" smtClean="0"/>
              <a:t>Aside</a:t>
            </a:r>
            <a:r>
              <a:rPr lang="nl-NL" dirty="0" smtClean="0"/>
              <a:t>: </a:t>
            </a:r>
            <a:r>
              <a:rPr lang="nl-NL" dirty="0" err="1" smtClean="0"/>
              <a:t>coding</a:t>
            </a:r>
            <a:r>
              <a:rPr lang="nl-NL" dirty="0" smtClean="0"/>
              <a:t> of </a:t>
            </a:r>
            <a:r>
              <a:rPr lang="nl-NL" dirty="0" err="1" smtClean="0"/>
              <a:t>categorical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London Schools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78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Schools:</a:t>
            </a:r>
            <a:endParaRPr lang="nl-NL" altLang="en-US" dirty="0" smtClean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16496" y="1772816"/>
            <a:ext cx="9049006" cy="40324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400" dirty="0"/>
              <a:t>&gt; sch.lme.3 &lt;- </a:t>
            </a:r>
            <a:r>
              <a:rPr lang="nl-NL" sz="1400" dirty="0" err="1" smtClean="0"/>
              <a:t>lme</a:t>
            </a:r>
            <a:r>
              <a:rPr lang="nl-NL" sz="1400" dirty="0" smtClean="0"/>
              <a:t>(</a:t>
            </a:r>
            <a:r>
              <a:rPr lang="nl-NL" sz="1400" dirty="0" err="1" smtClean="0"/>
              <a:t>fixed</a:t>
            </a:r>
            <a:r>
              <a:rPr lang="nl-NL" sz="1400" dirty="0" smtClean="0"/>
              <a:t>=</a:t>
            </a:r>
            <a:r>
              <a:rPr lang="nl-NL" sz="1400" dirty="0" err="1" smtClean="0"/>
              <a:t>normexam~standlrt</a:t>
            </a:r>
            <a:r>
              <a:rPr lang="nl-NL" sz="1400" dirty="0" smtClean="0"/>
              <a:t> </a:t>
            </a:r>
            <a:r>
              <a:rPr lang="nl-NL" sz="1400" dirty="0"/>
              <a:t>+ factor(gender), random=~</a:t>
            </a:r>
            <a:r>
              <a:rPr lang="nl-NL" sz="1400" dirty="0" err="1"/>
              <a:t>standlrt</a:t>
            </a:r>
            <a:r>
              <a:rPr lang="nl-NL" sz="1400" dirty="0"/>
              <a:t> | school, data=</a:t>
            </a:r>
            <a:r>
              <a:rPr lang="nl-NL" sz="1400" dirty="0" err="1"/>
              <a:t>london</a:t>
            </a:r>
            <a:r>
              <a:rPr lang="nl-NL" sz="1400" dirty="0"/>
              <a:t>, </a:t>
            </a:r>
            <a:r>
              <a:rPr lang="nl-NL" sz="1400" dirty="0" err="1"/>
              <a:t>method</a:t>
            </a:r>
            <a:r>
              <a:rPr lang="nl-NL" sz="1400" dirty="0"/>
              <a:t>="ML")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&gt; summary(sch.lme.3)</a:t>
            </a:r>
          </a:p>
          <a:p>
            <a:pPr>
              <a:lnSpc>
                <a:spcPct val="100000"/>
              </a:lnSpc>
            </a:pPr>
            <a:r>
              <a:rPr lang="nl-NL" sz="1400" dirty="0" err="1"/>
              <a:t>Linear</a:t>
            </a:r>
            <a:r>
              <a:rPr lang="nl-NL" sz="1400" dirty="0"/>
              <a:t> mixed-</a:t>
            </a:r>
            <a:r>
              <a:rPr lang="nl-NL" sz="1400" dirty="0" err="1"/>
              <a:t>effects</a:t>
            </a:r>
            <a:r>
              <a:rPr lang="nl-NL" sz="1400" dirty="0"/>
              <a:t> model fit </a:t>
            </a:r>
            <a:r>
              <a:rPr lang="nl-NL" sz="1400" dirty="0" err="1"/>
              <a:t>by</a:t>
            </a:r>
            <a:r>
              <a:rPr lang="nl-NL" sz="1400" dirty="0"/>
              <a:t> maximum </a:t>
            </a:r>
            <a:r>
              <a:rPr lang="nl-NL" sz="1400" dirty="0" err="1"/>
              <a:t>likelihood</a:t>
            </a: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/>
              <a:t> Data: </a:t>
            </a:r>
            <a:r>
              <a:rPr lang="nl-NL" sz="1400" dirty="0" err="1"/>
              <a:t>london</a:t>
            </a:r>
            <a:r>
              <a:rPr lang="nl-NL" sz="1400" dirty="0"/>
              <a:t> 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       AIC      BIC    </a:t>
            </a:r>
            <a:r>
              <a:rPr lang="nl-NL" sz="1400" dirty="0" err="1"/>
              <a:t>logLik</a:t>
            </a: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/>
              <a:t>  9301.358 9345.518 -4643.679</a:t>
            </a:r>
          </a:p>
          <a:p>
            <a:pPr>
              <a:lnSpc>
                <a:spcPct val="100000"/>
              </a:lnSpc>
            </a:pP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/>
              <a:t>Random </a:t>
            </a:r>
            <a:r>
              <a:rPr lang="nl-NL" sz="1400" dirty="0" err="1"/>
              <a:t>effects</a:t>
            </a:r>
            <a:r>
              <a:rPr lang="nl-NL" sz="1400" dirty="0"/>
              <a:t>: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 </a:t>
            </a:r>
            <a:r>
              <a:rPr lang="nl-NL" sz="1400" dirty="0" err="1"/>
              <a:t>Formula</a:t>
            </a:r>
            <a:r>
              <a:rPr lang="nl-NL" sz="1400" dirty="0"/>
              <a:t>: ~</a:t>
            </a:r>
            <a:r>
              <a:rPr lang="nl-NL" sz="1400" dirty="0" err="1"/>
              <a:t>standlrt</a:t>
            </a:r>
            <a:r>
              <a:rPr lang="nl-NL" sz="1400" dirty="0"/>
              <a:t> | school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 </a:t>
            </a:r>
            <a:r>
              <a:rPr lang="nl-NL" sz="1400" dirty="0" err="1"/>
              <a:t>Structure</a:t>
            </a:r>
            <a:r>
              <a:rPr lang="nl-NL" sz="1400" dirty="0"/>
              <a:t>: General </a:t>
            </a:r>
            <a:r>
              <a:rPr lang="nl-NL" sz="1400" dirty="0" err="1"/>
              <a:t>positive-definite</a:t>
            </a:r>
            <a:r>
              <a:rPr lang="nl-NL" sz="1400" dirty="0"/>
              <a:t>, Log-</a:t>
            </a:r>
            <a:r>
              <a:rPr lang="nl-NL" sz="1400" dirty="0" err="1"/>
              <a:t>Cholesky</a:t>
            </a:r>
            <a:r>
              <a:rPr lang="nl-NL" sz="1400" dirty="0"/>
              <a:t> </a:t>
            </a:r>
            <a:r>
              <a:rPr lang="nl-NL" sz="1400" dirty="0" err="1"/>
              <a:t>parametrization</a:t>
            </a: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/>
              <a:t>            </a:t>
            </a:r>
            <a:r>
              <a:rPr lang="nl-NL" sz="1400" dirty="0" err="1"/>
              <a:t>StdDev</a:t>
            </a:r>
            <a:r>
              <a:rPr lang="nl-NL" sz="1400" dirty="0"/>
              <a:t>    </a:t>
            </a:r>
            <a:r>
              <a:rPr lang="nl-NL" sz="1400" dirty="0" err="1"/>
              <a:t>Corr</a:t>
            </a:r>
            <a:r>
              <a:rPr lang="nl-NL" sz="1400" dirty="0"/>
              <a:t>  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(</a:t>
            </a:r>
            <a:r>
              <a:rPr lang="nl-NL" sz="1400" dirty="0" err="1"/>
              <a:t>Intercept</a:t>
            </a:r>
            <a:r>
              <a:rPr lang="nl-NL" sz="1400" dirty="0"/>
              <a:t>) 0.2936242 (</a:t>
            </a:r>
            <a:r>
              <a:rPr lang="nl-NL" sz="1400" dirty="0" err="1"/>
              <a:t>Intr</a:t>
            </a:r>
            <a:r>
              <a:rPr lang="nl-NL" sz="1400" dirty="0"/>
              <a:t>)</a:t>
            </a:r>
          </a:p>
          <a:p>
            <a:pPr>
              <a:lnSpc>
                <a:spcPct val="100000"/>
              </a:lnSpc>
            </a:pPr>
            <a:r>
              <a:rPr lang="nl-NL" sz="1400" dirty="0" err="1"/>
              <a:t>standlrt</a:t>
            </a:r>
            <a:r>
              <a:rPr lang="nl-NL" sz="1400" dirty="0"/>
              <a:t>    0.1212575 0.533 </a:t>
            </a:r>
          </a:p>
          <a:p>
            <a:pPr>
              <a:lnSpc>
                <a:spcPct val="100000"/>
              </a:lnSpc>
            </a:pPr>
            <a:r>
              <a:rPr lang="nl-NL" sz="1400" dirty="0" err="1"/>
              <a:t>Residual</a:t>
            </a:r>
            <a:r>
              <a:rPr lang="nl-NL" sz="1400" dirty="0"/>
              <a:t>    0.7416710       </a:t>
            </a:r>
          </a:p>
          <a:p>
            <a:pPr>
              <a:lnSpc>
                <a:spcPct val="100000"/>
              </a:lnSpc>
            </a:pP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 err="1"/>
              <a:t>Fixed</a:t>
            </a:r>
            <a:r>
              <a:rPr lang="nl-NL" sz="1400" dirty="0"/>
              <a:t> </a:t>
            </a:r>
            <a:r>
              <a:rPr lang="nl-NL" sz="1400" dirty="0" err="1"/>
              <a:t>effects</a:t>
            </a:r>
            <a:r>
              <a:rPr lang="nl-NL" sz="1400" dirty="0"/>
              <a:t>: </a:t>
            </a:r>
            <a:r>
              <a:rPr lang="nl-NL" sz="1400" dirty="0" err="1"/>
              <a:t>normexam</a:t>
            </a:r>
            <a:r>
              <a:rPr lang="nl-NL" sz="1400" dirty="0"/>
              <a:t> ~ </a:t>
            </a:r>
            <a:r>
              <a:rPr lang="nl-NL" sz="1400" dirty="0" err="1"/>
              <a:t>standlrt</a:t>
            </a:r>
            <a:r>
              <a:rPr lang="nl-NL" sz="1400" dirty="0"/>
              <a:t> + factor(gender) 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                     Value  </a:t>
            </a:r>
            <a:r>
              <a:rPr lang="nl-NL" sz="1400" dirty="0" err="1"/>
              <a:t>Std.Error</a:t>
            </a:r>
            <a:r>
              <a:rPr lang="nl-NL" sz="1400" dirty="0"/>
              <a:t>   DF   t-</a:t>
            </a:r>
            <a:r>
              <a:rPr lang="nl-NL" sz="1400" dirty="0" err="1"/>
              <a:t>value</a:t>
            </a:r>
            <a:r>
              <a:rPr lang="nl-NL" sz="1400" dirty="0"/>
              <a:t> p-</a:t>
            </a:r>
            <a:r>
              <a:rPr lang="nl-NL" sz="1400" dirty="0" err="1"/>
              <a:t>value</a:t>
            </a: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/>
              <a:t>(</a:t>
            </a:r>
            <a:r>
              <a:rPr lang="nl-NL" sz="1400" dirty="0" err="1"/>
              <a:t>Intercept</a:t>
            </a:r>
            <a:r>
              <a:rPr lang="nl-NL" sz="1400" dirty="0"/>
              <a:t>)     -0.1117670 0.04305229 3992 -2.596075  0.0095</a:t>
            </a:r>
          </a:p>
          <a:p>
            <a:pPr>
              <a:lnSpc>
                <a:spcPct val="100000"/>
              </a:lnSpc>
            </a:pPr>
            <a:r>
              <a:rPr lang="nl-NL" sz="1400" dirty="0" err="1"/>
              <a:t>standlrt</a:t>
            </a:r>
            <a:r>
              <a:rPr lang="nl-NL" sz="1400" dirty="0"/>
              <a:t>         0.5529634 0.01998634 3992 27.667060  0.0000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factor(gender)1  0.1757988 0.03225659 3992  5.450011  0.0000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mtClean="0"/>
              <a:t>adding a (fixed) child-level covariate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48</a:t>
            </a:fld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4953000" y="1772816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488504" y="6093296"/>
            <a:ext cx="65527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91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 </a:t>
            </a:r>
            <a:r>
              <a:rPr lang="en-US" altLang="en-US" dirty="0"/>
              <a:t>average, girls score 0.176 </a:t>
            </a:r>
            <a:r>
              <a:rPr lang="en-US" altLang="en-US" dirty="0" smtClean="0"/>
              <a:t>SD </a:t>
            </a:r>
            <a:r>
              <a:rPr lang="en-US" altLang="en-US" dirty="0"/>
              <a:t>higher on exam </a:t>
            </a:r>
            <a:r>
              <a:rPr lang="en-US" altLang="en-US"/>
              <a:t>than </a:t>
            </a:r>
            <a:r>
              <a:rPr lang="en-US" altLang="en-US" smtClean="0"/>
              <a:t>boys </a:t>
            </a:r>
            <a:r>
              <a:rPr lang="en-US" altLang="en-US" dirty="0"/>
              <a:t>(holding </a:t>
            </a:r>
            <a:r>
              <a:rPr lang="en-US" altLang="en-US" dirty="0" err="1"/>
              <a:t>stdLRT</a:t>
            </a:r>
            <a:r>
              <a:rPr lang="en-US" altLang="en-US" dirty="0"/>
              <a:t> constant)</a:t>
            </a:r>
            <a:endParaRPr lang="nl-NL" altLang="en-US" dirty="0"/>
          </a:p>
          <a:p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adding a child-level </a:t>
            </a:r>
            <a:r>
              <a:rPr lang="en-US" dirty="0" smtClean="0"/>
              <a:t>covariate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49</a:t>
            </a:fld>
            <a:endParaRPr lang="nl-NL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Schools:</a:t>
            </a:r>
            <a:endParaRPr lang="nl-N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1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Examples of multilevel data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Effect of school environment on exam results </a:t>
            </a:r>
          </a:p>
          <a:p>
            <a:pPr lvl="1"/>
            <a:r>
              <a:rPr lang="en-US" altLang="en-US" u="sng" dirty="0" smtClean="0"/>
              <a:t>Design</a:t>
            </a:r>
            <a:r>
              <a:rPr lang="en-US" altLang="en-US" dirty="0" smtClean="0"/>
              <a:t>: hierarchical, where the examination results of a random sample of students within a random sample of schools are compared</a:t>
            </a:r>
          </a:p>
          <a:p>
            <a:pPr eaLnBrk="1" hangingPunct="1"/>
            <a:r>
              <a:rPr lang="en-US" altLang="en-US" dirty="0" smtClean="0"/>
              <a:t>Influence of race and sex on fetal heartbeat during pregnancy</a:t>
            </a:r>
          </a:p>
          <a:p>
            <a:pPr lvl="1" eaLnBrk="1" hangingPunct="1"/>
            <a:r>
              <a:rPr lang="en-US" altLang="en-US" u="sng" dirty="0" smtClean="0"/>
              <a:t>Design</a:t>
            </a:r>
            <a:r>
              <a:rPr lang="en-US" altLang="en-US" dirty="0" smtClean="0"/>
              <a:t>: repeated measurements on different gestational ages during pregnancy, where the gestational ages were not the same for all women</a:t>
            </a:r>
          </a:p>
          <a:p>
            <a:r>
              <a:rPr lang="en-US" altLang="en-US" dirty="0" smtClean="0"/>
              <a:t>Multi-center hypertension trial</a:t>
            </a:r>
          </a:p>
          <a:p>
            <a:pPr lvl="1"/>
            <a:r>
              <a:rPr lang="en-US" altLang="en-US" u="sng" dirty="0" smtClean="0"/>
              <a:t>Design</a:t>
            </a:r>
            <a:r>
              <a:rPr lang="en-US" altLang="en-US" dirty="0" smtClean="0"/>
              <a:t>: hierarchical, with 193 patients in 27 centers, DBP measured 5 times per patient over the course of several weeks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London Schools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/>
              <a:t>&gt; sch.lme.4 &lt;- </a:t>
            </a:r>
            <a:r>
              <a:rPr lang="nl-NL" sz="1200" dirty="0" err="1"/>
              <a:t>lme</a:t>
            </a:r>
            <a:r>
              <a:rPr lang="nl-NL" sz="1200" dirty="0"/>
              <a:t>(</a:t>
            </a:r>
            <a:r>
              <a:rPr lang="nl-NL" sz="1200" dirty="0" err="1"/>
              <a:t>normexam~standlrt</a:t>
            </a:r>
            <a:r>
              <a:rPr lang="nl-NL" sz="1200" dirty="0"/>
              <a:t> + factor(gender)+ factor(</a:t>
            </a:r>
            <a:r>
              <a:rPr lang="nl-NL" sz="1200" dirty="0" err="1"/>
              <a:t>schgend</a:t>
            </a:r>
            <a:r>
              <a:rPr lang="nl-NL" sz="1200" dirty="0"/>
              <a:t>) + factor(</a:t>
            </a:r>
            <a:r>
              <a:rPr lang="nl-NL" sz="1200" dirty="0" err="1"/>
              <a:t>schav</a:t>
            </a:r>
            <a:r>
              <a:rPr lang="nl-NL" sz="1200" dirty="0"/>
              <a:t>),</a:t>
            </a:r>
          </a:p>
          <a:p>
            <a:pPr>
              <a:lnSpc>
                <a:spcPct val="100000"/>
              </a:lnSpc>
            </a:pPr>
            <a:r>
              <a:rPr lang="nl-NL" sz="1200" dirty="0" smtClean="0"/>
              <a:t>       </a:t>
            </a:r>
            <a:r>
              <a:rPr lang="nl-NL" sz="1200" dirty="0"/>
              <a:t>random=~</a:t>
            </a:r>
            <a:r>
              <a:rPr lang="nl-NL" sz="1200" dirty="0" err="1"/>
              <a:t>standlrt</a:t>
            </a:r>
            <a:r>
              <a:rPr lang="nl-NL" sz="1200" dirty="0"/>
              <a:t> | school, data=</a:t>
            </a:r>
            <a:r>
              <a:rPr lang="nl-NL" sz="1200" dirty="0" err="1"/>
              <a:t>london</a:t>
            </a:r>
            <a:r>
              <a:rPr lang="nl-NL" sz="1200" dirty="0"/>
              <a:t>, </a:t>
            </a:r>
            <a:r>
              <a:rPr lang="nl-NL" sz="1200" dirty="0" err="1"/>
              <a:t>method</a:t>
            </a:r>
            <a:r>
              <a:rPr lang="nl-NL" sz="1200" dirty="0"/>
              <a:t>="ML")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&gt; summary(sch.lme.4)</a:t>
            </a:r>
          </a:p>
          <a:p>
            <a:pPr>
              <a:lnSpc>
                <a:spcPct val="100000"/>
              </a:lnSpc>
            </a:pP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/>
              <a:t>Random </a:t>
            </a:r>
            <a:r>
              <a:rPr lang="nl-NL" sz="1400" dirty="0" err="1"/>
              <a:t>effects</a:t>
            </a:r>
            <a:r>
              <a:rPr lang="nl-NL" sz="1400" dirty="0"/>
              <a:t>: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 </a:t>
            </a:r>
            <a:r>
              <a:rPr lang="nl-NL" sz="1400" dirty="0" err="1"/>
              <a:t>Formula</a:t>
            </a:r>
            <a:r>
              <a:rPr lang="nl-NL" sz="1400" dirty="0"/>
              <a:t>: ~</a:t>
            </a:r>
            <a:r>
              <a:rPr lang="nl-NL" sz="1400" dirty="0" err="1"/>
              <a:t>standlrt</a:t>
            </a:r>
            <a:r>
              <a:rPr lang="nl-NL" sz="1400" dirty="0"/>
              <a:t> | school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 </a:t>
            </a:r>
            <a:r>
              <a:rPr lang="nl-NL" sz="1400" dirty="0" err="1"/>
              <a:t>Structure</a:t>
            </a:r>
            <a:r>
              <a:rPr lang="nl-NL" sz="1400" dirty="0"/>
              <a:t>: General </a:t>
            </a:r>
            <a:r>
              <a:rPr lang="nl-NL" sz="1400" dirty="0" err="1"/>
              <a:t>positive-definite</a:t>
            </a:r>
            <a:r>
              <a:rPr lang="nl-NL" sz="1400" dirty="0"/>
              <a:t>, Log-</a:t>
            </a:r>
            <a:r>
              <a:rPr lang="nl-NL" sz="1400" dirty="0" err="1"/>
              <a:t>Cholesky</a:t>
            </a:r>
            <a:r>
              <a:rPr lang="nl-NL" sz="1400" dirty="0"/>
              <a:t> </a:t>
            </a:r>
            <a:r>
              <a:rPr lang="nl-NL" sz="1400" dirty="0" err="1"/>
              <a:t>parametrization</a:t>
            </a: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/>
              <a:t>            </a:t>
            </a:r>
            <a:r>
              <a:rPr lang="nl-NL" sz="1400" dirty="0" err="1"/>
              <a:t>StdDev</a:t>
            </a:r>
            <a:r>
              <a:rPr lang="nl-NL" sz="1400" dirty="0"/>
              <a:t>    </a:t>
            </a:r>
            <a:r>
              <a:rPr lang="nl-NL" sz="1400" dirty="0" err="1"/>
              <a:t>Corr</a:t>
            </a:r>
            <a:r>
              <a:rPr lang="nl-NL" sz="1400" dirty="0"/>
              <a:t>  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(</a:t>
            </a:r>
            <a:r>
              <a:rPr lang="nl-NL" sz="1400" dirty="0" err="1"/>
              <a:t>Intercept</a:t>
            </a:r>
            <a:r>
              <a:rPr lang="nl-NL" sz="1400" dirty="0"/>
              <a:t>) 0.2660309 (</a:t>
            </a:r>
            <a:r>
              <a:rPr lang="nl-NL" sz="1400" dirty="0" err="1"/>
              <a:t>Intr</a:t>
            </a:r>
            <a:r>
              <a:rPr lang="nl-NL" sz="1400" dirty="0"/>
              <a:t>)</a:t>
            </a:r>
          </a:p>
          <a:p>
            <a:pPr>
              <a:lnSpc>
                <a:spcPct val="100000"/>
              </a:lnSpc>
            </a:pPr>
            <a:r>
              <a:rPr lang="nl-NL" sz="1400" dirty="0" err="1"/>
              <a:t>standlrt</a:t>
            </a:r>
            <a:r>
              <a:rPr lang="nl-NL" sz="1400" dirty="0"/>
              <a:t>    0.1212542 0.499 </a:t>
            </a:r>
          </a:p>
          <a:p>
            <a:pPr>
              <a:lnSpc>
                <a:spcPct val="100000"/>
              </a:lnSpc>
            </a:pPr>
            <a:r>
              <a:rPr lang="nl-NL" sz="1400" dirty="0" err="1"/>
              <a:t>Residual</a:t>
            </a:r>
            <a:r>
              <a:rPr lang="nl-NL" sz="1400" dirty="0"/>
              <a:t>    0.7417279       </a:t>
            </a:r>
          </a:p>
          <a:p>
            <a:pPr>
              <a:lnSpc>
                <a:spcPct val="100000"/>
              </a:lnSpc>
            </a:pP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 err="1"/>
              <a:t>Fixed</a:t>
            </a:r>
            <a:r>
              <a:rPr lang="nl-NL" sz="1400" dirty="0"/>
              <a:t> </a:t>
            </a:r>
            <a:r>
              <a:rPr lang="nl-NL" sz="1400" dirty="0" err="1"/>
              <a:t>effects</a:t>
            </a:r>
            <a:r>
              <a:rPr lang="nl-NL" sz="1400" dirty="0"/>
              <a:t>: </a:t>
            </a:r>
            <a:r>
              <a:rPr lang="nl-NL" sz="1400" dirty="0" err="1"/>
              <a:t>normexam</a:t>
            </a:r>
            <a:r>
              <a:rPr lang="nl-NL" sz="1400" dirty="0"/>
              <a:t> ~ </a:t>
            </a:r>
            <a:r>
              <a:rPr lang="nl-NL" sz="1400" dirty="0" err="1"/>
              <a:t>standlrt</a:t>
            </a:r>
            <a:r>
              <a:rPr lang="nl-NL" sz="1400" dirty="0"/>
              <a:t> + factor(gender) + factor(</a:t>
            </a:r>
            <a:r>
              <a:rPr lang="nl-NL" sz="1400" dirty="0" err="1"/>
              <a:t>schgend</a:t>
            </a:r>
            <a:r>
              <a:rPr lang="nl-NL" sz="1400" dirty="0"/>
              <a:t>) + factor(</a:t>
            </a:r>
            <a:r>
              <a:rPr lang="nl-NL" sz="1400" dirty="0" err="1"/>
              <a:t>schav</a:t>
            </a:r>
            <a:r>
              <a:rPr lang="nl-NL" sz="1400" dirty="0"/>
              <a:t>) 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                      Value  </a:t>
            </a:r>
            <a:r>
              <a:rPr lang="nl-NL" sz="1400" dirty="0" err="1"/>
              <a:t>Std.Error</a:t>
            </a:r>
            <a:r>
              <a:rPr lang="nl-NL" sz="1400" dirty="0"/>
              <a:t>   DF   t-</a:t>
            </a:r>
            <a:r>
              <a:rPr lang="nl-NL" sz="1400" dirty="0" err="1"/>
              <a:t>value</a:t>
            </a:r>
            <a:r>
              <a:rPr lang="nl-NL" sz="1400" dirty="0"/>
              <a:t> p-</a:t>
            </a:r>
            <a:r>
              <a:rPr lang="nl-NL" sz="1400" dirty="0" err="1"/>
              <a:t>value</a:t>
            </a:r>
            <a:endParaRPr lang="nl-NL" sz="1400" dirty="0"/>
          </a:p>
          <a:p>
            <a:pPr>
              <a:lnSpc>
                <a:spcPct val="100000"/>
              </a:lnSpc>
            </a:pPr>
            <a:r>
              <a:rPr lang="nl-NL" sz="1400" dirty="0"/>
              <a:t>(</a:t>
            </a:r>
            <a:r>
              <a:rPr lang="nl-NL" sz="1400" dirty="0" err="1"/>
              <a:t>Intercept</a:t>
            </a:r>
            <a:r>
              <a:rPr lang="nl-NL" sz="1400" dirty="0"/>
              <a:t>)      -0.2647657 0.08159434 3992 -3.244902  0.0012</a:t>
            </a:r>
          </a:p>
          <a:p>
            <a:pPr>
              <a:lnSpc>
                <a:spcPct val="100000"/>
              </a:lnSpc>
            </a:pPr>
            <a:r>
              <a:rPr lang="nl-NL" sz="1400" dirty="0" err="1"/>
              <a:t>standlrt</a:t>
            </a:r>
            <a:r>
              <a:rPr lang="nl-NL" sz="1400" dirty="0"/>
              <a:t>          0.5515520 0.02006950 3992 27.482097  0.0000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factor(gender)1   0.1671313 0.03385088 3992  4.937282  0.0000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factor(</a:t>
            </a:r>
            <a:r>
              <a:rPr lang="nl-NL" sz="1400" dirty="0" err="1"/>
              <a:t>schgend</a:t>
            </a:r>
            <a:r>
              <a:rPr lang="nl-NL" sz="1400" dirty="0"/>
              <a:t>)2  0.1869684 0.09777600   60  1.912211  0.0606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factor(</a:t>
            </a:r>
            <a:r>
              <a:rPr lang="nl-NL" sz="1400" dirty="0" err="1"/>
              <a:t>schgend</a:t>
            </a:r>
            <a:r>
              <a:rPr lang="nl-NL" sz="1400" dirty="0"/>
              <a:t>)3  0.1570156 0.07780641   60  2.018029  0.0481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factor(</a:t>
            </a:r>
            <a:r>
              <a:rPr lang="nl-NL" sz="1400" dirty="0" err="1"/>
              <a:t>schav</a:t>
            </a:r>
            <a:r>
              <a:rPr lang="nl-NL" sz="1400" dirty="0"/>
              <a:t>)2    0.0668879 0.08534936   60  0.783696  0.4363</a:t>
            </a:r>
          </a:p>
          <a:p>
            <a:pPr>
              <a:lnSpc>
                <a:spcPct val="100000"/>
              </a:lnSpc>
            </a:pPr>
            <a:r>
              <a:rPr lang="nl-NL" sz="1400" dirty="0"/>
              <a:t>factor(</a:t>
            </a:r>
            <a:r>
              <a:rPr lang="nl-NL" sz="1400" dirty="0" err="1"/>
              <a:t>schav</a:t>
            </a:r>
            <a:r>
              <a:rPr lang="nl-NL" sz="1400" dirty="0"/>
              <a:t>)3    0.1742650 0.09876108   60  1.764511  0.0827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 err="1"/>
              <a:t>adding</a:t>
            </a:r>
            <a:r>
              <a:rPr lang="nl-NL" dirty="0"/>
              <a:t> (</a:t>
            </a:r>
            <a:r>
              <a:rPr lang="nl-NL" dirty="0" err="1"/>
              <a:t>fixed</a:t>
            </a:r>
            <a:r>
              <a:rPr lang="nl-NL" dirty="0"/>
              <a:t>) school-level </a:t>
            </a:r>
            <a:r>
              <a:rPr lang="nl-NL" dirty="0" err="1"/>
              <a:t>covariates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50</a:t>
            </a:fld>
            <a:endParaRPr lang="nl-NL"/>
          </a:p>
        </p:txBody>
      </p:sp>
      <p:sp>
        <p:nvSpPr>
          <p:cNvPr id="11" name="Rechthoek 6"/>
          <p:cNvSpPr/>
          <p:nvPr/>
        </p:nvSpPr>
        <p:spPr>
          <a:xfrm>
            <a:off x="416496" y="5301208"/>
            <a:ext cx="6768752" cy="963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5"/>
          <p:cNvSpPr/>
          <p:nvPr/>
        </p:nvSpPr>
        <p:spPr>
          <a:xfrm>
            <a:off x="5436096" y="1484784"/>
            <a:ext cx="3045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73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London Schools:</a:t>
            </a:r>
            <a:endParaRPr lang="nl-NL" altLang="en-US" dirty="0" smtClean="0"/>
          </a:p>
        </p:txBody>
      </p:sp>
      <p:graphicFrame>
        <p:nvGraphicFramePr>
          <p:cNvPr id="6963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513649"/>
              </p:ext>
            </p:extLst>
          </p:nvPr>
        </p:nvGraphicFramePr>
        <p:xfrm>
          <a:off x="1928664" y="1658937"/>
          <a:ext cx="5475288" cy="519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Document" r:id="rId3" imgW="6107620" imgH="5799274" progId="Word.Document.8">
                  <p:embed/>
                </p:oleObj>
              </mc:Choice>
              <mc:Fallback>
                <p:oleObj name="Document" r:id="rId3" imgW="6107620" imgH="57992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664" y="1658937"/>
                        <a:ext cx="5475288" cy="519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smtClean="0"/>
              <a:t>Adding child- and school-level covariates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5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London Schools: conclusions (so far)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reading score is a significant predictor of exam score</a:t>
            </a:r>
          </a:p>
          <a:p>
            <a:pPr lvl="1"/>
            <a:r>
              <a:rPr lang="en-US" altLang="en-US" dirty="0" smtClean="0"/>
              <a:t>for every 1 SD higher on reading score, average increase of 0.552 SD on exam score</a:t>
            </a:r>
          </a:p>
          <a:p>
            <a:r>
              <a:rPr lang="en-US" altLang="en-US" dirty="0" smtClean="0"/>
              <a:t>Boys do significantly worse than girls on exam</a:t>
            </a:r>
          </a:p>
          <a:p>
            <a:pPr lvl="1"/>
            <a:r>
              <a:rPr lang="en-US" altLang="en-US" dirty="0" smtClean="0"/>
              <a:t>boys score, on average, 0.167 SD lower on exam than girls</a:t>
            </a:r>
          </a:p>
          <a:p>
            <a:r>
              <a:rPr lang="en-US" altLang="en-US" dirty="0" smtClean="0"/>
              <a:t>School “level” (average exam score) does not appear to be predictive of exam score</a:t>
            </a:r>
          </a:p>
          <a:p>
            <a:r>
              <a:rPr lang="en-US" altLang="en-US" dirty="0" smtClean="0"/>
              <a:t>School gender may be predictive</a:t>
            </a:r>
          </a:p>
          <a:p>
            <a:pPr lvl="1"/>
            <a:r>
              <a:rPr lang="en-US" altLang="en-US" dirty="0" smtClean="0"/>
              <a:t>average exam score at girls’ schools is 0.157 SD higher than at mixed schools</a:t>
            </a:r>
          </a:p>
          <a:p>
            <a:pPr lvl="1"/>
            <a:r>
              <a:rPr lang="en-US" altLang="en-US" dirty="0" smtClean="0"/>
              <a:t>average exam score at boys’ schools is 0.174 SD higher than at mixed schools</a:t>
            </a:r>
          </a:p>
          <a:p>
            <a:r>
              <a:rPr lang="en-US" altLang="en-US" dirty="0" smtClean="0"/>
              <a:t>Note: these conclusions are based on the “Wald” p-values and are not necessarily to be trusted!</a:t>
            </a:r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London Schools: conclusions (so far)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Because the LRT score has been centered, the estimate for the </a:t>
            </a:r>
            <a:r>
              <a:rPr lang="en-US" altLang="en-US" smtClean="0"/>
              <a:t>intercept (-0.265) </a:t>
            </a:r>
            <a:r>
              <a:rPr lang="en-US" altLang="en-US" dirty="0" smtClean="0"/>
              <a:t>is the estimated average (normalized) exam score for:</a:t>
            </a:r>
          </a:p>
          <a:p>
            <a:pPr lvl="1"/>
            <a:r>
              <a:rPr lang="en-US" altLang="en-US" dirty="0" smtClean="0"/>
              <a:t>a boy (ref) with</a:t>
            </a:r>
          </a:p>
          <a:p>
            <a:pPr lvl="1"/>
            <a:r>
              <a:rPr lang="en-US" altLang="en-US" dirty="0" err="1" smtClean="0"/>
              <a:t>avg</a:t>
            </a:r>
            <a:r>
              <a:rPr lang="en-US" altLang="en-US" dirty="0" smtClean="0"/>
              <a:t> LRT score from</a:t>
            </a:r>
          </a:p>
          <a:p>
            <a:pPr lvl="1"/>
            <a:r>
              <a:rPr lang="en-US" altLang="en-US" dirty="0" smtClean="0"/>
              <a:t>a school with low average score (ref) and</a:t>
            </a:r>
          </a:p>
          <a:p>
            <a:pPr lvl="1"/>
            <a:r>
              <a:rPr lang="en-US" altLang="en-US" dirty="0" smtClean="0"/>
              <a:t>mixed school (ref)</a:t>
            </a:r>
          </a:p>
          <a:p>
            <a:r>
              <a:rPr lang="en-US" altLang="en-US" dirty="0" smtClean="0"/>
              <a:t>The residual variance is 0.550, much larger than the variances for the random intercept (0.071) and random slope (0.015), indicating more variation within schools than between.</a:t>
            </a:r>
          </a:p>
          <a:p>
            <a:r>
              <a:rPr lang="nl-NL" altLang="en-US" dirty="0" err="1" smtClean="0"/>
              <a:t>Adding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child</a:t>
            </a:r>
            <a:r>
              <a:rPr lang="nl-NL" altLang="en-US" dirty="0" smtClean="0"/>
              <a:t>- </a:t>
            </a:r>
            <a:r>
              <a:rPr lang="nl-NL" altLang="en-US" dirty="0" err="1" smtClean="0"/>
              <a:t>and</a:t>
            </a:r>
            <a:r>
              <a:rPr lang="nl-NL" altLang="en-US" dirty="0" smtClean="0"/>
              <a:t> school-level </a:t>
            </a:r>
            <a:r>
              <a:rPr lang="nl-NL" altLang="en-US" dirty="0" err="1" smtClean="0"/>
              <a:t>covariates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explains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some</a:t>
            </a:r>
            <a:r>
              <a:rPr lang="nl-NL" altLang="en-US" dirty="0" smtClean="0"/>
              <a:t> of </a:t>
            </a:r>
            <a:r>
              <a:rPr lang="nl-NL" altLang="en-US" dirty="0" err="1" smtClean="0"/>
              <a:t>the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variance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between</a:t>
            </a:r>
            <a:r>
              <a:rPr lang="nl-NL" altLang="en-US" dirty="0" smtClean="0"/>
              <a:t> schools (</a:t>
            </a:r>
            <a:r>
              <a:rPr lang="nl-NL" altLang="en-US" dirty="0" err="1" smtClean="0"/>
              <a:t>variance</a:t>
            </a:r>
            <a:r>
              <a:rPr lang="nl-NL" altLang="en-US" dirty="0" smtClean="0"/>
              <a:t> </a:t>
            </a:r>
            <a:r>
              <a:rPr lang="nl-NL" altLang="en-US" dirty="0" err="1" smtClean="0"/>
              <a:t>intercepts</a:t>
            </a:r>
            <a:r>
              <a:rPr lang="nl-NL" altLang="en-US" dirty="0" smtClean="0"/>
              <a:t> 0.09 → 0.07)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London Schools: still to do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We’ve made model assumptions, need to check them!</a:t>
            </a:r>
          </a:p>
          <a:p>
            <a:pPr lvl="1" eaLnBrk="1" hangingPunct="1"/>
            <a:r>
              <a:rPr lang="en-US" altLang="en-US" dirty="0" smtClean="0"/>
              <a:t>distribution of residuals</a:t>
            </a:r>
          </a:p>
          <a:p>
            <a:pPr lvl="1" eaLnBrk="1" hangingPunct="1"/>
            <a:r>
              <a:rPr lang="en-US" altLang="en-US" dirty="0" smtClean="0"/>
              <a:t>distribution of random effects (?)</a:t>
            </a:r>
          </a:p>
          <a:p>
            <a:pPr eaLnBrk="1" hangingPunct="1"/>
            <a:r>
              <a:rPr lang="en-US" altLang="en-US" dirty="0" smtClean="0"/>
              <a:t>How to choose among models?</a:t>
            </a:r>
          </a:p>
          <a:p>
            <a:pPr eaLnBrk="1" hangingPunct="1"/>
            <a:r>
              <a:rPr lang="en-US" altLang="en-US" dirty="0" smtClean="0"/>
              <a:t>How to answer </a:t>
            </a:r>
            <a:r>
              <a:rPr lang="en-US" altLang="en-US" dirty="0" err="1" smtClean="0"/>
              <a:t>subquestion</a:t>
            </a:r>
            <a:r>
              <a:rPr lang="en-US" altLang="en-US" dirty="0" smtClean="0"/>
              <a:t> (does gender of school have influence on effect of gender of pupil?)</a:t>
            </a:r>
            <a:endParaRPr lang="nl-N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Multilevel modelling, summary</a:t>
            </a:r>
            <a:endParaRPr lang="nl-NL" alt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Account for correlation of measurements at different levels </a:t>
            </a:r>
          </a:p>
          <a:p>
            <a:pPr lvl="1"/>
            <a:r>
              <a:rPr lang="en-US" altLang="en-US" dirty="0" smtClean="0"/>
              <a:t>children within schools, measurements within patients</a:t>
            </a:r>
          </a:p>
          <a:p>
            <a:r>
              <a:rPr lang="en-US" altLang="en-US" dirty="0" smtClean="0"/>
              <a:t> Allow us to include variables measured at different levels</a:t>
            </a:r>
          </a:p>
          <a:p>
            <a:pPr lvl="1"/>
            <a:r>
              <a:rPr lang="en-US" altLang="en-US" dirty="0" smtClean="0"/>
              <a:t>child’s gender, school’s achievement or SES level</a:t>
            </a:r>
          </a:p>
          <a:p>
            <a:r>
              <a:rPr lang="en-US" altLang="en-US" dirty="0" smtClean="0"/>
              <a:t>We can model variation at different levels</a:t>
            </a:r>
          </a:p>
          <a:p>
            <a:pPr lvl="1"/>
            <a:r>
              <a:rPr lang="en-US" altLang="en-US" dirty="0" smtClean="0"/>
              <a:t>more variation within than between schools</a:t>
            </a:r>
          </a:p>
          <a:p>
            <a:r>
              <a:rPr lang="en-US" altLang="en-US" dirty="0" smtClean="0"/>
              <a:t>Longitudinal data is a specific example of multi-level data</a:t>
            </a:r>
          </a:p>
          <a:p>
            <a:pPr lvl="1"/>
            <a:r>
              <a:rPr lang="en-US" altLang="en-US" dirty="0" smtClean="0"/>
              <a:t>lecture 2: mixed models for longitudinal data</a:t>
            </a:r>
          </a:p>
          <a:p>
            <a:r>
              <a:rPr lang="en-US" altLang="en-US" dirty="0" smtClean="0"/>
              <a:t>How to build models, check assumptions?</a:t>
            </a:r>
          </a:p>
          <a:p>
            <a:pPr lvl="1"/>
            <a:r>
              <a:rPr lang="en-US" altLang="en-US" dirty="0" smtClean="0"/>
              <a:t>lecture 3: technical issues in multilevel/longitudinal modelling</a:t>
            </a:r>
          </a:p>
          <a:p>
            <a:r>
              <a:rPr lang="en-US" altLang="en-US" dirty="0" smtClean="0"/>
              <a:t>Outcomes don’t have to be continuous</a:t>
            </a:r>
          </a:p>
          <a:p>
            <a:pPr lvl="1"/>
            <a:r>
              <a:rPr lang="en-US" altLang="en-US" dirty="0" smtClean="0"/>
              <a:t>lecture 4: models for Poisson, binomial and survival data</a:t>
            </a:r>
          </a:p>
          <a:p>
            <a:endParaRPr lang="nl-NL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55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Characteristics of multilevel data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Hierarchical structure of data</a:t>
            </a:r>
          </a:p>
          <a:p>
            <a:pPr lvl="1"/>
            <a:r>
              <a:rPr lang="en-US" altLang="en-US" dirty="0" smtClean="0"/>
              <a:t>children within (classrooms within) schools</a:t>
            </a:r>
          </a:p>
          <a:p>
            <a:pPr lvl="1"/>
            <a:r>
              <a:rPr lang="en-US" altLang="en-US" dirty="0" smtClean="0"/>
              <a:t>patients within centers</a:t>
            </a:r>
          </a:p>
          <a:p>
            <a:pPr lvl="1"/>
            <a:r>
              <a:rPr lang="en-US" altLang="en-US" dirty="0" smtClean="0"/>
              <a:t>measurements within patients</a:t>
            </a:r>
          </a:p>
          <a:p>
            <a:r>
              <a:rPr lang="en-US" altLang="en-US" dirty="0" smtClean="0"/>
              <a:t> Variation at all levels </a:t>
            </a:r>
          </a:p>
          <a:p>
            <a:r>
              <a:rPr lang="en-US" altLang="en-US" dirty="0" smtClean="0"/>
              <a:t>“Units” within a level expected to be correlated</a:t>
            </a:r>
          </a:p>
          <a:p>
            <a:r>
              <a:rPr lang="en-US" altLang="en-US" dirty="0" smtClean="0"/>
              <a:t>Variables can be measured at different levels</a:t>
            </a:r>
          </a:p>
          <a:p>
            <a:pPr lvl="1"/>
            <a:r>
              <a:rPr lang="en-US" altLang="en-US" dirty="0" smtClean="0"/>
              <a:t>Level 2:</a:t>
            </a:r>
          </a:p>
          <a:p>
            <a:pPr lvl="2"/>
            <a:r>
              <a:rPr lang="en-US" altLang="en-US" dirty="0" smtClean="0"/>
              <a:t>type of school (mixed vs. single-gender)</a:t>
            </a:r>
          </a:p>
          <a:p>
            <a:pPr lvl="2"/>
            <a:r>
              <a:rPr lang="en-US" altLang="en-US" dirty="0" smtClean="0"/>
              <a:t>university vs. community hospital</a:t>
            </a:r>
          </a:p>
          <a:p>
            <a:pPr lvl="1"/>
            <a:r>
              <a:rPr lang="en-US" altLang="en-US" dirty="0" smtClean="0"/>
              <a:t>Level 1:</a:t>
            </a:r>
          </a:p>
          <a:p>
            <a:pPr lvl="2"/>
            <a:r>
              <a:rPr lang="en-US" altLang="en-US" dirty="0" smtClean="0"/>
              <a:t>reading ability of child at intake</a:t>
            </a:r>
          </a:p>
          <a:p>
            <a:pPr lvl="2"/>
            <a:r>
              <a:rPr lang="en-US" altLang="en-US" dirty="0" smtClean="0"/>
              <a:t>gender of patient</a:t>
            </a:r>
          </a:p>
          <a:p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smtClean="0"/>
              <a:t>Example: London Schools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collected by Goldstein, Rasbash, et al (1993) on 4059 children in 65 schools in Inner London.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Question: is examination achievement related to intake achievement level, pupil gender, school type and exam achievement of school (averaged over all pupils)?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Subquestion: do girls do better at a mixed or all-girls’ school?</a:t>
            </a:r>
          </a:p>
          <a:p>
            <a:pPr eaLnBrk="1" hangingPunct="1"/>
            <a:endParaRPr lang="nl-NL" altLang="en-US" smtClean="0"/>
          </a:p>
          <a:p>
            <a:pPr eaLnBrk="1" hangingPunct="1"/>
            <a:endParaRPr lang="nl-NL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smtClean="0"/>
              <a:t>Example: London Schools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altLang="en-US" smtClean="0"/>
              <a:t>Variables in dataset:</a:t>
            </a:r>
          </a:p>
          <a:p>
            <a:pPr lvl="1"/>
            <a:r>
              <a:rPr lang="nl-NL" altLang="en-US" smtClean="0"/>
              <a:t>School ID</a:t>
            </a:r>
          </a:p>
          <a:p>
            <a:pPr lvl="1"/>
            <a:r>
              <a:rPr lang="nl-NL" altLang="en-US" smtClean="0"/>
              <a:t>Student ID </a:t>
            </a:r>
          </a:p>
          <a:p>
            <a:pPr lvl="1"/>
            <a:r>
              <a:rPr lang="nl-NL" altLang="en-US" smtClean="0"/>
              <a:t>Normalised exam score (outcome variable)</a:t>
            </a:r>
          </a:p>
          <a:p>
            <a:pPr lvl="1"/>
            <a:r>
              <a:rPr lang="nl-NL" altLang="en-US" smtClean="0"/>
              <a:t>Standardised LR test score </a:t>
            </a:r>
          </a:p>
          <a:p>
            <a:pPr lvl="1"/>
            <a:r>
              <a:rPr lang="nl-NL" altLang="en-US" smtClean="0"/>
              <a:t>Student gender </a:t>
            </a:r>
          </a:p>
          <a:p>
            <a:pPr lvl="1"/>
            <a:r>
              <a:rPr lang="nl-NL" altLang="en-US" smtClean="0"/>
              <a:t>School gender </a:t>
            </a:r>
          </a:p>
          <a:p>
            <a:pPr lvl="1"/>
            <a:r>
              <a:rPr lang="nl-NL" altLang="en-US" smtClean="0"/>
              <a:t>School average of intake score </a:t>
            </a:r>
          </a:p>
          <a:p>
            <a:pPr lvl="1"/>
            <a:r>
              <a:rPr lang="nl-NL" altLang="en-US" smtClean="0"/>
              <a:t>Student level Verbal Reasoning (VR) score category at intake </a:t>
            </a:r>
          </a:p>
          <a:p>
            <a:pPr lvl="1"/>
            <a:r>
              <a:rPr lang="nl-NL" altLang="en-US" smtClean="0"/>
              <a:t>Category of students’ intake score (averaged)</a:t>
            </a:r>
          </a:p>
          <a:p>
            <a:endParaRPr lang="nl-NL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en-US" dirty="0" smtClean="0"/>
              <a:t>London Schools</a:t>
            </a:r>
          </a:p>
        </p:txBody>
      </p:sp>
      <p:graphicFrame>
        <p:nvGraphicFramePr>
          <p:cNvPr id="637958" name="Group 6"/>
          <p:cNvGraphicFramePr>
            <a:graphicFrameLocks noGrp="1"/>
          </p:cNvGraphicFramePr>
          <p:nvPr>
            <p:ph idx="1"/>
          </p:nvPr>
        </p:nvGraphicFramePr>
        <p:xfrm>
          <a:off x="428625" y="1125538"/>
          <a:ext cx="9048750" cy="5040318"/>
        </p:xfrm>
        <a:graphic>
          <a:graphicData uri="http://schemas.openxmlformats.org/drawingml/2006/table">
            <a:tbl>
              <a:tblPr/>
              <a:tblGrid>
                <a:gridCol w="130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1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school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 boys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 children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school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 boys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 children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808" marR="92808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7BC140-2E60-49D6-BAEA-92AEB9198AEC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UMCU_PPT_V1">
  <a:themeElements>
    <a:clrScheme name="Aangepast 2">
      <a:dk1>
        <a:srgbClr val="1C1C1C"/>
      </a:dk1>
      <a:lt1>
        <a:sysClr val="window" lastClr="FFFFFF"/>
      </a:lt1>
      <a:dk2>
        <a:srgbClr val="1961AB"/>
      </a:dk2>
      <a:lt2>
        <a:srgbClr val="EEECE1"/>
      </a:lt2>
      <a:accent1>
        <a:srgbClr val="2526A9"/>
      </a:accent1>
      <a:accent2>
        <a:srgbClr val="D0103A"/>
      </a:accent2>
      <a:accent3>
        <a:srgbClr val="79B829"/>
      </a:accent3>
      <a:accent4>
        <a:srgbClr val="0F84C9"/>
      </a:accent4>
      <a:accent5>
        <a:srgbClr val="FF6319"/>
      </a:accent5>
      <a:accent6>
        <a:srgbClr val="B7B1A9"/>
      </a:accent6>
      <a:hlink>
        <a:srgbClr val="2526A9"/>
      </a:hlink>
      <a:folHlink>
        <a:srgbClr val="B7B1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7_Standaardthem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15289</TotalTime>
  <Words>4041</Words>
  <Application>Microsoft Office PowerPoint</Application>
  <PresentationFormat>A4 Paper (210x297 mm)</PresentationFormat>
  <Paragraphs>605</Paragraphs>
  <Slides>55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ＭＳ Ｐゴシック</vt:lpstr>
      <vt:lpstr>Arial</vt:lpstr>
      <vt:lpstr>Calibri</vt:lpstr>
      <vt:lpstr>Cambria Math</vt:lpstr>
      <vt:lpstr>Courier New</vt:lpstr>
      <vt:lpstr>Myriad Pro</vt:lpstr>
      <vt:lpstr>Segoe UI</vt:lpstr>
      <vt:lpstr>Symbol</vt:lpstr>
      <vt:lpstr>Times New Roman</vt:lpstr>
      <vt:lpstr>UMC Frutiger</vt:lpstr>
      <vt:lpstr>9_UMCU_PPT_V1</vt:lpstr>
      <vt:lpstr>17_Standaardthema</vt:lpstr>
      <vt:lpstr>Document</vt:lpstr>
      <vt:lpstr>Epidemiology and Big Data Mixed Models 1: Introduction to Multilevel Models</vt:lpstr>
      <vt:lpstr>Relevant Course Objectives</vt:lpstr>
      <vt:lpstr>Objectives for this week</vt:lpstr>
      <vt:lpstr>Overview Lecture 1: Multilevel Modelling</vt:lpstr>
      <vt:lpstr>Examples of multilevel data</vt:lpstr>
      <vt:lpstr>Characteristics of multilevel data </vt:lpstr>
      <vt:lpstr>Example: London Schools</vt:lpstr>
      <vt:lpstr>Example: London Schools</vt:lpstr>
      <vt:lpstr>London Schools</vt:lpstr>
      <vt:lpstr>London Schools</vt:lpstr>
      <vt:lpstr>London Schools</vt:lpstr>
      <vt:lpstr>London Schools:</vt:lpstr>
      <vt:lpstr>London Schools:</vt:lpstr>
      <vt:lpstr>London Schools:</vt:lpstr>
      <vt:lpstr>London Schools</vt:lpstr>
      <vt:lpstr>London Schools</vt:lpstr>
      <vt:lpstr>London Schools:</vt:lpstr>
      <vt:lpstr>London Schools:</vt:lpstr>
      <vt:lpstr>London Schools:</vt:lpstr>
      <vt:lpstr>London Schools</vt:lpstr>
      <vt:lpstr>London Schools</vt:lpstr>
      <vt:lpstr>London Schools</vt:lpstr>
      <vt:lpstr>London Schools</vt:lpstr>
      <vt:lpstr>London Schools: models so far</vt:lpstr>
      <vt:lpstr>London Schools </vt:lpstr>
      <vt:lpstr>Mixed Models</vt:lpstr>
      <vt:lpstr>Mixed Models: what is a “fixed effect”?</vt:lpstr>
      <vt:lpstr>Mixed Models: what is a “random effect”?</vt:lpstr>
      <vt:lpstr>Mixed Models: what is a “random effect”?</vt:lpstr>
      <vt:lpstr>Interlude: some notation</vt:lpstr>
      <vt:lpstr>Mixed Models: what is a “random effect”?</vt:lpstr>
      <vt:lpstr>London Schools</vt:lpstr>
      <vt:lpstr>London Schools</vt:lpstr>
      <vt:lpstr>London Schools</vt:lpstr>
      <vt:lpstr>London Schools</vt:lpstr>
      <vt:lpstr>Mixed Models: the model</vt:lpstr>
      <vt:lpstr>Mixed models in R</vt:lpstr>
      <vt:lpstr>London Schools: mixed model</vt:lpstr>
      <vt:lpstr>London Schools: mixed model</vt:lpstr>
      <vt:lpstr>London Schools: mixed model</vt:lpstr>
      <vt:lpstr>London Schools: mixed model</vt:lpstr>
      <vt:lpstr>London Schools: mixed model</vt:lpstr>
      <vt:lpstr>London Schools: mixed model</vt:lpstr>
      <vt:lpstr>London Schools: mixed model</vt:lpstr>
      <vt:lpstr>London Schools: mixed model</vt:lpstr>
      <vt:lpstr>London Schools: comparing right &amp; wrong models</vt:lpstr>
      <vt:lpstr>London Schools data</vt:lpstr>
      <vt:lpstr>London Schools:</vt:lpstr>
      <vt:lpstr>London Schools:</vt:lpstr>
      <vt:lpstr>London Schools</vt:lpstr>
      <vt:lpstr>London Schools:</vt:lpstr>
      <vt:lpstr>London Schools: conclusions (so far)</vt:lpstr>
      <vt:lpstr>London Schools: conclusions (so far)</vt:lpstr>
      <vt:lpstr>London Schools: still to do</vt:lpstr>
      <vt:lpstr>Multilevel modelling, summary</vt:lpstr>
    </vt:vector>
  </TitlesOfParts>
  <Company>FenF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Systeembeheer</dc:creator>
  <cp:lastModifiedBy>Stellato, R.K.</cp:lastModifiedBy>
  <cp:revision>670</cp:revision>
  <cp:lastPrinted>2018-04-16T06:22:13Z</cp:lastPrinted>
  <dcterms:created xsi:type="dcterms:W3CDTF">2003-02-04T11:47:10Z</dcterms:created>
  <dcterms:modified xsi:type="dcterms:W3CDTF">2020-11-18T12:00:20Z</dcterms:modified>
</cp:coreProperties>
</file>