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Nunito"/>
      <p:regular r:id="rId29"/>
      <p:bold r:id="rId30"/>
      <p:italic r:id="rId31"/>
      <p:boldItalic r:id="rId32"/>
    </p:embeddedFont>
    <p:embeddedFont>
      <p:font typeface="Maven Pro"/>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45DD93E-88D5-453D-910F-AD581E40724A}">
  <a:tblStyle styleId="{D45DD93E-88D5-453D-910F-AD581E40724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5.xml"/><Relationship Id="rId33" Type="http://schemas.openxmlformats.org/officeDocument/2006/relationships/font" Target="fonts/MavenPro-regular.fntdata"/><Relationship Id="rId10" Type="http://schemas.openxmlformats.org/officeDocument/2006/relationships/slide" Target="slides/slide4.xml"/><Relationship Id="rId32" Type="http://schemas.openxmlformats.org/officeDocument/2006/relationships/font" Target="fonts/Nunito-boldItalic.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MavenPro-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606b9feef0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606b9feef0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606b9feef0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606b9feef0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606b9feef0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606b9feef0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606b9feef0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606b9feef0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606b9feef0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606b9feef0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606b9feef0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606b9feef0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606b9feef0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606b9feef0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606b9feef0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606b9feef0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606b9feef0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606b9feef0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606b9feef0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606b9feef0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606b9feef0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606b9feef0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606b9feef0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606b9feef0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606b9feef0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606b9feef0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606b9feef0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606b9feef0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606b9fee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606b9fee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606b9feef0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606b9feef0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606b9feef0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606b9feef0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606b9feef0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606b9feef0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606b9feef0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606b9feef0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606b9feef0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606b9feef0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606b9feef0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606b9feef0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png"/><Relationship Id="rId7"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US Regional Sales Data</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Second hand data retrieved from - </a:t>
            </a:r>
            <a:r>
              <a:rPr lang="en"/>
              <a:t>https://www.kaggle.com/datasets/talhabu/us-regional-sales-data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Sales Trends</a:t>
            </a:r>
            <a:endParaRPr/>
          </a:p>
        </p:txBody>
      </p:sp>
      <p:sp>
        <p:nvSpPr>
          <p:cNvPr id="335" name="Google Shape;335;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400"/>
              <a:t>Are there times of the year when sales tend to increase? How do profits look from month to month, year to year? What is the growth of specific sales channels? Which sales channels contribute the most to our sales?</a:t>
            </a:r>
            <a:endParaRPr b="1"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3"/>
          <p:cNvSpPr txBox="1"/>
          <p:nvPr>
            <p:ph type="title"/>
          </p:nvPr>
        </p:nvSpPr>
        <p:spPr>
          <a:xfrm>
            <a:off x="1303800" y="5223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Are there times of the year when sales tend to increase? How do profits look from month to month, year to year?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41" name="Google Shape;341;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2" name="Google Shape;342;p23"/>
          <p:cNvPicPr preferRelativeResize="0"/>
          <p:nvPr/>
        </p:nvPicPr>
        <p:blipFill>
          <a:blip r:embed="rId3">
            <a:alphaModFix/>
          </a:blip>
          <a:stretch>
            <a:fillRect/>
          </a:stretch>
        </p:blipFill>
        <p:spPr>
          <a:xfrm>
            <a:off x="0" y="2209750"/>
            <a:ext cx="4753876" cy="2023900"/>
          </a:xfrm>
          <a:prstGeom prst="rect">
            <a:avLst/>
          </a:prstGeom>
          <a:noFill/>
          <a:ln>
            <a:noFill/>
          </a:ln>
        </p:spPr>
      </p:pic>
      <p:pic>
        <p:nvPicPr>
          <p:cNvPr id="343" name="Google Shape;343;p23"/>
          <p:cNvPicPr preferRelativeResize="0"/>
          <p:nvPr/>
        </p:nvPicPr>
        <p:blipFill>
          <a:blip r:embed="rId4">
            <a:alphaModFix/>
          </a:blip>
          <a:stretch>
            <a:fillRect/>
          </a:stretch>
        </p:blipFill>
        <p:spPr>
          <a:xfrm>
            <a:off x="4753885" y="2048475"/>
            <a:ext cx="4410263" cy="2346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Insights</a:t>
            </a:r>
            <a:endParaRPr/>
          </a:p>
        </p:txBody>
      </p:sp>
      <p:sp>
        <p:nvSpPr>
          <p:cNvPr id="349" name="Google Shape;349;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Very big dips in March and June. They are both consistent from year to year.</a:t>
            </a:r>
            <a:endParaRPr/>
          </a:p>
          <a:p>
            <a:pPr indent="0" lvl="0" marL="0" rtl="0" algn="l">
              <a:spcBef>
                <a:spcPts val="1200"/>
              </a:spcBef>
              <a:spcAft>
                <a:spcPts val="0"/>
              </a:spcAft>
              <a:buNone/>
            </a:pPr>
            <a:r>
              <a:rPr lang="en"/>
              <a:t>Months July-October seem to be consistent average sales.</a:t>
            </a:r>
            <a:endParaRPr/>
          </a:p>
          <a:p>
            <a:pPr indent="0" lvl="0" marL="0" rtl="0" algn="l">
              <a:spcBef>
                <a:spcPts val="1200"/>
              </a:spcBef>
              <a:spcAft>
                <a:spcPts val="1200"/>
              </a:spcAft>
              <a:buNone/>
            </a:pPr>
            <a:r>
              <a:rPr lang="en"/>
              <a:t>Months November-January are big sellers.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growth of specific sales channels? Which sales channels contribute the most to our sales?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55" name="Google Shape;355;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6" name="Google Shape;356;p25"/>
          <p:cNvPicPr preferRelativeResize="0"/>
          <p:nvPr/>
        </p:nvPicPr>
        <p:blipFill>
          <a:blip r:embed="rId3">
            <a:alphaModFix/>
          </a:blip>
          <a:stretch>
            <a:fillRect/>
          </a:stretch>
        </p:blipFill>
        <p:spPr>
          <a:xfrm>
            <a:off x="0" y="1807675"/>
            <a:ext cx="1822950" cy="1591350"/>
          </a:xfrm>
          <a:prstGeom prst="rect">
            <a:avLst/>
          </a:prstGeom>
          <a:noFill/>
          <a:ln>
            <a:noFill/>
          </a:ln>
        </p:spPr>
      </p:pic>
      <p:pic>
        <p:nvPicPr>
          <p:cNvPr id="357" name="Google Shape;357;p25"/>
          <p:cNvPicPr preferRelativeResize="0"/>
          <p:nvPr/>
        </p:nvPicPr>
        <p:blipFill>
          <a:blip r:embed="rId4">
            <a:alphaModFix/>
          </a:blip>
          <a:stretch>
            <a:fillRect/>
          </a:stretch>
        </p:blipFill>
        <p:spPr>
          <a:xfrm>
            <a:off x="1822951" y="1807675"/>
            <a:ext cx="1822950" cy="1712145"/>
          </a:xfrm>
          <a:prstGeom prst="rect">
            <a:avLst/>
          </a:prstGeom>
          <a:noFill/>
          <a:ln>
            <a:noFill/>
          </a:ln>
        </p:spPr>
      </p:pic>
      <p:pic>
        <p:nvPicPr>
          <p:cNvPr id="358" name="Google Shape;358;p25"/>
          <p:cNvPicPr preferRelativeResize="0"/>
          <p:nvPr/>
        </p:nvPicPr>
        <p:blipFill>
          <a:blip r:embed="rId5">
            <a:alphaModFix/>
          </a:blip>
          <a:stretch>
            <a:fillRect/>
          </a:stretch>
        </p:blipFill>
        <p:spPr>
          <a:xfrm>
            <a:off x="-170500" y="3519825"/>
            <a:ext cx="2055503" cy="1591350"/>
          </a:xfrm>
          <a:prstGeom prst="rect">
            <a:avLst/>
          </a:prstGeom>
          <a:noFill/>
          <a:ln>
            <a:noFill/>
          </a:ln>
        </p:spPr>
      </p:pic>
      <p:pic>
        <p:nvPicPr>
          <p:cNvPr id="359" name="Google Shape;359;p25"/>
          <p:cNvPicPr preferRelativeResize="0"/>
          <p:nvPr/>
        </p:nvPicPr>
        <p:blipFill>
          <a:blip r:embed="rId6">
            <a:alphaModFix/>
          </a:blip>
          <a:stretch>
            <a:fillRect/>
          </a:stretch>
        </p:blipFill>
        <p:spPr>
          <a:xfrm>
            <a:off x="1885000" y="3519825"/>
            <a:ext cx="1896747" cy="1623675"/>
          </a:xfrm>
          <a:prstGeom prst="rect">
            <a:avLst/>
          </a:prstGeom>
          <a:noFill/>
          <a:ln>
            <a:noFill/>
          </a:ln>
        </p:spPr>
      </p:pic>
      <p:pic>
        <p:nvPicPr>
          <p:cNvPr id="360" name="Google Shape;360;p25"/>
          <p:cNvPicPr preferRelativeResize="0"/>
          <p:nvPr/>
        </p:nvPicPr>
        <p:blipFill>
          <a:blip r:embed="rId7">
            <a:alphaModFix/>
          </a:blip>
          <a:stretch>
            <a:fillRect/>
          </a:stretch>
        </p:blipFill>
        <p:spPr>
          <a:xfrm>
            <a:off x="3645900" y="1990049"/>
            <a:ext cx="5498100" cy="289036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Insights</a:t>
            </a:r>
            <a:endParaRPr/>
          </a:p>
        </p:txBody>
      </p:sp>
      <p:sp>
        <p:nvSpPr>
          <p:cNvPr id="366" name="Google Shape;366;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store decreased by about 1.5%.</a:t>
            </a:r>
            <a:endParaRPr/>
          </a:p>
          <a:p>
            <a:pPr indent="0" lvl="0" marL="0" rtl="0" algn="l">
              <a:spcBef>
                <a:spcPts val="1200"/>
              </a:spcBef>
              <a:spcAft>
                <a:spcPts val="0"/>
              </a:spcAft>
              <a:buNone/>
            </a:pPr>
            <a:r>
              <a:rPr lang="en"/>
              <a:t>Online increased by about 1.5%.</a:t>
            </a:r>
            <a:endParaRPr/>
          </a:p>
          <a:p>
            <a:pPr indent="0" lvl="0" marL="0" rtl="0" algn="l">
              <a:spcBef>
                <a:spcPts val="1200"/>
              </a:spcBef>
              <a:spcAft>
                <a:spcPts val="0"/>
              </a:spcAft>
              <a:buNone/>
            </a:pPr>
            <a:r>
              <a:rPr lang="en"/>
              <a:t>Wholesale and distributor sales fluctuated slightly but not consistently.</a:t>
            </a:r>
            <a:endParaRPr/>
          </a:p>
          <a:p>
            <a:pPr indent="0" lvl="0" marL="0" rtl="0" algn="l">
              <a:spcBef>
                <a:spcPts val="1200"/>
              </a:spcBef>
              <a:spcAft>
                <a:spcPts val="0"/>
              </a:spcAft>
              <a:buNone/>
            </a:pPr>
            <a:r>
              <a:rPr lang="en"/>
              <a:t>All sales channels followed the same pattern as total sales.</a:t>
            </a:r>
            <a:endParaRPr/>
          </a:p>
          <a:p>
            <a:pPr indent="0" lvl="0" marL="0" rtl="0" algn="l">
              <a:spcBef>
                <a:spcPts val="1200"/>
              </a:spcBef>
              <a:spcAft>
                <a:spcPts val="0"/>
              </a:spcAft>
              <a:buNone/>
            </a:pPr>
            <a:r>
              <a:rPr lang="en"/>
              <a:t>All sales channels see slight increase with months.</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Unit Cost Trends</a:t>
            </a:r>
            <a:endParaRPr/>
          </a:p>
        </p:txBody>
      </p:sp>
      <p:sp>
        <p:nvSpPr>
          <p:cNvPr id="372" name="Google Shape;372;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400"/>
              <a:t>What time of the year are unit costs the highest for our business? How do unit costs affect sales?</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time of the year are unit costs the highest for our business?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78" name="Google Shape;378;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9" name="Google Shape;379;p28"/>
          <p:cNvPicPr preferRelativeResize="0"/>
          <p:nvPr/>
        </p:nvPicPr>
        <p:blipFill>
          <a:blip r:embed="rId3">
            <a:alphaModFix/>
          </a:blip>
          <a:stretch>
            <a:fillRect/>
          </a:stretch>
        </p:blipFill>
        <p:spPr>
          <a:xfrm>
            <a:off x="16500" y="2148125"/>
            <a:ext cx="4451649" cy="2369275"/>
          </a:xfrm>
          <a:prstGeom prst="rect">
            <a:avLst/>
          </a:prstGeom>
          <a:noFill/>
          <a:ln>
            <a:noFill/>
          </a:ln>
        </p:spPr>
      </p:pic>
      <p:pic>
        <p:nvPicPr>
          <p:cNvPr id="380" name="Google Shape;380;p28"/>
          <p:cNvPicPr preferRelativeResize="0"/>
          <p:nvPr/>
        </p:nvPicPr>
        <p:blipFill>
          <a:blip r:embed="rId4">
            <a:alphaModFix/>
          </a:blip>
          <a:stretch>
            <a:fillRect/>
          </a:stretch>
        </p:blipFill>
        <p:spPr>
          <a:xfrm>
            <a:off x="4437425" y="2122200"/>
            <a:ext cx="4706575" cy="2433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Insights</a:t>
            </a:r>
            <a:endParaRPr/>
          </a:p>
        </p:txBody>
      </p:sp>
      <p:sp>
        <p:nvSpPr>
          <p:cNvPr id="386" name="Google Shape;386;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Unit costs are consistent around Jan-June.</a:t>
            </a:r>
            <a:endParaRPr/>
          </a:p>
          <a:p>
            <a:pPr indent="0" lvl="0" marL="0" rtl="0" algn="l">
              <a:spcBef>
                <a:spcPts val="1200"/>
              </a:spcBef>
              <a:spcAft>
                <a:spcPts val="0"/>
              </a:spcAft>
              <a:buNone/>
            </a:pPr>
            <a:r>
              <a:rPr lang="en"/>
              <a:t>Unit costs are very inconsistent around July-Dec.</a:t>
            </a:r>
            <a:endParaRPr/>
          </a:p>
          <a:p>
            <a:pPr indent="0" lvl="0" marL="0" rtl="0" algn="l">
              <a:spcBef>
                <a:spcPts val="1200"/>
              </a:spcBef>
              <a:spcAft>
                <a:spcPts val="1200"/>
              </a:spcAft>
              <a:buNone/>
            </a:pPr>
            <a:r>
              <a:rPr lang="en"/>
              <a:t>There is a huge spike in unit costs for June 2019 that seem to skew the data.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do unit costs affect sales?</a:t>
            </a:r>
            <a:endParaRPr/>
          </a:p>
        </p:txBody>
      </p:sp>
      <p:sp>
        <p:nvSpPr>
          <p:cNvPr id="392" name="Google Shape;392;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3" name="Google Shape;393;p30"/>
          <p:cNvPicPr preferRelativeResize="0"/>
          <p:nvPr/>
        </p:nvPicPr>
        <p:blipFill>
          <a:blip r:embed="rId3">
            <a:alphaModFix/>
          </a:blip>
          <a:stretch>
            <a:fillRect/>
          </a:stretch>
        </p:blipFill>
        <p:spPr>
          <a:xfrm>
            <a:off x="0" y="1990050"/>
            <a:ext cx="2943751" cy="2162746"/>
          </a:xfrm>
          <a:prstGeom prst="rect">
            <a:avLst/>
          </a:prstGeom>
          <a:noFill/>
          <a:ln>
            <a:noFill/>
          </a:ln>
        </p:spPr>
      </p:pic>
      <p:pic>
        <p:nvPicPr>
          <p:cNvPr id="394" name="Google Shape;394;p30"/>
          <p:cNvPicPr preferRelativeResize="0"/>
          <p:nvPr/>
        </p:nvPicPr>
        <p:blipFill>
          <a:blip r:embed="rId4">
            <a:alphaModFix/>
          </a:blip>
          <a:stretch>
            <a:fillRect/>
          </a:stretch>
        </p:blipFill>
        <p:spPr>
          <a:xfrm>
            <a:off x="2999775" y="1991735"/>
            <a:ext cx="3044100" cy="2212576"/>
          </a:xfrm>
          <a:prstGeom prst="rect">
            <a:avLst/>
          </a:prstGeom>
          <a:noFill/>
          <a:ln>
            <a:noFill/>
          </a:ln>
        </p:spPr>
      </p:pic>
      <p:pic>
        <p:nvPicPr>
          <p:cNvPr id="395" name="Google Shape;395;p30"/>
          <p:cNvPicPr preferRelativeResize="0"/>
          <p:nvPr/>
        </p:nvPicPr>
        <p:blipFill>
          <a:blip r:embed="rId5">
            <a:alphaModFix/>
          </a:blip>
          <a:stretch>
            <a:fillRect/>
          </a:stretch>
        </p:blipFill>
        <p:spPr>
          <a:xfrm>
            <a:off x="6099900" y="2046374"/>
            <a:ext cx="3044100" cy="21777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Insights</a:t>
            </a:r>
            <a:endParaRPr/>
          </a:p>
        </p:txBody>
      </p:sp>
      <p:sp>
        <p:nvSpPr>
          <p:cNvPr id="401" name="Google Shape;401;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Unit costs are a surprisingly effective predictor of total items sold.</a:t>
            </a:r>
            <a:endParaRPr/>
          </a:p>
          <a:p>
            <a:pPr indent="0" lvl="0" marL="0" rtl="0" algn="l">
              <a:spcBef>
                <a:spcPts val="1200"/>
              </a:spcBef>
              <a:spcAft>
                <a:spcPts val="0"/>
              </a:spcAft>
              <a:buNone/>
            </a:pPr>
            <a:r>
              <a:rPr lang="en"/>
              <a:t>Rather than decreasing sales when unit costs increase, we see see a matching increase.</a:t>
            </a:r>
            <a:endParaRPr/>
          </a:p>
          <a:p>
            <a:pPr indent="0" lvl="0" marL="0" rtl="0" algn="l">
              <a:spcBef>
                <a:spcPts val="1200"/>
              </a:spcBef>
              <a:spcAft>
                <a:spcPts val="0"/>
              </a:spcAft>
              <a:buNone/>
            </a:pPr>
            <a:r>
              <a:rPr lang="en"/>
              <a:t>Unit cost increases must not come from shortages or supply issues, but rather primarily from demand. </a:t>
            </a:r>
            <a:endParaRPr/>
          </a:p>
          <a:p>
            <a:pPr indent="0" lvl="0" marL="0" rtl="0" algn="l">
              <a:spcBef>
                <a:spcPts val="1200"/>
              </a:spcBef>
              <a:spcAft>
                <a:spcPts val="1200"/>
              </a:spcAft>
              <a:buNone/>
            </a:pPr>
            <a:r>
              <a:rPr lang="en"/>
              <a:t>The trend isn’t perfect. A few spikes with dips but generally fairly similar.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Preface</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is sales data from an unnamed company in the US. It includes data from June 2018 - December 2020. The company spans across the US and data is included for 367 </a:t>
            </a:r>
            <a:r>
              <a:rPr lang="en"/>
              <a:t>locations</a:t>
            </a:r>
            <a:r>
              <a:rPr lang="en"/>
              <a:t> and 28 sales teams. The company sells a large array of products with varying costs ranging between 167$ and 6500$.</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Sales Teams Performance</a:t>
            </a:r>
            <a:endParaRPr/>
          </a:p>
          <a:p>
            <a:pPr indent="0" lvl="0" marL="0" rtl="0" algn="l">
              <a:spcBef>
                <a:spcPts val="0"/>
              </a:spcBef>
              <a:spcAft>
                <a:spcPts val="0"/>
              </a:spcAft>
              <a:buNone/>
            </a:pPr>
            <a:r>
              <a:t/>
            </a:r>
            <a:endParaRPr/>
          </a:p>
        </p:txBody>
      </p:sp>
      <p:sp>
        <p:nvSpPr>
          <p:cNvPr id="407" name="Google Shape;407;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400"/>
              <a:t>Which sales teams bring in the most profit? Which sales teams make the most sales? In general which teams seem to be performing best?</a:t>
            </a:r>
            <a:endParaRPr b="1"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3"/>
          <p:cNvSpPr txBox="1"/>
          <p:nvPr>
            <p:ph type="title"/>
          </p:nvPr>
        </p:nvSpPr>
        <p:spPr>
          <a:xfrm>
            <a:off x="1303800" y="5223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sales teams bring in the most profit? Which sales teams make the most sales? In general which teams seem to be performing best?</a:t>
            </a:r>
            <a:endParaRPr/>
          </a:p>
        </p:txBody>
      </p:sp>
      <p:sp>
        <p:nvSpPr>
          <p:cNvPr id="413" name="Google Shape;413;p3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14" name="Google Shape;414;p33"/>
          <p:cNvPicPr preferRelativeResize="0"/>
          <p:nvPr/>
        </p:nvPicPr>
        <p:blipFill>
          <a:blip r:embed="rId3">
            <a:alphaModFix/>
          </a:blip>
          <a:stretch>
            <a:fillRect/>
          </a:stretch>
        </p:blipFill>
        <p:spPr>
          <a:xfrm>
            <a:off x="22746" y="2082362"/>
            <a:ext cx="4396255" cy="2356999"/>
          </a:xfrm>
          <a:prstGeom prst="rect">
            <a:avLst/>
          </a:prstGeom>
          <a:noFill/>
          <a:ln>
            <a:noFill/>
          </a:ln>
        </p:spPr>
      </p:pic>
      <p:pic>
        <p:nvPicPr>
          <p:cNvPr id="415" name="Google Shape;415;p33"/>
          <p:cNvPicPr preferRelativeResize="0"/>
          <p:nvPr/>
        </p:nvPicPr>
        <p:blipFill>
          <a:blip r:embed="rId4">
            <a:alphaModFix/>
          </a:blip>
          <a:stretch>
            <a:fillRect/>
          </a:stretch>
        </p:blipFill>
        <p:spPr>
          <a:xfrm>
            <a:off x="4309671" y="1978312"/>
            <a:ext cx="4834325" cy="25650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Insights</a:t>
            </a:r>
            <a:endParaRPr/>
          </a:p>
        </p:txBody>
      </p:sp>
      <p:sp>
        <p:nvSpPr>
          <p:cNvPr id="421" name="Google Shape;421;p34"/>
          <p:cNvSpPr txBox="1"/>
          <p:nvPr>
            <p:ph idx="1" type="body"/>
          </p:nvPr>
        </p:nvSpPr>
        <p:spPr>
          <a:xfrm>
            <a:off x="13436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Teams 18, 13, 8, 26, and 12 make the most sales.</a:t>
            </a:r>
            <a:endParaRPr/>
          </a:p>
          <a:p>
            <a:pPr indent="0" lvl="0" marL="0" rtl="0" algn="l">
              <a:spcBef>
                <a:spcPts val="1200"/>
              </a:spcBef>
              <a:spcAft>
                <a:spcPts val="0"/>
              </a:spcAft>
              <a:buNone/>
            </a:pPr>
            <a:r>
              <a:rPr lang="en"/>
              <a:t>Teams 26, 7,11, 8, and 24 make the most profit on items sold.</a:t>
            </a:r>
            <a:endParaRPr/>
          </a:p>
          <a:p>
            <a:pPr indent="0" lvl="0" marL="0" rtl="0" algn="l">
              <a:spcBef>
                <a:spcPts val="1200"/>
              </a:spcBef>
              <a:spcAft>
                <a:spcPts val="0"/>
              </a:spcAft>
              <a:buNone/>
            </a:pPr>
            <a:r>
              <a:rPr lang="en"/>
              <a:t>Teams 8, 26, and 13 seem to be our best performers.</a:t>
            </a:r>
            <a:endParaRPr/>
          </a:p>
          <a:p>
            <a:pPr indent="0" lvl="0" marL="0" rtl="0" algn="l">
              <a:spcBef>
                <a:spcPts val="1200"/>
              </a:spcBef>
              <a:spcAft>
                <a:spcPts val="1200"/>
              </a:spcAft>
              <a:buNone/>
            </a:pPr>
            <a:r>
              <a:rPr lang="en"/>
              <a:t>Team 12 is #5 in sales but middle of the pack in profit on sales.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Understand time to ship trends when looking at individual warehouses and over time. </a:t>
            </a:r>
            <a:endParaRPr/>
          </a:p>
          <a:p>
            <a:pPr indent="0" lvl="0" marL="0" rtl="0" algn="l">
              <a:spcBef>
                <a:spcPts val="1200"/>
              </a:spcBef>
              <a:spcAft>
                <a:spcPts val="0"/>
              </a:spcAft>
              <a:buNone/>
            </a:pPr>
            <a:r>
              <a:rPr lang="en"/>
              <a:t>Visualize the relationship between sales and time to ship delays.</a:t>
            </a:r>
            <a:endParaRPr/>
          </a:p>
          <a:p>
            <a:pPr indent="0" lvl="0" marL="0" rtl="0" algn="l">
              <a:spcBef>
                <a:spcPts val="1200"/>
              </a:spcBef>
              <a:spcAft>
                <a:spcPts val="0"/>
              </a:spcAft>
              <a:buNone/>
            </a:pPr>
            <a:r>
              <a:rPr lang="en"/>
              <a:t>Visualize the trends in sales present in the sales data </a:t>
            </a:r>
            <a:endParaRPr/>
          </a:p>
          <a:p>
            <a:pPr indent="0" lvl="0" marL="0" rtl="0" algn="l">
              <a:spcBef>
                <a:spcPts val="1200"/>
              </a:spcBef>
              <a:spcAft>
                <a:spcPts val="0"/>
              </a:spcAft>
              <a:buNone/>
            </a:pPr>
            <a:r>
              <a:rPr lang="en"/>
              <a:t>Visualize which sales channels contribute the most to our sales.</a:t>
            </a:r>
            <a:endParaRPr/>
          </a:p>
          <a:p>
            <a:pPr indent="0" lvl="0" marL="0" rtl="0" algn="l">
              <a:spcBef>
                <a:spcPts val="1200"/>
              </a:spcBef>
              <a:spcAft>
                <a:spcPts val="0"/>
              </a:spcAft>
              <a:buNone/>
            </a:pPr>
            <a:r>
              <a:rPr lang="en"/>
              <a:t>Visualize the relationship between unit cost and sales.</a:t>
            </a:r>
            <a:endParaRPr/>
          </a:p>
          <a:p>
            <a:pPr indent="0" lvl="0" marL="0" rtl="0" algn="l">
              <a:spcBef>
                <a:spcPts val="1200"/>
              </a:spcBef>
              <a:spcAft>
                <a:spcPts val="1200"/>
              </a:spcAft>
              <a:buNone/>
            </a:pPr>
            <a:r>
              <a:rPr lang="en"/>
              <a:t>Compare sales team performance in terms of both sales and profits.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Dictionary</a:t>
            </a:r>
            <a:endParaRPr/>
          </a:p>
        </p:txBody>
      </p:sp>
      <p:graphicFrame>
        <p:nvGraphicFramePr>
          <p:cNvPr id="296" name="Google Shape;296;p16"/>
          <p:cNvGraphicFramePr/>
          <p:nvPr/>
        </p:nvGraphicFramePr>
        <p:xfrm>
          <a:off x="1303800" y="1990050"/>
          <a:ext cx="3000000" cy="3000000"/>
        </p:xfrm>
        <a:graphic>
          <a:graphicData uri="http://schemas.openxmlformats.org/drawingml/2006/table">
            <a:tbl>
              <a:tblPr>
                <a:noFill/>
                <a:tableStyleId>{D45DD93E-88D5-453D-910F-AD581E40724A}</a:tableStyleId>
              </a:tblPr>
              <a:tblGrid>
                <a:gridCol w="2413000"/>
                <a:gridCol w="2413000"/>
                <a:gridCol w="2413000"/>
              </a:tblGrid>
              <a:tr h="381000">
                <a:tc>
                  <a:txBody>
                    <a:bodyPr/>
                    <a:lstStyle/>
                    <a:p>
                      <a:pPr indent="0" lvl="0" marL="0" rtl="0" algn="l">
                        <a:spcBef>
                          <a:spcPts val="0"/>
                        </a:spcBef>
                        <a:spcAft>
                          <a:spcPts val="0"/>
                        </a:spcAft>
                        <a:buNone/>
                      </a:pPr>
                      <a:r>
                        <a:rPr lang="en">
                          <a:latin typeface="Nunito"/>
                          <a:ea typeface="Nunito"/>
                          <a:cs typeface="Nunito"/>
                          <a:sym typeface="Nunito"/>
                        </a:rPr>
                        <a:t>Dimensions</a:t>
                      </a:r>
                      <a:endParaRPr>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latin typeface="Nunito"/>
                          <a:ea typeface="Nunito"/>
                          <a:cs typeface="Nunito"/>
                          <a:sym typeface="Nunito"/>
                        </a:rPr>
                        <a:t>Measures</a:t>
                      </a:r>
                      <a:endParaRPr>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100">
                          <a:highlight>
                            <a:srgbClr val="FFFFFF"/>
                          </a:highlight>
                          <a:latin typeface="Nunito"/>
                          <a:ea typeface="Nunito"/>
                          <a:cs typeface="Nunito"/>
                          <a:sym typeface="Nunito"/>
                        </a:rPr>
                        <a:t>Missing Values</a:t>
                      </a:r>
                      <a:endParaRPr>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 sz="600">
                          <a:highlight>
                            <a:srgbClr val="FFFFFF"/>
                          </a:highlight>
                          <a:latin typeface="Nunito"/>
                          <a:ea typeface="Nunito"/>
                          <a:cs typeface="Nunito"/>
                          <a:sym typeface="Nunito"/>
                        </a:rPr>
                        <a:t>OrderNumber: an arbitrary value to differentiate orders </a:t>
                      </a:r>
                      <a:endParaRPr sz="600">
                        <a:highlight>
                          <a:srgbClr val="FFFFFF"/>
                        </a:highlight>
                        <a:latin typeface="Nunito"/>
                        <a:ea typeface="Nunito"/>
                        <a:cs typeface="Nunito"/>
                        <a:sym typeface="Nunito"/>
                      </a:endParaRPr>
                    </a:p>
                    <a:p>
                      <a:pPr indent="0" lvl="0" marL="0" rtl="0" algn="l">
                        <a:lnSpc>
                          <a:spcPct val="115000"/>
                        </a:lnSpc>
                        <a:spcBef>
                          <a:spcPts val="0"/>
                        </a:spcBef>
                        <a:spcAft>
                          <a:spcPts val="0"/>
                        </a:spcAft>
                        <a:buNone/>
                      </a:pPr>
                      <a:r>
                        <a:rPr lang="en" sz="600">
                          <a:highlight>
                            <a:srgbClr val="FFFFFF"/>
                          </a:highlight>
                          <a:latin typeface="Nunito"/>
                          <a:ea typeface="Nunito"/>
                          <a:cs typeface="Nunito"/>
                          <a:sym typeface="Nunito"/>
                        </a:rPr>
                        <a:t>SalesChannel: what kind of sale was it (online, in store, dist, wholesale) </a:t>
                      </a:r>
                      <a:endParaRPr sz="600">
                        <a:highlight>
                          <a:srgbClr val="FFFFFF"/>
                        </a:highlight>
                        <a:latin typeface="Nunito"/>
                        <a:ea typeface="Nunito"/>
                        <a:cs typeface="Nunito"/>
                        <a:sym typeface="Nunito"/>
                      </a:endParaRPr>
                    </a:p>
                    <a:p>
                      <a:pPr indent="0" lvl="0" marL="0" rtl="0" algn="l">
                        <a:lnSpc>
                          <a:spcPct val="115000"/>
                        </a:lnSpc>
                        <a:spcBef>
                          <a:spcPts val="0"/>
                        </a:spcBef>
                        <a:spcAft>
                          <a:spcPts val="0"/>
                        </a:spcAft>
                        <a:buNone/>
                      </a:pPr>
                      <a:r>
                        <a:rPr lang="en" sz="600">
                          <a:highlight>
                            <a:srgbClr val="FFFFFF"/>
                          </a:highlight>
                          <a:latin typeface="Nunito"/>
                          <a:ea typeface="Nunito"/>
                          <a:cs typeface="Nunito"/>
                          <a:sym typeface="Nunito"/>
                        </a:rPr>
                        <a:t>WarehouseCode: an arbitrary value to differentiate warehouses </a:t>
                      </a:r>
                      <a:endParaRPr sz="600">
                        <a:highlight>
                          <a:srgbClr val="FFFFFF"/>
                        </a:highlight>
                        <a:latin typeface="Nunito"/>
                        <a:ea typeface="Nunito"/>
                        <a:cs typeface="Nunito"/>
                        <a:sym typeface="Nunito"/>
                      </a:endParaRPr>
                    </a:p>
                    <a:p>
                      <a:pPr indent="0" lvl="0" marL="0" rtl="0" algn="l">
                        <a:lnSpc>
                          <a:spcPct val="115000"/>
                        </a:lnSpc>
                        <a:spcBef>
                          <a:spcPts val="0"/>
                        </a:spcBef>
                        <a:spcAft>
                          <a:spcPts val="0"/>
                        </a:spcAft>
                        <a:buNone/>
                      </a:pPr>
                      <a:r>
                        <a:rPr lang="en" sz="600">
                          <a:highlight>
                            <a:srgbClr val="FFFFFF"/>
                          </a:highlight>
                          <a:latin typeface="Nunito"/>
                          <a:ea typeface="Nunito"/>
                          <a:cs typeface="Nunito"/>
                          <a:sym typeface="Nunito"/>
                        </a:rPr>
                        <a:t>Procured Date: when the item was received in warehouse </a:t>
                      </a:r>
                      <a:endParaRPr sz="600">
                        <a:highlight>
                          <a:srgbClr val="FFFFFF"/>
                        </a:highlight>
                        <a:latin typeface="Nunito"/>
                        <a:ea typeface="Nunito"/>
                        <a:cs typeface="Nunito"/>
                        <a:sym typeface="Nunito"/>
                      </a:endParaRPr>
                    </a:p>
                    <a:p>
                      <a:pPr indent="0" lvl="0" marL="0" rtl="0" algn="l">
                        <a:lnSpc>
                          <a:spcPct val="115000"/>
                        </a:lnSpc>
                        <a:spcBef>
                          <a:spcPts val="0"/>
                        </a:spcBef>
                        <a:spcAft>
                          <a:spcPts val="0"/>
                        </a:spcAft>
                        <a:buNone/>
                      </a:pPr>
                      <a:r>
                        <a:rPr lang="en" sz="600">
                          <a:highlight>
                            <a:srgbClr val="FFFFFF"/>
                          </a:highlight>
                          <a:latin typeface="Nunito"/>
                          <a:ea typeface="Nunito"/>
                          <a:cs typeface="Nunito"/>
                          <a:sym typeface="Nunito"/>
                        </a:rPr>
                        <a:t>OrderDate: the date the order was placed</a:t>
                      </a:r>
                      <a:endParaRPr sz="600">
                        <a:highlight>
                          <a:srgbClr val="FFFFFF"/>
                        </a:highlight>
                        <a:latin typeface="Nunito"/>
                        <a:ea typeface="Nunito"/>
                        <a:cs typeface="Nunito"/>
                        <a:sym typeface="Nunito"/>
                      </a:endParaRPr>
                    </a:p>
                    <a:p>
                      <a:pPr indent="0" lvl="0" marL="0" rtl="0" algn="l">
                        <a:lnSpc>
                          <a:spcPct val="115000"/>
                        </a:lnSpc>
                        <a:spcBef>
                          <a:spcPts val="0"/>
                        </a:spcBef>
                        <a:spcAft>
                          <a:spcPts val="0"/>
                        </a:spcAft>
                        <a:buNone/>
                      </a:pPr>
                      <a:r>
                        <a:rPr lang="en" sz="600">
                          <a:highlight>
                            <a:srgbClr val="FFFFFF"/>
                          </a:highlight>
                          <a:latin typeface="Nunito"/>
                          <a:ea typeface="Nunito"/>
                          <a:cs typeface="Nunito"/>
                          <a:sym typeface="Nunito"/>
                        </a:rPr>
                        <a:t>ShipDate: the date the order shipped </a:t>
                      </a:r>
                      <a:endParaRPr sz="600">
                        <a:highlight>
                          <a:srgbClr val="FFFFFF"/>
                        </a:highlight>
                        <a:latin typeface="Nunito"/>
                        <a:ea typeface="Nunito"/>
                        <a:cs typeface="Nunito"/>
                        <a:sym typeface="Nunito"/>
                      </a:endParaRPr>
                    </a:p>
                    <a:p>
                      <a:pPr indent="0" lvl="0" marL="0" rtl="0" algn="l">
                        <a:lnSpc>
                          <a:spcPct val="115000"/>
                        </a:lnSpc>
                        <a:spcBef>
                          <a:spcPts val="0"/>
                        </a:spcBef>
                        <a:spcAft>
                          <a:spcPts val="0"/>
                        </a:spcAft>
                        <a:buNone/>
                      </a:pPr>
                      <a:r>
                        <a:rPr lang="en" sz="600">
                          <a:highlight>
                            <a:srgbClr val="FFFFFF"/>
                          </a:highlight>
                          <a:latin typeface="Nunito"/>
                          <a:ea typeface="Nunito"/>
                          <a:cs typeface="Nunito"/>
                          <a:sym typeface="Nunito"/>
                        </a:rPr>
                        <a:t>DeliveryDate: the date the order was delivered</a:t>
                      </a:r>
                      <a:endParaRPr sz="600">
                        <a:highlight>
                          <a:srgbClr val="FFFFFF"/>
                        </a:highlight>
                        <a:latin typeface="Nunito"/>
                        <a:ea typeface="Nunito"/>
                        <a:cs typeface="Nunito"/>
                        <a:sym typeface="Nunito"/>
                      </a:endParaRPr>
                    </a:p>
                    <a:p>
                      <a:pPr indent="0" lvl="0" marL="0" rtl="0" algn="l">
                        <a:lnSpc>
                          <a:spcPct val="115000"/>
                        </a:lnSpc>
                        <a:spcBef>
                          <a:spcPts val="0"/>
                        </a:spcBef>
                        <a:spcAft>
                          <a:spcPts val="0"/>
                        </a:spcAft>
                        <a:buNone/>
                      </a:pPr>
                      <a:r>
                        <a:rPr lang="en" sz="600">
                          <a:highlight>
                            <a:srgbClr val="FFFFFF"/>
                          </a:highlight>
                          <a:latin typeface="Nunito"/>
                          <a:ea typeface="Nunito"/>
                          <a:cs typeface="Nunito"/>
                          <a:sym typeface="Nunito"/>
                        </a:rPr>
                        <a:t>CurrencyCode: what currency the sale was </a:t>
                      </a:r>
                      <a:endParaRPr sz="600">
                        <a:highlight>
                          <a:srgbClr val="FFFFFF"/>
                        </a:highlight>
                        <a:latin typeface="Nunito"/>
                        <a:ea typeface="Nunito"/>
                        <a:cs typeface="Nunito"/>
                        <a:sym typeface="Nunito"/>
                      </a:endParaRPr>
                    </a:p>
                    <a:p>
                      <a:pPr indent="0" lvl="0" marL="0" rtl="0" algn="l">
                        <a:lnSpc>
                          <a:spcPct val="115000"/>
                        </a:lnSpc>
                        <a:spcBef>
                          <a:spcPts val="0"/>
                        </a:spcBef>
                        <a:spcAft>
                          <a:spcPts val="0"/>
                        </a:spcAft>
                        <a:buNone/>
                      </a:pPr>
                      <a:r>
                        <a:rPr lang="en" sz="600">
                          <a:highlight>
                            <a:srgbClr val="FFFFFF"/>
                          </a:highlight>
                          <a:latin typeface="Nunito"/>
                          <a:ea typeface="Nunito"/>
                          <a:cs typeface="Nunito"/>
                          <a:sym typeface="Nunito"/>
                        </a:rPr>
                        <a:t>_SalesTeamID: an arbitrary value to differentiate sales teams </a:t>
                      </a:r>
                      <a:endParaRPr sz="600">
                        <a:highlight>
                          <a:srgbClr val="FFFFFF"/>
                        </a:highlight>
                        <a:latin typeface="Nunito"/>
                        <a:ea typeface="Nunito"/>
                        <a:cs typeface="Nunito"/>
                        <a:sym typeface="Nunito"/>
                      </a:endParaRPr>
                    </a:p>
                    <a:p>
                      <a:pPr indent="0" lvl="0" marL="0" rtl="0" algn="l">
                        <a:lnSpc>
                          <a:spcPct val="115000"/>
                        </a:lnSpc>
                        <a:spcBef>
                          <a:spcPts val="0"/>
                        </a:spcBef>
                        <a:spcAft>
                          <a:spcPts val="0"/>
                        </a:spcAft>
                        <a:buNone/>
                      </a:pPr>
                      <a:r>
                        <a:rPr lang="en" sz="600">
                          <a:highlight>
                            <a:srgbClr val="FFFFFF"/>
                          </a:highlight>
                          <a:latin typeface="Nunito"/>
                          <a:ea typeface="Nunito"/>
                          <a:cs typeface="Nunito"/>
                          <a:sym typeface="Nunito"/>
                        </a:rPr>
                        <a:t>_CustomerID: an arbitrary value to differentiate customers </a:t>
                      </a:r>
                      <a:endParaRPr sz="600">
                        <a:highlight>
                          <a:srgbClr val="FFFFFF"/>
                        </a:highlight>
                        <a:latin typeface="Nunito"/>
                        <a:ea typeface="Nunito"/>
                        <a:cs typeface="Nunito"/>
                        <a:sym typeface="Nunito"/>
                      </a:endParaRPr>
                    </a:p>
                    <a:p>
                      <a:pPr indent="0" lvl="0" marL="0" rtl="0" algn="l">
                        <a:lnSpc>
                          <a:spcPct val="115000"/>
                        </a:lnSpc>
                        <a:spcBef>
                          <a:spcPts val="0"/>
                        </a:spcBef>
                        <a:spcAft>
                          <a:spcPts val="0"/>
                        </a:spcAft>
                        <a:buNone/>
                      </a:pPr>
                      <a:r>
                        <a:rPr lang="en" sz="600">
                          <a:highlight>
                            <a:srgbClr val="FFFFFF"/>
                          </a:highlight>
                          <a:latin typeface="Nunito"/>
                          <a:ea typeface="Nunito"/>
                          <a:cs typeface="Nunito"/>
                          <a:sym typeface="Nunito"/>
                        </a:rPr>
                        <a:t>_StoreID: an arbitrary value to differentiate stores </a:t>
                      </a:r>
                      <a:endParaRPr sz="600">
                        <a:highlight>
                          <a:srgbClr val="FFFFFF"/>
                        </a:highlight>
                        <a:latin typeface="Nunito"/>
                        <a:ea typeface="Nunito"/>
                        <a:cs typeface="Nunito"/>
                        <a:sym typeface="Nunito"/>
                      </a:endParaRPr>
                    </a:p>
                    <a:p>
                      <a:pPr indent="0" lvl="0" marL="0" rtl="0" algn="l">
                        <a:lnSpc>
                          <a:spcPct val="115000"/>
                        </a:lnSpc>
                        <a:spcBef>
                          <a:spcPts val="0"/>
                        </a:spcBef>
                        <a:spcAft>
                          <a:spcPts val="0"/>
                        </a:spcAft>
                        <a:buNone/>
                      </a:pPr>
                      <a:r>
                        <a:rPr lang="en" sz="600">
                          <a:highlight>
                            <a:srgbClr val="FFFFFF"/>
                          </a:highlight>
                          <a:latin typeface="Nunito"/>
                          <a:ea typeface="Nunito"/>
                          <a:cs typeface="Nunito"/>
                          <a:sym typeface="Nunito"/>
                        </a:rPr>
                        <a:t>_ProductID: an arbitrary value to differentiate products </a:t>
                      </a:r>
                      <a:endParaRPr sz="600">
                        <a:highlight>
                          <a:srgbClr val="FFFFFF"/>
                        </a:highlight>
                        <a:latin typeface="Nunito"/>
                        <a:ea typeface="Nunito"/>
                        <a:cs typeface="Nunito"/>
                        <a:sym typeface="Nunito"/>
                      </a:endParaRPr>
                    </a:p>
                    <a:p>
                      <a:pPr indent="0" lvl="0" marL="0" rtl="0" algn="l">
                        <a:lnSpc>
                          <a:spcPct val="115000"/>
                        </a:lnSpc>
                        <a:spcBef>
                          <a:spcPts val="0"/>
                        </a:spcBef>
                        <a:spcAft>
                          <a:spcPts val="0"/>
                        </a:spcAft>
                        <a:buNone/>
                      </a:pPr>
                      <a:r>
                        <a:rPr lang="en" sz="600">
                          <a:highlight>
                            <a:srgbClr val="FFFFFF"/>
                          </a:highlight>
                          <a:latin typeface="Nunito"/>
                          <a:ea typeface="Nunito"/>
                          <a:cs typeface="Nunito"/>
                          <a:sym typeface="Nunito"/>
                        </a:rPr>
                        <a:t>Order Quantity: how many of that item was purchased in that order </a:t>
                      </a:r>
                      <a:endParaRPr sz="600">
                        <a:highlight>
                          <a:srgbClr val="FFFFFF"/>
                        </a:highlight>
                        <a:latin typeface="Nunito"/>
                        <a:ea typeface="Nunito"/>
                        <a:cs typeface="Nunito"/>
                        <a:sym typeface="Nunito"/>
                      </a:endParaRPr>
                    </a:p>
                    <a:p>
                      <a:pPr indent="0" lvl="0" marL="0" rtl="0" algn="l">
                        <a:lnSpc>
                          <a:spcPct val="115000"/>
                        </a:lnSpc>
                        <a:spcBef>
                          <a:spcPts val="0"/>
                        </a:spcBef>
                        <a:spcAft>
                          <a:spcPts val="0"/>
                        </a:spcAft>
                        <a:buNone/>
                      </a:pPr>
                      <a:r>
                        <a:rPr lang="en" sz="600">
                          <a:highlight>
                            <a:srgbClr val="FFFFFF"/>
                          </a:highlight>
                          <a:latin typeface="Nunito"/>
                          <a:ea typeface="Nunito"/>
                          <a:cs typeface="Nunito"/>
                          <a:sym typeface="Nunito"/>
                        </a:rPr>
                        <a:t>Discount Applied: percentage of discount to order</a:t>
                      </a:r>
                      <a:endParaRPr sz="600">
                        <a:highlight>
                          <a:srgbClr val="FFFFFF"/>
                        </a:highlight>
                        <a:latin typeface="Nunito"/>
                        <a:ea typeface="Nunito"/>
                        <a:cs typeface="Nunito"/>
                        <a:sym typeface="Nunito"/>
                      </a:endParaRPr>
                    </a:p>
                    <a:p>
                      <a:pPr indent="0" lvl="0" marL="0" rtl="0" algn="l">
                        <a:lnSpc>
                          <a:spcPct val="115000"/>
                        </a:lnSpc>
                        <a:spcBef>
                          <a:spcPts val="0"/>
                        </a:spcBef>
                        <a:spcAft>
                          <a:spcPts val="0"/>
                        </a:spcAft>
                        <a:buNone/>
                      </a:pPr>
                      <a:r>
                        <a:rPr lang="en" sz="600">
                          <a:highlight>
                            <a:srgbClr val="FFFFFF"/>
                          </a:highlight>
                          <a:latin typeface="Nunito"/>
                          <a:ea typeface="Nunito"/>
                          <a:cs typeface="Nunito"/>
                          <a:sym typeface="Nunito"/>
                        </a:rPr>
                        <a:t>Unit Cost: the cost of obtaining each product </a:t>
                      </a:r>
                      <a:endParaRPr sz="600">
                        <a:highlight>
                          <a:srgbClr val="FFFFFF"/>
                        </a:highlight>
                        <a:latin typeface="Nunito"/>
                        <a:ea typeface="Nunito"/>
                        <a:cs typeface="Nunito"/>
                        <a:sym typeface="Nunito"/>
                      </a:endParaRPr>
                    </a:p>
                    <a:p>
                      <a:pPr indent="0" lvl="0" marL="0" rtl="0" algn="l">
                        <a:lnSpc>
                          <a:spcPct val="115000"/>
                        </a:lnSpc>
                        <a:spcBef>
                          <a:spcPts val="0"/>
                        </a:spcBef>
                        <a:spcAft>
                          <a:spcPts val="0"/>
                        </a:spcAft>
                        <a:buNone/>
                      </a:pPr>
                      <a:r>
                        <a:rPr lang="en" sz="600">
                          <a:highlight>
                            <a:srgbClr val="FFFFFF"/>
                          </a:highlight>
                          <a:latin typeface="Nunito"/>
                          <a:ea typeface="Nunito"/>
                          <a:cs typeface="Nunito"/>
                          <a:sym typeface="Nunito"/>
                        </a:rPr>
                        <a:t>Unit Price: how much the product is being sold for </a:t>
                      </a:r>
                      <a:endParaRPr sz="600">
                        <a:highlight>
                          <a:srgbClr val="FFFFFF"/>
                        </a:highlight>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highlight>
                            <a:srgbClr val="FFFFFF"/>
                          </a:highlight>
                          <a:latin typeface="Nunito"/>
                          <a:ea typeface="Nunito"/>
                          <a:cs typeface="Nunito"/>
                          <a:sym typeface="Nunito"/>
                        </a:rPr>
                        <a:t>Any dates are in dd/mm/yyyy format </a:t>
                      </a:r>
                      <a:endParaRPr sz="1100">
                        <a:highlight>
                          <a:srgbClr val="FFFFFF"/>
                        </a:highlight>
                        <a:latin typeface="Nunito"/>
                        <a:ea typeface="Nunito"/>
                        <a:cs typeface="Nunito"/>
                        <a:sym typeface="Nunito"/>
                      </a:endParaRPr>
                    </a:p>
                    <a:p>
                      <a:pPr indent="0" lvl="0" marL="0" rtl="0" algn="l">
                        <a:lnSpc>
                          <a:spcPct val="115000"/>
                        </a:lnSpc>
                        <a:spcBef>
                          <a:spcPts val="0"/>
                        </a:spcBef>
                        <a:spcAft>
                          <a:spcPts val="0"/>
                        </a:spcAft>
                        <a:buNone/>
                      </a:pPr>
                      <a:r>
                        <a:t/>
                      </a:r>
                      <a:endParaRPr sz="1100">
                        <a:highlight>
                          <a:srgbClr val="FFFFFF"/>
                        </a:highlight>
                        <a:latin typeface="Nunito"/>
                        <a:ea typeface="Nunito"/>
                        <a:cs typeface="Nunito"/>
                        <a:sym typeface="Nunito"/>
                      </a:endParaRPr>
                    </a:p>
                    <a:p>
                      <a:pPr indent="0" lvl="0" marL="0" rtl="0" algn="l">
                        <a:lnSpc>
                          <a:spcPct val="115000"/>
                        </a:lnSpc>
                        <a:spcBef>
                          <a:spcPts val="0"/>
                        </a:spcBef>
                        <a:spcAft>
                          <a:spcPts val="0"/>
                        </a:spcAft>
                        <a:buNone/>
                      </a:pPr>
                      <a:r>
                        <a:rPr lang="en" sz="1100">
                          <a:highlight>
                            <a:srgbClr val="FFFFFF"/>
                          </a:highlight>
                          <a:latin typeface="Nunito"/>
                          <a:ea typeface="Nunito"/>
                          <a:cs typeface="Nunito"/>
                          <a:sym typeface="Nunito"/>
                        </a:rPr>
                        <a:t>Unit cost and unit price are in USD$ </a:t>
                      </a:r>
                      <a:endParaRPr sz="1100">
                        <a:highlight>
                          <a:srgbClr val="FFFFFF"/>
                        </a:highlight>
                        <a:latin typeface="Nunito"/>
                        <a:ea typeface="Nunito"/>
                        <a:cs typeface="Nunito"/>
                        <a:sym typeface="Nunito"/>
                      </a:endParaRPr>
                    </a:p>
                    <a:p>
                      <a:pPr indent="0" lvl="0" marL="0" rtl="0" algn="l">
                        <a:lnSpc>
                          <a:spcPct val="115000"/>
                        </a:lnSpc>
                        <a:spcBef>
                          <a:spcPts val="0"/>
                        </a:spcBef>
                        <a:spcAft>
                          <a:spcPts val="0"/>
                        </a:spcAft>
                        <a:buNone/>
                      </a:pPr>
                      <a:r>
                        <a:t/>
                      </a:r>
                      <a:endParaRPr sz="1100">
                        <a:highlight>
                          <a:srgbClr val="FFFFFF"/>
                        </a:highlight>
                        <a:latin typeface="Nunito"/>
                        <a:ea typeface="Nunito"/>
                        <a:cs typeface="Nunito"/>
                        <a:sym typeface="Nunito"/>
                      </a:endParaRPr>
                    </a:p>
                    <a:p>
                      <a:pPr indent="0" lvl="0" marL="0" rtl="0" algn="l">
                        <a:lnSpc>
                          <a:spcPct val="115000"/>
                        </a:lnSpc>
                        <a:spcBef>
                          <a:spcPts val="0"/>
                        </a:spcBef>
                        <a:spcAft>
                          <a:spcPts val="0"/>
                        </a:spcAft>
                        <a:buNone/>
                      </a:pPr>
                      <a:r>
                        <a:rPr lang="en" sz="1100">
                          <a:highlight>
                            <a:srgbClr val="FFFFFF"/>
                          </a:highlight>
                          <a:latin typeface="Nunito"/>
                          <a:ea typeface="Nunito"/>
                          <a:cs typeface="Nunito"/>
                          <a:sym typeface="Nunito"/>
                        </a:rPr>
                        <a:t>Discount applied is a percentage represented as a decimal </a:t>
                      </a:r>
                      <a:endParaRPr sz="1100">
                        <a:highlight>
                          <a:srgbClr val="FFFFFF"/>
                        </a:highlight>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Nunito"/>
                          <a:ea typeface="Nunito"/>
                          <a:cs typeface="Nunito"/>
                          <a:sym typeface="Nunito"/>
                        </a:rPr>
                        <a:t>No missing values, but lacking data from months 1-5 for 2018 and limited data for month 6</a:t>
                      </a:r>
                      <a:endParaRPr sz="11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Warehouses and Time to Ship Trends</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400"/>
              <a:t>Are there large discrepancies in time to ship between warehouses that need to be addressed? Are there certain times of the year where shipping time may be higher/lower? How does shipping time relate to monthly sales?</a:t>
            </a:r>
            <a:endParaRPr b="1" sz="1400"/>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Are there large discrepancies in time to ship between warehouses that need to be addressed?</a:t>
            </a:r>
            <a:endParaRPr/>
          </a:p>
        </p:txBody>
      </p:sp>
      <p:sp>
        <p:nvSpPr>
          <p:cNvPr id="308" name="Google Shape;308;p18"/>
          <p:cNvSpPr txBox="1"/>
          <p:nvPr>
            <p:ph idx="1" type="body"/>
          </p:nvPr>
        </p:nvSpPr>
        <p:spPr>
          <a:xfrm>
            <a:off x="1303800" y="22948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9" name="Google Shape;309;p18"/>
          <p:cNvPicPr preferRelativeResize="0"/>
          <p:nvPr/>
        </p:nvPicPr>
        <p:blipFill>
          <a:blip r:embed="rId3">
            <a:alphaModFix/>
          </a:blip>
          <a:stretch>
            <a:fillRect/>
          </a:stretch>
        </p:blipFill>
        <p:spPr>
          <a:xfrm>
            <a:off x="0" y="2008275"/>
            <a:ext cx="4571999" cy="2424461"/>
          </a:xfrm>
          <a:prstGeom prst="rect">
            <a:avLst/>
          </a:prstGeom>
          <a:noFill/>
          <a:ln>
            <a:noFill/>
          </a:ln>
        </p:spPr>
      </p:pic>
      <p:pic>
        <p:nvPicPr>
          <p:cNvPr id="310" name="Google Shape;310;p18"/>
          <p:cNvPicPr preferRelativeResize="0"/>
          <p:nvPr/>
        </p:nvPicPr>
        <p:blipFill>
          <a:blip r:embed="rId4">
            <a:alphaModFix/>
          </a:blip>
          <a:stretch>
            <a:fillRect/>
          </a:stretch>
        </p:blipFill>
        <p:spPr>
          <a:xfrm>
            <a:off x="4572000" y="2017749"/>
            <a:ext cx="4572002" cy="24463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Insights</a:t>
            </a:r>
            <a:endParaRPr/>
          </a:p>
        </p:txBody>
      </p:sp>
      <p:sp>
        <p:nvSpPr>
          <p:cNvPr id="316" name="Google Shape;316;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Warehouse XYS1001 seems to be performing particularly well recently. Just above 14 days. Look into why, and try to improve the others.</a:t>
            </a:r>
            <a:endParaRPr/>
          </a:p>
          <a:p>
            <a:pPr indent="0" lvl="0" marL="0" rtl="0" algn="l">
              <a:spcBef>
                <a:spcPts val="1200"/>
              </a:spcBef>
              <a:spcAft>
                <a:spcPts val="0"/>
              </a:spcAft>
              <a:buNone/>
            </a:pPr>
            <a:r>
              <a:rPr lang="en"/>
              <a:t>The average all time is very consistent. It is not a warehouse issue but an operations issue.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223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Are there certain times of the year where shipping time may be higher/lower? How does shipping time relate to monthly sales?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22" name="Google Shape;322;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3" name="Google Shape;323;p20"/>
          <p:cNvPicPr preferRelativeResize="0"/>
          <p:nvPr/>
        </p:nvPicPr>
        <p:blipFill>
          <a:blip r:embed="rId3">
            <a:alphaModFix/>
          </a:blip>
          <a:stretch>
            <a:fillRect/>
          </a:stretch>
        </p:blipFill>
        <p:spPr>
          <a:xfrm>
            <a:off x="1000300" y="1863075"/>
            <a:ext cx="7705287" cy="3280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Insights</a:t>
            </a:r>
            <a:endParaRPr/>
          </a:p>
        </p:txBody>
      </p:sp>
      <p:sp>
        <p:nvSpPr>
          <p:cNvPr id="329" name="Google Shape;329;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Days to ship closely relates to the number of orders.</a:t>
            </a:r>
            <a:endParaRPr/>
          </a:p>
          <a:p>
            <a:pPr indent="0" lvl="0" marL="0" rtl="0" algn="l">
              <a:spcBef>
                <a:spcPts val="1200"/>
              </a:spcBef>
              <a:spcAft>
                <a:spcPts val="0"/>
              </a:spcAft>
              <a:buNone/>
            </a:pPr>
            <a:r>
              <a:rPr lang="en"/>
              <a:t>Months 4-7 and 11-12 have particularly high days to ship. </a:t>
            </a:r>
            <a:endParaRPr/>
          </a:p>
          <a:p>
            <a:pPr indent="0" lvl="0" marL="0" rtl="0" algn="l">
              <a:spcBef>
                <a:spcPts val="1200"/>
              </a:spcBef>
              <a:spcAft>
                <a:spcPts val="0"/>
              </a:spcAft>
              <a:buNone/>
            </a:pPr>
            <a:r>
              <a:rPr lang="en"/>
              <a:t>January has unusually low days to ship when compared to orders.</a:t>
            </a:r>
            <a:endParaRPr/>
          </a:p>
          <a:p>
            <a:pPr indent="0" lvl="0" marL="0" rtl="0" algn="l">
              <a:spcBef>
                <a:spcPts val="1200"/>
              </a:spcBef>
              <a:spcAft>
                <a:spcPts val="0"/>
              </a:spcAft>
              <a:buNone/>
            </a:pPr>
            <a:r>
              <a:rPr lang="en"/>
              <a:t>June has unusually high days to ship when compared to orders. Vacation time? Rapid or large orders? Certain product that is hard to ship?</a:t>
            </a:r>
            <a:endParaRPr/>
          </a:p>
          <a:p>
            <a:pPr indent="0" lvl="0" marL="0" rtl="0" algn="l">
              <a:spcBef>
                <a:spcPts val="1200"/>
              </a:spcBef>
              <a:spcAft>
                <a:spcPts val="1200"/>
              </a:spcAft>
              <a:buNone/>
            </a:pPr>
            <a:r>
              <a:rPr lang="en"/>
              <a:t>Months 1-2 have particularly low days to ship.</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