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2F32EC-27FF-47A6-AD0C-7B5B42321A27}">
  <a:tblStyle styleId="{5C2F32EC-27FF-47A6-AD0C-7B5B42321A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62d1d2a5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62d1d2a5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62d1d2a5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62d1d2a5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62d1d2a51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62d1d2a5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62d1d2a51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62d1d2a5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62d1d2a5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62d1d2a5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62d1d2a5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62d1d2a5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62d1d2a51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62d1d2a5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62d1d2a5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62d1d2a5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62d1d2a5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62d1d2a5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62d1d2a51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62d1d2a51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62d1d2a5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62d1d2a5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62d1d2a51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62d1d2a51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62d1d2a51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62d1d2a51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62d1d2a51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62d1d2a51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62d1d2a51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a62d1d2a51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f1306f5a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f1306f5a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A1A1A"/>
                </a:solidFill>
                <a:highlight>
                  <a:srgbClr val="FFFFFF"/>
                </a:highlight>
                <a:latin typeface="Georgia"/>
                <a:ea typeface="Georgia"/>
                <a:cs typeface="Georgia"/>
                <a:sym typeface="Georgia"/>
              </a:rPr>
              <a:t>As I mentioned earlier, the BERT encoder produces a sequence of hidden states. For classification tasks, this sequence ultimately needs to be reduced to a single vector. There are multiple ways of converting this sequence to a single vector representation of a sentence. One is max/mean pooling. Another is applying attention. The authors, however, opt to go with a much simpler method: simply taking the hidden state corresponding to the first token.</a:t>
            </a:r>
            <a:endParaRPr sz="1200">
              <a:solidFill>
                <a:srgbClr val="1A1A1A"/>
              </a:solidFill>
              <a:highlight>
                <a:srgbClr val="FFFFFF"/>
              </a:highlight>
              <a:latin typeface="Georgia"/>
              <a:ea typeface="Georgia"/>
              <a:cs typeface="Georgia"/>
              <a:sym typeface="Georgia"/>
            </a:endParaRPr>
          </a:p>
          <a:p>
            <a:pPr indent="0" lvl="0" marL="0" rtl="0" algn="l">
              <a:lnSpc>
                <a:spcPct val="115000"/>
              </a:lnSpc>
              <a:spcBef>
                <a:spcPts val="2100"/>
              </a:spcBef>
              <a:spcAft>
                <a:spcPts val="0"/>
              </a:spcAft>
              <a:buClr>
                <a:schemeClr val="dk1"/>
              </a:buClr>
              <a:buSzPts val="1100"/>
              <a:buFont typeface="Arial"/>
              <a:buNone/>
            </a:pPr>
            <a:r>
              <a:rPr lang="en" sz="1200">
                <a:solidFill>
                  <a:srgbClr val="1A1A1A"/>
                </a:solidFill>
                <a:highlight>
                  <a:srgbClr val="FFFFFF"/>
                </a:highlight>
                <a:latin typeface="Georgia"/>
                <a:ea typeface="Georgia"/>
                <a:cs typeface="Georgia"/>
                <a:sym typeface="Georgia"/>
              </a:rPr>
              <a:t>To make this pooling scheme work, BERT prepends a [CLS] token (short for "classification") to the start of each sentence (this is essentially like a start-of-sentence token).</a:t>
            </a:r>
            <a:endParaRPr sz="1200">
              <a:solidFill>
                <a:srgbClr val="1A1A1A"/>
              </a:solidFill>
              <a:highlight>
                <a:srgbClr val="FFFFFF"/>
              </a:highlight>
              <a:latin typeface="Georgia"/>
              <a:ea typeface="Georgia"/>
              <a:cs typeface="Georgia"/>
              <a:sym typeface="Georgia"/>
            </a:endParaRPr>
          </a:p>
          <a:p>
            <a:pPr indent="0" lvl="0" marL="0" rtl="0" algn="l">
              <a:spcBef>
                <a:spcPts val="21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62d1d2a51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62d1d2a51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62d1d2a51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62d1d2a51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62d1d2a51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62d1d2a51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Successfully captured syntactic and semantic information from a very broad domain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62d1d2a51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62d1d2a51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62d1d2a51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62d1d2a51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62d1d2a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62d1d2a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62d1d2a5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62d1d2a5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5090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How to fine tune BERT for text classification</a:t>
            </a:r>
            <a:r>
              <a:rPr b="1" lang="en" sz="4500"/>
              <a:t>?</a:t>
            </a:r>
            <a:endParaRPr b="1" sz="4500"/>
          </a:p>
        </p:txBody>
      </p:sp>
      <p:sp>
        <p:nvSpPr>
          <p:cNvPr id="129" name="Google Shape;129;p13"/>
          <p:cNvSpPr txBox="1"/>
          <p:nvPr>
            <p:ph idx="1" type="subTitle"/>
          </p:nvPr>
        </p:nvSpPr>
        <p:spPr>
          <a:xfrm>
            <a:off x="314013" y="277676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351C75"/>
                </a:solidFill>
                <a:latin typeface="Lato"/>
                <a:ea typeface="Lato"/>
                <a:cs typeface="Lato"/>
                <a:sym typeface="Lato"/>
              </a:rPr>
              <a:t>Jaso</a:t>
            </a:r>
            <a:r>
              <a:rPr lang="en" sz="1700">
                <a:solidFill>
                  <a:srgbClr val="351C75"/>
                </a:solidFill>
                <a:latin typeface="Lato"/>
                <a:ea typeface="Lato"/>
                <a:cs typeface="Lato"/>
                <a:sym typeface="Lato"/>
              </a:rPr>
              <a:t>n Zhang, Erin Yang, Wenjie Gu, Shaoling Han</a:t>
            </a:r>
            <a:endParaRPr sz="1700">
              <a:solidFill>
                <a:srgbClr val="351C75"/>
              </a:solidFill>
              <a:latin typeface="Lato"/>
              <a:ea typeface="Lato"/>
              <a:cs typeface="Lato"/>
              <a:sym typeface="Lato"/>
            </a:endParaRPr>
          </a:p>
          <a:p>
            <a:pPr indent="0" lvl="0" marL="0" rtl="0" algn="ctr">
              <a:spcBef>
                <a:spcPts val="0"/>
              </a:spcBef>
              <a:spcAft>
                <a:spcPts val="0"/>
              </a:spcAft>
              <a:buNone/>
            </a:pPr>
            <a:r>
              <a:rPr lang="en" sz="1700">
                <a:solidFill>
                  <a:srgbClr val="351C75"/>
                </a:solidFill>
                <a:latin typeface="Lato"/>
                <a:ea typeface="Lato"/>
                <a:cs typeface="Lato"/>
                <a:sym typeface="Lato"/>
              </a:rPr>
              <a:t>Team Anonymous</a:t>
            </a:r>
            <a:endParaRPr sz="1700">
              <a:solidFill>
                <a:srgbClr val="351C75"/>
              </a:solidFill>
              <a:latin typeface="Lato"/>
              <a:ea typeface="Lato"/>
              <a:cs typeface="Lato"/>
              <a:sym typeface="Lato"/>
            </a:endParaRPr>
          </a:p>
          <a:p>
            <a:pPr indent="0" lvl="0" marL="0" rtl="0" algn="ctr">
              <a:spcBef>
                <a:spcPts val="0"/>
              </a:spcBef>
              <a:spcAft>
                <a:spcPts val="0"/>
              </a:spcAft>
              <a:buNone/>
            </a:pPr>
            <a:r>
              <a:rPr lang="en" sz="1900">
                <a:solidFill>
                  <a:srgbClr val="FFFFFF"/>
                </a:solidFill>
                <a:latin typeface="Lato"/>
                <a:ea typeface="Lato"/>
                <a:cs typeface="Lato"/>
                <a:sym typeface="Lato"/>
              </a:rPr>
              <a:t>	</a:t>
            </a:r>
            <a:endParaRPr sz="1900">
              <a:solidFill>
                <a:srgbClr val="FFFFFF"/>
              </a:solidFill>
              <a:latin typeface="Lato"/>
              <a:ea typeface="Lato"/>
              <a:cs typeface="Lato"/>
              <a:sym typeface="Lato"/>
            </a:endParaRPr>
          </a:p>
          <a:p>
            <a:pPr indent="0" lvl="0" marL="0" rtl="0" algn="ctr">
              <a:spcBef>
                <a:spcPts val="0"/>
              </a:spcBef>
              <a:spcAft>
                <a:spcPts val="0"/>
              </a:spcAft>
              <a:buNone/>
            </a:pPr>
            <a:r>
              <a:rPr lang="en" sz="1900">
                <a:solidFill>
                  <a:srgbClr val="FFFFFF"/>
                </a:solidFill>
                <a:latin typeface="Lato"/>
                <a:ea typeface="Lato"/>
                <a:cs typeface="Lato"/>
                <a:sym typeface="Lato"/>
              </a:rPr>
              <a:t>				</a:t>
            </a:r>
            <a:endParaRPr sz="1900">
              <a:solidFill>
                <a:srgbClr val="FFFFFF"/>
              </a:solidFill>
              <a:latin typeface="Lato"/>
              <a:ea typeface="Lato"/>
              <a:cs typeface="Lato"/>
              <a:sym typeface="Lato"/>
            </a:endParaRPr>
          </a:p>
        </p:txBody>
      </p:sp>
      <p:pic>
        <p:nvPicPr>
          <p:cNvPr id="130" name="Google Shape;130;p13"/>
          <p:cNvPicPr preferRelativeResize="0"/>
          <p:nvPr/>
        </p:nvPicPr>
        <p:blipFill>
          <a:blip r:embed="rId3">
            <a:alphaModFix/>
          </a:blip>
          <a:stretch>
            <a:fillRect/>
          </a:stretch>
        </p:blipFill>
        <p:spPr>
          <a:xfrm>
            <a:off x="5869200" y="3209675"/>
            <a:ext cx="3071902" cy="1727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453063" y="621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Fine-Tuning Strategies</a:t>
            </a:r>
            <a:endParaRPr/>
          </a:p>
        </p:txBody>
      </p:sp>
      <p:sp>
        <p:nvSpPr>
          <p:cNvPr id="213" name="Google Shape;213;p22"/>
          <p:cNvSpPr txBox="1"/>
          <p:nvPr>
            <p:ph idx="1" type="body"/>
          </p:nvPr>
        </p:nvSpPr>
        <p:spPr>
          <a:xfrm>
            <a:off x="676275" y="1138550"/>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Adaptive Learning rate:</a:t>
            </a:r>
            <a:endParaRPr sz="1500"/>
          </a:p>
          <a:p>
            <a:pPr indent="0" lvl="0" marL="0" rtl="0" algn="l">
              <a:lnSpc>
                <a:spcPct val="100000"/>
              </a:lnSpc>
              <a:spcBef>
                <a:spcPts val="1600"/>
              </a:spcBef>
              <a:spcAft>
                <a:spcPts val="0"/>
              </a:spcAft>
              <a:buNone/>
            </a:pPr>
            <a:r>
              <a:rPr lang="en"/>
              <a:t>        </a:t>
            </a:r>
            <a:endParaRPr/>
          </a:p>
          <a:p>
            <a:pPr indent="0" lvl="0" marL="457200" rtl="0" algn="l">
              <a:lnSpc>
                <a:spcPct val="150000"/>
              </a:lnSpc>
              <a:spcBef>
                <a:spcPts val="1600"/>
              </a:spcBef>
              <a:spcAft>
                <a:spcPts val="1600"/>
              </a:spcAft>
              <a:buNone/>
            </a:pPr>
            <a:r>
              <a:t/>
            </a:r>
            <a:endParaRPr/>
          </a:p>
        </p:txBody>
      </p:sp>
      <p:pic>
        <p:nvPicPr>
          <p:cNvPr descr="W^0 \ldots W^l " id="214" name="Google Shape;214;p22" title="MathEquation,#000000"/>
          <p:cNvPicPr preferRelativeResize="0"/>
          <p:nvPr/>
        </p:nvPicPr>
        <p:blipFill>
          <a:blip r:embed="rId3">
            <a:alphaModFix/>
          </a:blip>
          <a:stretch>
            <a:fillRect/>
          </a:stretch>
        </p:blipFill>
        <p:spPr>
          <a:xfrm>
            <a:off x="2490750" y="1705375"/>
            <a:ext cx="984898" cy="241300"/>
          </a:xfrm>
          <a:prstGeom prst="rect">
            <a:avLst/>
          </a:prstGeom>
          <a:noFill/>
          <a:ln>
            <a:noFill/>
          </a:ln>
        </p:spPr>
      </p:pic>
      <p:sp>
        <p:nvSpPr>
          <p:cNvPr id="215" name="Google Shape;215;p22"/>
          <p:cNvSpPr txBox="1"/>
          <p:nvPr/>
        </p:nvSpPr>
        <p:spPr>
          <a:xfrm>
            <a:off x="3540575" y="1634425"/>
            <a:ext cx="30231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Represent Weight for each layer </a:t>
            </a:r>
            <a:endParaRPr>
              <a:latin typeface="Roboto"/>
              <a:ea typeface="Roboto"/>
              <a:cs typeface="Roboto"/>
              <a:sym typeface="Roboto"/>
            </a:endParaRPr>
          </a:p>
        </p:txBody>
      </p:sp>
      <p:pic>
        <p:nvPicPr>
          <p:cNvPr descr="W_t^l = W_{t-1}^l-\eta^l . \nabla_{W^l}J(\theta)" id="216" name="Google Shape;216;p22" title="MathEquation,#000000"/>
          <p:cNvPicPr preferRelativeResize="0"/>
          <p:nvPr/>
        </p:nvPicPr>
        <p:blipFill>
          <a:blip r:embed="rId4">
            <a:alphaModFix/>
          </a:blip>
          <a:stretch>
            <a:fillRect/>
          </a:stretch>
        </p:blipFill>
        <p:spPr>
          <a:xfrm>
            <a:off x="2942325" y="2075625"/>
            <a:ext cx="2527176" cy="325375"/>
          </a:xfrm>
          <a:prstGeom prst="rect">
            <a:avLst/>
          </a:prstGeom>
          <a:noFill/>
          <a:ln>
            <a:noFill/>
          </a:ln>
        </p:spPr>
      </p:pic>
      <p:pic>
        <p:nvPicPr>
          <p:cNvPr descr="\eta^{k-1}=\varepsilon *\eta^k" id="217" name="Google Shape;217;p22" title="MathEquation,#000000"/>
          <p:cNvPicPr preferRelativeResize="0"/>
          <p:nvPr/>
        </p:nvPicPr>
        <p:blipFill>
          <a:blip r:embed="rId5">
            <a:alphaModFix/>
          </a:blip>
          <a:stretch>
            <a:fillRect/>
          </a:stretch>
        </p:blipFill>
        <p:spPr>
          <a:xfrm>
            <a:off x="3386675" y="2438400"/>
            <a:ext cx="1185334" cy="266700"/>
          </a:xfrm>
          <a:prstGeom prst="rect">
            <a:avLst/>
          </a:prstGeom>
          <a:noFill/>
          <a:ln>
            <a:noFill/>
          </a:ln>
        </p:spPr>
      </p:pic>
      <p:pic>
        <p:nvPicPr>
          <p:cNvPr descr="where\  \varepsilon&lt;=1" id="218" name="Google Shape;218;p22" title="MathEquation,#000000"/>
          <p:cNvPicPr preferRelativeResize="0"/>
          <p:nvPr/>
        </p:nvPicPr>
        <p:blipFill>
          <a:blip r:embed="rId6">
            <a:alphaModFix/>
          </a:blip>
          <a:stretch>
            <a:fillRect/>
          </a:stretch>
        </p:blipFill>
        <p:spPr>
          <a:xfrm>
            <a:off x="3344338" y="2742500"/>
            <a:ext cx="1270000" cy="26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Pre-training</a:t>
            </a:r>
            <a:endParaRPr/>
          </a:p>
        </p:txBody>
      </p:sp>
      <p:sp>
        <p:nvSpPr>
          <p:cNvPr id="224" name="Google Shape;224;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Domain specific Task</a:t>
            </a:r>
            <a:endParaRPr sz="1500"/>
          </a:p>
          <a:p>
            <a:pPr indent="0" lvl="0" marL="0" rtl="0" algn="l">
              <a:spcBef>
                <a:spcPts val="1600"/>
              </a:spcBef>
              <a:spcAft>
                <a:spcPts val="1600"/>
              </a:spcAft>
              <a:buNone/>
            </a:pPr>
            <a:r>
              <a:rPr lang="en" sz="1500"/>
              <a:t>Further pre-train BERT using MLM and NSP on domain specific data</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Pre-training</a:t>
            </a:r>
            <a:endParaRPr/>
          </a:p>
        </p:txBody>
      </p:sp>
      <p:sp>
        <p:nvSpPr>
          <p:cNvPr id="230" name="Google Shape;230;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AutoNum type="arabicPeriod"/>
            </a:pPr>
            <a:r>
              <a:rPr lang="en" sz="1500"/>
              <a:t>Within-task pre-training</a:t>
            </a:r>
            <a:endParaRPr sz="1500"/>
          </a:p>
          <a:p>
            <a:pPr indent="-323850" lvl="0" marL="457200" rtl="0" algn="l">
              <a:lnSpc>
                <a:spcPct val="200000"/>
              </a:lnSpc>
              <a:spcBef>
                <a:spcPts val="0"/>
              </a:spcBef>
              <a:spcAft>
                <a:spcPts val="0"/>
              </a:spcAft>
              <a:buSzPts val="1500"/>
              <a:buAutoNum type="arabicPeriod"/>
            </a:pPr>
            <a:r>
              <a:rPr lang="en" sz="1500"/>
              <a:t>In-domain pretraining</a:t>
            </a:r>
            <a:endParaRPr sz="1500"/>
          </a:p>
          <a:p>
            <a:pPr indent="-323850" lvl="0" marL="457200" rtl="0" algn="l">
              <a:lnSpc>
                <a:spcPct val="200000"/>
              </a:lnSpc>
              <a:spcBef>
                <a:spcPts val="0"/>
              </a:spcBef>
              <a:spcAft>
                <a:spcPts val="0"/>
              </a:spcAft>
              <a:buSzPts val="1500"/>
              <a:buAutoNum type="arabicPeriod"/>
            </a:pPr>
            <a:r>
              <a:rPr lang="en" sz="1500"/>
              <a:t>Cross-domain pre-training</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Multi-Task Fine-Tuning</a:t>
            </a:r>
            <a:endParaRPr/>
          </a:p>
        </p:txBody>
      </p:sp>
      <p:sp>
        <p:nvSpPr>
          <p:cNvPr id="236" name="Google Shape;236;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Maybe an effective approach to share knowledge from several tasks</a:t>
            </a:r>
            <a:endParaRPr sz="1500"/>
          </a:p>
          <a:p>
            <a:pPr indent="-323850" lvl="0" marL="457200" rtl="0" algn="l">
              <a:lnSpc>
                <a:spcPct val="200000"/>
              </a:lnSpc>
              <a:spcBef>
                <a:spcPts val="0"/>
              </a:spcBef>
              <a:spcAft>
                <a:spcPts val="0"/>
              </a:spcAft>
              <a:buSzPts val="1500"/>
              <a:buChar char="●"/>
            </a:pPr>
            <a:r>
              <a:rPr lang="en" sz="1500"/>
              <a:t>Each task has a private classifier layer</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Datasets</a:t>
            </a:r>
            <a:endParaRPr/>
          </a:p>
        </p:txBody>
      </p:sp>
      <p:sp>
        <p:nvSpPr>
          <p:cNvPr id="242" name="Google Shape;242;p26"/>
          <p:cNvSpPr txBox="1"/>
          <p:nvPr>
            <p:ph idx="1" type="body"/>
          </p:nvPr>
        </p:nvSpPr>
        <p:spPr>
          <a:xfrm>
            <a:off x="722450" y="1560475"/>
            <a:ext cx="5362200" cy="2794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a:t>EIGHT</a:t>
            </a:r>
            <a:r>
              <a:rPr b="1" lang="en"/>
              <a:t> Text Classification Datasets</a:t>
            </a:r>
            <a:r>
              <a:rPr lang="en"/>
              <a:t> divided into </a:t>
            </a:r>
            <a:r>
              <a:rPr b="1" lang="en"/>
              <a:t>THREE task domains</a:t>
            </a:r>
            <a:endParaRPr b="1"/>
          </a:p>
          <a:p>
            <a:pPr indent="-311150" lvl="0" marL="457200" rtl="0" algn="l">
              <a:lnSpc>
                <a:spcPct val="150000"/>
              </a:lnSpc>
              <a:spcBef>
                <a:spcPts val="0"/>
              </a:spcBef>
              <a:spcAft>
                <a:spcPts val="0"/>
              </a:spcAft>
              <a:buSzPts val="1300"/>
              <a:buChar char="●"/>
            </a:pPr>
            <a:r>
              <a:rPr b="1" lang="en"/>
              <a:t>Sentiment analysis</a:t>
            </a:r>
            <a:r>
              <a:rPr lang="en"/>
              <a:t>: IMDb, Yelp- Binary Classes, Yelp- Five Classes</a:t>
            </a:r>
            <a:endParaRPr/>
          </a:p>
          <a:p>
            <a:pPr indent="-311150" lvl="0" marL="457200" rtl="0" algn="l">
              <a:lnSpc>
                <a:spcPct val="150000"/>
              </a:lnSpc>
              <a:spcBef>
                <a:spcPts val="0"/>
              </a:spcBef>
              <a:spcAft>
                <a:spcPts val="0"/>
              </a:spcAft>
              <a:buSzPts val="1300"/>
              <a:buChar char="●"/>
            </a:pPr>
            <a:r>
              <a:rPr b="1" lang="en"/>
              <a:t>Question classification</a:t>
            </a:r>
            <a:r>
              <a:rPr lang="en"/>
              <a:t>: TREC, Yahoo! Ansers</a:t>
            </a:r>
            <a:endParaRPr/>
          </a:p>
          <a:p>
            <a:pPr indent="-311150" lvl="0" marL="457200" rtl="0" algn="l">
              <a:lnSpc>
                <a:spcPct val="150000"/>
              </a:lnSpc>
              <a:spcBef>
                <a:spcPts val="0"/>
              </a:spcBef>
              <a:spcAft>
                <a:spcPts val="0"/>
              </a:spcAft>
              <a:buSzPts val="1300"/>
              <a:buChar char="●"/>
            </a:pPr>
            <a:r>
              <a:rPr b="1" lang="en"/>
              <a:t>Topic classification</a:t>
            </a:r>
            <a:r>
              <a:rPr lang="en"/>
              <a:t>: AG’s News, DBPedia, Sogou News</a:t>
            </a:r>
            <a:endParaRPr/>
          </a:p>
          <a:p>
            <a:pPr indent="0" lvl="0" marL="457200" rtl="0" algn="l">
              <a:lnSpc>
                <a:spcPct val="150000"/>
              </a:lnSpc>
              <a:spcBef>
                <a:spcPts val="0"/>
              </a:spcBef>
              <a:spcAft>
                <a:spcPts val="1600"/>
              </a:spcAft>
              <a:buNone/>
            </a:pPr>
            <a:r>
              <a:t/>
            </a:r>
            <a:endParaRPr/>
          </a:p>
        </p:txBody>
      </p:sp>
      <p:pic>
        <p:nvPicPr>
          <p:cNvPr id="243" name="Google Shape;243;p26"/>
          <p:cNvPicPr preferRelativeResize="0"/>
          <p:nvPr/>
        </p:nvPicPr>
        <p:blipFill>
          <a:blip r:embed="rId3">
            <a:alphaModFix/>
          </a:blip>
          <a:stretch>
            <a:fillRect/>
          </a:stretch>
        </p:blipFill>
        <p:spPr>
          <a:xfrm>
            <a:off x="819150" y="2858275"/>
            <a:ext cx="5738573" cy="2037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819150" y="693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 I: Investigating Different Fine-Tuning Strategies</a:t>
            </a:r>
            <a:endParaRPr/>
          </a:p>
          <a:p>
            <a:pPr indent="0" lvl="0" marL="0" rtl="0" algn="l">
              <a:spcBef>
                <a:spcPts val="0"/>
              </a:spcBef>
              <a:spcAft>
                <a:spcPts val="0"/>
              </a:spcAft>
              <a:buNone/>
            </a:pPr>
            <a:r>
              <a:t/>
            </a:r>
            <a:endParaRPr/>
          </a:p>
        </p:txBody>
      </p:sp>
      <p:sp>
        <p:nvSpPr>
          <p:cNvPr id="249" name="Google Shape;249;p27"/>
          <p:cNvSpPr txBox="1"/>
          <p:nvPr>
            <p:ph idx="1" type="body"/>
          </p:nvPr>
        </p:nvSpPr>
        <p:spPr>
          <a:xfrm>
            <a:off x="819150" y="1732275"/>
            <a:ext cx="34002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lphaUcPeriod"/>
            </a:pPr>
            <a:r>
              <a:rPr lang="en" sz="1400"/>
              <a:t>Long texts </a:t>
            </a:r>
            <a:r>
              <a:rPr lang="en" sz="1400"/>
              <a:t>Processing</a:t>
            </a:r>
            <a:endParaRPr sz="1400"/>
          </a:p>
          <a:p>
            <a:pPr indent="-304800" lvl="1" marL="914400" rtl="0" algn="l">
              <a:spcBef>
                <a:spcPts val="0"/>
              </a:spcBef>
              <a:spcAft>
                <a:spcPts val="0"/>
              </a:spcAft>
              <a:buSzPts val="1200"/>
              <a:buAutoNum type="alphaLcPeriod"/>
            </a:pPr>
            <a:r>
              <a:rPr lang="en" sz="1200"/>
              <a:t>Truncation methods</a:t>
            </a:r>
            <a:endParaRPr sz="950">
              <a:solidFill>
                <a:srgbClr val="000000"/>
              </a:solidFill>
              <a:latin typeface="Arial"/>
              <a:ea typeface="Arial"/>
              <a:cs typeface="Arial"/>
              <a:sym typeface="Arial"/>
            </a:endParaRPr>
          </a:p>
          <a:p>
            <a:pPr indent="-304800" lvl="2" marL="1371600" rtl="0" algn="l">
              <a:spcBef>
                <a:spcPts val="0"/>
              </a:spcBef>
              <a:spcAft>
                <a:spcPts val="0"/>
              </a:spcAft>
              <a:buSzPts val="1200"/>
              <a:buAutoNum type="romanLcPeriod"/>
            </a:pPr>
            <a:r>
              <a:rPr lang="en" sz="1200"/>
              <a:t>Head-only: keep first 510 tokens</a:t>
            </a:r>
            <a:endParaRPr sz="1200"/>
          </a:p>
          <a:p>
            <a:pPr indent="-304800" lvl="2" marL="1371600" rtl="0" algn="l">
              <a:spcBef>
                <a:spcPts val="0"/>
              </a:spcBef>
              <a:spcAft>
                <a:spcPts val="0"/>
              </a:spcAft>
              <a:buSzPts val="1200"/>
              <a:buAutoNum type="romanLcPeriod"/>
            </a:pPr>
            <a:r>
              <a:rPr lang="en" sz="1200"/>
              <a:t>Tail-only: keep last 510 tokens</a:t>
            </a:r>
            <a:endParaRPr sz="1200"/>
          </a:p>
          <a:p>
            <a:pPr indent="-304800" lvl="2" marL="1371600" rtl="0" algn="l">
              <a:spcBef>
                <a:spcPts val="0"/>
              </a:spcBef>
              <a:spcAft>
                <a:spcPts val="0"/>
              </a:spcAft>
              <a:buSzPts val="1200"/>
              <a:buAutoNum type="romanLcPeriod"/>
            </a:pPr>
            <a:r>
              <a:rPr lang="en" sz="1200"/>
              <a:t>Head+Tail: take the first 128 and the last 382 tokens</a:t>
            </a:r>
            <a:endParaRPr sz="1200"/>
          </a:p>
          <a:p>
            <a:pPr indent="-304800" lvl="1" marL="914400" rtl="0" algn="l">
              <a:spcBef>
                <a:spcPts val="0"/>
              </a:spcBef>
              <a:spcAft>
                <a:spcPts val="0"/>
              </a:spcAft>
              <a:buSzPts val="1200"/>
              <a:buAutoNum type="alphaLcPeriod"/>
            </a:pPr>
            <a:r>
              <a:rPr lang="en" sz="1200"/>
              <a:t>Hierarchical method</a:t>
            </a:r>
            <a:endParaRPr sz="950">
              <a:solidFill>
                <a:srgbClr val="000000"/>
              </a:solidFill>
              <a:latin typeface="Arial"/>
              <a:ea typeface="Arial"/>
              <a:cs typeface="Arial"/>
              <a:sym typeface="Arial"/>
            </a:endParaRPr>
          </a:p>
          <a:p>
            <a:pPr indent="-304800" lvl="2" marL="1371600" marR="0" rtl="0" algn="l">
              <a:lnSpc>
                <a:spcPct val="115000"/>
              </a:lnSpc>
              <a:spcBef>
                <a:spcPts val="0"/>
              </a:spcBef>
              <a:spcAft>
                <a:spcPts val="0"/>
              </a:spcAft>
              <a:buSzPts val="1200"/>
              <a:buAutoNum type="romanLcPeriod"/>
            </a:pPr>
            <a:r>
              <a:rPr lang="en" sz="1200"/>
              <a:t>Divide into fractions</a:t>
            </a:r>
            <a:endParaRPr sz="1200"/>
          </a:p>
          <a:p>
            <a:pPr indent="-304800" lvl="2" marL="1371600" marR="0" rtl="0" algn="l">
              <a:lnSpc>
                <a:spcPct val="115000"/>
              </a:lnSpc>
              <a:spcBef>
                <a:spcPts val="0"/>
              </a:spcBef>
              <a:spcAft>
                <a:spcPts val="0"/>
              </a:spcAft>
              <a:buSzPts val="1200"/>
              <a:buAutoNum type="romanLcPeriod"/>
            </a:pPr>
            <a:r>
              <a:rPr lang="en" sz="1200"/>
              <a:t>Feed into BERT separately</a:t>
            </a:r>
            <a:endParaRPr sz="1200"/>
          </a:p>
          <a:p>
            <a:pPr indent="-304800" lvl="2" marL="1371600" marR="0" rtl="0" algn="l">
              <a:lnSpc>
                <a:spcPct val="115000"/>
              </a:lnSpc>
              <a:spcBef>
                <a:spcPts val="0"/>
              </a:spcBef>
              <a:spcAft>
                <a:spcPts val="0"/>
              </a:spcAft>
              <a:buSzPts val="1200"/>
              <a:buAutoNum type="romanLcPeriod"/>
            </a:pPr>
            <a:r>
              <a:rPr lang="en" sz="1200"/>
              <a:t>Combine the representations for each fraction</a:t>
            </a:r>
            <a:endParaRPr sz="1200"/>
          </a:p>
        </p:txBody>
      </p:sp>
      <p:pic>
        <p:nvPicPr>
          <p:cNvPr id="250" name="Google Shape;250;p27"/>
          <p:cNvPicPr preferRelativeResize="0"/>
          <p:nvPr/>
        </p:nvPicPr>
        <p:blipFill>
          <a:blip r:embed="rId3">
            <a:alphaModFix/>
          </a:blip>
          <a:stretch>
            <a:fillRect/>
          </a:stretch>
        </p:blipFill>
        <p:spPr>
          <a:xfrm>
            <a:off x="4637925" y="1917625"/>
            <a:ext cx="3486474" cy="2004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title="B"/>
          <p:cNvSpPr txBox="1"/>
          <p:nvPr>
            <p:ph idx="1" type="body"/>
          </p:nvPr>
        </p:nvSpPr>
        <p:spPr>
          <a:xfrm>
            <a:off x="819150" y="1990725"/>
            <a:ext cx="3823200" cy="2448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lphaUcPeriod" startAt="2"/>
            </a:pPr>
            <a:r>
              <a:rPr lang="en" sz="1400"/>
              <a:t>Fine-tune Different Layers</a:t>
            </a:r>
            <a:endParaRPr sz="1400"/>
          </a:p>
          <a:p>
            <a:pPr indent="-304800" lvl="1" marL="914400" rtl="0" algn="l">
              <a:lnSpc>
                <a:spcPct val="150000"/>
              </a:lnSpc>
              <a:spcBef>
                <a:spcPts val="0"/>
              </a:spcBef>
              <a:spcAft>
                <a:spcPts val="0"/>
              </a:spcAft>
              <a:buSzPts val="1200"/>
              <a:buAutoNum type="alphaLcPeriod"/>
            </a:pPr>
            <a:r>
              <a:rPr lang="en" sz="1200"/>
              <a:t>Different layers capture different features of the text</a:t>
            </a:r>
            <a:endParaRPr sz="1200"/>
          </a:p>
          <a:p>
            <a:pPr indent="-304800" lvl="1" marL="914400" rtl="0" algn="l">
              <a:lnSpc>
                <a:spcPct val="150000"/>
              </a:lnSpc>
              <a:spcBef>
                <a:spcPts val="0"/>
              </a:spcBef>
              <a:spcAft>
                <a:spcPts val="0"/>
              </a:spcAft>
              <a:buSzPts val="1200"/>
              <a:buAutoNum type="alphaLcPeriod"/>
            </a:pPr>
            <a:r>
              <a:rPr lang="en" sz="1200"/>
              <a:t>Fine-tuning different layers has distinct effect</a:t>
            </a:r>
            <a:endParaRPr sz="1200"/>
          </a:p>
          <a:p>
            <a:pPr indent="-304800" lvl="1" marL="914400" rtl="0" algn="l">
              <a:lnSpc>
                <a:spcPct val="150000"/>
              </a:lnSpc>
              <a:spcBef>
                <a:spcPts val="0"/>
              </a:spcBef>
              <a:spcAft>
                <a:spcPts val="0"/>
              </a:spcAft>
              <a:buSzPts val="1200"/>
              <a:buAutoNum type="alphaLcPeriod"/>
            </a:pPr>
            <a:r>
              <a:rPr lang="en" sz="1200"/>
              <a:t>Fine-tuning the last layer gives the best performance</a:t>
            </a:r>
            <a:endParaRPr sz="1200"/>
          </a:p>
        </p:txBody>
      </p:sp>
      <p:sp>
        <p:nvSpPr>
          <p:cNvPr id="256" name="Google Shape;256;p28"/>
          <p:cNvSpPr txBox="1"/>
          <p:nvPr>
            <p:ph type="title"/>
          </p:nvPr>
        </p:nvSpPr>
        <p:spPr>
          <a:xfrm>
            <a:off x="819150" y="693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 I: Investigating Different Fine-Tuning Strategies</a:t>
            </a:r>
            <a:endParaRPr/>
          </a:p>
          <a:p>
            <a:pPr indent="0" lvl="0" marL="0" rtl="0" algn="l">
              <a:spcBef>
                <a:spcPts val="0"/>
              </a:spcBef>
              <a:spcAft>
                <a:spcPts val="0"/>
              </a:spcAft>
              <a:buNone/>
            </a:pPr>
            <a:r>
              <a:t/>
            </a:r>
            <a:endParaRPr/>
          </a:p>
        </p:txBody>
      </p:sp>
      <p:pic>
        <p:nvPicPr>
          <p:cNvPr id="257" name="Google Shape;257;p28"/>
          <p:cNvPicPr preferRelativeResize="0"/>
          <p:nvPr/>
        </p:nvPicPr>
        <p:blipFill>
          <a:blip r:embed="rId3">
            <a:alphaModFix/>
          </a:blip>
          <a:stretch>
            <a:fillRect/>
          </a:stretch>
        </p:blipFill>
        <p:spPr>
          <a:xfrm>
            <a:off x="5333175" y="1417000"/>
            <a:ext cx="2952850" cy="348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idx="1" type="body"/>
          </p:nvPr>
        </p:nvSpPr>
        <p:spPr>
          <a:xfrm>
            <a:off x="819150" y="1838325"/>
            <a:ext cx="7505700" cy="24480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AutoNum type="alphaUcPeriod" startAt="3"/>
            </a:pPr>
            <a:r>
              <a:rPr lang="en" sz="1400"/>
              <a:t>Catastrophic Forgetting: Tendency of an ANN to completely and abruptly forget previously learned information upon learning new information </a:t>
            </a:r>
            <a:endParaRPr sz="1400"/>
          </a:p>
        </p:txBody>
      </p:sp>
      <p:sp>
        <p:nvSpPr>
          <p:cNvPr id="263" name="Google Shape;263;p29"/>
          <p:cNvSpPr txBox="1"/>
          <p:nvPr>
            <p:ph type="title"/>
          </p:nvPr>
        </p:nvSpPr>
        <p:spPr>
          <a:xfrm>
            <a:off x="819150" y="693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 I: Investigating Different Fine-Tuning Strategies</a:t>
            </a:r>
            <a:endParaRPr/>
          </a:p>
          <a:p>
            <a:pPr indent="0" lvl="0" marL="0" rtl="0" algn="l">
              <a:spcBef>
                <a:spcPts val="0"/>
              </a:spcBef>
              <a:spcAft>
                <a:spcPts val="0"/>
              </a:spcAft>
              <a:buNone/>
            </a:pPr>
            <a:r>
              <a:t/>
            </a:r>
            <a:endParaRPr/>
          </a:p>
        </p:txBody>
      </p:sp>
      <p:pic>
        <p:nvPicPr>
          <p:cNvPr id="264" name="Google Shape;264;p29"/>
          <p:cNvPicPr preferRelativeResize="0"/>
          <p:nvPr/>
        </p:nvPicPr>
        <p:blipFill>
          <a:blip r:embed="rId3">
            <a:alphaModFix/>
          </a:blip>
          <a:stretch>
            <a:fillRect/>
          </a:stretch>
        </p:blipFill>
        <p:spPr>
          <a:xfrm>
            <a:off x="946125" y="2359650"/>
            <a:ext cx="7251752" cy="244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729450" y="576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II: Further Pre Training</a:t>
            </a:r>
            <a:endParaRPr/>
          </a:p>
        </p:txBody>
      </p:sp>
      <p:sp>
        <p:nvSpPr>
          <p:cNvPr id="270" name="Google Shape;270;p30"/>
          <p:cNvSpPr txBox="1"/>
          <p:nvPr>
            <p:ph idx="1" type="body"/>
          </p:nvPr>
        </p:nvSpPr>
        <p:spPr>
          <a:xfrm>
            <a:off x="729450" y="1653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Within-Task Further Pre-Training</a:t>
            </a:r>
            <a:endParaRPr b="1" sz="1400"/>
          </a:p>
          <a:p>
            <a:pPr indent="0" lvl="0" marL="0" rtl="0" algn="l">
              <a:spcBef>
                <a:spcPts val="1600"/>
              </a:spcBef>
              <a:spcAft>
                <a:spcPts val="0"/>
              </a:spcAft>
              <a:buNone/>
            </a:pPr>
            <a:r>
              <a:rPr lang="en" sz="1400"/>
              <a:t>Sentiment Analysis: IMDb film review</a:t>
            </a:r>
            <a:endParaRPr sz="1400"/>
          </a:p>
          <a:p>
            <a:pPr indent="0" lvl="0" marL="0" rtl="0" algn="l">
              <a:spcBef>
                <a:spcPts val="1600"/>
              </a:spcBef>
              <a:spcAft>
                <a:spcPts val="0"/>
              </a:spcAft>
              <a:buNone/>
            </a:pPr>
            <a:r>
              <a:rPr lang="en" sz="1400"/>
              <a:t>Performance Improvement observed</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pic>
        <p:nvPicPr>
          <p:cNvPr id="271" name="Google Shape;271;p30"/>
          <p:cNvPicPr preferRelativeResize="0"/>
          <p:nvPr/>
        </p:nvPicPr>
        <p:blipFill>
          <a:blip r:embed="rId3">
            <a:alphaModFix/>
          </a:blip>
          <a:stretch>
            <a:fillRect/>
          </a:stretch>
        </p:blipFill>
        <p:spPr>
          <a:xfrm>
            <a:off x="4365400" y="1112075"/>
            <a:ext cx="4665125" cy="372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729450" y="635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II: Further Pre Training</a:t>
            </a:r>
            <a:endParaRPr/>
          </a:p>
        </p:txBody>
      </p:sp>
      <p:sp>
        <p:nvSpPr>
          <p:cNvPr id="277" name="Google Shape;277;p31"/>
          <p:cNvSpPr txBox="1"/>
          <p:nvPr>
            <p:ph idx="1" type="body"/>
          </p:nvPr>
        </p:nvSpPr>
        <p:spPr>
          <a:xfrm>
            <a:off x="819150" y="1524000"/>
            <a:ext cx="7505700" cy="29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In-Domain and Cross-Domain Further Pre-Training</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278" name="Google Shape;278;p31"/>
          <p:cNvGraphicFramePr/>
          <p:nvPr/>
        </p:nvGraphicFramePr>
        <p:xfrm>
          <a:off x="952500" y="2134725"/>
          <a:ext cx="3000000" cy="3000000"/>
        </p:xfrm>
        <a:graphic>
          <a:graphicData uri="http://schemas.openxmlformats.org/drawingml/2006/table">
            <a:tbl>
              <a:tblPr>
                <a:noFill/>
                <a:tableStyleId>{5C2F32EC-27FF-47A6-AD0C-7B5B42321A27}</a:tableStyleId>
              </a:tblPr>
              <a:tblGrid>
                <a:gridCol w="2413000"/>
                <a:gridCol w="2413000"/>
                <a:gridCol w="2413000"/>
              </a:tblGrid>
              <a:tr h="381000">
                <a:tc>
                  <a:txBody>
                    <a:bodyPr/>
                    <a:lstStyle/>
                    <a:p>
                      <a:pPr indent="0" lvl="0" marL="0" rtl="0" algn="ctr">
                        <a:spcBef>
                          <a:spcPts val="0"/>
                        </a:spcBef>
                        <a:spcAft>
                          <a:spcPts val="0"/>
                        </a:spcAft>
                        <a:buNone/>
                      </a:pPr>
                      <a:r>
                        <a:rPr b="1" lang="en"/>
                        <a:t>Sentiment</a:t>
                      </a:r>
                      <a:endParaRPr b="1"/>
                    </a:p>
                  </a:txBody>
                  <a:tcPr marT="91425" marB="91425" marR="91425" marL="91425">
                    <a:solidFill>
                      <a:srgbClr val="EAD1DC"/>
                    </a:solidFill>
                  </a:tcPr>
                </a:tc>
                <a:tc>
                  <a:txBody>
                    <a:bodyPr/>
                    <a:lstStyle/>
                    <a:p>
                      <a:pPr indent="0" lvl="0" marL="0" rtl="0" algn="ctr">
                        <a:spcBef>
                          <a:spcPts val="0"/>
                        </a:spcBef>
                        <a:spcAft>
                          <a:spcPts val="0"/>
                        </a:spcAft>
                        <a:buNone/>
                      </a:pPr>
                      <a:r>
                        <a:rPr b="1" lang="en"/>
                        <a:t>Q</a:t>
                      </a:r>
                      <a:r>
                        <a:rPr b="1" lang="en"/>
                        <a:t>uestion</a:t>
                      </a:r>
                      <a:endParaRPr b="1"/>
                    </a:p>
                  </a:txBody>
                  <a:tcPr marT="91425" marB="91425" marR="91425" marL="91425">
                    <a:solidFill>
                      <a:srgbClr val="D9D2E9"/>
                    </a:solidFill>
                  </a:tcPr>
                </a:tc>
                <a:tc>
                  <a:txBody>
                    <a:bodyPr/>
                    <a:lstStyle/>
                    <a:p>
                      <a:pPr indent="0" lvl="0" marL="0" rtl="0" algn="ctr">
                        <a:spcBef>
                          <a:spcPts val="0"/>
                        </a:spcBef>
                        <a:spcAft>
                          <a:spcPts val="0"/>
                        </a:spcAft>
                        <a:buNone/>
                      </a:pPr>
                      <a:r>
                        <a:rPr b="1" lang="en"/>
                        <a:t>T</a:t>
                      </a:r>
                      <a:r>
                        <a:rPr b="1" lang="en"/>
                        <a:t>opic</a:t>
                      </a:r>
                      <a:endParaRPr b="1"/>
                    </a:p>
                  </a:txBody>
                  <a:tcPr marT="91425" marB="91425" marR="91425" marL="91425">
                    <a:solidFill>
                      <a:srgbClr val="CFE2F3"/>
                    </a:solidFill>
                  </a:tcPr>
                </a:tc>
              </a:tr>
              <a:tr h="381000">
                <a:tc>
                  <a:txBody>
                    <a:bodyPr/>
                    <a:lstStyle/>
                    <a:p>
                      <a:pPr indent="0" lvl="0" marL="0" rtl="0" algn="ctr">
                        <a:spcBef>
                          <a:spcPts val="0"/>
                        </a:spcBef>
                        <a:spcAft>
                          <a:spcPts val="0"/>
                        </a:spcAft>
                        <a:buNone/>
                      </a:pPr>
                      <a:r>
                        <a:rPr lang="en"/>
                        <a:t>IMDb</a:t>
                      </a:r>
                      <a:endParaRPr/>
                    </a:p>
                  </a:txBody>
                  <a:tcPr marT="91425" marB="91425" marR="91425" marL="91425"/>
                </a:tc>
                <a:tc>
                  <a:txBody>
                    <a:bodyPr/>
                    <a:lstStyle/>
                    <a:p>
                      <a:pPr indent="0" lvl="0" marL="0" rtl="0" algn="ctr">
                        <a:spcBef>
                          <a:spcPts val="0"/>
                        </a:spcBef>
                        <a:spcAft>
                          <a:spcPts val="0"/>
                        </a:spcAft>
                        <a:buNone/>
                      </a:pPr>
                      <a:r>
                        <a:rPr lang="en"/>
                        <a:t>TREC</a:t>
                      </a:r>
                      <a:endParaRPr/>
                    </a:p>
                  </a:txBody>
                  <a:tcPr marT="91425" marB="91425" marR="91425" marL="91425"/>
                </a:tc>
                <a:tc>
                  <a:txBody>
                    <a:bodyPr/>
                    <a:lstStyle/>
                    <a:p>
                      <a:pPr indent="0" lvl="0" marL="0" rtl="0" algn="ctr">
                        <a:spcBef>
                          <a:spcPts val="0"/>
                        </a:spcBef>
                        <a:spcAft>
                          <a:spcPts val="0"/>
                        </a:spcAft>
                        <a:buNone/>
                      </a:pPr>
                      <a:r>
                        <a:rPr lang="en"/>
                        <a:t>AG’s News</a:t>
                      </a:r>
                      <a:endParaRPr/>
                    </a:p>
                  </a:txBody>
                  <a:tcPr marT="91425" marB="91425" marR="91425" marL="91425"/>
                </a:tc>
              </a:tr>
              <a:tr h="381000">
                <a:tc>
                  <a:txBody>
                    <a:bodyPr/>
                    <a:lstStyle/>
                    <a:p>
                      <a:pPr indent="0" lvl="0" marL="0" rtl="0" algn="ctr">
                        <a:spcBef>
                          <a:spcPts val="0"/>
                        </a:spcBef>
                        <a:spcAft>
                          <a:spcPts val="0"/>
                        </a:spcAft>
                        <a:buNone/>
                      </a:pPr>
                      <a:r>
                        <a:rPr lang="en"/>
                        <a:t>Yelp P.</a:t>
                      </a:r>
                      <a:endParaRPr/>
                    </a:p>
                  </a:txBody>
                  <a:tcPr marT="91425" marB="91425" marR="91425" marL="91425"/>
                </a:tc>
                <a:tc>
                  <a:txBody>
                    <a:bodyPr/>
                    <a:lstStyle/>
                    <a:p>
                      <a:pPr indent="0" lvl="0" marL="0" rtl="0" algn="ctr">
                        <a:spcBef>
                          <a:spcPts val="0"/>
                        </a:spcBef>
                        <a:spcAft>
                          <a:spcPts val="0"/>
                        </a:spcAft>
                        <a:buNone/>
                      </a:pPr>
                      <a:r>
                        <a:rPr lang="en"/>
                        <a:t>Yahoo!</a:t>
                      </a:r>
                      <a:endParaRPr/>
                    </a:p>
                  </a:txBody>
                  <a:tcPr marT="91425" marB="91425" marR="91425" marL="91425"/>
                </a:tc>
                <a:tc>
                  <a:txBody>
                    <a:bodyPr/>
                    <a:lstStyle/>
                    <a:p>
                      <a:pPr indent="0" lvl="0" marL="0" rtl="0" algn="ctr">
                        <a:spcBef>
                          <a:spcPts val="0"/>
                        </a:spcBef>
                        <a:spcAft>
                          <a:spcPts val="0"/>
                        </a:spcAft>
                        <a:buNone/>
                      </a:pPr>
                      <a:r>
                        <a:rPr lang="en"/>
                        <a:t>DBPedia</a:t>
                      </a:r>
                      <a:endParaRPr/>
                    </a:p>
                  </a:txBody>
                  <a:tcPr marT="91425" marB="91425" marR="91425" marL="91425"/>
                </a:tc>
              </a:tr>
              <a:tr h="381000">
                <a:tc>
                  <a:txBody>
                    <a:bodyPr/>
                    <a:lstStyle/>
                    <a:p>
                      <a:pPr indent="0" lvl="0" marL="0" rtl="0" algn="ctr">
                        <a:spcBef>
                          <a:spcPts val="0"/>
                        </a:spcBef>
                        <a:spcAft>
                          <a:spcPts val="0"/>
                        </a:spcAft>
                        <a:buNone/>
                      </a:pPr>
                      <a:r>
                        <a:rPr lang="en"/>
                        <a:t>Yelp F.</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Pre-train in language model</a:t>
            </a:r>
            <a:endParaRPr/>
          </a:p>
        </p:txBody>
      </p:sp>
      <p:grpSp>
        <p:nvGrpSpPr>
          <p:cNvPr id="136" name="Google Shape;136;p14"/>
          <p:cNvGrpSpPr/>
          <p:nvPr/>
        </p:nvGrpSpPr>
        <p:grpSpPr>
          <a:xfrm>
            <a:off x="1217325" y="1661850"/>
            <a:ext cx="4635100" cy="631200"/>
            <a:chOff x="2198350" y="1546125"/>
            <a:chExt cx="4635100" cy="631200"/>
          </a:xfrm>
        </p:grpSpPr>
        <p:sp>
          <p:nvSpPr>
            <p:cNvPr id="137" name="Google Shape;137;p14"/>
            <p:cNvSpPr/>
            <p:nvPr/>
          </p:nvSpPr>
          <p:spPr>
            <a:xfrm>
              <a:off x="2198350" y="1588275"/>
              <a:ext cx="1851300" cy="54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(large corpus)</a:t>
              </a:r>
              <a:endParaRPr/>
            </a:p>
          </p:txBody>
        </p:sp>
        <p:sp>
          <p:nvSpPr>
            <p:cNvPr id="138" name="Google Shape;138;p14"/>
            <p:cNvSpPr/>
            <p:nvPr/>
          </p:nvSpPr>
          <p:spPr>
            <a:xfrm>
              <a:off x="4256400" y="1546125"/>
              <a:ext cx="631200" cy="631200"/>
            </a:xfrm>
            <a:prstGeom prst="mathPlus">
              <a:avLst>
                <a:gd fmla="val 23520" name="adj1"/>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5094350" y="1588275"/>
              <a:ext cx="1739100" cy="546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a:t>re-trained task(s)</a:t>
              </a:r>
              <a:endParaRPr/>
            </a:p>
          </p:txBody>
        </p:sp>
      </p:grpSp>
      <p:sp>
        <p:nvSpPr>
          <p:cNvPr id="140" name="Google Shape;140;p14"/>
          <p:cNvSpPr/>
          <p:nvPr/>
        </p:nvSpPr>
        <p:spPr>
          <a:xfrm>
            <a:off x="3468275" y="2419225"/>
            <a:ext cx="231300" cy="389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2668775" y="2934500"/>
            <a:ext cx="1830300" cy="54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Pre-trained model</a:t>
            </a:r>
            <a:endParaRPr/>
          </a:p>
        </p:txBody>
      </p:sp>
      <p:sp>
        <p:nvSpPr>
          <p:cNvPr id="142" name="Google Shape;142;p14"/>
          <p:cNvSpPr/>
          <p:nvPr/>
        </p:nvSpPr>
        <p:spPr>
          <a:xfrm>
            <a:off x="5456150" y="2934500"/>
            <a:ext cx="1409700" cy="5469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Target task(s)</a:t>
            </a:r>
            <a:endParaRPr/>
          </a:p>
        </p:txBody>
      </p:sp>
      <p:sp>
        <p:nvSpPr>
          <p:cNvPr id="143" name="Google Shape;143;p14"/>
          <p:cNvSpPr/>
          <p:nvPr/>
        </p:nvSpPr>
        <p:spPr>
          <a:xfrm>
            <a:off x="4662013" y="2892350"/>
            <a:ext cx="631200" cy="631200"/>
          </a:xfrm>
          <a:prstGeom prst="mathPlus">
            <a:avLst>
              <a:gd fmla="val 23520" name="adj1"/>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4861975" y="3628850"/>
            <a:ext cx="231300" cy="389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4280725" y="4123250"/>
            <a:ext cx="1393800" cy="54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Target </a:t>
            </a:r>
            <a:r>
              <a:rPr lang="en"/>
              <a:t>model</a:t>
            </a:r>
            <a:endParaRPr/>
          </a:p>
        </p:txBody>
      </p:sp>
      <p:cxnSp>
        <p:nvCxnSpPr>
          <p:cNvPr id="146" name="Google Shape;146;p14"/>
          <p:cNvCxnSpPr/>
          <p:nvPr/>
        </p:nvCxnSpPr>
        <p:spPr>
          <a:xfrm>
            <a:off x="1049025" y="3250175"/>
            <a:ext cx="1462200" cy="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14"/>
          <p:cNvSpPr txBox="1"/>
          <p:nvPr/>
        </p:nvSpPr>
        <p:spPr>
          <a:xfrm>
            <a:off x="899175" y="2808325"/>
            <a:ext cx="19353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word2vec, glove</a:t>
            </a:r>
            <a:endParaRPr sz="1800">
              <a:latin typeface="Calibri"/>
              <a:ea typeface="Calibri"/>
              <a:cs typeface="Calibri"/>
              <a:sym typeface="Calibri"/>
            </a:endParaRPr>
          </a:p>
        </p:txBody>
      </p:sp>
      <p:sp>
        <p:nvSpPr>
          <p:cNvPr id="148" name="Google Shape;148;p14"/>
          <p:cNvSpPr txBox="1"/>
          <p:nvPr/>
        </p:nvSpPr>
        <p:spPr>
          <a:xfrm>
            <a:off x="1169925" y="3176525"/>
            <a:ext cx="13938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GPT, </a:t>
            </a:r>
            <a:r>
              <a:rPr b="1" lang="en" sz="1800">
                <a:solidFill>
                  <a:srgbClr val="FF0000"/>
                </a:solidFill>
                <a:latin typeface="Calibri"/>
                <a:ea typeface="Calibri"/>
                <a:cs typeface="Calibri"/>
                <a:sym typeface="Calibri"/>
              </a:rPr>
              <a:t>BERT</a:t>
            </a:r>
            <a:endParaRPr b="1" sz="1800">
              <a:solidFill>
                <a:srgbClr val="FF0000"/>
              </a:solidFill>
              <a:latin typeface="Calibri"/>
              <a:ea typeface="Calibri"/>
              <a:cs typeface="Calibri"/>
              <a:sym typeface="Calibri"/>
            </a:endParaRPr>
          </a:p>
        </p:txBody>
      </p:sp>
      <p:sp>
        <p:nvSpPr>
          <p:cNvPr id="149" name="Google Shape;149;p14"/>
          <p:cNvSpPr txBox="1"/>
          <p:nvPr/>
        </p:nvSpPr>
        <p:spPr>
          <a:xfrm>
            <a:off x="6918300" y="2687275"/>
            <a:ext cx="15588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Calibri"/>
                <a:ea typeface="Calibri"/>
                <a:cs typeface="Calibri"/>
                <a:sym typeface="Calibri"/>
              </a:rPr>
              <a:t>Translation, </a:t>
            </a:r>
            <a:r>
              <a:rPr b="1" lang="en" sz="1900">
                <a:solidFill>
                  <a:srgbClr val="FF0000"/>
                </a:solidFill>
                <a:latin typeface="Calibri"/>
                <a:ea typeface="Calibri"/>
                <a:cs typeface="Calibri"/>
                <a:sym typeface="Calibri"/>
              </a:rPr>
              <a:t>classification</a:t>
            </a:r>
            <a:r>
              <a:rPr lang="en" sz="1900">
                <a:latin typeface="Calibri"/>
                <a:ea typeface="Calibri"/>
                <a:cs typeface="Calibri"/>
                <a:sym typeface="Calibri"/>
              </a:rPr>
              <a:t>, etc.</a:t>
            </a:r>
            <a:endParaRPr sz="1900">
              <a:latin typeface="Calibri"/>
              <a:ea typeface="Calibri"/>
              <a:cs typeface="Calibri"/>
              <a:sym typeface="Calibri"/>
            </a:endParaRPr>
          </a:p>
        </p:txBody>
      </p:sp>
      <p:sp>
        <p:nvSpPr>
          <p:cNvPr id="150" name="Google Shape;150;p14"/>
          <p:cNvSpPr/>
          <p:nvPr/>
        </p:nvSpPr>
        <p:spPr>
          <a:xfrm>
            <a:off x="2668775" y="3637275"/>
            <a:ext cx="2068200" cy="38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fine-tuning</a:t>
            </a:r>
            <a:endParaRPr b="1" sz="16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819150" y="610275"/>
            <a:ext cx="7505700" cy="43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solidFill>
                  <a:schemeClr val="dk2"/>
                </a:solidFill>
                <a:latin typeface="Calibri"/>
                <a:ea typeface="Calibri"/>
                <a:cs typeface="Calibri"/>
                <a:sym typeface="Calibri"/>
              </a:rPr>
              <a:t>In-Domain and Cross-Domain Further Pre-Training</a:t>
            </a:r>
            <a:endParaRPr sz="3200"/>
          </a:p>
        </p:txBody>
      </p:sp>
      <p:grpSp>
        <p:nvGrpSpPr>
          <p:cNvPr id="284" name="Google Shape;284;p32"/>
          <p:cNvGrpSpPr/>
          <p:nvPr/>
        </p:nvGrpSpPr>
        <p:grpSpPr>
          <a:xfrm>
            <a:off x="336175" y="1170200"/>
            <a:ext cx="7821427" cy="3448325"/>
            <a:chOff x="324975" y="1181400"/>
            <a:chExt cx="7821427" cy="3448325"/>
          </a:xfrm>
        </p:grpSpPr>
        <p:grpSp>
          <p:nvGrpSpPr>
            <p:cNvPr id="285" name="Google Shape;285;p32"/>
            <p:cNvGrpSpPr/>
            <p:nvPr/>
          </p:nvGrpSpPr>
          <p:grpSpPr>
            <a:xfrm>
              <a:off x="324975" y="1181400"/>
              <a:ext cx="7821427" cy="3448325"/>
              <a:chOff x="336175" y="1282250"/>
              <a:chExt cx="7821427" cy="3448325"/>
            </a:xfrm>
          </p:grpSpPr>
          <p:pic>
            <p:nvPicPr>
              <p:cNvPr id="286" name="Google Shape;286;p32"/>
              <p:cNvPicPr preferRelativeResize="0"/>
              <p:nvPr/>
            </p:nvPicPr>
            <p:blipFill>
              <a:blip r:embed="rId3">
                <a:alphaModFix/>
              </a:blip>
              <a:stretch>
                <a:fillRect/>
              </a:stretch>
            </p:blipFill>
            <p:spPr>
              <a:xfrm>
                <a:off x="1232650" y="1692075"/>
                <a:ext cx="6924952" cy="3038500"/>
              </a:xfrm>
              <a:prstGeom prst="rect">
                <a:avLst/>
              </a:prstGeom>
              <a:noFill/>
              <a:ln>
                <a:noFill/>
              </a:ln>
            </p:spPr>
          </p:pic>
          <p:sp>
            <p:nvSpPr>
              <p:cNvPr id="287" name="Google Shape;287;p32"/>
              <p:cNvSpPr txBox="1"/>
              <p:nvPr/>
            </p:nvSpPr>
            <p:spPr>
              <a:xfrm>
                <a:off x="4639250" y="1282250"/>
                <a:ext cx="16920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06666"/>
                    </a:solidFill>
                    <a:latin typeface="Calibri"/>
                    <a:ea typeface="Calibri"/>
                    <a:cs typeface="Calibri"/>
                    <a:sym typeface="Calibri"/>
                  </a:rPr>
                  <a:t>Target task</a:t>
                </a:r>
                <a:endParaRPr b="1">
                  <a:solidFill>
                    <a:srgbClr val="E06666"/>
                  </a:solidFill>
                  <a:latin typeface="Calibri"/>
                  <a:ea typeface="Calibri"/>
                  <a:cs typeface="Calibri"/>
                  <a:sym typeface="Calibri"/>
                </a:endParaRPr>
              </a:p>
            </p:txBody>
          </p:sp>
          <p:sp>
            <p:nvSpPr>
              <p:cNvPr id="288" name="Google Shape;288;p32"/>
              <p:cNvSpPr txBox="1"/>
              <p:nvPr/>
            </p:nvSpPr>
            <p:spPr>
              <a:xfrm>
                <a:off x="336175" y="3076775"/>
                <a:ext cx="11652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Calibri"/>
                    <a:ea typeface="Calibri"/>
                    <a:cs typeface="Calibri"/>
                    <a:sym typeface="Calibri"/>
                  </a:rPr>
                  <a:t>Data for pre-training</a:t>
                </a:r>
                <a:endParaRPr b="1">
                  <a:solidFill>
                    <a:srgbClr val="CC0000"/>
                  </a:solidFill>
                  <a:latin typeface="Calibri"/>
                  <a:ea typeface="Calibri"/>
                  <a:cs typeface="Calibri"/>
                  <a:sym typeface="Calibri"/>
                </a:endParaRPr>
              </a:p>
            </p:txBody>
          </p:sp>
          <p:sp>
            <p:nvSpPr>
              <p:cNvPr id="289" name="Google Shape;289;p32"/>
              <p:cNvSpPr/>
              <p:nvPr/>
            </p:nvSpPr>
            <p:spPr>
              <a:xfrm>
                <a:off x="1232650" y="2364450"/>
                <a:ext cx="268800" cy="1905000"/>
              </a:xfrm>
              <a:prstGeom prst="leftBrace">
                <a:avLst>
                  <a:gd fmla="val 50000" name="adj1"/>
                  <a:gd fmla="val 50000" name="adj2"/>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p:nvPr/>
            </p:nvSpPr>
            <p:spPr>
              <a:xfrm rot="5400000">
                <a:off x="5109975" y="-851650"/>
                <a:ext cx="174300" cy="5114700"/>
              </a:xfrm>
              <a:prstGeom prst="leftBrace">
                <a:avLst>
                  <a:gd fmla="val 50000" name="adj1"/>
                  <a:gd fmla="val 50000" name="adj2"/>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32"/>
            <p:cNvSpPr/>
            <p:nvPr/>
          </p:nvSpPr>
          <p:spPr>
            <a:xfrm>
              <a:off x="2689425" y="2252375"/>
              <a:ext cx="448200" cy="1458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2" name="Google Shape;292;p32"/>
            <p:cNvSpPr/>
            <p:nvPr/>
          </p:nvSpPr>
          <p:spPr>
            <a:xfrm>
              <a:off x="3379725" y="2729725"/>
              <a:ext cx="448200" cy="1458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3" name="Google Shape;293;p32"/>
            <p:cNvSpPr/>
            <p:nvPr/>
          </p:nvSpPr>
          <p:spPr>
            <a:xfrm>
              <a:off x="4067613" y="3700175"/>
              <a:ext cx="448200" cy="1458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
        <p:nvSpPr>
          <p:cNvPr id="294" name="Google Shape;294;p32"/>
          <p:cNvSpPr txBox="1"/>
          <p:nvPr/>
        </p:nvSpPr>
        <p:spPr>
          <a:xfrm>
            <a:off x="3787600" y="4516000"/>
            <a:ext cx="19497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Error rate table</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pSp>
        <p:nvGrpSpPr>
          <p:cNvPr id="299" name="Google Shape;299;p33"/>
          <p:cNvGrpSpPr/>
          <p:nvPr/>
        </p:nvGrpSpPr>
        <p:grpSpPr>
          <a:xfrm>
            <a:off x="1120600" y="1696847"/>
            <a:ext cx="7070730" cy="3251425"/>
            <a:chOff x="97035" y="1282250"/>
            <a:chExt cx="8060568" cy="3448325"/>
          </a:xfrm>
        </p:grpSpPr>
        <p:pic>
          <p:nvPicPr>
            <p:cNvPr id="300" name="Google Shape;300;p33"/>
            <p:cNvPicPr preferRelativeResize="0"/>
            <p:nvPr/>
          </p:nvPicPr>
          <p:blipFill>
            <a:blip r:embed="rId3">
              <a:alphaModFix/>
            </a:blip>
            <a:stretch>
              <a:fillRect/>
            </a:stretch>
          </p:blipFill>
          <p:spPr>
            <a:xfrm>
              <a:off x="1232650" y="1692075"/>
              <a:ext cx="6924952" cy="3038500"/>
            </a:xfrm>
            <a:prstGeom prst="rect">
              <a:avLst/>
            </a:prstGeom>
            <a:noFill/>
            <a:ln>
              <a:noFill/>
            </a:ln>
          </p:spPr>
        </p:pic>
        <p:sp>
          <p:nvSpPr>
            <p:cNvPr id="301" name="Google Shape;301;p33"/>
            <p:cNvSpPr txBox="1"/>
            <p:nvPr/>
          </p:nvSpPr>
          <p:spPr>
            <a:xfrm>
              <a:off x="4639250" y="1282250"/>
              <a:ext cx="16920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06666"/>
                  </a:solidFill>
                  <a:latin typeface="Calibri"/>
                  <a:ea typeface="Calibri"/>
                  <a:cs typeface="Calibri"/>
                  <a:sym typeface="Calibri"/>
                </a:rPr>
                <a:t>Target task</a:t>
              </a:r>
              <a:endParaRPr b="1">
                <a:solidFill>
                  <a:srgbClr val="E06666"/>
                </a:solidFill>
                <a:latin typeface="Calibri"/>
                <a:ea typeface="Calibri"/>
                <a:cs typeface="Calibri"/>
                <a:sym typeface="Calibri"/>
              </a:endParaRPr>
            </a:p>
          </p:txBody>
        </p:sp>
        <p:sp>
          <p:nvSpPr>
            <p:cNvPr id="302" name="Google Shape;302;p33"/>
            <p:cNvSpPr txBox="1"/>
            <p:nvPr/>
          </p:nvSpPr>
          <p:spPr>
            <a:xfrm>
              <a:off x="97035" y="3076770"/>
              <a:ext cx="12810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Calibri"/>
                  <a:ea typeface="Calibri"/>
                  <a:cs typeface="Calibri"/>
                  <a:sym typeface="Calibri"/>
                </a:rPr>
                <a:t>Data for pre-training</a:t>
              </a:r>
              <a:endParaRPr b="1">
                <a:solidFill>
                  <a:srgbClr val="CC0000"/>
                </a:solidFill>
                <a:latin typeface="Calibri"/>
                <a:ea typeface="Calibri"/>
                <a:cs typeface="Calibri"/>
                <a:sym typeface="Calibri"/>
              </a:endParaRPr>
            </a:p>
            <a:p>
              <a:pPr indent="0" lvl="0" marL="0" rtl="0" algn="l">
                <a:spcBef>
                  <a:spcPts val="0"/>
                </a:spcBef>
                <a:spcAft>
                  <a:spcPts val="0"/>
                </a:spcAft>
                <a:buNone/>
              </a:pPr>
              <a:r>
                <a:t/>
              </a:r>
              <a:endParaRPr b="1">
                <a:solidFill>
                  <a:srgbClr val="CC0000"/>
                </a:solidFill>
                <a:latin typeface="Calibri"/>
                <a:ea typeface="Calibri"/>
                <a:cs typeface="Calibri"/>
                <a:sym typeface="Calibri"/>
              </a:endParaRPr>
            </a:p>
          </p:txBody>
        </p:sp>
        <p:sp>
          <p:nvSpPr>
            <p:cNvPr id="303" name="Google Shape;303;p33"/>
            <p:cNvSpPr/>
            <p:nvPr/>
          </p:nvSpPr>
          <p:spPr>
            <a:xfrm>
              <a:off x="1232650" y="2364450"/>
              <a:ext cx="268800" cy="1905000"/>
            </a:xfrm>
            <a:prstGeom prst="leftBrace">
              <a:avLst>
                <a:gd fmla="val 50000" name="adj1"/>
                <a:gd fmla="val 50000" name="adj2"/>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rot="5400000">
              <a:off x="5109975" y="-851650"/>
              <a:ext cx="174300" cy="5114700"/>
            </a:xfrm>
            <a:prstGeom prst="leftBrace">
              <a:avLst>
                <a:gd fmla="val 50000" name="adj1"/>
                <a:gd fmla="val 50000" name="adj2"/>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33"/>
          <p:cNvSpPr txBox="1"/>
          <p:nvPr/>
        </p:nvSpPr>
        <p:spPr>
          <a:xfrm>
            <a:off x="685625" y="688550"/>
            <a:ext cx="7505700" cy="8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latin typeface="Calibri"/>
                <a:ea typeface="Calibri"/>
                <a:cs typeface="Calibri"/>
                <a:sym typeface="Calibri"/>
              </a:rPr>
              <a:t>Obs 1</a:t>
            </a:r>
            <a:r>
              <a:rPr lang="en" sz="1500">
                <a:latin typeface="Calibri"/>
                <a:ea typeface="Calibri"/>
                <a:cs typeface="Calibri"/>
                <a:sym typeface="Calibri"/>
              </a:rPr>
              <a:t>: further pre-training models &gt;  original BERT-base model </a:t>
            </a:r>
            <a:endParaRPr sz="1500">
              <a:latin typeface="Calibri"/>
              <a:ea typeface="Calibri"/>
              <a:cs typeface="Calibri"/>
              <a:sym typeface="Calibri"/>
            </a:endParaRPr>
          </a:p>
          <a:p>
            <a:pPr indent="0" lvl="0" marL="0" rtl="0" algn="l">
              <a:lnSpc>
                <a:spcPct val="115000"/>
              </a:lnSpc>
              <a:spcBef>
                <a:spcPts val="0"/>
              </a:spcBef>
              <a:spcAft>
                <a:spcPts val="0"/>
              </a:spcAft>
              <a:buNone/>
            </a:pPr>
            <a:r>
              <a:rPr b="1" lang="en" sz="1500">
                <a:latin typeface="Calibri"/>
                <a:ea typeface="Calibri"/>
                <a:cs typeface="Calibri"/>
                <a:sym typeface="Calibri"/>
              </a:rPr>
              <a:t>Obs 2</a:t>
            </a:r>
            <a:r>
              <a:rPr lang="en" sz="1500">
                <a:latin typeface="Calibri"/>
                <a:ea typeface="Calibri"/>
                <a:cs typeface="Calibri"/>
                <a:sym typeface="Calibri"/>
              </a:rPr>
              <a:t>: In-domain pre-training  &gt; within-task pre-training </a:t>
            </a:r>
            <a:endParaRPr sz="1500">
              <a:latin typeface="Calibri"/>
              <a:ea typeface="Calibri"/>
              <a:cs typeface="Calibri"/>
              <a:sym typeface="Calibri"/>
            </a:endParaRPr>
          </a:p>
          <a:p>
            <a:pPr indent="0" lvl="0" marL="0" rtl="0" algn="l">
              <a:lnSpc>
                <a:spcPct val="115000"/>
              </a:lnSpc>
              <a:spcBef>
                <a:spcPts val="0"/>
              </a:spcBef>
              <a:spcAft>
                <a:spcPts val="0"/>
              </a:spcAft>
              <a:buNone/>
            </a:pPr>
            <a:r>
              <a:rPr b="1" lang="en" sz="1500">
                <a:latin typeface="Calibri"/>
                <a:ea typeface="Calibri"/>
                <a:cs typeface="Calibri"/>
                <a:sym typeface="Calibri"/>
              </a:rPr>
              <a:t>Obs 3: </a:t>
            </a:r>
            <a:r>
              <a:rPr lang="en" sz="1500">
                <a:latin typeface="Calibri"/>
                <a:ea typeface="Calibri"/>
                <a:cs typeface="Calibri"/>
                <a:sym typeface="Calibri"/>
              </a:rPr>
              <a:t>Cross-domain brings no obvious benefit</a:t>
            </a:r>
            <a:endParaRPr sz="1500">
              <a:latin typeface="Calibri"/>
              <a:ea typeface="Calibri"/>
              <a:cs typeface="Calibri"/>
              <a:sym typeface="Calibri"/>
            </a:endParaRPr>
          </a:p>
        </p:txBody>
      </p:sp>
      <p:sp>
        <p:nvSpPr>
          <p:cNvPr id="306" name="Google Shape;306;p33"/>
          <p:cNvSpPr/>
          <p:nvPr/>
        </p:nvSpPr>
        <p:spPr>
          <a:xfrm>
            <a:off x="3384200" y="4650450"/>
            <a:ext cx="4504800" cy="168000"/>
          </a:xfrm>
          <a:prstGeom prst="rect">
            <a:avLst/>
          </a:prstGeom>
          <a:solidFill>
            <a:srgbClr val="5300FF">
              <a:alpha val="189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III: Multi-task Fine-Tuning</a:t>
            </a:r>
            <a:endParaRPr/>
          </a:p>
        </p:txBody>
      </p:sp>
      <p:pic>
        <p:nvPicPr>
          <p:cNvPr id="312" name="Google Shape;312;p34"/>
          <p:cNvPicPr preferRelativeResize="0"/>
          <p:nvPr/>
        </p:nvPicPr>
        <p:blipFill>
          <a:blip r:embed="rId3">
            <a:alphaModFix/>
          </a:blip>
          <a:stretch>
            <a:fillRect/>
          </a:stretch>
        </p:blipFill>
        <p:spPr>
          <a:xfrm>
            <a:off x="410125" y="1882575"/>
            <a:ext cx="4754601" cy="2238375"/>
          </a:xfrm>
          <a:prstGeom prst="rect">
            <a:avLst/>
          </a:prstGeom>
          <a:noFill/>
          <a:ln>
            <a:noFill/>
          </a:ln>
        </p:spPr>
      </p:pic>
      <p:cxnSp>
        <p:nvCxnSpPr>
          <p:cNvPr id="313" name="Google Shape;313;p34"/>
          <p:cNvCxnSpPr/>
          <p:nvPr/>
        </p:nvCxnSpPr>
        <p:spPr>
          <a:xfrm flipH="1" rot="10800000">
            <a:off x="1804150" y="3317050"/>
            <a:ext cx="369900" cy="11100"/>
          </a:xfrm>
          <a:prstGeom prst="straightConnector1">
            <a:avLst/>
          </a:prstGeom>
          <a:noFill/>
          <a:ln cap="flat" cmpd="sng" w="9525">
            <a:solidFill>
              <a:srgbClr val="CC0000"/>
            </a:solidFill>
            <a:prstDash val="solid"/>
            <a:round/>
            <a:headEnd len="med" w="med" type="none"/>
            <a:tailEnd len="med" w="med" type="none"/>
          </a:ln>
        </p:spPr>
      </p:cxnSp>
      <p:cxnSp>
        <p:nvCxnSpPr>
          <p:cNvPr id="314" name="Google Shape;314;p34"/>
          <p:cNvCxnSpPr/>
          <p:nvPr/>
        </p:nvCxnSpPr>
        <p:spPr>
          <a:xfrm flipH="1" rot="10800000">
            <a:off x="1261800" y="2801600"/>
            <a:ext cx="430200" cy="6600"/>
          </a:xfrm>
          <a:prstGeom prst="straightConnector1">
            <a:avLst/>
          </a:prstGeom>
          <a:noFill/>
          <a:ln cap="flat" cmpd="sng" w="9525">
            <a:solidFill>
              <a:srgbClr val="CC0000"/>
            </a:solidFill>
            <a:prstDash val="solid"/>
            <a:round/>
            <a:headEnd len="med" w="med" type="none"/>
            <a:tailEnd len="med" w="med" type="none"/>
          </a:ln>
        </p:spPr>
      </p:cxnSp>
      <p:sp>
        <p:nvSpPr>
          <p:cNvPr id="315" name="Google Shape;315;p34"/>
          <p:cNvSpPr txBox="1"/>
          <p:nvPr/>
        </p:nvSpPr>
        <p:spPr>
          <a:xfrm>
            <a:off x="5636550" y="1860175"/>
            <a:ext cx="2868600" cy="2118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alibri"/>
              <a:buChar char="-"/>
            </a:pPr>
            <a:r>
              <a:rPr lang="en" sz="1500">
                <a:latin typeface="Calibri"/>
                <a:ea typeface="Calibri"/>
                <a:cs typeface="Calibri"/>
                <a:sym typeface="Calibri"/>
              </a:rPr>
              <a:t>No consistent improvement observed</a:t>
            </a:r>
            <a:endParaRPr sz="15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Thoughts on the paper</a:t>
            </a:r>
            <a:endParaRPr/>
          </a:p>
        </p:txBody>
      </p:sp>
      <p:sp>
        <p:nvSpPr>
          <p:cNvPr id="321" name="Google Shape;321;p35"/>
          <p:cNvSpPr txBox="1"/>
          <p:nvPr>
            <p:ph idx="1" type="body"/>
          </p:nvPr>
        </p:nvSpPr>
        <p:spPr>
          <a:xfrm>
            <a:off x="819150" y="1669675"/>
            <a:ext cx="7505700" cy="276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Introduce useful ideas for fine tunings</a:t>
            </a:r>
            <a:endParaRPr sz="1700"/>
          </a:p>
          <a:p>
            <a:pPr indent="-336550" lvl="0" marL="457200" rtl="0" algn="l">
              <a:spcBef>
                <a:spcPts val="0"/>
              </a:spcBef>
              <a:spcAft>
                <a:spcPts val="0"/>
              </a:spcAft>
              <a:buSzPts val="1700"/>
              <a:buChar char="-"/>
            </a:pPr>
            <a:r>
              <a:rPr lang="en" sz="1700"/>
              <a:t>Limitation: generalizability</a:t>
            </a:r>
            <a:endParaRPr sz="1400"/>
          </a:p>
          <a:p>
            <a:pPr indent="-317500" lvl="1" marL="914400" rtl="0" algn="l">
              <a:spcBef>
                <a:spcPts val="0"/>
              </a:spcBef>
              <a:spcAft>
                <a:spcPts val="0"/>
              </a:spcAft>
              <a:buSzPts val="1400"/>
              <a:buChar char="-"/>
            </a:pPr>
            <a:r>
              <a:rPr lang="en" sz="1400"/>
              <a:t>within-task pre-training experiment only test on one dataset</a:t>
            </a:r>
            <a:endParaRPr sz="1400"/>
          </a:p>
          <a:p>
            <a:pPr indent="-317500" lvl="1" marL="914400" rtl="0" algn="l">
              <a:spcBef>
                <a:spcPts val="0"/>
              </a:spcBef>
              <a:spcAft>
                <a:spcPts val="0"/>
              </a:spcAft>
              <a:buSzPts val="1400"/>
              <a:buChar char="-"/>
            </a:pPr>
            <a:r>
              <a:rPr lang="en" sz="1400"/>
              <a:t>Data, task specific</a:t>
            </a:r>
            <a:endParaRPr sz="1400"/>
          </a:p>
          <a:p>
            <a:pPr indent="-304800" lvl="1" marL="914400" rtl="0" algn="l">
              <a:spcBef>
                <a:spcPts val="0"/>
              </a:spcBef>
              <a:spcAft>
                <a:spcPts val="0"/>
              </a:spcAft>
              <a:buSzPts val="1200"/>
              <a:buChar char="-"/>
            </a:pPr>
            <a:r>
              <a:rPr lang="en" sz="1400"/>
              <a:t>Lack of clear explanation of why it works/not works</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327" name="Google Shape;327;p36"/>
          <p:cNvSpPr txBox="1"/>
          <p:nvPr>
            <p:ph idx="1" type="body"/>
          </p:nvPr>
        </p:nvSpPr>
        <p:spPr>
          <a:xfrm>
            <a:off x="819150" y="1527900"/>
            <a:ext cx="31884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500">
                <a:solidFill>
                  <a:srgbClr val="222222"/>
                </a:solidFill>
                <a:highlight>
                  <a:srgbClr val="FFFFFF"/>
                </a:highlight>
                <a:latin typeface="Arial"/>
                <a:ea typeface="Arial"/>
                <a:cs typeface="Arial"/>
                <a:sym typeface="Arial"/>
              </a:rPr>
              <a:t>Is there a consensus in the NLP community that the CLS token is the best way to derive meaning (classifications) from the 512 tokens that are the input to the BERT model? Why suffice to only use the vector associated with [CLS] to make classifications? Isn't it just a start-of-sentence token that's not part of the sentence?</a:t>
            </a:r>
            <a:r>
              <a:rPr lang="en" sz="1500">
                <a:solidFill>
                  <a:srgbClr val="222222"/>
                </a:solidFill>
                <a:highlight>
                  <a:srgbClr val="FFFFFF"/>
                </a:highlight>
                <a:latin typeface="Arial"/>
                <a:ea typeface="Arial"/>
                <a:cs typeface="Arial"/>
                <a:sym typeface="Arial"/>
              </a:rPr>
              <a:t> </a:t>
            </a:r>
            <a:endParaRPr sz="1800"/>
          </a:p>
        </p:txBody>
      </p:sp>
      <p:pic>
        <p:nvPicPr>
          <p:cNvPr id="328" name="Google Shape;328;p36"/>
          <p:cNvPicPr preferRelativeResize="0"/>
          <p:nvPr/>
        </p:nvPicPr>
        <p:blipFill>
          <a:blip r:embed="rId3">
            <a:alphaModFix/>
          </a:blip>
          <a:stretch>
            <a:fillRect/>
          </a:stretch>
        </p:blipFill>
        <p:spPr>
          <a:xfrm>
            <a:off x="4304449" y="941025"/>
            <a:ext cx="4071701" cy="3621751"/>
          </a:xfrm>
          <a:prstGeom prst="rect">
            <a:avLst/>
          </a:prstGeom>
          <a:noFill/>
          <a:ln>
            <a:noFill/>
          </a:ln>
        </p:spPr>
      </p:pic>
      <p:sp>
        <p:nvSpPr>
          <p:cNvPr id="329" name="Google Shape;329;p36"/>
          <p:cNvSpPr/>
          <p:nvPr/>
        </p:nvSpPr>
        <p:spPr>
          <a:xfrm>
            <a:off x="5181175" y="1714500"/>
            <a:ext cx="2816700" cy="41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684675" y="442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BERT Introduction:</a:t>
            </a:r>
            <a:endParaRPr b="1"/>
          </a:p>
        </p:txBody>
      </p:sp>
      <p:sp>
        <p:nvSpPr>
          <p:cNvPr id="156" name="Google Shape;156;p15"/>
          <p:cNvSpPr txBox="1"/>
          <p:nvPr>
            <p:ph idx="1" type="body"/>
          </p:nvPr>
        </p:nvSpPr>
        <p:spPr>
          <a:xfrm>
            <a:off x="4306050" y="1159175"/>
            <a:ext cx="3536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a:t>
            </a:r>
            <a:r>
              <a:rPr lang="en"/>
              <a:t>Bidirectional Encoder Representations from Transformers.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Structure: Pretty similar to the encoder of Transformer</a:t>
            </a:r>
            <a:endParaRPr/>
          </a:p>
        </p:txBody>
      </p:sp>
      <p:pic>
        <p:nvPicPr>
          <p:cNvPr id="157" name="Google Shape;157;p15"/>
          <p:cNvPicPr preferRelativeResize="0"/>
          <p:nvPr/>
        </p:nvPicPr>
        <p:blipFill>
          <a:blip r:embed="rId3">
            <a:alphaModFix/>
          </a:blip>
          <a:stretch>
            <a:fillRect/>
          </a:stretch>
        </p:blipFill>
        <p:spPr>
          <a:xfrm>
            <a:off x="234349" y="928150"/>
            <a:ext cx="4071701" cy="3621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236425" y="337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BERT Introduction:</a:t>
            </a:r>
            <a:endParaRPr b="1"/>
          </a:p>
        </p:txBody>
      </p:sp>
      <p:sp>
        <p:nvSpPr>
          <p:cNvPr id="163" name="Google Shape;163;p16"/>
          <p:cNvSpPr txBox="1"/>
          <p:nvPr>
            <p:ph idx="1" type="body"/>
          </p:nvPr>
        </p:nvSpPr>
        <p:spPr>
          <a:xfrm>
            <a:off x="4572000" y="1159175"/>
            <a:ext cx="3536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Bert Base:</a:t>
            </a:r>
            <a:endParaRPr/>
          </a:p>
        </p:txBody>
      </p:sp>
      <p:pic>
        <p:nvPicPr>
          <p:cNvPr id="164" name="Google Shape;164;p16"/>
          <p:cNvPicPr preferRelativeResize="0"/>
          <p:nvPr/>
        </p:nvPicPr>
        <p:blipFill>
          <a:blip r:embed="rId3">
            <a:alphaModFix/>
          </a:blip>
          <a:stretch>
            <a:fillRect/>
          </a:stretch>
        </p:blipFill>
        <p:spPr>
          <a:xfrm>
            <a:off x="324949" y="1017800"/>
            <a:ext cx="4071701" cy="3621751"/>
          </a:xfrm>
          <a:prstGeom prst="rect">
            <a:avLst/>
          </a:prstGeom>
          <a:noFill/>
          <a:ln>
            <a:noFill/>
          </a:ln>
        </p:spPr>
      </p:pic>
      <p:cxnSp>
        <p:nvCxnSpPr>
          <p:cNvPr id="165" name="Google Shape;165;p16"/>
          <p:cNvCxnSpPr>
            <a:stCxn id="164" idx="3"/>
            <a:endCxn id="166" idx="1"/>
          </p:cNvCxnSpPr>
          <p:nvPr/>
        </p:nvCxnSpPr>
        <p:spPr>
          <a:xfrm flipH="1" rot="10800000">
            <a:off x="4396650" y="1961376"/>
            <a:ext cx="1223700" cy="8673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6"/>
          <p:cNvSpPr txBox="1"/>
          <p:nvPr/>
        </p:nvSpPr>
        <p:spPr>
          <a:xfrm>
            <a:off x="5620275" y="1702538"/>
            <a:ext cx="20493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 Transformer Blocks</a:t>
            </a:r>
            <a:endParaRPr>
              <a:latin typeface="Roboto"/>
              <a:ea typeface="Roboto"/>
              <a:cs typeface="Roboto"/>
              <a:sym typeface="Roboto"/>
            </a:endParaRPr>
          </a:p>
        </p:txBody>
      </p:sp>
      <p:cxnSp>
        <p:nvCxnSpPr>
          <p:cNvPr id="167" name="Google Shape;167;p16"/>
          <p:cNvCxnSpPr>
            <a:stCxn id="164" idx="3"/>
            <a:endCxn id="168" idx="1"/>
          </p:cNvCxnSpPr>
          <p:nvPr/>
        </p:nvCxnSpPr>
        <p:spPr>
          <a:xfrm>
            <a:off x="4396650" y="2828676"/>
            <a:ext cx="1223700" cy="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16"/>
          <p:cNvSpPr txBox="1"/>
          <p:nvPr/>
        </p:nvSpPr>
        <p:spPr>
          <a:xfrm>
            <a:off x="5620350" y="2630850"/>
            <a:ext cx="30792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 self attention heads per layer</a:t>
            </a:r>
            <a:endParaRPr>
              <a:latin typeface="Roboto"/>
              <a:ea typeface="Roboto"/>
              <a:cs typeface="Roboto"/>
              <a:sym typeface="Roboto"/>
            </a:endParaRPr>
          </a:p>
        </p:txBody>
      </p:sp>
      <p:cxnSp>
        <p:nvCxnSpPr>
          <p:cNvPr id="169" name="Google Shape;169;p16"/>
          <p:cNvCxnSpPr>
            <a:stCxn id="164" idx="3"/>
            <a:endCxn id="170" idx="1"/>
          </p:cNvCxnSpPr>
          <p:nvPr/>
        </p:nvCxnSpPr>
        <p:spPr>
          <a:xfrm>
            <a:off x="4396650" y="2828675"/>
            <a:ext cx="1282800" cy="8673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6"/>
          <p:cNvSpPr txBox="1"/>
          <p:nvPr/>
        </p:nvSpPr>
        <p:spPr>
          <a:xfrm>
            <a:off x="5679525" y="3437350"/>
            <a:ext cx="19308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110M parameters!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471750" y="475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BERT Introduction:</a:t>
            </a:r>
            <a:endParaRPr b="1"/>
          </a:p>
        </p:txBody>
      </p:sp>
      <p:sp>
        <p:nvSpPr>
          <p:cNvPr id="176" name="Google Shape;176;p17"/>
          <p:cNvSpPr txBox="1"/>
          <p:nvPr>
            <p:ph idx="1" type="body"/>
          </p:nvPr>
        </p:nvSpPr>
        <p:spPr>
          <a:xfrm>
            <a:off x="4653450" y="1170375"/>
            <a:ext cx="3536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Base:</a:t>
            </a:r>
            <a:endParaRPr/>
          </a:p>
          <a:p>
            <a:pPr indent="0" lvl="0" marL="0" rtl="0" algn="l">
              <a:spcBef>
                <a:spcPts val="1600"/>
              </a:spcBef>
              <a:spcAft>
                <a:spcPts val="1600"/>
              </a:spcAft>
              <a:buNone/>
            </a:pPr>
            <a:r>
              <a:rPr lang="en" sz="1600"/>
              <a:t>Pretrained on </a:t>
            </a:r>
            <a:r>
              <a:rPr lang="en" sz="1600"/>
              <a:t>the BooksCorpus (800M words) and English Wikipedia (2,500M words)</a:t>
            </a:r>
            <a:endParaRPr sz="1600"/>
          </a:p>
        </p:txBody>
      </p:sp>
      <p:pic>
        <p:nvPicPr>
          <p:cNvPr id="177" name="Google Shape;177;p17"/>
          <p:cNvPicPr preferRelativeResize="0"/>
          <p:nvPr/>
        </p:nvPicPr>
        <p:blipFill>
          <a:blip r:embed="rId3">
            <a:alphaModFix/>
          </a:blip>
          <a:stretch>
            <a:fillRect/>
          </a:stretch>
        </p:blipFill>
        <p:spPr>
          <a:xfrm>
            <a:off x="257149" y="961800"/>
            <a:ext cx="4071701" cy="3621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apply BERT for Text Classification?</a:t>
            </a:r>
            <a:endParaRPr/>
          </a:p>
        </p:txBody>
      </p:sp>
      <p:sp>
        <p:nvSpPr>
          <p:cNvPr id="183" name="Google Shape;183;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18"/>
          <p:cNvPicPr preferRelativeResize="0"/>
          <p:nvPr/>
        </p:nvPicPr>
        <p:blipFill>
          <a:blip r:embed="rId3">
            <a:alphaModFix/>
          </a:blip>
          <a:stretch>
            <a:fillRect/>
          </a:stretch>
        </p:blipFill>
        <p:spPr>
          <a:xfrm>
            <a:off x="6072100" y="3151775"/>
            <a:ext cx="3071902" cy="1727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393350" y="418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apply BERT for Text Classification?</a:t>
            </a:r>
            <a:endParaRPr/>
          </a:p>
        </p:txBody>
      </p:sp>
      <p:pic>
        <p:nvPicPr>
          <p:cNvPr id="190" name="Google Shape;190;p19"/>
          <p:cNvPicPr preferRelativeResize="0"/>
          <p:nvPr/>
        </p:nvPicPr>
        <p:blipFill>
          <a:blip r:embed="rId3">
            <a:alphaModFix/>
          </a:blip>
          <a:stretch>
            <a:fillRect/>
          </a:stretch>
        </p:blipFill>
        <p:spPr>
          <a:xfrm>
            <a:off x="2468800" y="2455075"/>
            <a:ext cx="4059875" cy="2319925"/>
          </a:xfrm>
          <a:prstGeom prst="rect">
            <a:avLst/>
          </a:prstGeom>
          <a:noFill/>
          <a:ln>
            <a:noFill/>
          </a:ln>
        </p:spPr>
      </p:pic>
      <p:cxnSp>
        <p:nvCxnSpPr>
          <p:cNvPr id="191" name="Google Shape;191;p19"/>
          <p:cNvCxnSpPr>
            <a:endCxn id="192" idx="2"/>
          </p:cNvCxnSpPr>
          <p:nvPr/>
        </p:nvCxnSpPr>
        <p:spPr>
          <a:xfrm flipH="1" rot="10800000">
            <a:off x="2708700" y="2181325"/>
            <a:ext cx="5100" cy="2637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19"/>
          <p:cNvSpPr/>
          <p:nvPr/>
        </p:nvSpPr>
        <p:spPr>
          <a:xfrm>
            <a:off x="2211600" y="1927525"/>
            <a:ext cx="1004400" cy="2538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Dense</a:t>
            </a:r>
            <a:endParaRPr>
              <a:solidFill>
                <a:srgbClr val="FF0000"/>
              </a:solidFill>
            </a:endParaRPr>
          </a:p>
        </p:txBody>
      </p:sp>
      <p:sp>
        <p:nvSpPr>
          <p:cNvPr id="193" name="Google Shape;193;p19"/>
          <p:cNvSpPr/>
          <p:nvPr/>
        </p:nvSpPr>
        <p:spPr>
          <a:xfrm>
            <a:off x="2277600" y="1546338"/>
            <a:ext cx="872400" cy="207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0000"/>
                </a:solidFill>
              </a:rPr>
              <a:t>Softmax</a:t>
            </a:r>
            <a:endParaRPr sz="1100">
              <a:solidFill>
                <a:srgbClr val="FF0000"/>
              </a:solidFill>
            </a:endParaRPr>
          </a:p>
        </p:txBody>
      </p:sp>
      <p:cxnSp>
        <p:nvCxnSpPr>
          <p:cNvPr id="194" name="Google Shape;194;p19"/>
          <p:cNvCxnSpPr>
            <a:endCxn id="193" idx="2"/>
          </p:cNvCxnSpPr>
          <p:nvPr/>
        </p:nvCxnSpPr>
        <p:spPr>
          <a:xfrm rot="10800000">
            <a:off x="2713800" y="1754238"/>
            <a:ext cx="2700" cy="207900"/>
          </a:xfrm>
          <a:prstGeom prst="straightConnector1">
            <a:avLst/>
          </a:prstGeom>
          <a:noFill/>
          <a:ln cap="flat" cmpd="sng" w="9525">
            <a:solidFill>
              <a:schemeClr val="dk2"/>
            </a:solidFill>
            <a:prstDash val="solid"/>
            <a:round/>
            <a:headEnd len="med" w="med" type="none"/>
            <a:tailEnd len="med" w="med" type="triangle"/>
          </a:ln>
        </p:spPr>
      </p:cxnSp>
      <p:pic>
        <p:nvPicPr>
          <p:cNvPr descr="L:ce(\hat{y},y)" id="195" name="Google Shape;195;p19" title="MathEquation,#000000"/>
          <p:cNvPicPr preferRelativeResize="0"/>
          <p:nvPr/>
        </p:nvPicPr>
        <p:blipFill>
          <a:blip r:embed="rId4">
            <a:alphaModFix/>
          </a:blip>
          <a:stretch>
            <a:fillRect/>
          </a:stretch>
        </p:blipFill>
        <p:spPr>
          <a:xfrm>
            <a:off x="2305648" y="1368717"/>
            <a:ext cx="811214" cy="20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Fine-tuning methods</a:t>
            </a:r>
            <a:endParaRPr/>
          </a:p>
        </p:txBody>
      </p:sp>
      <p:sp>
        <p:nvSpPr>
          <p:cNvPr id="201" name="Google Shape;20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500"/>
          </a:p>
          <a:p>
            <a:pPr indent="-323850" lvl="0" marL="457200" rtl="0" algn="l">
              <a:lnSpc>
                <a:spcPct val="200000"/>
              </a:lnSpc>
              <a:spcBef>
                <a:spcPts val="1600"/>
              </a:spcBef>
              <a:spcAft>
                <a:spcPts val="0"/>
              </a:spcAft>
              <a:buSzPts val="1500"/>
              <a:buChar char="●"/>
            </a:pPr>
            <a:r>
              <a:rPr lang="en" sz="1500"/>
              <a:t>Fine-Tuning Strategies</a:t>
            </a:r>
            <a:endParaRPr sz="1500"/>
          </a:p>
          <a:p>
            <a:pPr indent="-323850" lvl="0" marL="457200" rtl="0" algn="l">
              <a:lnSpc>
                <a:spcPct val="200000"/>
              </a:lnSpc>
              <a:spcBef>
                <a:spcPts val="0"/>
              </a:spcBef>
              <a:spcAft>
                <a:spcPts val="0"/>
              </a:spcAft>
              <a:buSzPts val="1500"/>
              <a:buChar char="●"/>
            </a:pPr>
            <a:r>
              <a:rPr lang="en" sz="1500"/>
              <a:t>Further Pre-training</a:t>
            </a:r>
            <a:endParaRPr sz="1500"/>
          </a:p>
          <a:p>
            <a:pPr indent="-323850" lvl="0" marL="457200" rtl="0" algn="l">
              <a:lnSpc>
                <a:spcPct val="200000"/>
              </a:lnSpc>
              <a:spcBef>
                <a:spcPts val="0"/>
              </a:spcBef>
              <a:spcAft>
                <a:spcPts val="0"/>
              </a:spcAft>
              <a:buSzPts val="1500"/>
              <a:buChar char="●"/>
            </a:pPr>
            <a:r>
              <a:rPr lang="en" sz="1500"/>
              <a:t>Multi-Task Fine-Tuning</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a:t>
            </a:r>
            <a:r>
              <a:rPr lang="en"/>
              <a:t>T</a:t>
            </a:r>
            <a:r>
              <a:rPr lang="en"/>
              <a:t>uning Strategies</a:t>
            </a:r>
            <a:endParaRPr/>
          </a:p>
        </p:txBody>
      </p:sp>
      <p:sp>
        <p:nvSpPr>
          <p:cNvPr id="207" name="Google Shape;207;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sz="1400"/>
              <a:t>How to deal with long text?</a:t>
            </a:r>
            <a:endParaRPr sz="1400"/>
          </a:p>
          <a:p>
            <a:pPr indent="-304800" lvl="1" marL="914400" rtl="0" algn="l">
              <a:lnSpc>
                <a:spcPct val="150000"/>
              </a:lnSpc>
              <a:spcBef>
                <a:spcPts val="0"/>
              </a:spcBef>
              <a:spcAft>
                <a:spcPts val="0"/>
              </a:spcAft>
              <a:buSzPts val="1200"/>
              <a:buChar char="○"/>
            </a:pPr>
            <a:r>
              <a:rPr lang="en" sz="1200"/>
              <a:t>Maximum sequence length of BERT is 512</a:t>
            </a:r>
            <a:endParaRPr sz="1200"/>
          </a:p>
          <a:p>
            <a:pPr indent="-317500" lvl="0" marL="457200" rtl="0" algn="l">
              <a:lnSpc>
                <a:spcPct val="150000"/>
              </a:lnSpc>
              <a:spcBef>
                <a:spcPts val="0"/>
              </a:spcBef>
              <a:spcAft>
                <a:spcPts val="0"/>
              </a:spcAft>
              <a:buSzPts val="1400"/>
              <a:buAutoNum type="arabicPeriod"/>
            </a:pPr>
            <a:r>
              <a:rPr lang="en" sz="1400"/>
              <a:t>Which layer to choose for our classification task?</a:t>
            </a:r>
            <a:endParaRPr sz="1400"/>
          </a:p>
          <a:p>
            <a:pPr indent="-304800" lvl="1" marL="914400" rtl="0" algn="l">
              <a:lnSpc>
                <a:spcPct val="150000"/>
              </a:lnSpc>
              <a:spcBef>
                <a:spcPts val="0"/>
              </a:spcBef>
              <a:spcAft>
                <a:spcPts val="0"/>
              </a:spcAft>
              <a:buSzPts val="1200"/>
              <a:buChar char="○"/>
            </a:pPr>
            <a:r>
              <a:rPr lang="en" sz="1200"/>
              <a:t>Which layer works for the best for target task?</a:t>
            </a:r>
            <a:endParaRPr sz="1200"/>
          </a:p>
          <a:p>
            <a:pPr indent="-317500" lvl="0" marL="457200" rtl="0" algn="l">
              <a:lnSpc>
                <a:spcPct val="150000"/>
              </a:lnSpc>
              <a:spcBef>
                <a:spcPts val="0"/>
              </a:spcBef>
              <a:spcAft>
                <a:spcPts val="0"/>
              </a:spcAft>
              <a:buSzPts val="1400"/>
              <a:buAutoNum type="arabicPeriod"/>
            </a:pPr>
            <a:r>
              <a:rPr lang="en" sz="1400"/>
              <a:t>How to prevent overfitting? How to set appropriate learning rate?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