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82" r:id="rId3"/>
    <p:sldId id="315" r:id="rId4"/>
    <p:sldId id="314" r:id="rId5"/>
    <p:sldId id="294" r:id="rId6"/>
    <p:sldId id="312" r:id="rId7"/>
    <p:sldId id="281" r:id="rId8"/>
    <p:sldId id="310" r:id="rId9"/>
    <p:sldId id="307" r:id="rId10"/>
    <p:sldId id="306" r:id="rId11"/>
    <p:sldId id="305" r:id="rId12"/>
    <p:sldId id="276" r:id="rId13"/>
    <p:sldId id="295" r:id="rId14"/>
    <p:sldId id="299" r:id="rId15"/>
    <p:sldId id="301" r:id="rId16"/>
    <p:sldId id="293" r:id="rId17"/>
    <p:sldId id="290" r:id="rId18"/>
    <p:sldId id="311" r:id="rId19"/>
    <p:sldId id="308" r:id="rId20"/>
    <p:sldId id="30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" panose="02010600030101010101" pitchFamily="2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341"/>
  </p:normalViewPr>
  <p:slideViewPr>
    <p:cSldViewPr snapToGrid="0">
      <p:cViewPr varScale="1">
        <p:scale>
          <a:sx n="72" d="100"/>
          <a:sy n="72" d="100"/>
        </p:scale>
        <p:origin x="27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8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3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25430" y="14412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>
            <a:extLst>
              <a:ext uri="{FF2B5EF4-FFF2-40B4-BE49-F238E27FC236}">
                <a16:creationId xmlns:a16="http://schemas.microsoft.com/office/drawing/2014/main" id="{0E5A5CCA-AF46-158E-429D-91B01B7A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29" y="3157090"/>
            <a:ext cx="45147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Personalized Recommendation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451F40-2ADF-0642-9C39-32981175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28"/>
            <a:ext cx="12192000" cy="64653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09CCCC-D39C-6642-A15D-901A05A08B29}"/>
              </a:ext>
            </a:extLst>
          </p:cNvPr>
          <p:cNvSpPr txBox="1"/>
          <p:nvPr/>
        </p:nvSpPr>
        <p:spPr>
          <a:xfrm>
            <a:off x="8274205" y="1438508"/>
            <a:ext cx="1877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Water heater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93E66-6772-5440-B73B-77312F5D7AAC}"/>
              </a:ext>
            </a:extLst>
          </p:cNvPr>
          <p:cNvSpPr txBox="1"/>
          <p:nvPr/>
        </p:nvSpPr>
        <p:spPr>
          <a:xfrm>
            <a:off x="7132803" y="2303422"/>
            <a:ext cx="19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Living balcony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A6076-346A-B343-974D-342A1359F969}"/>
              </a:ext>
            </a:extLst>
          </p:cNvPr>
          <p:cNvSpPr txBox="1"/>
          <p:nvPr/>
        </p:nvSpPr>
        <p:spPr>
          <a:xfrm>
            <a:off x="5194374" y="4393580"/>
            <a:ext cx="180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Washroom 1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34CC9-46A8-4E4C-8A08-549726AA24DC}"/>
              </a:ext>
            </a:extLst>
          </p:cNvPr>
          <p:cNvSpPr txBox="1"/>
          <p:nvPr/>
        </p:nvSpPr>
        <p:spPr>
          <a:xfrm>
            <a:off x="1349299" y="5776331"/>
            <a:ext cx="180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Washroom 2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D78597-9967-2248-A35E-B31FD5475AA6}"/>
              </a:ext>
            </a:extLst>
          </p:cNvPr>
          <p:cNvGrpSpPr/>
          <p:nvPr/>
        </p:nvGrpSpPr>
        <p:grpSpPr>
          <a:xfrm>
            <a:off x="0" y="196508"/>
            <a:ext cx="12192000" cy="6487285"/>
            <a:chOff x="0" y="185357"/>
            <a:chExt cx="12192000" cy="648728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66E9AD0-89DA-5247-8E4E-E192297D1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5357"/>
              <a:ext cx="12192000" cy="6487285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E6992D-5A97-DE45-8005-828CA403C176}"/>
                </a:ext>
              </a:extLst>
            </p:cNvPr>
            <p:cNvSpPr txBox="1"/>
            <p:nvPr/>
          </p:nvSpPr>
          <p:spPr>
            <a:xfrm>
              <a:off x="8274205" y="1427357"/>
              <a:ext cx="1877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Water heater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7DB82A-DA0D-A94D-9A30-6CC502950D9D}"/>
                </a:ext>
              </a:extLst>
            </p:cNvPr>
            <p:cNvSpPr txBox="1"/>
            <p:nvPr/>
          </p:nvSpPr>
          <p:spPr>
            <a:xfrm>
              <a:off x="7132803" y="2292271"/>
              <a:ext cx="1980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Living balcony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EC00BDF-E96D-6246-9943-CF1851996469}"/>
                </a:ext>
              </a:extLst>
            </p:cNvPr>
            <p:cNvSpPr txBox="1"/>
            <p:nvPr/>
          </p:nvSpPr>
          <p:spPr>
            <a:xfrm>
              <a:off x="5194374" y="4382429"/>
              <a:ext cx="1803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Washroom 1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226772-B0B8-ED4B-8AE9-C433BD70A728}"/>
                </a:ext>
              </a:extLst>
            </p:cNvPr>
            <p:cNvSpPr txBox="1"/>
            <p:nvPr/>
          </p:nvSpPr>
          <p:spPr>
            <a:xfrm>
              <a:off x="1349299" y="5765180"/>
              <a:ext cx="1803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Washroom 2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4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弧形 7"/>
          <p:cNvSpPr/>
          <p:nvPr/>
        </p:nvSpPr>
        <p:spPr>
          <a:xfrm>
            <a:off x="916289" y="1514607"/>
            <a:ext cx="1666968" cy="1666968"/>
          </a:xfrm>
          <a:prstGeom prst="arc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弧形 14"/>
          <p:cNvSpPr/>
          <p:nvPr/>
        </p:nvSpPr>
        <p:spPr>
          <a:xfrm flipV="1">
            <a:off x="929947" y="3588943"/>
            <a:ext cx="1666968" cy="1666968"/>
          </a:xfrm>
          <a:prstGeom prst="arc">
            <a:avLst/>
          </a:prstGeom>
          <a:ln w="95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4" name="流程图: 接点 13"/>
          <p:cNvSpPr/>
          <p:nvPr/>
        </p:nvSpPr>
        <p:spPr>
          <a:xfrm>
            <a:off x="1172417" y="3736627"/>
            <a:ext cx="1182028" cy="118203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1157805" y="1745166"/>
            <a:ext cx="1182028" cy="118203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52594" y="1779557"/>
            <a:ext cx="2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6" name="Rectangle 161"/>
          <p:cNvSpPr>
            <a:spLocks noChangeArrowheads="1"/>
          </p:cNvSpPr>
          <p:nvPr/>
        </p:nvSpPr>
        <p:spPr bwMode="auto">
          <a:xfrm>
            <a:off x="3145931" y="2348091"/>
            <a:ext cx="60190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/>
            <a:r>
              <a:rPr lang="en-US" altLang="zh-CN" sz="2400" dirty="0"/>
              <a:t>Recycle the cold water to the water heater</a:t>
            </a:r>
            <a:endParaRPr lang="zh-CN" altLang="zh-CN" sz="2400" dirty="0"/>
          </a:p>
        </p:txBody>
      </p:sp>
      <p:sp>
        <p:nvSpPr>
          <p:cNvPr id="41" name="矩形 40"/>
          <p:cNvSpPr/>
          <p:nvPr/>
        </p:nvSpPr>
        <p:spPr>
          <a:xfrm>
            <a:off x="3276005" y="2195503"/>
            <a:ext cx="16223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11089" y="3888836"/>
            <a:ext cx="3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65" name="Rectangle 161"/>
          <p:cNvSpPr>
            <a:spLocks noChangeArrowheads="1"/>
          </p:cNvSpPr>
          <p:nvPr/>
        </p:nvSpPr>
        <p:spPr bwMode="auto">
          <a:xfrm>
            <a:off x="3145931" y="4432972"/>
            <a:ext cx="84574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/>
            <a:r>
              <a:rPr lang="en-US" altLang="zh-CN" sz="2400" dirty="0"/>
              <a:t>Release the water when it is comfortable enough</a:t>
            </a:r>
            <a:endParaRPr lang="zh-CN" altLang="zh-CN" sz="2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B27377-618F-8F42-8341-49874D1B3BD2}"/>
              </a:ext>
            </a:extLst>
          </p:cNvPr>
          <p:cNvSpPr/>
          <p:nvPr/>
        </p:nvSpPr>
        <p:spPr>
          <a:xfrm>
            <a:off x="3325874" y="4327642"/>
            <a:ext cx="16223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5FC6C3-A4FD-BD48-B0C6-EB8FC83E0833}"/>
              </a:ext>
            </a:extLst>
          </p:cNvPr>
          <p:cNvGrpSpPr/>
          <p:nvPr/>
        </p:nvGrpSpPr>
        <p:grpSpPr>
          <a:xfrm>
            <a:off x="4206340" y="523586"/>
            <a:ext cx="3779318" cy="624405"/>
            <a:chOff x="4202223" y="363799"/>
            <a:chExt cx="3779318" cy="62440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9DAA397-F706-3A4B-ABCF-E3E5CAF85643}"/>
                </a:ext>
              </a:extLst>
            </p:cNvPr>
            <p:cNvSpPr/>
            <p:nvPr/>
          </p:nvSpPr>
          <p:spPr>
            <a:xfrm>
              <a:off x="4202223" y="942485"/>
              <a:ext cx="377931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AB546DD-2397-AE4B-A2CB-737A27FA91AD}"/>
                </a:ext>
              </a:extLst>
            </p:cNvPr>
            <p:cNvSpPr txBox="1"/>
            <p:nvPr/>
          </p:nvSpPr>
          <p:spPr>
            <a:xfrm>
              <a:off x="4202223" y="363799"/>
              <a:ext cx="37793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Water-recycling tube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4" grpId="0" animBg="1"/>
      <p:bldP spid="4" grpId="0" animBg="1"/>
      <p:bldP spid="25" grpId="0"/>
      <p:bldP spid="26" grpId="0"/>
      <p:bldP spid="41" grpId="0" animBg="1"/>
      <p:bldP spid="64" grpId="0"/>
      <p:bldP spid="65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945676" y="2090172"/>
            <a:ext cx="916502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 water </a:t>
            </a:r>
            <a:r>
              <a:rPr kumimoji="1" lang="en-US" altLang="zh-CN" sz="2400" dirty="0">
                <a:solidFill>
                  <a:srgbClr val="00B0F0"/>
                </a:solidFill>
              </a:rPr>
              <a:t>recycling</a:t>
            </a:r>
            <a:r>
              <a:rPr kumimoji="1" lang="en-US" altLang="zh-CN" sz="2400" dirty="0"/>
              <a:t> tube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 </a:t>
            </a:r>
            <a:r>
              <a:rPr kumimoji="1" lang="en-US" altLang="zh-CN" sz="2400" dirty="0">
                <a:solidFill>
                  <a:srgbClr val="00B0F0"/>
                </a:solidFill>
              </a:rPr>
              <a:t>temperature detector</a:t>
            </a:r>
            <a:r>
              <a:rPr kumimoji="1" lang="en-US" altLang="zh-CN" sz="2400" dirty="0">
                <a:solidFill>
                  <a:srgbClr val="00B050"/>
                </a:solidFill>
              </a:rPr>
              <a:t> </a:t>
            </a:r>
            <a:r>
              <a:rPr kumimoji="1" lang="en-US" altLang="zh-CN" sz="2400" dirty="0"/>
              <a:t>and a valve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An </a:t>
            </a:r>
            <a:r>
              <a:rPr kumimoji="1" lang="en-US" altLang="zh-CN" sz="2400" dirty="0">
                <a:solidFill>
                  <a:srgbClr val="00B0F0"/>
                </a:solidFill>
              </a:rPr>
              <a:t>intelligent</a:t>
            </a:r>
            <a:r>
              <a:rPr kumimoji="1" lang="en-US" altLang="zh-CN" sz="2400" dirty="0"/>
              <a:t> control system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Save water </a:t>
            </a:r>
            <a:r>
              <a:rPr kumimoji="1" lang="en-US" altLang="zh-CN" sz="2400" dirty="0">
                <a:solidFill>
                  <a:srgbClr val="00B050"/>
                </a:solidFill>
              </a:rPr>
              <a:t>conveniently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Keep </a:t>
            </a:r>
            <a:r>
              <a:rPr kumimoji="1" lang="en-US" altLang="zh-CN" sz="2400" dirty="0">
                <a:solidFill>
                  <a:srgbClr val="00B050"/>
                </a:solidFill>
              </a:rPr>
              <a:t>away from </a:t>
            </a:r>
            <a:r>
              <a:rPr kumimoji="1" lang="en-US" altLang="zh-CN" sz="2400" dirty="0"/>
              <a:t>cold water and get comfortable water immediately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Small </a:t>
            </a:r>
            <a:r>
              <a:rPr kumimoji="1" lang="en-US" altLang="zh-CN" sz="2400" dirty="0">
                <a:solidFill>
                  <a:srgbClr val="00B050"/>
                </a:solidFill>
              </a:rPr>
              <a:t>cost</a:t>
            </a:r>
            <a:r>
              <a:rPr kumimoji="1" lang="en-US" altLang="zh-CN" sz="2400" dirty="0"/>
              <a:t> and a big difference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749F4F-9DA5-2F49-893D-2EFDBA3EEA4D}"/>
              </a:ext>
            </a:extLst>
          </p:cNvPr>
          <p:cNvGrpSpPr/>
          <p:nvPr/>
        </p:nvGrpSpPr>
        <p:grpSpPr>
          <a:xfrm>
            <a:off x="4642079" y="870542"/>
            <a:ext cx="2907842" cy="686375"/>
            <a:chOff x="4642078" y="301830"/>
            <a:chExt cx="2907842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4642078" y="886605"/>
              <a:ext cx="290784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4642078" y="301830"/>
              <a:ext cx="2907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b="1" dirty="0"/>
                <a:t>Implementation</a:t>
              </a:r>
              <a:endParaRPr kumimoji="1"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9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25069" y="1474690"/>
            <a:ext cx="207821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097316" y="3372533"/>
            <a:ext cx="53969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Conclusion</a:t>
            </a: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112944" y="1905506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Water-recycling tube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Contribute to the water conservation at a low cost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Save water and improve people’s life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5137149" y="886605"/>
            <a:ext cx="1917700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660226" y="301830"/>
            <a:ext cx="48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Conclusion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8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4744E9-2452-9149-B49D-3BCF9D73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17" y="1320731"/>
            <a:ext cx="11445765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 algn="just"/>
            <a:r>
              <a:rPr lang="en-US" altLang="zh-CN" sz="20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Chen, X., Li, F., Li, X., Hu, Y., &amp; Hu, P. (2020). Evaluating and mapping water supply and demand for sustainable urban ecosystem management in Shenzhen, China. </a:t>
            </a:r>
            <a:r>
              <a:rPr lang="en-US" altLang="zh-CN" sz="2000" i="1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Journal of Cleaner Production, 251</a:t>
            </a:r>
            <a:r>
              <a:rPr lang="en-US" altLang="zh-CN" sz="20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119754. </a:t>
            </a:r>
            <a:endParaRPr lang="zh-CN" altLang="zh-CN" sz="2000" kern="1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8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flipV="1">
            <a:off x="1632423" y="4086653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3815" y="3013501"/>
            <a:ext cx="306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Q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&amp;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endParaRPr lang="zh-CN" altLang="en-US" sz="48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53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27712" y="2857465"/>
            <a:ext cx="91650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Water saving in school: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60283" y="886605"/>
            <a:ext cx="6250262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60283" y="301830"/>
            <a:ext cx="625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Water saving measures in Shenzhen</a:t>
            </a:r>
          </a:p>
        </p:txBody>
      </p:sp>
    </p:spTree>
    <p:extLst>
      <p:ext uri="{BB962C8B-B14F-4D97-AF65-F5344CB8AC3E}">
        <p14:creationId xmlns:p14="http://schemas.microsoft.com/office/powerpoint/2010/main" val="12985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E5CCF7-DE65-AF4B-BAC1-8342C059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9" y="0"/>
            <a:ext cx="10771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27712" y="2857465"/>
            <a:ext cx="91650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Water saving in school: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"water-saving device" in the faucets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60283" y="886605"/>
            <a:ext cx="6250262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60283" y="301830"/>
            <a:ext cx="6250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Water saving measures in Shenzhen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09D8BE-543E-E746-89A8-4806D8BD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32" y="180099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183786"/>
            <a:ext cx="9748745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country/region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Return the number of student with GPA less than 3.3 been accepted to graduate programs in different regions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Country/Region Selection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88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7" y="2324432"/>
            <a:ext cx="974874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university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average GPA, GRE, TOFEL scores for appliers in CUHKSZ who are accepted by MIT in 2022.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Search for DS programs in United States universities whose tuition fee is less than 50000.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University Selection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44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442965"/>
            <a:ext cx="9748745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program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numbers of students from CUHKSZ been accepted by different programs offered by MIT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Program Selection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82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General Positioning</a:t>
            </a:r>
            <a:endParaRPr kumimoji="1" lang="zh-CN" altLang="en-US" sz="3200" b="1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F80D054-1376-F4C8-9D95-349A613E989D}"/>
              </a:ext>
            </a:extLst>
          </p:cNvPr>
          <p:cNvGrpSpPr/>
          <p:nvPr/>
        </p:nvGrpSpPr>
        <p:grpSpPr>
          <a:xfrm>
            <a:off x="1136342" y="1565508"/>
            <a:ext cx="10557031" cy="4872282"/>
            <a:chOff x="1136342" y="1565508"/>
            <a:chExt cx="10557031" cy="4872282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35E1805-4B8F-5305-81A8-4376E0BD73CD}"/>
                </a:ext>
              </a:extLst>
            </p:cNvPr>
            <p:cNvGrpSpPr/>
            <p:nvPr/>
          </p:nvGrpSpPr>
          <p:grpSpPr>
            <a:xfrm>
              <a:off x="2201663" y="1565508"/>
              <a:ext cx="9491710" cy="4872282"/>
              <a:chOff x="2201663" y="1565508"/>
              <a:chExt cx="9491710" cy="487228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8A1CF2-445A-0B03-78DE-9C834D32EA13}"/>
                  </a:ext>
                </a:extLst>
              </p:cNvPr>
              <p:cNvSpPr/>
              <p:nvPr/>
            </p:nvSpPr>
            <p:spPr>
              <a:xfrm>
                <a:off x="38795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B93821-125F-6BB3-DF82-89738BE4A72D}"/>
                  </a:ext>
                </a:extLst>
              </p:cNvPr>
              <p:cNvSpPr/>
              <p:nvPr/>
            </p:nvSpPr>
            <p:spPr>
              <a:xfrm>
                <a:off x="956273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8838811-286A-F238-AC3E-8769167465A8}"/>
                  </a:ext>
                </a:extLst>
              </p:cNvPr>
              <p:cNvSpPr/>
              <p:nvPr/>
            </p:nvSpPr>
            <p:spPr>
              <a:xfrm>
                <a:off x="6721137" y="5782322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6DA44FD-BEE4-6D00-EF7C-4A3DB5524F34}"/>
                  </a:ext>
                </a:extLst>
              </p:cNvPr>
              <p:cNvCxnSpPr>
                <a:cxnSpLocks/>
                <a:stCxn id="17" idx="2"/>
                <a:endCxn id="6" idx="0"/>
              </p:cNvCxnSpPr>
              <p:nvPr/>
            </p:nvCxnSpPr>
            <p:spPr>
              <a:xfrm flipH="1">
                <a:off x="2201663" y="4197312"/>
                <a:ext cx="1484051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0C6E02E-848F-C3BF-9845-8E47B7995371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7786458" y="4170248"/>
                <a:ext cx="1226967" cy="1612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58D2AC6-DC0E-CF9E-4921-B1F50FCE08CF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>
                <a:off x="9030071" y="4170248"/>
                <a:ext cx="1437813" cy="1628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6FEA014-19A8-A941-5D9B-496BCE06D415}"/>
                  </a:ext>
                </a:extLst>
              </p:cNvPr>
              <p:cNvCxnSpPr>
                <a:cxnSpLocks/>
                <a:stCxn id="17" idx="2"/>
                <a:endCxn id="5" idx="0"/>
              </p:cNvCxnSpPr>
              <p:nvPr/>
            </p:nvCxnSpPr>
            <p:spPr>
              <a:xfrm>
                <a:off x="3685714" y="4197312"/>
                <a:ext cx="1259149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D7D5959-6645-9ABB-86DD-485266C04679}"/>
                  </a:ext>
                </a:extLst>
              </p:cNvPr>
              <p:cNvSpPr/>
              <p:nvPr/>
            </p:nvSpPr>
            <p:spPr>
              <a:xfrm>
                <a:off x="2620393" y="3558120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F4C60C1-F405-6643-82CF-721E4720977A}"/>
                  </a:ext>
                </a:extLst>
              </p:cNvPr>
              <p:cNvSpPr/>
              <p:nvPr/>
            </p:nvSpPr>
            <p:spPr>
              <a:xfrm>
                <a:off x="7964750" y="3531056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776DF6-91D2-C435-476A-42F52F9770E9}"/>
                  </a:ext>
                </a:extLst>
              </p:cNvPr>
              <p:cNvSpPr/>
              <p:nvPr/>
            </p:nvSpPr>
            <p:spPr>
              <a:xfrm>
                <a:off x="5275185" y="156550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17CAC33-8789-5A07-1386-B39B9DC1E020}"/>
                  </a:ext>
                </a:extLst>
              </p:cNvPr>
              <p:cNvCxnSpPr>
                <a:cxnSpLocks/>
                <a:stCxn id="19" idx="2"/>
                <a:endCxn id="17" idx="0"/>
              </p:cNvCxnSpPr>
              <p:nvPr/>
            </p:nvCxnSpPr>
            <p:spPr>
              <a:xfrm flipH="1">
                <a:off x="3685714" y="2204700"/>
                <a:ext cx="2654792" cy="1353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9CFA2E15-6506-F562-C123-6C0F63810B18}"/>
                  </a:ext>
                </a:extLst>
              </p:cNvPr>
              <p:cNvCxnSpPr>
                <a:cxnSpLocks/>
                <a:stCxn id="19" idx="2"/>
                <a:endCxn id="18" idx="0"/>
              </p:cNvCxnSpPr>
              <p:nvPr/>
            </p:nvCxnSpPr>
            <p:spPr>
              <a:xfrm>
                <a:off x="6340506" y="2204700"/>
                <a:ext cx="2689565" cy="1326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8DA20DB-F906-4FAD-FEFA-3BD0A9277463}"/>
                  </a:ext>
                </a:extLst>
              </p:cNvPr>
              <p:cNvSpPr txBox="1"/>
              <p:nvPr/>
            </p:nvSpPr>
            <p:spPr>
              <a:xfrm>
                <a:off x="5275185" y="1700438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GPA&gt;=3.5?</a:t>
                </a:r>
                <a:endParaRPr lang="zh-CN" altLang="en-US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C5F366F-71F3-EBBA-F29F-35B19D11F82B}"/>
                  </a:ext>
                </a:extLst>
              </p:cNvPr>
              <p:cNvSpPr txBox="1"/>
              <p:nvPr/>
            </p:nvSpPr>
            <p:spPr>
              <a:xfrm>
                <a:off x="7961977" y="4857412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918E7D7-6ADD-5A35-E585-3C4C0BC947B5}"/>
                  </a:ext>
                </a:extLst>
              </p:cNvPr>
              <p:cNvSpPr txBox="1"/>
              <p:nvPr/>
            </p:nvSpPr>
            <p:spPr>
              <a:xfrm>
                <a:off x="2701218" y="469774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DAE01D-9049-FAEE-5DEE-5F162E1B052B}"/>
                  </a:ext>
                </a:extLst>
              </p:cNvPr>
              <p:cNvSpPr txBox="1"/>
              <p:nvPr/>
            </p:nvSpPr>
            <p:spPr>
              <a:xfrm>
                <a:off x="4749553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9D58986-6382-FDFA-8046-F749F48B4871}"/>
                  </a:ext>
                </a:extLst>
              </p:cNvPr>
              <p:cNvSpPr txBox="1"/>
              <p:nvPr/>
            </p:nvSpPr>
            <p:spPr>
              <a:xfrm>
                <a:off x="4367259" y="472158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FD0B945-AC9B-4EB8-70F4-E6432CA51226}"/>
                  </a:ext>
                </a:extLst>
              </p:cNvPr>
              <p:cNvSpPr txBox="1"/>
              <p:nvPr/>
            </p:nvSpPr>
            <p:spPr>
              <a:xfrm>
                <a:off x="9883437" y="485741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9EF793E-F2AD-10E4-6AC5-E24AD6CE6A40}"/>
                  </a:ext>
                </a:extLst>
              </p:cNvPr>
              <p:cNvSpPr txBox="1"/>
              <p:nvPr/>
            </p:nvSpPr>
            <p:spPr>
              <a:xfrm>
                <a:off x="7591148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AB57443-4535-CC76-3A23-6CA0D98C127B}"/>
                </a:ext>
              </a:extLst>
            </p:cNvPr>
            <p:cNvGrpSpPr/>
            <p:nvPr/>
          </p:nvGrpSpPr>
          <p:grpSpPr>
            <a:xfrm>
              <a:off x="1136342" y="3682042"/>
              <a:ext cx="10463814" cy="2755748"/>
              <a:chOff x="1136342" y="3682042"/>
              <a:chExt cx="10463814" cy="27557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117C95-92D6-D32E-CA54-C39D825554EC}"/>
                  </a:ext>
                </a:extLst>
              </p:cNvPr>
              <p:cNvSpPr/>
              <p:nvPr/>
            </p:nvSpPr>
            <p:spPr>
              <a:xfrm>
                <a:off x="11363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99A6AD-4361-FE0D-AF57-637233B84808}"/>
                  </a:ext>
                </a:extLst>
              </p:cNvPr>
              <p:cNvSpPr txBox="1"/>
              <p:nvPr/>
            </p:nvSpPr>
            <p:spPr>
              <a:xfrm>
                <a:off x="2627236" y="3708439"/>
                <a:ext cx="2130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GRE&gt;325&amp;TOEFL&gt;105?</a:t>
                </a:r>
                <a:endParaRPr lang="zh-CN" altLang="en-US" sz="16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6CBBD85-8B5F-67FA-D46C-592878C9F803}"/>
                  </a:ext>
                </a:extLst>
              </p:cNvPr>
              <p:cNvSpPr txBox="1"/>
              <p:nvPr/>
            </p:nvSpPr>
            <p:spPr>
              <a:xfrm>
                <a:off x="1136342" y="5929695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20</a:t>
                </a:r>
                <a:endParaRPr lang="zh-CN" altLang="en-US" dirty="0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266A097-075E-5162-22C0-40E549476545}"/>
                  </a:ext>
                </a:extLst>
              </p:cNvPr>
              <p:cNvSpPr txBox="1"/>
              <p:nvPr/>
            </p:nvSpPr>
            <p:spPr>
              <a:xfrm>
                <a:off x="3879541" y="5917252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30</a:t>
                </a:r>
                <a:endParaRPr lang="zh-CN" altLang="en-US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1666C34-1225-E3F5-DDD5-F5A885A4C2FB}"/>
                  </a:ext>
                </a:extLst>
              </p:cNvPr>
              <p:cNvSpPr txBox="1"/>
              <p:nvPr/>
            </p:nvSpPr>
            <p:spPr>
              <a:xfrm>
                <a:off x="8028745" y="3682042"/>
                <a:ext cx="205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GPA&gt;=3.0?</a:t>
                </a:r>
                <a:endParaRPr lang="zh-CN" altLang="en-US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F1D534B-6158-B0E8-F8C1-5656EF34D96B}"/>
                  </a:ext>
                </a:extLst>
              </p:cNvPr>
              <p:cNvSpPr txBox="1"/>
              <p:nvPr/>
            </p:nvSpPr>
            <p:spPr>
              <a:xfrm>
                <a:off x="6819532" y="5933528"/>
                <a:ext cx="190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50</a:t>
                </a:r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8DB31D6-5E4E-5FD3-402B-942BC24EB885}"/>
                  </a:ext>
                </a:extLst>
              </p:cNvPr>
              <p:cNvSpPr txBox="1"/>
              <p:nvPr/>
            </p:nvSpPr>
            <p:spPr>
              <a:xfrm>
                <a:off x="9655947" y="5791195"/>
                <a:ext cx="1944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Further Classification</a:t>
                </a:r>
                <a:endParaRPr lang="zh-CN" altLang="en-US" dirty="0"/>
              </a:p>
            </p:txBody>
          </p: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6EA6E2E-5952-9B5D-E949-8AB0C2C96BBF}"/>
              </a:ext>
            </a:extLst>
          </p:cNvPr>
          <p:cNvSpPr txBox="1"/>
          <p:nvPr/>
        </p:nvSpPr>
        <p:spPr>
          <a:xfrm>
            <a:off x="618109" y="1387518"/>
            <a:ext cx="3633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Part of a Sample Decision Tree: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269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4793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096000" y="3398961"/>
            <a:ext cx="53969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Problem</a:t>
            </a:r>
            <a:endParaRPr kumimoji="0" lang="id-ID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50287" y="2299673"/>
            <a:ext cx="91650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Wasting water when waiting for hot water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scene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daily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life: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taking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shower</a:t>
            </a:r>
            <a:endParaRPr kumimoji="1"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1D6415-3925-CA46-BA0A-36666AF9B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64" y="1121818"/>
            <a:ext cx="3704802" cy="54534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6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571A95-CD47-AC42-96DE-602EE1B19EE7}"/>
              </a:ext>
            </a:extLst>
          </p:cNvPr>
          <p:cNvGrpSpPr/>
          <p:nvPr/>
        </p:nvGrpSpPr>
        <p:grpSpPr>
          <a:xfrm>
            <a:off x="0" y="185357"/>
            <a:ext cx="12192000" cy="6487285"/>
            <a:chOff x="0" y="185357"/>
            <a:chExt cx="12192000" cy="64872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6CD6CE-A355-6748-A7BB-1ABD45608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5357"/>
              <a:ext cx="12192000" cy="648728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3463A94-E362-3845-9740-C2C85F09410A}"/>
                </a:ext>
              </a:extLst>
            </p:cNvPr>
            <p:cNvSpPr txBox="1"/>
            <p:nvPr/>
          </p:nvSpPr>
          <p:spPr>
            <a:xfrm>
              <a:off x="8274205" y="1427357"/>
              <a:ext cx="1877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Water heater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735ECD1-B2E4-734D-86C7-30623E6F8F69}"/>
                </a:ext>
              </a:extLst>
            </p:cNvPr>
            <p:cNvSpPr txBox="1"/>
            <p:nvPr/>
          </p:nvSpPr>
          <p:spPr>
            <a:xfrm>
              <a:off x="7132803" y="2292271"/>
              <a:ext cx="1980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Living balcony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009565F-37B5-624C-A4CA-EBA98FD91D2C}"/>
                </a:ext>
              </a:extLst>
            </p:cNvPr>
            <p:cNvSpPr txBox="1"/>
            <p:nvPr/>
          </p:nvSpPr>
          <p:spPr>
            <a:xfrm>
              <a:off x="5194374" y="4382429"/>
              <a:ext cx="1803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Washroom 1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60CEDD-258A-164F-9E71-BA162ECA3337}"/>
                </a:ext>
              </a:extLst>
            </p:cNvPr>
            <p:cNvSpPr txBox="1"/>
            <p:nvPr/>
          </p:nvSpPr>
          <p:spPr>
            <a:xfrm>
              <a:off x="1349299" y="5765180"/>
              <a:ext cx="1803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</a:rPr>
                <a:t>Washroom 2</a:t>
              </a:r>
              <a:endParaRPr kumimoji="1"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50287" y="2299673"/>
            <a:ext cx="91650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Wasting water when waiting for hot water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Solution: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 a washbasin to collect?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scene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daily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life: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taking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shower</a:t>
            </a:r>
            <a:endParaRPr kumimoji="1"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1D6415-3925-CA46-BA0A-36666AF9B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64" y="1121818"/>
            <a:ext cx="3704802" cy="54534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4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377</Words>
  <Application>Microsoft Office PowerPoint</Application>
  <PresentationFormat>宽屏</PresentationFormat>
  <Paragraphs>88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Times New Roman</vt:lpstr>
      <vt:lpstr>Calibri</vt:lpstr>
      <vt:lpstr>等线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Liangyue Zhou (SDS, 120090522)</cp:lastModifiedBy>
  <cp:revision>57</cp:revision>
  <dcterms:created xsi:type="dcterms:W3CDTF">2017-08-04T00:54:00Z</dcterms:created>
  <dcterms:modified xsi:type="dcterms:W3CDTF">2023-04-21T12:27:18Z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