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94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82" r:id="rId14"/>
    <p:sldId id="321" r:id="rId15"/>
    <p:sldId id="322" r:id="rId16"/>
    <p:sldId id="323" r:id="rId17"/>
    <p:sldId id="334" r:id="rId18"/>
    <p:sldId id="335" r:id="rId19"/>
    <p:sldId id="281" r:id="rId20"/>
    <p:sldId id="310" r:id="rId21"/>
    <p:sldId id="319" r:id="rId22"/>
    <p:sldId id="320" r:id="rId23"/>
    <p:sldId id="290" r:id="rId24"/>
  </p:sldIdLst>
  <p:sldSz cx="12192000" cy="6858000"/>
  <p:notesSz cx="6858000" cy="9144000"/>
  <p:embeddedFontLst>
    <p:embeddedFont>
      <p:font typeface="等线" panose="02010600030101010101" pitchFamily="2" charset="-122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3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/>
    <p:restoredTop sz="96341"/>
  </p:normalViewPr>
  <p:slideViewPr>
    <p:cSldViewPr snapToGrid="0">
      <p:cViewPr varScale="1">
        <p:scale>
          <a:sx n="115" d="100"/>
          <a:sy n="115" d="100"/>
        </p:scale>
        <p:origin x="23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685E3-2275-44E4-A82F-5A8247D81ED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AEACF-2B53-4479-8B00-1BF5D8846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3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7679-BCBD-48E5-8B40-F751F9D6098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CB27-8922-47C2-9DEF-D8B706B88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2" y="0"/>
            <a:ext cx="4342283" cy="6858000"/>
          </a:xfrm>
          <a:custGeom>
            <a:avLst/>
            <a:gdLst>
              <a:gd name="connsiteX0" fmla="*/ 0 w 4342283"/>
              <a:gd name="connsiteY0" fmla="*/ 0 h 6858000"/>
              <a:gd name="connsiteX1" fmla="*/ 2633189 w 4342283"/>
              <a:gd name="connsiteY1" fmla="*/ 0 h 6858000"/>
              <a:gd name="connsiteX2" fmla="*/ 2767776 w 4342283"/>
              <a:gd name="connsiteY2" fmla="*/ 100643 h 6858000"/>
              <a:gd name="connsiteX3" fmla="*/ 4342283 w 4342283"/>
              <a:gd name="connsiteY3" fmla="*/ 3439314 h 6858000"/>
              <a:gd name="connsiteX4" fmla="*/ 2767776 w 4342283"/>
              <a:gd name="connsiteY4" fmla="*/ 6777986 h 6858000"/>
              <a:gd name="connsiteX5" fmla="*/ 2660774 w 4342283"/>
              <a:gd name="connsiteY5" fmla="*/ 6858000 h 6858000"/>
              <a:gd name="connsiteX6" fmla="*/ 0 w 43422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2283" h="6858000">
                <a:moveTo>
                  <a:pt x="0" y="0"/>
                </a:moveTo>
                <a:lnTo>
                  <a:pt x="2633189" y="0"/>
                </a:lnTo>
                <a:lnTo>
                  <a:pt x="2767776" y="100643"/>
                </a:lnTo>
                <a:cubicBezTo>
                  <a:pt x="3729367" y="894218"/>
                  <a:pt x="4342283" y="2095189"/>
                  <a:pt x="4342283" y="3439314"/>
                </a:cubicBezTo>
                <a:cubicBezTo>
                  <a:pt x="4342283" y="4783440"/>
                  <a:pt x="3729367" y="5984410"/>
                  <a:pt x="2767776" y="6777986"/>
                </a:cubicBezTo>
                <a:lnTo>
                  <a:pt x="26607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57825" y="2021136"/>
            <a:ext cx="234175" cy="13763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313DDC-B815-0F40-B341-6ADC8C06547F}"/>
              </a:ext>
            </a:extLst>
          </p:cNvPr>
          <p:cNvGrpSpPr/>
          <p:nvPr/>
        </p:nvGrpSpPr>
        <p:grpSpPr>
          <a:xfrm>
            <a:off x="7710672" y="4546241"/>
            <a:ext cx="3821320" cy="457200"/>
            <a:chOff x="7751275" y="4959216"/>
            <a:chExt cx="3821320" cy="457200"/>
          </a:xfrm>
        </p:grpSpPr>
        <p:sp>
          <p:nvSpPr>
            <p:cNvPr id="11" name="圆角矩形 10"/>
            <p:cNvSpPr/>
            <p:nvPr/>
          </p:nvSpPr>
          <p:spPr>
            <a:xfrm>
              <a:off x="7911513" y="4959216"/>
              <a:ext cx="3500845" cy="457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51275" y="5003150"/>
              <a:ext cx="3821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CSC3170</a:t>
              </a:r>
              <a:r>
                <a: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 </a:t>
              </a:r>
              <a:r>
                <a:rPr lang="en-US" altLang="zh-CN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Group</a:t>
              </a:r>
              <a:r>
                <a: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 </a:t>
              </a:r>
              <a:r>
                <a:rPr lang="en-US" altLang="zh-CN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10685320" y="820597"/>
            <a:ext cx="1460388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966648" y="4833899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309395" y="573092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11176644" y="4255779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47F873-CBAD-FC4E-AE42-096F054339EE}"/>
              </a:ext>
            </a:extLst>
          </p:cNvPr>
          <p:cNvSpPr txBox="1"/>
          <p:nvPr/>
        </p:nvSpPr>
        <p:spPr>
          <a:xfrm>
            <a:off x="3869473" y="5999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BA31F7-29D3-5F79-65AE-E8DF5744BC2A}"/>
              </a:ext>
            </a:extLst>
          </p:cNvPr>
          <p:cNvGrpSpPr/>
          <p:nvPr/>
        </p:nvGrpSpPr>
        <p:grpSpPr>
          <a:xfrm>
            <a:off x="5063154" y="2222557"/>
            <a:ext cx="5806797" cy="1534478"/>
            <a:chOff x="6279193" y="1894522"/>
            <a:chExt cx="5806797" cy="15344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931CB8E-568E-1D14-B06F-B6488CD8C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26"/>
            <a:stretch/>
          </p:blipFill>
          <p:spPr>
            <a:xfrm>
              <a:off x="6279193" y="1894522"/>
              <a:ext cx="4438531" cy="1498952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ADAFF68-0CC8-35EC-6429-B1FCB08E57DE}"/>
                </a:ext>
              </a:extLst>
            </p:cNvPr>
            <p:cNvSpPr txBox="1"/>
            <p:nvPr/>
          </p:nvSpPr>
          <p:spPr>
            <a:xfrm>
              <a:off x="10977994" y="2228671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7200" dirty="0"/>
                <a:t>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29071" y="1572626"/>
            <a:ext cx="6937049" cy="262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2.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Easy for analysis:</a:t>
            </a:r>
            <a:endParaRPr kumimoji="1" lang="zh-CN" altLang="en-US" sz="2400" b="1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Tuition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Possible expenditures.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The scholarships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programs.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……</a:t>
            </a:r>
          </a:p>
        </p:txBody>
      </p:sp>
      <p:pic>
        <p:nvPicPr>
          <p:cNvPr id="7" name="图形 6" descr="硬币">
            <a:extLst>
              <a:ext uri="{FF2B5EF4-FFF2-40B4-BE49-F238E27FC236}">
                <a16:creationId xmlns:a16="http://schemas.microsoft.com/office/drawing/2014/main" id="{E223F637-C42D-EFA0-E6CB-6CDECACC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542" y="2168552"/>
            <a:ext cx="2520895" cy="252089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709C4D4-167F-8C13-AD95-C1BF0CA02F3E}"/>
              </a:ext>
            </a:extLst>
          </p:cNvPr>
          <p:cNvGrpSpPr/>
          <p:nvPr/>
        </p:nvGrpSpPr>
        <p:grpSpPr>
          <a:xfrm>
            <a:off x="3482639" y="294358"/>
            <a:ext cx="5226718" cy="693847"/>
            <a:chOff x="3482639" y="294358"/>
            <a:chExt cx="5226718" cy="6938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2F49058-1348-47B6-3312-94B6E46DDD84}"/>
                </a:ext>
              </a:extLst>
            </p:cNvPr>
            <p:cNvSpPr/>
            <p:nvPr/>
          </p:nvSpPr>
          <p:spPr>
            <a:xfrm>
              <a:off x="3482639" y="879133"/>
              <a:ext cx="5226718" cy="109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545E227-C387-333C-6C41-2FC161B1026E}"/>
                </a:ext>
              </a:extLst>
            </p:cNvPr>
            <p:cNvSpPr txBox="1"/>
            <p:nvPr/>
          </p:nvSpPr>
          <p:spPr>
            <a:xfrm>
              <a:off x="4635514" y="294358"/>
              <a:ext cx="23083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kumimoji="1" lang="en-US" altLang="zh-CN" sz="3200" b="1" dirty="0"/>
                <a:t>Strengths</a:t>
              </a:r>
              <a:endParaRPr kumimoji="1" lang="zh-CN" altLang="en-US" sz="3200" b="1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57CC2F0-444A-072B-C2F4-AA5D401A8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29072" y="1572626"/>
            <a:ext cx="7611318" cy="262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2.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Easy for analysis</a:t>
            </a:r>
            <a:r>
              <a:rPr kumimoji="1" lang="zh-CN" altLang="en-US" sz="2400" b="1" dirty="0"/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Job prospects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Employment situation of the applied universities, majors, and programs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……</a:t>
            </a:r>
          </a:p>
        </p:txBody>
      </p:sp>
      <p:pic>
        <p:nvPicPr>
          <p:cNvPr id="7" name="图形 6" descr="办公室职员">
            <a:extLst>
              <a:ext uri="{FF2B5EF4-FFF2-40B4-BE49-F238E27FC236}">
                <a16:creationId xmlns:a16="http://schemas.microsoft.com/office/drawing/2014/main" id="{104371D5-4112-1CFA-2458-AD2F85A97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5723" y="2106548"/>
            <a:ext cx="2797736" cy="279773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436D20E-D15D-A5AB-0D6B-AF2FE8F2F412}"/>
              </a:ext>
            </a:extLst>
          </p:cNvPr>
          <p:cNvGrpSpPr/>
          <p:nvPr/>
        </p:nvGrpSpPr>
        <p:grpSpPr>
          <a:xfrm>
            <a:off x="3482639" y="294358"/>
            <a:ext cx="5226718" cy="693847"/>
            <a:chOff x="3482639" y="294358"/>
            <a:chExt cx="5226718" cy="6938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DFD222-3587-02F7-8D5F-4040EA59BE7D}"/>
                </a:ext>
              </a:extLst>
            </p:cNvPr>
            <p:cNvSpPr/>
            <p:nvPr/>
          </p:nvSpPr>
          <p:spPr>
            <a:xfrm>
              <a:off x="3482639" y="879133"/>
              <a:ext cx="5226718" cy="109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25BC861-490F-3D5C-ECE8-93EA13448EDD}"/>
                </a:ext>
              </a:extLst>
            </p:cNvPr>
            <p:cNvSpPr txBox="1"/>
            <p:nvPr/>
          </p:nvSpPr>
          <p:spPr>
            <a:xfrm>
              <a:off x="4635514" y="294358"/>
              <a:ext cx="23083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kumimoji="1" lang="en-US" altLang="zh-CN" sz="3200" b="1" dirty="0"/>
                <a:t>Strengths</a:t>
              </a:r>
              <a:endParaRPr kumimoji="1" lang="zh-CN" altLang="en-US" sz="3200" b="1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13BA734-6A83-F14C-14C0-9D1A69E00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025430" y="1441236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3</a:t>
            </a:r>
            <a:endParaRPr kumimoji="0" lang="zh-CN" altLang="en-US" sz="28700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Rectangle 161">
            <a:extLst>
              <a:ext uri="{FF2B5EF4-FFF2-40B4-BE49-F238E27FC236}">
                <a16:creationId xmlns:a16="http://schemas.microsoft.com/office/drawing/2014/main" id="{0E5A5CCA-AF46-158E-429D-91B01B7AF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529" y="3157090"/>
            <a:ext cx="45147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Personalized Recommendation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5 L 0 -2.5925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1221625" y="2183786"/>
            <a:ext cx="9748745" cy="36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queries to assist country/region selection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Return the number of student with GPA less than 3.3 been accepted to graduate programs in different regions in descent order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Country/Region Selection</a:t>
            </a:r>
            <a:endParaRPr kumimoji="1"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3A0F5D-EE8C-C25E-8E07-A2460B690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2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1221627" y="2324432"/>
            <a:ext cx="974874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queries to assist university selection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List the average GPA, GRE, TOFEL scores for appliers in CUHKSZ who are accepted by MIT in 2022.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Search for DS programs in United States universities whose tuition fee is less than 50000.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University Selection</a:t>
            </a:r>
            <a:endParaRPr kumimoji="1"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D990E-072F-7199-3908-5C59D107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1221625" y="2442965"/>
            <a:ext cx="9748745" cy="419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queries to assist program selection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List the numbers of students from CUHKSZ been accepted by different programs offered by MIT in descent order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Program Selection</a:t>
            </a:r>
            <a:endParaRPr kumimoji="1"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D47ADF-A0DB-9E45-FDF6-1326C756C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1627" y="2324432"/>
            <a:ext cx="974874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queries to assist university selection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000" dirty="0">
                <a:sym typeface="+mn-ea"/>
              </a:rPr>
              <a:t>Integrate and analyze large amount of data stored in our database system</a:t>
            </a:r>
            <a:endParaRPr lang="en-US" altLang="zh-CN" sz="2000" dirty="0"/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000" dirty="0">
                <a:sym typeface="+mn-ea"/>
              </a:rPr>
              <a:t>Get graphic recommendation based on decision tree</a:t>
            </a:r>
            <a:endParaRPr lang="en-US" altLang="zh-CN" sz="2000" dirty="0"/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000" dirty="0">
                <a:sym typeface="+mn-ea"/>
              </a:rPr>
              <a:t>Provide general positioning of university selection for students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University Selection</a:t>
            </a:r>
            <a:endParaRPr kumimoji="1"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General Positioning</a:t>
            </a:r>
            <a:endParaRPr kumimoji="1" lang="zh-CN" altLang="en-US" sz="3200" b="1" dirty="0"/>
          </a:p>
        </p:txBody>
      </p:sp>
      <p:grpSp>
        <p:nvGrpSpPr>
          <p:cNvPr id="79" name="组合 78"/>
          <p:cNvGrpSpPr/>
          <p:nvPr/>
        </p:nvGrpSpPr>
        <p:grpSpPr>
          <a:xfrm>
            <a:off x="1136342" y="1565508"/>
            <a:ext cx="10557031" cy="4872282"/>
            <a:chOff x="1136342" y="1565508"/>
            <a:chExt cx="10557031" cy="4872282"/>
          </a:xfrm>
        </p:grpSpPr>
        <p:grpSp>
          <p:nvGrpSpPr>
            <p:cNvPr id="45" name="组合 44"/>
            <p:cNvGrpSpPr/>
            <p:nvPr/>
          </p:nvGrpSpPr>
          <p:grpSpPr>
            <a:xfrm>
              <a:off x="2201663" y="1565508"/>
              <a:ext cx="9491710" cy="4872282"/>
              <a:chOff x="2201663" y="1565508"/>
              <a:chExt cx="9491710" cy="487228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879542" y="5798598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562732" y="5798598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721137" y="5782322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/>
              <p:cNvCxnSpPr>
                <a:stCxn id="17" idx="2"/>
                <a:endCxn id="6" idx="0"/>
              </p:cNvCxnSpPr>
              <p:nvPr/>
            </p:nvCxnSpPr>
            <p:spPr>
              <a:xfrm flipH="1">
                <a:off x="2201663" y="4197312"/>
                <a:ext cx="1484051" cy="160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endCxn id="8" idx="0"/>
              </p:cNvCxnSpPr>
              <p:nvPr/>
            </p:nvCxnSpPr>
            <p:spPr>
              <a:xfrm flipH="1">
                <a:off x="7786458" y="4170248"/>
                <a:ext cx="1226967" cy="1612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18" idx="2"/>
              </p:cNvCxnSpPr>
              <p:nvPr/>
            </p:nvCxnSpPr>
            <p:spPr>
              <a:xfrm>
                <a:off x="9030071" y="4170248"/>
                <a:ext cx="1437813" cy="1628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7" idx="2"/>
                <a:endCxn id="5" idx="0"/>
              </p:cNvCxnSpPr>
              <p:nvPr/>
            </p:nvCxnSpPr>
            <p:spPr>
              <a:xfrm>
                <a:off x="3685714" y="4197312"/>
                <a:ext cx="1259149" cy="160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2620393" y="3558120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964750" y="3531056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275185" y="1565508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/>
              <p:cNvCxnSpPr>
                <a:stCxn id="19" idx="2"/>
                <a:endCxn id="17" idx="0"/>
              </p:cNvCxnSpPr>
              <p:nvPr/>
            </p:nvCxnSpPr>
            <p:spPr>
              <a:xfrm flipH="1">
                <a:off x="3685714" y="2204700"/>
                <a:ext cx="2654792" cy="1353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9" idx="2"/>
                <a:endCxn id="18" idx="0"/>
              </p:cNvCxnSpPr>
              <p:nvPr/>
            </p:nvCxnSpPr>
            <p:spPr>
              <a:xfrm>
                <a:off x="6340506" y="2204700"/>
                <a:ext cx="2689565" cy="1326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5275185" y="1700438"/>
                <a:ext cx="2130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GPA&gt;=3.5?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7961977" y="4857412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Y</a:t>
                </a:r>
                <a:endParaRPr lang="zh-CN" altLang="en-US" sz="2400" b="1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701218" y="4697741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Y</a:t>
                </a:r>
                <a:endParaRPr lang="zh-CN" altLang="en-US" sz="2400" b="1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749553" y="2526645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Y</a:t>
                </a:r>
                <a:endParaRPr lang="zh-CN" altLang="en-US" sz="2400" b="1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367259" y="4721585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N</a:t>
                </a:r>
                <a:endParaRPr lang="zh-CN" altLang="en-US" sz="2400" b="1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9883437" y="4857411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N</a:t>
                </a:r>
                <a:endParaRPr lang="zh-CN" altLang="en-US" sz="2400" b="1" dirty="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7591148" y="2526645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N</a:t>
                </a:r>
                <a:endParaRPr lang="zh-CN" altLang="en-US" sz="2400" b="1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1136342" y="3682042"/>
              <a:ext cx="10463814" cy="2755748"/>
              <a:chOff x="1136342" y="3682042"/>
              <a:chExt cx="10463814" cy="275574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136342" y="5798598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627236" y="3708439"/>
                <a:ext cx="2130641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TOEFL&gt;105?</a:t>
                </a:r>
                <a:endParaRPr lang="zh-CN" altLang="en-US" sz="16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136342" y="5929695"/>
                <a:ext cx="2130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US TOP 20</a:t>
                </a:r>
                <a:endParaRPr lang="zh-CN" altLang="en-US" dirty="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3879541" y="5917252"/>
                <a:ext cx="2130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US TOP 30</a:t>
                </a:r>
                <a:endParaRPr lang="zh-CN" altLang="en-US" dirty="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8028745" y="3682042"/>
                <a:ext cx="2050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GPA&gt;=3.0?</a:t>
                </a:r>
                <a:endParaRPr lang="zh-CN" altLang="en-US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6819532" y="5933528"/>
                <a:ext cx="190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US TOP 50</a:t>
                </a:r>
                <a:endParaRPr lang="zh-CN" altLang="en-US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9655947" y="5791195"/>
                <a:ext cx="1944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Further Classification</a:t>
                </a:r>
                <a:endParaRPr lang="zh-CN" altLang="en-US" dirty="0"/>
              </a:p>
            </p:txBody>
          </p:sp>
        </p:grpSp>
      </p:grpSp>
      <p:sp>
        <p:nvSpPr>
          <p:cNvPr id="80" name="文本框 79"/>
          <p:cNvSpPr txBox="1"/>
          <p:nvPr/>
        </p:nvSpPr>
        <p:spPr>
          <a:xfrm>
            <a:off x="618109" y="1387518"/>
            <a:ext cx="3633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Part of a Sample Decision Tree:</a:t>
            </a:r>
            <a:endParaRPr lang="zh-CN" altLang="en-US" sz="2800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300220" y="2367280"/>
            <a:ext cx="2040255" cy="100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442210" y="4334510"/>
            <a:ext cx="1247775" cy="1402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58592" y="1479336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700" b="1" dirty="0">
                <a:blipFill>
                  <a:blip r:embed="rId2"/>
                  <a:stretch>
                    <a:fillRect/>
                  </a:stretch>
                </a:blip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4</a:t>
            </a:r>
            <a:endParaRPr kumimoji="0" lang="zh-CN" altLang="en-US" sz="28700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Rectangle 161"/>
          <p:cNvSpPr>
            <a:spLocks noChangeArrowheads="1"/>
          </p:cNvSpPr>
          <p:nvPr/>
        </p:nvSpPr>
        <p:spPr bwMode="auto">
          <a:xfrm>
            <a:off x="7402831" y="3121962"/>
            <a:ext cx="64328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kumimoji="1" lang="en-US" altLang="zh-CN" sz="3600" b="1" dirty="0"/>
              <a:t>Successful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Cases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of</a:t>
            </a:r>
            <a:r>
              <a:rPr kumimoji="1" lang="zh-CN" altLang="en-US" sz="3600" b="1" dirty="0"/>
              <a:t> </a:t>
            </a:r>
            <a:endParaRPr kumimoji="1" lang="en-US" altLang="zh-CN" sz="3600" b="1" dirty="0"/>
          </a:p>
          <a:p>
            <a:r>
              <a:rPr kumimoji="1" lang="en-US" altLang="zh-CN" sz="3600" b="1" dirty="0"/>
              <a:t>Application</a:t>
            </a:r>
            <a:endParaRPr kumimoji="1" lang="zh-CN" altLang="en-US" sz="3600" b="1" dirty="0"/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5 L 0 -2.5925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842653" y="943397"/>
            <a:ext cx="916502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student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successfully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offer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MIT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2873232" y="879133"/>
            <a:ext cx="6315373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2873232" y="301830"/>
            <a:ext cx="644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Successful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Cases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of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Application</a:t>
            </a:r>
            <a:endParaRPr kumimoji="1"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4CB878-A0FA-AB4D-9803-186B83FD0F0D}"/>
              </a:ext>
            </a:extLst>
          </p:cNvPr>
          <p:cNvSpPr txBox="1"/>
          <p:nvPr/>
        </p:nvSpPr>
        <p:spPr>
          <a:xfrm>
            <a:off x="657922" y="3702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316E0-A5F7-6F49-8EA4-7D13B15656C2}"/>
              </a:ext>
            </a:extLst>
          </p:cNvPr>
          <p:cNvSpPr txBox="1"/>
          <p:nvPr/>
        </p:nvSpPr>
        <p:spPr>
          <a:xfrm>
            <a:off x="411480" y="-716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1" name="图片 10" descr="图片包含 户外, 标志, 飞行, 大&#10;&#10;描述已自动生成">
            <a:extLst>
              <a:ext uri="{FF2B5EF4-FFF2-40B4-BE49-F238E27FC236}">
                <a16:creationId xmlns:a16="http://schemas.microsoft.com/office/drawing/2014/main" id="{38980296-0E8F-E384-6891-BF186BCC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35" y="2601671"/>
            <a:ext cx="3855599" cy="2570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94F8AF-B990-BD11-2ACD-7EFC7D295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F2238F-252A-2149-B0E1-52485C403711}"/>
              </a:ext>
            </a:extLst>
          </p:cNvPr>
          <p:cNvGrpSpPr/>
          <p:nvPr/>
        </p:nvGrpSpPr>
        <p:grpSpPr>
          <a:xfrm>
            <a:off x="851337" y="3415231"/>
            <a:ext cx="1737025" cy="1106147"/>
            <a:chOff x="851337" y="3415231"/>
            <a:chExt cx="1737025" cy="1106147"/>
          </a:xfrm>
        </p:grpSpPr>
        <p:sp>
          <p:nvSpPr>
            <p:cNvPr id="3" name="矩形 2"/>
            <p:cNvSpPr/>
            <p:nvPr/>
          </p:nvSpPr>
          <p:spPr>
            <a:xfrm>
              <a:off x="1515292" y="3429000"/>
              <a:ext cx="548640" cy="5094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82257" y="3415231"/>
              <a:ext cx="473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blipFill>
                    <a:blip r:embed="rId3"/>
                    <a:stretch>
                      <a:fillRect/>
                    </a:stretch>
                  </a:blip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1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6" name="Rectangle 161"/>
            <p:cNvSpPr>
              <a:spLocks noChangeArrowheads="1"/>
            </p:cNvSpPr>
            <p:nvPr/>
          </p:nvSpPr>
          <p:spPr bwMode="auto">
            <a:xfrm>
              <a:off x="851337" y="4059713"/>
              <a:ext cx="17370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Introduction</a:t>
              </a:r>
              <a:endPara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8CAC7A-8602-0A4D-B98F-2277CF78600E}"/>
              </a:ext>
            </a:extLst>
          </p:cNvPr>
          <p:cNvGrpSpPr/>
          <p:nvPr/>
        </p:nvGrpSpPr>
        <p:grpSpPr>
          <a:xfrm>
            <a:off x="3544891" y="3423715"/>
            <a:ext cx="1737025" cy="1480764"/>
            <a:chOff x="3076174" y="3415231"/>
            <a:chExt cx="1737025" cy="1480764"/>
          </a:xfrm>
        </p:grpSpPr>
        <p:sp>
          <p:nvSpPr>
            <p:cNvPr id="4" name="矩形 3"/>
            <p:cNvSpPr/>
            <p:nvPr/>
          </p:nvSpPr>
          <p:spPr>
            <a:xfrm>
              <a:off x="3702514" y="3429000"/>
              <a:ext cx="548640" cy="5094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77744" y="3415231"/>
              <a:ext cx="473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blipFill>
                    <a:blip r:embed="rId3"/>
                    <a:stretch>
                      <a:fillRect/>
                    </a:stretch>
                  </a:blip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2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0" name="Rectangle 161"/>
            <p:cNvSpPr>
              <a:spLocks noChangeArrowheads="1"/>
            </p:cNvSpPr>
            <p:nvPr/>
          </p:nvSpPr>
          <p:spPr bwMode="auto">
            <a:xfrm>
              <a:off x="3076174" y="4064998"/>
              <a:ext cx="17370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Database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Strengths</a:t>
              </a:r>
              <a:endPara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9BAC363-216D-9045-95C7-3F00A62C8D69}"/>
              </a:ext>
            </a:extLst>
          </p:cNvPr>
          <p:cNvGrpSpPr/>
          <p:nvPr/>
        </p:nvGrpSpPr>
        <p:grpSpPr>
          <a:xfrm>
            <a:off x="6238445" y="3423715"/>
            <a:ext cx="2408663" cy="1489401"/>
            <a:chOff x="6859592" y="3425056"/>
            <a:chExt cx="2408663" cy="1489401"/>
          </a:xfrm>
        </p:grpSpPr>
        <p:sp>
          <p:nvSpPr>
            <p:cNvPr id="5" name="矩形 4"/>
            <p:cNvSpPr/>
            <p:nvPr/>
          </p:nvSpPr>
          <p:spPr>
            <a:xfrm>
              <a:off x="7751990" y="3438825"/>
              <a:ext cx="548640" cy="5094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827219" y="3425056"/>
              <a:ext cx="473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blipFill>
                    <a:blip r:embed="rId3"/>
                    <a:stretch>
                      <a:fillRect/>
                    </a:stretch>
                  </a:blip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2" name="Rectangle 161"/>
            <p:cNvSpPr>
              <a:spLocks noChangeArrowheads="1"/>
            </p:cNvSpPr>
            <p:nvPr/>
          </p:nvSpPr>
          <p:spPr bwMode="auto">
            <a:xfrm>
              <a:off x="6859592" y="4083460"/>
              <a:ext cx="240866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Personalized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Recommendation</a:t>
              </a:r>
              <a:endPara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5A55C7C-A62D-E34B-871D-6A292401571B}"/>
              </a:ext>
            </a:extLst>
          </p:cNvPr>
          <p:cNvGrpSpPr/>
          <p:nvPr/>
        </p:nvGrpSpPr>
        <p:grpSpPr>
          <a:xfrm>
            <a:off x="9603638" y="3397163"/>
            <a:ext cx="1737025" cy="1493547"/>
            <a:chOff x="9294064" y="3412273"/>
            <a:chExt cx="1737025" cy="1493547"/>
          </a:xfrm>
        </p:grpSpPr>
        <p:sp>
          <p:nvSpPr>
            <p:cNvPr id="6" name="矩形 5"/>
            <p:cNvSpPr/>
            <p:nvPr/>
          </p:nvSpPr>
          <p:spPr>
            <a:xfrm>
              <a:off x="9939212" y="3438825"/>
              <a:ext cx="548640" cy="5094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006177" y="3412273"/>
              <a:ext cx="473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blipFill>
                    <a:blip r:embed="rId4"/>
                    <a:stretch>
                      <a:fillRect/>
                    </a:stretch>
                  </a:blip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blipFill>
                  <a:blip r:embed="rId4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6" name="Rectangle 161"/>
            <p:cNvSpPr>
              <a:spLocks noChangeArrowheads="1"/>
            </p:cNvSpPr>
            <p:nvPr/>
          </p:nvSpPr>
          <p:spPr bwMode="auto">
            <a:xfrm>
              <a:off x="9294064" y="4074823"/>
              <a:ext cx="17370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Successful</a:t>
              </a:r>
              <a:r>
                <a:rPr lang="zh-CN" altLang="en-US" sz="2400" dirty="0">
                  <a:solidFill>
                    <a:srgbClr val="000000"/>
                  </a:solidFill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 </a:t>
              </a:r>
              <a:r>
                <a:rPr lang="en-US" altLang="zh-CN" sz="2400" dirty="0">
                  <a:solidFill>
                    <a:srgbClr val="000000"/>
                  </a:solidFill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Cases</a:t>
              </a:r>
              <a:endPara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863493" y="4535"/>
            <a:ext cx="8927152" cy="2771347"/>
          </a:xfrm>
          <a:custGeom>
            <a:avLst/>
            <a:gdLst>
              <a:gd name="connsiteX0" fmla="*/ 0 w 8927152"/>
              <a:gd name="connsiteY0" fmla="*/ 0 h 2771347"/>
              <a:gd name="connsiteX1" fmla="*/ 8927152 w 8927152"/>
              <a:gd name="connsiteY1" fmla="*/ 0 h 2771347"/>
              <a:gd name="connsiteX2" fmla="*/ 8849663 w 8927152"/>
              <a:gd name="connsiteY2" fmla="*/ 160857 h 2771347"/>
              <a:gd name="connsiteX3" fmla="*/ 4463576 w 8927152"/>
              <a:gd name="connsiteY3" fmla="*/ 2771347 h 2771347"/>
              <a:gd name="connsiteX4" fmla="*/ 77489 w 8927152"/>
              <a:gd name="connsiteY4" fmla="*/ 160857 h 277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52" h="2771347">
                <a:moveTo>
                  <a:pt x="0" y="0"/>
                </a:moveTo>
                <a:lnTo>
                  <a:pt x="8927152" y="0"/>
                </a:lnTo>
                <a:lnTo>
                  <a:pt x="8849663" y="160857"/>
                </a:lnTo>
                <a:cubicBezTo>
                  <a:pt x="8004977" y="1715782"/>
                  <a:pt x="6357547" y="2771347"/>
                  <a:pt x="4463576" y="2771347"/>
                </a:cubicBezTo>
                <a:cubicBezTo>
                  <a:pt x="2569605" y="2771347"/>
                  <a:pt x="922174" y="1715782"/>
                  <a:pt x="77489" y="160857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>
            <a:glow rad="63500">
              <a:schemeClr val="tx2">
                <a:alpha val="40000"/>
              </a:schemeClr>
            </a:glow>
            <a:outerShdw blurRad="50800" dir="28200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F71327-9BDF-254E-8B8C-2472DCD26579}"/>
              </a:ext>
            </a:extLst>
          </p:cNvPr>
          <p:cNvSpPr txBox="1"/>
          <p:nvPr/>
        </p:nvSpPr>
        <p:spPr>
          <a:xfrm>
            <a:off x="5049077" y="1036265"/>
            <a:ext cx="2093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Contents</a:t>
            </a:r>
            <a:endParaRPr kumimoji="1" lang="zh-CN" altLang="en-US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03845" y="1067509"/>
            <a:ext cx="916502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dirty="0"/>
              <a:t>Querying</a:t>
            </a:r>
            <a:r>
              <a:rPr lang="zh-CN" altLang="en-US" sz="2400" dirty="0"/>
              <a:t> </a:t>
            </a:r>
            <a:r>
              <a:rPr lang="en" altLang="zh-CN" sz="2400" dirty="0"/>
              <a:t>cases of students who applied for and were accepted into computer science programs</a:t>
            </a:r>
            <a:endParaRPr kumimoji="1"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2873232" y="879133"/>
            <a:ext cx="6315373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2873232" y="301830"/>
            <a:ext cx="644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Successful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Cases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of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Application</a:t>
            </a:r>
            <a:endParaRPr kumimoji="1"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4CB878-A0FA-AB4D-9803-186B83FD0F0D}"/>
              </a:ext>
            </a:extLst>
          </p:cNvPr>
          <p:cNvSpPr txBox="1"/>
          <p:nvPr/>
        </p:nvSpPr>
        <p:spPr>
          <a:xfrm>
            <a:off x="657922" y="3702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316E0-A5F7-6F49-8EA4-7D13B15656C2}"/>
              </a:ext>
            </a:extLst>
          </p:cNvPr>
          <p:cNvSpPr txBox="1"/>
          <p:nvPr/>
        </p:nvSpPr>
        <p:spPr>
          <a:xfrm>
            <a:off x="411480" y="-716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9" name="图片 8" descr="飞机飞在云层上飞行&#10;&#10;描述已自动生成">
            <a:extLst>
              <a:ext uri="{FF2B5EF4-FFF2-40B4-BE49-F238E27FC236}">
                <a16:creationId xmlns:a16="http://schemas.microsoft.com/office/drawing/2014/main" id="{498EEEEB-A202-D5DD-DDD9-9399C3B36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78" y="2812056"/>
            <a:ext cx="3932100" cy="22466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769A63-77CA-3D58-D3CF-95224A7D4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03845" y="1067509"/>
            <a:ext cx="916502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Querying</a:t>
            </a:r>
            <a:r>
              <a:rPr kumimoji="1" lang="zh-CN" altLang="en-US" sz="2400" dirty="0"/>
              <a:t> </a:t>
            </a:r>
            <a:r>
              <a:rPr lang="en" altLang="zh-CN" sz="2400" dirty="0"/>
              <a:t>cases of students with a GPA greater than 3.5 and a GRE score greater than 320</a:t>
            </a:r>
            <a:endParaRPr kumimoji="1"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2873232" y="879133"/>
            <a:ext cx="6315373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2873232" y="301830"/>
            <a:ext cx="644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Successful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Cases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of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Application</a:t>
            </a:r>
            <a:endParaRPr kumimoji="1"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4CB878-A0FA-AB4D-9803-186B83FD0F0D}"/>
              </a:ext>
            </a:extLst>
          </p:cNvPr>
          <p:cNvSpPr txBox="1"/>
          <p:nvPr/>
        </p:nvSpPr>
        <p:spPr>
          <a:xfrm>
            <a:off x="657922" y="3702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316E0-A5F7-6F49-8EA4-7D13B15656C2}"/>
              </a:ext>
            </a:extLst>
          </p:cNvPr>
          <p:cNvSpPr txBox="1"/>
          <p:nvPr/>
        </p:nvSpPr>
        <p:spPr>
          <a:xfrm>
            <a:off x="411480" y="-716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F49F06-A7F1-4345-35E7-ABDF94DAE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flipV="1">
            <a:off x="1632423" y="4086653"/>
            <a:ext cx="8927152" cy="2771347"/>
          </a:xfrm>
          <a:custGeom>
            <a:avLst/>
            <a:gdLst>
              <a:gd name="connsiteX0" fmla="*/ 0 w 8927152"/>
              <a:gd name="connsiteY0" fmla="*/ 0 h 2771347"/>
              <a:gd name="connsiteX1" fmla="*/ 8927152 w 8927152"/>
              <a:gd name="connsiteY1" fmla="*/ 0 h 2771347"/>
              <a:gd name="connsiteX2" fmla="*/ 8849663 w 8927152"/>
              <a:gd name="connsiteY2" fmla="*/ 160857 h 2771347"/>
              <a:gd name="connsiteX3" fmla="*/ 4463576 w 8927152"/>
              <a:gd name="connsiteY3" fmla="*/ 2771347 h 2771347"/>
              <a:gd name="connsiteX4" fmla="*/ 77489 w 8927152"/>
              <a:gd name="connsiteY4" fmla="*/ 160857 h 277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52" h="2771347">
                <a:moveTo>
                  <a:pt x="0" y="0"/>
                </a:moveTo>
                <a:lnTo>
                  <a:pt x="8927152" y="0"/>
                </a:lnTo>
                <a:lnTo>
                  <a:pt x="8849663" y="160857"/>
                </a:lnTo>
                <a:cubicBezTo>
                  <a:pt x="8004977" y="1715782"/>
                  <a:pt x="6357547" y="2771347"/>
                  <a:pt x="4463576" y="2771347"/>
                </a:cubicBezTo>
                <a:cubicBezTo>
                  <a:pt x="2569605" y="2771347"/>
                  <a:pt x="922174" y="1715782"/>
                  <a:pt x="77489" y="160857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>
            <a:glow rad="63500">
              <a:schemeClr val="tx2">
                <a:alpha val="40000"/>
              </a:schemeClr>
            </a:glow>
            <a:outerShdw blurRad="50800" dir="28200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3815" y="3013501"/>
            <a:ext cx="306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Q</a:t>
            </a:r>
            <a:r>
              <a:rPr lang="zh-CN" altLang="en-US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&amp;</a:t>
            </a:r>
            <a:r>
              <a:rPr lang="zh-CN" altLang="en-US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</a:t>
            </a:r>
            <a:endParaRPr lang="zh-CN" altLang="en-US" sz="4800" b="1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05347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58592" y="1327987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1</a:t>
            </a:r>
            <a:endParaRPr kumimoji="0" lang="zh-CN" altLang="en-US" sz="28700" b="1" i="0" u="none" strike="noStrike" kern="1200" cap="none" spc="0" normalizeH="0" baseline="0" noProof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Rectangle 161"/>
          <p:cNvSpPr>
            <a:spLocks noChangeArrowheads="1"/>
          </p:cNvSpPr>
          <p:nvPr/>
        </p:nvSpPr>
        <p:spPr bwMode="auto">
          <a:xfrm>
            <a:off x="6096000" y="3351617"/>
            <a:ext cx="53969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Introduction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4A4A21-1107-7349-9E65-696A25573EFF}"/>
              </a:ext>
            </a:extLst>
          </p:cNvPr>
          <p:cNvSpPr txBox="1"/>
          <p:nvPr/>
        </p:nvSpPr>
        <p:spPr>
          <a:xfrm>
            <a:off x="6400800" y="2977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5 L 0 -2.5925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789049" y="2387973"/>
            <a:ext cx="916502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undergraduate</a:t>
            </a:r>
            <a:r>
              <a:rPr lang="zh-CN" altLang="en-US" sz="2400" dirty="0"/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/>
              <a:t>study</a:t>
            </a:r>
            <a:r>
              <a:rPr lang="zh-CN" altLang="en-US" sz="2400" dirty="0"/>
              <a:t> </a:t>
            </a:r>
            <a:r>
              <a:rPr lang="en-US" altLang="zh-CN" sz="2400" dirty="0"/>
              <a:t>abroad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convenient</a:t>
            </a:r>
            <a:r>
              <a:rPr lang="zh-CN" altLang="en-US" sz="2400" dirty="0"/>
              <a:t> </a:t>
            </a:r>
            <a:r>
              <a:rPr lang="en-US" altLang="zh-CN" sz="2400" dirty="0"/>
              <a:t>tool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D291270-AB55-E189-91BE-0FD565CDD90D}"/>
              </a:ext>
            </a:extLst>
          </p:cNvPr>
          <p:cNvGrpSpPr/>
          <p:nvPr/>
        </p:nvGrpSpPr>
        <p:grpSpPr>
          <a:xfrm>
            <a:off x="4999333" y="457947"/>
            <a:ext cx="2193333" cy="686375"/>
            <a:chOff x="3482639" y="301830"/>
            <a:chExt cx="2193333" cy="6863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6DDF453-C8DD-C240-96E8-0B56ACA89D33}"/>
                </a:ext>
              </a:extLst>
            </p:cNvPr>
            <p:cNvSpPr/>
            <p:nvPr/>
          </p:nvSpPr>
          <p:spPr>
            <a:xfrm>
              <a:off x="3482639" y="886605"/>
              <a:ext cx="2193332" cy="10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9E2BE6B-80F7-B04B-B368-E9F802E6884A}"/>
                </a:ext>
              </a:extLst>
            </p:cNvPr>
            <p:cNvSpPr txBox="1"/>
            <p:nvPr/>
          </p:nvSpPr>
          <p:spPr>
            <a:xfrm>
              <a:off x="3482640" y="301830"/>
              <a:ext cx="2193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/>
                <a:t>Background</a:t>
              </a:r>
              <a:r>
                <a:rPr kumimoji="1" lang="zh-CN" altLang="en-US" sz="3200" b="1" dirty="0"/>
                <a:t> 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A7BA064D-A469-0ED2-C88A-AFB1F3229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496" y="1328107"/>
            <a:ext cx="5071946" cy="50719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4875CC-5386-8C2D-D69A-60BDF5E31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789049" y="2387973"/>
            <a:ext cx="916502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Our</a:t>
            </a:r>
            <a:r>
              <a:rPr lang="zh-CN" altLang="en-US" sz="2400" dirty="0"/>
              <a:t> </a:t>
            </a:r>
            <a:r>
              <a:rPr lang="en-US" altLang="zh-CN" sz="2400" dirty="0"/>
              <a:t>mission:</a:t>
            </a:r>
            <a:r>
              <a:rPr lang="zh-CN" altLang="en-US" sz="2400" dirty="0"/>
              <a:t> </a:t>
            </a:r>
            <a:r>
              <a:rPr lang="en-US" altLang="zh-CN" sz="2400" dirty="0"/>
              <a:t>ensure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obstacles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graduate</a:t>
            </a:r>
            <a:r>
              <a:rPr lang="zh-CN" altLang="en-US" sz="2400" dirty="0"/>
              <a:t> </a:t>
            </a:r>
            <a:r>
              <a:rPr lang="en-US" altLang="zh-CN" sz="2400" dirty="0"/>
              <a:t>application!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Our</a:t>
            </a:r>
            <a:r>
              <a:rPr lang="zh-CN" altLang="en-US" sz="2400" dirty="0"/>
              <a:t> </a:t>
            </a:r>
            <a:r>
              <a:rPr lang="en-US" altLang="zh-CN" sz="2400" dirty="0"/>
              <a:t>task: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information, resources, and support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task:</a:t>
            </a:r>
            <a:r>
              <a:rPr lang="zh-CN" altLang="en-US" sz="2400" dirty="0"/>
              <a:t> </a:t>
            </a:r>
            <a:r>
              <a:rPr lang="en-US" altLang="zh-CN" sz="2400" dirty="0"/>
              <a:t>pursue</a:t>
            </a:r>
            <a:r>
              <a:rPr lang="zh-CN" altLang="en-US" sz="2400" dirty="0"/>
              <a:t> </a:t>
            </a:r>
            <a:r>
              <a:rPr lang="en-US" altLang="zh-CN" sz="2400" dirty="0"/>
              <a:t>graduate</a:t>
            </a:r>
            <a:r>
              <a:rPr lang="zh-CN" altLang="en-US" sz="2400" dirty="0"/>
              <a:t> </a:t>
            </a:r>
            <a:r>
              <a:rPr lang="en-US" altLang="zh-CN" sz="2400" dirty="0"/>
              <a:t>study</a:t>
            </a:r>
            <a:r>
              <a:rPr lang="zh-CN" altLang="en-US" sz="2400" dirty="0"/>
              <a:t> </a:t>
            </a:r>
            <a:r>
              <a:rPr lang="en-US" altLang="zh-CN" sz="2400" dirty="0"/>
              <a:t>globally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D291270-AB55-E189-91BE-0FD565CDD90D}"/>
              </a:ext>
            </a:extLst>
          </p:cNvPr>
          <p:cNvGrpSpPr/>
          <p:nvPr/>
        </p:nvGrpSpPr>
        <p:grpSpPr>
          <a:xfrm>
            <a:off x="4999333" y="457947"/>
            <a:ext cx="2193333" cy="686375"/>
            <a:chOff x="3482639" y="301830"/>
            <a:chExt cx="2193333" cy="6863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6DDF453-C8DD-C240-96E8-0B56ACA89D33}"/>
                </a:ext>
              </a:extLst>
            </p:cNvPr>
            <p:cNvSpPr/>
            <p:nvPr/>
          </p:nvSpPr>
          <p:spPr>
            <a:xfrm>
              <a:off x="3482639" y="886605"/>
              <a:ext cx="2193332" cy="10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9E2BE6B-80F7-B04B-B368-E9F802E6884A}"/>
                </a:ext>
              </a:extLst>
            </p:cNvPr>
            <p:cNvSpPr txBox="1"/>
            <p:nvPr/>
          </p:nvSpPr>
          <p:spPr>
            <a:xfrm>
              <a:off x="3482640" y="301830"/>
              <a:ext cx="2193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/>
                <a:t>Mission</a:t>
              </a:r>
              <a:r>
                <a:rPr kumimoji="1" lang="zh-CN" altLang="en-US" sz="3200" b="1" dirty="0"/>
                <a:t> 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EADD56E-915B-850A-BC15-130EE3D50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6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789049" y="2387973"/>
            <a:ext cx="916502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Services</a:t>
            </a:r>
            <a:r>
              <a:rPr lang="zh-CN" altLang="en-US" sz="2400" dirty="0"/>
              <a:t> </a:t>
            </a:r>
            <a:r>
              <a:rPr lang="en-US" altLang="zh-CN" sz="2400" dirty="0"/>
              <a:t>provided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database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Personalized</a:t>
            </a:r>
            <a:r>
              <a:rPr lang="zh-CN" altLang="en-US" sz="2400" dirty="0"/>
              <a:t> </a:t>
            </a:r>
            <a:r>
              <a:rPr lang="en-US" altLang="zh-CN" sz="2400" dirty="0"/>
              <a:t>recommendation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support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D291270-AB55-E189-91BE-0FD565CDD90D}"/>
              </a:ext>
            </a:extLst>
          </p:cNvPr>
          <p:cNvGrpSpPr/>
          <p:nvPr/>
        </p:nvGrpSpPr>
        <p:grpSpPr>
          <a:xfrm>
            <a:off x="4854246" y="457947"/>
            <a:ext cx="2483506" cy="686375"/>
            <a:chOff x="3337552" y="301830"/>
            <a:chExt cx="2483506" cy="6863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6DDF453-C8DD-C240-96E8-0B56ACA89D33}"/>
                </a:ext>
              </a:extLst>
            </p:cNvPr>
            <p:cNvSpPr/>
            <p:nvPr/>
          </p:nvSpPr>
          <p:spPr>
            <a:xfrm>
              <a:off x="3482639" y="886605"/>
              <a:ext cx="2193332" cy="10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9E2BE6B-80F7-B04B-B368-E9F802E6884A}"/>
                </a:ext>
              </a:extLst>
            </p:cNvPr>
            <p:cNvSpPr txBox="1"/>
            <p:nvPr/>
          </p:nvSpPr>
          <p:spPr>
            <a:xfrm>
              <a:off x="3337552" y="301830"/>
              <a:ext cx="2483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/>
                <a:t>Service</a:t>
              </a:r>
              <a:r>
                <a:rPr kumimoji="1" lang="zh-CN" altLang="en-US" sz="3200" b="1" dirty="0"/>
                <a:t> </a:t>
              </a:r>
              <a:r>
                <a:rPr kumimoji="1" lang="en-US" altLang="zh-CN" sz="3200" b="1" dirty="0"/>
                <a:t>scope</a:t>
              </a:r>
              <a:r>
                <a:rPr kumimoji="1" lang="zh-CN" altLang="en-US" sz="3200" b="1" dirty="0"/>
                <a:t> 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CF4E380-B83F-97D8-40A0-2BC2F446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58592" y="1327987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700" b="1" dirty="0">
                <a:blipFill>
                  <a:blip r:embed="rId2"/>
                  <a:stretch>
                    <a:fillRect/>
                  </a:stretch>
                </a:blip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</a:t>
            </a:r>
            <a:endParaRPr kumimoji="0" lang="zh-CN" altLang="en-US" sz="28700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Rectangle 161"/>
          <p:cNvSpPr>
            <a:spLocks noChangeArrowheads="1"/>
          </p:cNvSpPr>
          <p:nvPr/>
        </p:nvSpPr>
        <p:spPr bwMode="auto">
          <a:xfrm>
            <a:off x="6738151" y="4281449"/>
            <a:ext cx="53969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0000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Why choose database</a:t>
            </a:r>
            <a:r>
              <a:rPr lang="zh-CN" altLang="en-US" sz="3200" dirty="0">
                <a:solidFill>
                  <a:srgbClr val="000000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？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4A4A21-1107-7349-9E65-696A25573EFF}"/>
              </a:ext>
            </a:extLst>
          </p:cNvPr>
          <p:cNvSpPr txBox="1"/>
          <p:nvPr/>
        </p:nvSpPr>
        <p:spPr>
          <a:xfrm>
            <a:off x="6738151" y="3505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B76B70-6A7D-08D3-5CC8-915FD078EEF9}"/>
              </a:ext>
            </a:extLst>
          </p:cNvPr>
          <p:cNvSpPr txBox="1"/>
          <p:nvPr/>
        </p:nvSpPr>
        <p:spPr>
          <a:xfrm>
            <a:off x="4583096" y="304362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Strengths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82861" y="1697691"/>
            <a:ext cx="9165020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1.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Store large amounts of information</a:t>
            </a:r>
            <a:endParaRPr kumimoji="1" lang="zh-CN" altLang="en-US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University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Region, Location, QS……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Major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Rank, scale……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Program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GPA, Recommendation Requirement, Tuition……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7F730A9-45B4-D256-AB90-A75D2F726BD2}"/>
              </a:ext>
            </a:extLst>
          </p:cNvPr>
          <p:cNvGrpSpPr/>
          <p:nvPr/>
        </p:nvGrpSpPr>
        <p:grpSpPr>
          <a:xfrm>
            <a:off x="3482639" y="294358"/>
            <a:ext cx="5226718" cy="693847"/>
            <a:chOff x="3482639" y="294358"/>
            <a:chExt cx="5226718" cy="69384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6DDF453-C8DD-C240-96E8-0B56ACA89D33}"/>
                </a:ext>
              </a:extLst>
            </p:cNvPr>
            <p:cNvSpPr/>
            <p:nvPr/>
          </p:nvSpPr>
          <p:spPr>
            <a:xfrm>
              <a:off x="3482639" y="879133"/>
              <a:ext cx="5226718" cy="109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9E2BE6B-80F7-B04B-B368-E9F802E6884A}"/>
                </a:ext>
              </a:extLst>
            </p:cNvPr>
            <p:cNvSpPr txBox="1"/>
            <p:nvPr/>
          </p:nvSpPr>
          <p:spPr>
            <a:xfrm>
              <a:off x="4635514" y="294358"/>
              <a:ext cx="23083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kumimoji="1" lang="en-US" altLang="zh-CN" sz="3200" b="1" dirty="0"/>
                <a:t>Strengths</a:t>
              </a:r>
              <a:endParaRPr kumimoji="1" lang="zh-CN" altLang="en-US" sz="3200" b="1" dirty="0"/>
            </a:p>
          </p:txBody>
        </p:sp>
      </p:grpSp>
      <p:pic>
        <p:nvPicPr>
          <p:cNvPr id="6" name="图形 5" descr="校舍">
            <a:extLst>
              <a:ext uri="{FF2B5EF4-FFF2-40B4-BE49-F238E27FC236}">
                <a16:creationId xmlns:a16="http://schemas.microsoft.com/office/drawing/2014/main" id="{34DC9F7D-463F-67F7-6C5A-59AE826A2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3817" y="1463908"/>
            <a:ext cx="3256626" cy="32566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AC5713-1369-2C22-9A73-EF623AE91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29072" y="1572626"/>
            <a:ext cx="6866028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2.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Easy for analysis</a:t>
            </a:r>
            <a:r>
              <a:rPr kumimoji="1" lang="zh-CN" altLang="en-US" sz="2400" b="1" dirty="0"/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Application Requirement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GPA.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Language standard examination scores.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…….</a:t>
            </a:r>
          </a:p>
          <a:p>
            <a:pPr lvl="2">
              <a:lnSpc>
                <a:spcPct val="150000"/>
              </a:lnSpc>
            </a:pPr>
            <a:endParaRPr lang="en-US" altLang="zh-CN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6" name="图形 5" descr="毕业帽">
            <a:extLst>
              <a:ext uri="{FF2B5EF4-FFF2-40B4-BE49-F238E27FC236}">
                <a16:creationId xmlns:a16="http://schemas.microsoft.com/office/drawing/2014/main" id="{EF029B1A-AB7A-B331-C647-4439D619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8722" y="1858392"/>
            <a:ext cx="3141216" cy="314121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4741F53-8199-AB98-AB85-88C805BDB3D5}"/>
              </a:ext>
            </a:extLst>
          </p:cNvPr>
          <p:cNvGrpSpPr/>
          <p:nvPr/>
        </p:nvGrpSpPr>
        <p:grpSpPr>
          <a:xfrm>
            <a:off x="3482639" y="294358"/>
            <a:ext cx="5226718" cy="693847"/>
            <a:chOff x="3482639" y="294358"/>
            <a:chExt cx="5226718" cy="69384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688DD2-6CCB-D7A9-50C4-EE17F4EF34CF}"/>
                </a:ext>
              </a:extLst>
            </p:cNvPr>
            <p:cNvSpPr/>
            <p:nvPr/>
          </p:nvSpPr>
          <p:spPr>
            <a:xfrm>
              <a:off x="3482639" y="879133"/>
              <a:ext cx="5226718" cy="109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9BFFF0E-C9D4-B325-17E7-59F6AD14440A}"/>
                </a:ext>
              </a:extLst>
            </p:cNvPr>
            <p:cNvSpPr txBox="1"/>
            <p:nvPr/>
          </p:nvSpPr>
          <p:spPr>
            <a:xfrm>
              <a:off x="4635514" y="294358"/>
              <a:ext cx="23083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kumimoji="1" lang="en-US" altLang="zh-CN" sz="3200" b="1" dirty="0"/>
                <a:t>Strengths</a:t>
              </a:r>
              <a:endParaRPr kumimoji="1" lang="zh-CN" altLang="en-US" sz="3200" b="1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95F3AEA-F096-2DCD-8425-8F0AAACA8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400</Words>
  <Application>Microsoft Macintosh PowerPoint</Application>
  <PresentationFormat>宽屏</PresentationFormat>
  <Paragraphs>113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Arial</vt:lpstr>
      <vt:lpstr>Calibri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Hansheng zhang (SDS, 120090267)</cp:lastModifiedBy>
  <cp:revision>61</cp:revision>
  <dcterms:created xsi:type="dcterms:W3CDTF">2017-08-04T00:54:00Z</dcterms:created>
  <dcterms:modified xsi:type="dcterms:W3CDTF">2023-04-23T16:03:33Z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