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2"/>
  </p:sldMasterIdLst>
  <p:notesMasterIdLst>
    <p:notesMasterId r:id="rId25"/>
  </p:notesMasterIdLst>
  <p:sldIdLst>
    <p:sldId id="256" r:id="rId3"/>
    <p:sldId id="257" r:id="rId4"/>
    <p:sldId id="258" r:id="rId5"/>
    <p:sldId id="294" r:id="rId6"/>
    <p:sldId id="312" r:id="rId7"/>
    <p:sldId id="313" r:id="rId8"/>
    <p:sldId id="314" r:id="rId9"/>
    <p:sldId id="315" r:id="rId10"/>
    <p:sldId id="316" r:id="rId11"/>
    <p:sldId id="317" r:id="rId12"/>
    <p:sldId id="318" r:id="rId13"/>
    <p:sldId id="282" r:id="rId14"/>
    <p:sldId id="321" r:id="rId15"/>
    <p:sldId id="322" r:id="rId16"/>
    <p:sldId id="323" r:id="rId17"/>
    <p:sldId id="334" r:id="rId18"/>
    <p:sldId id="335" r:id="rId19"/>
    <p:sldId id="281" r:id="rId20"/>
    <p:sldId id="310" r:id="rId21"/>
    <p:sldId id="319" r:id="rId22"/>
    <p:sldId id="320" r:id="rId23"/>
    <p:sldId id="290" r:id="rId24"/>
  </p:sldIdLst>
  <p:sldSz cx="12192000" cy="6858000"/>
  <p:notesSz cx="6858000" cy="9144000"/>
  <p:embeddedFontLst>
    <p:embeddedFont>
      <p:font typeface="等线" panose="02010600030101010101" pitchFamily="2" charset="-122"/>
      <p:regular r:id="rId26"/>
      <p:bold r:id="rId27"/>
    </p:embeddedFont>
    <p:embeddedFont>
      <p:font typeface="Calibri" panose="020F0502020204030204" pitchFamily="34" charset="0"/>
      <p:regular r:id="rId28"/>
      <p:bold r:id="rId29"/>
      <p:italic r:id="rId30"/>
      <p:boldItalic r:id="rId31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34F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91"/>
    <p:restoredTop sz="96341"/>
  </p:normalViewPr>
  <p:slideViewPr>
    <p:cSldViewPr snapToGrid="0">
      <p:cViewPr varScale="1">
        <p:scale>
          <a:sx n="115" d="100"/>
          <a:sy n="115" d="100"/>
        </p:scale>
        <p:origin x="232" y="3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1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3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6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1685E3-2275-44E4-A82F-5A8247D81ED4}" type="datetimeFigureOut">
              <a:rPr lang="zh-CN" altLang="en-US" smtClean="0"/>
              <a:t>2023/4/23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EAEACF-2B53-4479-8B00-1BF5D884673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EAEACF-2B53-4479-8B00-1BF5D884673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9730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27679-BCBD-48E5-8B40-F751F9D6098B}" type="datetimeFigureOut">
              <a:rPr lang="zh-CN" altLang="en-US" smtClean="0"/>
              <a:t>2023/4/23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2DE05-3C0D-4695-B7D7-4B96EE23BEC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27679-BCBD-48E5-8B40-F751F9D6098B}" type="datetimeFigureOut">
              <a:rPr lang="zh-CN" altLang="en-US" smtClean="0"/>
              <a:t>2023/4/23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2DE05-3C0D-4695-B7D7-4B96EE23BEC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27679-BCBD-48E5-8B40-F751F9D6098B}" type="datetimeFigureOut">
              <a:rPr lang="zh-CN" altLang="en-US" smtClean="0"/>
              <a:t>2023/4/23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2DE05-3C0D-4695-B7D7-4B96EE23BEC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CB27-8922-47C2-9DEF-D8B706B88A6A}" type="datetimeFigureOut">
              <a:rPr lang="zh-CN" altLang="en-US" smtClean="0"/>
              <a:t>2023/4/23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80D5C-5495-4CDC-9104-31D587ECCF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CB27-8922-47C2-9DEF-D8B706B88A6A}" type="datetimeFigureOut">
              <a:rPr lang="zh-CN" altLang="en-US" smtClean="0"/>
              <a:t>2023/4/23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80D5C-5495-4CDC-9104-31D587ECCF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CB27-8922-47C2-9DEF-D8B706B88A6A}" type="datetimeFigureOut">
              <a:rPr lang="zh-CN" altLang="en-US" smtClean="0"/>
              <a:t>2023/4/23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80D5C-5495-4CDC-9104-31D587ECCF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CB27-8922-47C2-9DEF-D8B706B88A6A}" type="datetimeFigureOut">
              <a:rPr lang="zh-CN" altLang="en-US" smtClean="0"/>
              <a:t>2023/4/23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80D5C-5495-4CDC-9104-31D587ECCF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CB27-8922-47C2-9DEF-D8B706B88A6A}" type="datetimeFigureOut">
              <a:rPr lang="zh-CN" altLang="en-US" smtClean="0"/>
              <a:t>2023/4/23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80D5C-5495-4CDC-9104-31D587ECCF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CB27-8922-47C2-9DEF-D8B706B88A6A}" type="datetimeFigureOut">
              <a:rPr lang="zh-CN" altLang="en-US" smtClean="0"/>
              <a:t>2023/4/23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80D5C-5495-4CDC-9104-31D587ECCF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CB27-8922-47C2-9DEF-D8B706B88A6A}" type="datetimeFigureOut">
              <a:rPr lang="zh-CN" altLang="en-US" smtClean="0"/>
              <a:t>2023/4/23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80D5C-5495-4CDC-9104-31D587ECCF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CB27-8922-47C2-9DEF-D8B706B88A6A}" type="datetimeFigureOut">
              <a:rPr lang="zh-CN" altLang="en-US" smtClean="0"/>
              <a:t>2023/4/23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80D5C-5495-4CDC-9104-31D587ECCF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27679-BCBD-48E5-8B40-F751F9D6098B}" type="datetimeFigureOut">
              <a:rPr lang="zh-CN" altLang="en-US" smtClean="0"/>
              <a:t>2023/4/23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2DE05-3C0D-4695-B7D7-4B96EE23BEC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CB27-8922-47C2-9DEF-D8B706B88A6A}" type="datetimeFigureOut">
              <a:rPr lang="zh-CN" altLang="en-US" smtClean="0"/>
              <a:t>2023/4/23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80D5C-5495-4CDC-9104-31D587ECCF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CB27-8922-47C2-9DEF-D8B706B88A6A}" type="datetimeFigureOut">
              <a:rPr lang="zh-CN" altLang="en-US" smtClean="0"/>
              <a:t>2023/4/23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80D5C-5495-4CDC-9104-31D587ECCF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CB27-8922-47C2-9DEF-D8B706B88A6A}" type="datetimeFigureOut">
              <a:rPr lang="zh-CN" altLang="en-US" smtClean="0"/>
              <a:t>2023/4/23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80D5C-5495-4CDC-9104-31D587ECCF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27679-BCBD-48E5-8B40-F751F9D6098B}" type="datetimeFigureOut">
              <a:rPr lang="zh-CN" altLang="en-US" smtClean="0"/>
              <a:t>2023/4/23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2DE05-3C0D-4695-B7D7-4B96EE23BEC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27679-BCBD-48E5-8B40-F751F9D6098B}" type="datetimeFigureOut">
              <a:rPr lang="zh-CN" altLang="en-US" smtClean="0"/>
              <a:t>2023/4/23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2DE05-3C0D-4695-B7D7-4B96EE23BEC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27679-BCBD-48E5-8B40-F751F9D6098B}" type="datetimeFigureOut">
              <a:rPr lang="zh-CN" altLang="en-US" smtClean="0"/>
              <a:t>2023/4/23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2DE05-3C0D-4695-B7D7-4B96EE23BEC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27679-BCBD-48E5-8B40-F751F9D6098B}" type="datetimeFigureOut">
              <a:rPr lang="zh-CN" altLang="en-US" smtClean="0"/>
              <a:t>2023/4/23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2DE05-3C0D-4695-B7D7-4B96EE23BEC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27679-BCBD-48E5-8B40-F751F9D6098B}" type="datetimeFigureOut">
              <a:rPr lang="zh-CN" altLang="en-US" smtClean="0"/>
              <a:t>2023/4/23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2DE05-3C0D-4695-B7D7-4B96EE23BEC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27679-BCBD-48E5-8B40-F751F9D6098B}" type="datetimeFigureOut">
              <a:rPr lang="zh-CN" altLang="en-US" smtClean="0"/>
              <a:t>2023/4/23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2DE05-3C0D-4695-B7D7-4B96EE23BEC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27679-BCBD-48E5-8B40-F751F9D6098B}" type="datetimeFigureOut">
              <a:rPr lang="zh-CN" altLang="en-US" smtClean="0"/>
              <a:t>2023/4/23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2DE05-3C0D-4695-B7D7-4B96EE23BEC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27679-BCBD-48E5-8B40-F751F9D6098B}" type="datetimeFigureOut">
              <a:rPr lang="zh-CN" altLang="en-US" smtClean="0"/>
              <a:t>2023/4/23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2DE05-3C0D-4695-B7D7-4B96EE23BEC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ECB27-8922-47C2-9DEF-D8B706B88A6A}" type="datetimeFigureOut">
              <a:rPr lang="zh-CN" altLang="en-US" smtClean="0"/>
              <a:t>2023/4/23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80D5C-5495-4CDC-9104-31D587ECCF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>
    <p:pull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任意多边形 17"/>
          <p:cNvSpPr/>
          <p:nvPr/>
        </p:nvSpPr>
        <p:spPr>
          <a:xfrm>
            <a:off x="2" y="0"/>
            <a:ext cx="4342283" cy="6858000"/>
          </a:xfrm>
          <a:custGeom>
            <a:avLst/>
            <a:gdLst>
              <a:gd name="connsiteX0" fmla="*/ 0 w 4342283"/>
              <a:gd name="connsiteY0" fmla="*/ 0 h 6858000"/>
              <a:gd name="connsiteX1" fmla="*/ 2633189 w 4342283"/>
              <a:gd name="connsiteY1" fmla="*/ 0 h 6858000"/>
              <a:gd name="connsiteX2" fmla="*/ 2767776 w 4342283"/>
              <a:gd name="connsiteY2" fmla="*/ 100643 h 6858000"/>
              <a:gd name="connsiteX3" fmla="*/ 4342283 w 4342283"/>
              <a:gd name="connsiteY3" fmla="*/ 3439314 h 6858000"/>
              <a:gd name="connsiteX4" fmla="*/ 2767776 w 4342283"/>
              <a:gd name="connsiteY4" fmla="*/ 6777986 h 6858000"/>
              <a:gd name="connsiteX5" fmla="*/ 2660774 w 4342283"/>
              <a:gd name="connsiteY5" fmla="*/ 6858000 h 6858000"/>
              <a:gd name="connsiteX6" fmla="*/ 0 w 434228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42283" h="6858000">
                <a:moveTo>
                  <a:pt x="0" y="0"/>
                </a:moveTo>
                <a:lnTo>
                  <a:pt x="2633189" y="0"/>
                </a:lnTo>
                <a:lnTo>
                  <a:pt x="2767776" y="100643"/>
                </a:lnTo>
                <a:cubicBezTo>
                  <a:pt x="3729367" y="894218"/>
                  <a:pt x="4342283" y="2095189"/>
                  <a:pt x="4342283" y="3439314"/>
                </a:cubicBezTo>
                <a:cubicBezTo>
                  <a:pt x="4342283" y="4783440"/>
                  <a:pt x="3729367" y="5984410"/>
                  <a:pt x="2767776" y="6777986"/>
                </a:cubicBezTo>
                <a:lnTo>
                  <a:pt x="266077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957825" y="2021136"/>
            <a:ext cx="234175" cy="137633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49313DDC-B815-0F40-B341-6ADC8C06547F}"/>
              </a:ext>
            </a:extLst>
          </p:cNvPr>
          <p:cNvGrpSpPr/>
          <p:nvPr/>
        </p:nvGrpSpPr>
        <p:grpSpPr>
          <a:xfrm>
            <a:off x="7710672" y="4546241"/>
            <a:ext cx="3821320" cy="457200"/>
            <a:chOff x="7751275" y="4959216"/>
            <a:chExt cx="3821320" cy="457200"/>
          </a:xfrm>
        </p:grpSpPr>
        <p:sp>
          <p:nvSpPr>
            <p:cNvPr id="11" name="圆角矩形 10"/>
            <p:cNvSpPr/>
            <p:nvPr/>
          </p:nvSpPr>
          <p:spPr>
            <a:xfrm>
              <a:off x="7911513" y="4959216"/>
              <a:ext cx="3500845" cy="4572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7751275" y="5003150"/>
              <a:ext cx="3821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dirty="0">
                  <a:solidFill>
                    <a:srgbClr val="FFFFFF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+mn-ea"/>
                  <a:sym typeface="Calibri" panose="020F0502020204030204" pitchFamily="34" charset="0"/>
                </a:rPr>
                <a:t>CSC3170</a:t>
              </a:r>
              <a:r>
                <a:rPr lang="zh-CN" altLang="en-US" dirty="0">
                  <a:solidFill>
                    <a:srgbClr val="FFFFFF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+mn-ea"/>
                  <a:sym typeface="Calibri" panose="020F0502020204030204" pitchFamily="34" charset="0"/>
                </a:rPr>
                <a:t> </a:t>
              </a:r>
              <a:r>
                <a:rPr lang="en-US" altLang="zh-CN" dirty="0">
                  <a:solidFill>
                    <a:srgbClr val="FFFFFF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+mn-ea"/>
                  <a:sym typeface="Calibri" panose="020F0502020204030204" pitchFamily="34" charset="0"/>
                </a:rPr>
                <a:t>Group</a:t>
              </a:r>
              <a:r>
                <a:rPr lang="zh-CN" altLang="en-US" dirty="0">
                  <a:solidFill>
                    <a:srgbClr val="FFFFFF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+mn-ea"/>
                  <a:sym typeface="Calibri" panose="020F0502020204030204" pitchFamily="34" charset="0"/>
                </a:rPr>
                <a:t> </a:t>
              </a:r>
              <a:r>
                <a:rPr lang="en-US" altLang="zh-CN" dirty="0">
                  <a:solidFill>
                    <a:srgbClr val="FFFFFF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+mn-ea"/>
                  <a:sym typeface="Calibri" panose="020F0502020204030204" pitchFamily="34" charset="0"/>
                </a:rPr>
                <a:t>5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endParaRPr>
            </a:p>
          </p:txBody>
        </p:sp>
      </p:grpSp>
      <p:sp>
        <p:nvSpPr>
          <p:cNvPr id="14" name="任意多边形 13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16200000" flipV="1">
            <a:off x="10685320" y="820597"/>
            <a:ext cx="1460388" cy="45719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00000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15" name="任意多边形 14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5400000" flipV="1">
            <a:off x="6966648" y="4833899"/>
            <a:ext cx="1085482" cy="45719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00000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16" name="任意多边形 15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16200000">
            <a:off x="8309395" y="573092"/>
            <a:ext cx="708505" cy="93368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00000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19" name="任意多边形 18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5400000">
            <a:off x="11176644" y="4255779"/>
            <a:ext cx="594218" cy="116477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>
            <a:gradFill>
              <a:gsLst>
                <a:gs pos="0">
                  <a:srgbClr val="C00000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147F873-CBAD-FC4E-AE42-096F054339EE}"/>
              </a:ext>
            </a:extLst>
          </p:cNvPr>
          <p:cNvSpPr txBox="1"/>
          <p:nvPr/>
        </p:nvSpPr>
        <p:spPr>
          <a:xfrm>
            <a:off x="3869473" y="59993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95BA31F7-29D3-5F79-65AE-E8DF5744BC2A}"/>
              </a:ext>
            </a:extLst>
          </p:cNvPr>
          <p:cNvGrpSpPr/>
          <p:nvPr/>
        </p:nvGrpSpPr>
        <p:grpSpPr>
          <a:xfrm>
            <a:off x="5063154" y="2222557"/>
            <a:ext cx="5806797" cy="1534478"/>
            <a:chOff x="6279193" y="1894522"/>
            <a:chExt cx="5806797" cy="1534478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0931CB8E-568E-1D14-B06F-B6488CD8C1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226"/>
            <a:stretch/>
          </p:blipFill>
          <p:spPr>
            <a:xfrm>
              <a:off x="6279193" y="1894522"/>
              <a:ext cx="4438531" cy="1498952"/>
            </a:xfrm>
            <a:prstGeom prst="rect">
              <a:avLst/>
            </a:prstGeom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7ADAFF68-0CC8-35EC-6429-B1FCB08E57DE}"/>
                </a:ext>
              </a:extLst>
            </p:cNvPr>
            <p:cNvSpPr txBox="1"/>
            <p:nvPr/>
          </p:nvSpPr>
          <p:spPr>
            <a:xfrm>
              <a:off x="10977994" y="2228671"/>
              <a:ext cx="110799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7200" dirty="0"/>
                <a:t>✨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1.85185E-6 L 0.00092 0.10093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5046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4.58333E-6 -3.7037E-6 L -0.00013 -0.13495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6759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7.40741E-7 L -0.00026 -0.07755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3889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3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8.33333E-7 3.7037E-7 L 8.33333E-7 0.15579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778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2" nodeType="withEffect">
                                  <p:stCondLst>
                                    <p:cond delay="2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4" grpId="2" animBg="1"/>
      <p:bldP spid="15" grpId="0" animBg="1"/>
      <p:bldP spid="15" grpId="1" animBg="1"/>
      <p:bldP spid="15" grpId="2" animBg="1"/>
      <p:bldP spid="16" grpId="0" animBg="1"/>
      <p:bldP spid="16" grpId="1" animBg="1"/>
      <p:bldP spid="16" grpId="2" animBg="1"/>
      <p:bldP spid="19" grpId="0" animBg="1"/>
      <p:bldP spid="19" grpId="1" animBg="1"/>
      <p:bldP spid="19" grpId="2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582F316-335F-6443-8CBA-97F2ECB36A37}"/>
              </a:ext>
            </a:extLst>
          </p:cNvPr>
          <p:cNvSpPr txBox="1"/>
          <p:nvPr/>
        </p:nvSpPr>
        <p:spPr>
          <a:xfrm>
            <a:off x="529071" y="1572626"/>
            <a:ext cx="6937049" cy="2620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/>
              <a:t>2.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Easy for analysis:</a:t>
            </a:r>
            <a:endParaRPr kumimoji="1" lang="zh-CN" altLang="en-US" sz="2400" b="1" dirty="0"/>
          </a:p>
          <a:p>
            <a:pPr lvl="1">
              <a:lnSpc>
                <a:spcPct val="150000"/>
              </a:lnSpc>
            </a:pPr>
            <a:r>
              <a:rPr lang="en-US" altLang="zh-CN" sz="2400" dirty="0"/>
              <a:t>Tuition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Possible expenditures.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The scholarships</a:t>
            </a:r>
            <a:r>
              <a:rPr lang="zh-CN" altLang="en-US" sz="2400" dirty="0"/>
              <a:t> </a:t>
            </a:r>
            <a:r>
              <a:rPr lang="en-US" altLang="zh-CN" sz="2400" dirty="0"/>
              <a:t>of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programs.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……</a:t>
            </a:r>
          </a:p>
        </p:txBody>
      </p:sp>
      <p:pic>
        <p:nvPicPr>
          <p:cNvPr id="7" name="图形 6" descr="硬币">
            <a:extLst>
              <a:ext uri="{FF2B5EF4-FFF2-40B4-BE49-F238E27FC236}">
                <a16:creationId xmlns:a16="http://schemas.microsoft.com/office/drawing/2014/main" id="{E223F637-C42D-EFA0-E6CB-6CDECACC92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86542" y="2168552"/>
            <a:ext cx="2520895" cy="2520895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4709C4D4-167F-8C13-AD95-C1BF0CA02F3E}"/>
              </a:ext>
            </a:extLst>
          </p:cNvPr>
          <p:cNvGrpSpPr/>
          <p:nvPr/>
        </p:nvGrpSpPr>
        <p:grpSpPr>
          <a:xfrm>
            <a:off x="3482639" y="294358"/>
            <a:ext cx="5226718" cy="693847"/>
            <a:chOff x="3482639" y="294358"/>
            <a:chExt cx="5226718" cy="693847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62F49058-1348-47B6-3312-94B6E46DDD84}"/>
                </a:ext>
              </a:extLst>
            </p:cNvPr>
            <p:cNvSpPr/>
            <p:nvPr/>
          </p:nvSpPr>
          <p:spPr>
            <a:xfrm>
              <a:off x="3482639" y="879133"/>
              <a:ext cx="5226718" cy="10907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A545E227-C387-333C-6C41-2FC161B1026E}"/>
                </a:ext>
              </a:extLst>
            </p:cNvPr>
            <p:cNvSpPr txBox="1"/>
            <p:nvPr/>
          </p:nvSpPr>
          <p:spPr>
            <a:xfrm>
              <a:off x="4635514" y="294358"/>
              <a:ext cx="230830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kumimoji="1" lang="en-US" altLang="zh-CN" sz="3200" b="1" dirty="0"/>
                <a:t>Strengths</a:t>
              </a:r>
              <a:endParaRPr kumimoji="1" lang="zh-CN" altLang="en-US" sz="3200" b="1" dirty="0"/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957CC2F0-444A-072B-C2F4-AA5D401A89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06" y="0"/>
            <a:ext cx="2473899" cy="80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619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582F316-335F-6443-8CBA-97F2ECB36A37}"/>
              </a:ext>
            </a:extLst>
          </p:cNvPr>
          <p:cNvSpPr txBox="1"/>
          <p:nvPr/>
        </p:nvSpPr>
        <p:spPr>
          <a:xfrm>
            <a:off x="529072" y="1572626"/>
            <a:ext cx="7611318" cy="2620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/>
              <a:t>2.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Easy for analysis</a:t>
            </a:r>
            <a:r>
              <a:rPr kumimoji="1" lang="zh-CN" altLang="en-US" sz="2400" b="1" dirty="0"/>
              <a:t>：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/>
              <a:t>Job prospects</a:t>
            </a:r>
            <a:endParaRPr lang="en-US" altLang="zh-CN" sz="2000" b="0" dirty="0">
              <a:solidFill>
                <a:srgbClr val="FF0000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Employment situation of the applied universities, majors, and programs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……</a:t>
            </a:r>
          </a:p>
        </p:txBody>
      </p:sp>
      <p:pic>
        <p:nvPicPr>
          <p:cNvPr id="7" name="图形 6" descr="办公室职员">
            <a:extLst>
              <a:ext uri="{FF2B5EF4-FFF2-40B4-BE49-F238E27FC236}">
                <a16:creationId xmlns:a16="http://schemas.microsoft.com/office/drawing/2014/main" id="{104371D5-4112-1CFA-2458-AD2F85A976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55723" y="2106548"/>
            <a:ext cx="2797736" cy="2797736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1436D20E-D15D-A5AB-0D6B-AF2FE8F2F412}"/>
              </a:ext>
            </a:extLst>
          </p:cNvPr>
          <p:cNvGrpSpPr/>
          <p:nvPr/>
        </p:nvGrpSpPr>
        <p:grpSpPr>
          <a:xfrm>
            <a:off x="3482639" y="294358"/>
            <a:ext cx="5226718" cy="693847"/>
            <a:chOff x="3482639" y="294358"/>
            <a:chExt cx="5226718" cy="693847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37DFD222-3587-02F7-8D5F-4040EA59BE7D}"/>
                </a:ext>
              </a:extLst>
            </p:cNvPr>
            <p:cNvSpPr/>
            <p:nvPr/>
          </p:nvSpPr>
          <p:spPr>
            <a:xfrm>
              <a:off x="3482639" y="879133"/>
              <a:ext cx="5226718" cy="10907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625BC861-490F-3D5C-ECE8-93EA13448EDD}"/>
                </a:ext>
              </a:extLst>
            </p:cNvPr>
            <p:cNvSpPr txBox="1"/>
            <p:nvPr/>
          </p:nvSpPr>
          <p:spPr>
            <a:xfrm>
              <a:off x="4635514" y="294358"/>
              <a:ext cx="230830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kumimoji="1" lang="en-US" altLang="zh-CN" sz="3200" b="1" dirty="0"/>
                <a:t>Strengths</a:t>
              </a:r>
              <a:endParaRPr kumimoji="1" lang="zh-CN" altLang="en-US" sz="3200" b="1" dirty="0"/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A13BA734-6A83-F14C-14C0-9D1A69E00B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06" y="0"/>
            <a:ext cx="2473899" cy="80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188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927718" y="1702109"/>
            <a:ext cx="4063382" cy="4063382"/>
            <a:chOff x="2477118" y="1168709"/>
            <a:chExt cx="4063382" cy="4063382"/>
          </a:xfrm>
        </p:grpSpPr>
        <p:sp>
          <p:nvSpPr>
            <p:cNvPr id="4" name="流程图: 接点 3"/>
            <p:cNvSpPr/>
            <p:nvPr/>
          </p:nvSpPr>
          <p:spPr>
            <a:xfrm>
              <a:off x="2477118" y="1168709"/>
              <a:ext cx="4063382" cy="4063382"/>
            </a:xfrm>
            <a:prstGeom prst="flowChartConnector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endParaRPr>
            </a:p>
          </p:txBody>
        </p:sp>
        <p:sp>
          <p:nvSpPr>
            <p:cNvPr id="2" name="流程图: 接点 1"/>
            <p:cNvSpPr/>
            <p:nvPr/>
          </p:nvSpPr>
          <p:spPr>
            <a:xfrm>
              <a:off x="2769218" y="1460809"/>
              <a:ext cx="3479182" cy="3479182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2025430" y="1441236"/>
            <a:ext cx="424343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700" b="1" i="0" u="none" strike="noStrike" kern="1200" cap="none" spc="0" normalizeH="0" baseline="0" noProof="0" dirty="0">
                <a:ln>
                  <a:noFill/>
                </a:ln>
                <a:blipFill>
                  <a:blip r:embed="rId2"/>
                  <a:stretch>
                    <a:fillRect/>
                  </a:stretch>
                </a:blip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3</a:t>
            </a:r>
            <a:endParaRPr kumimoji="0" lang="zh-CN" altLang="en-US" sz="28700" b="1" i="0" u="none" strike="noStrike" kern="1200" cap="none" spc="0" normalizeH="0" baseline="0" noProof="0" dirty="0">
              <a:ln>
                <a:noFill/>
              </a:ln>
              <a:blipFill>
                <a:blip r:embed="rId2"/>
                <a:stretch>
                  <a:fillRect/>
                </a:stretch>
              </a:blip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9" name="任意多边形 8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5400000" flipV="1">
            <a:off x="5950481" y="3596455"/>
            <a:ext cx="1662751" cy="251344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 w="12700" cap="flat" cmpd="sng" algn="ctr">
            <a:gradFill>
              <a:gsLst>
                <a:gs pos="0">
                  <a:srgbClr val="C00000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3" name="Rectangle 161">
            <a:extLst>
              <a:ext uri="{FF2B5EF4-FFF2-40B4-BE49-F238E27FC236}">
                <a16:creationId xmlns:a16="http://schemas.microsoft.com/office/drawing/2014/main" id="{0E5A5CCA-AF46-158E-429D-91B01B7AFD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7529" y="3157090"/>
            <a:ext cx="4514767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Personalized Recommendation</a:t>
            </a:r>
            <a:endParaRPr kumimoji="0" lang="id-ID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0.19005 L 0 -2.59259E-6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5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582F316-335F-6443-8CBA-97F2ECB36A37}"/>
              </a:ext>
            </a:extLst>
          </p:cNvPr>
          <p:cNvSpPr txBox="1"/>
          <p:nvPr/>
        </p:nvSpPr>
        <p:spPr>
          <a:xfrm>
            <a:off x="1221625" y="2183786"/>
            <a:ext cx="9748745" cy="3636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Sample queries to assist country/region selection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000" dirty="0"/>
              <a:t>Return the number of student with GPA less than 3.3 been accepted to graduate programs in different regions in descent order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000" dirty="0"/>
              <a:t>……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6DDF453-C8DD-C240-96E8-0B56ACA89D33}"/>
              </a:ext>
            </a:extLst>
          </p:cNvPr>
          <p:cNvSpPr/>
          <p:nvPr/>
        </p:nvSpPr>
        <p:spPr>
          <a:xfrm>
            <a:off x="3482639" y="879133"/>
            <a:ext cx="5226718" cy="109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9E2BE6B-80F7-B04B-B368-E9F802E6884A}"/>
              </a:ext>
            </a:extLst>
          </p:cNvPr>
          <p:cNvSpPr txBox="1"/>
          <p:nvPr/>
        </p:nvSpPr>
        <p:spPr>
          <a:xfrm>
            <a:off x="3482639" y="301830"/>
            <a:ext cx="5226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200" b="1" dirty="0"/>
              <a:t>Country/Region Selection</a:t>
            </a:r>
            <a:endParaRPr kumimoji="1" lang="zh-CN" altLang="en-US" sz="3200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B3A0F5D-EE8C-C25E-8E07-A2460B6904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06" y="0"/>
            <a:ext cx="2473899" cy="80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829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582F316-335F-6443-8CBA-97F2ECB36A37}"/>
              </a:ext>
            </a:extLst>
          </p:cNvPr>
          <p:cNvSpPr txBox="1"/>
          <p:nvPr/>
        </p:nvSpPr>
        <p:spPr>
          <a:xfrm>
            <a:off x="1221627" y="2324432"/>
            <a:ext cx="9748745" cy="5575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Sample queries to assist university selection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000" dirty="0"/>
              <a:t>List the average GPA, GRE, TOFEL scores for appliers in CUHKSZ who are accepted by MIT in 2022.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000" dirty="0"/>
              <a:t>Search for DS programs in United States universities whose tuition fee is less than 50000.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000" dirty="0"/>
              <a:t>……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6DDF453-C8DD-C240-96E8-0B56ACA89D33}"/>
              </a:ext>
            </a:extLst>
          </p:cNvPr>
          <p:cNvSpPr/>
          <p:nvPr/>
        </p:nvSpPr>
        <p:spPr>
          <a:xfrm>
            <a:off x="3482639" y="879133"/>
            <a:ext cx="5226718" cy="109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9E2BE6B-80F7-B04B-B368-E9F802E6884A}"/>
              </a:ext>
            </a:extLst>
          </p:cNvPr>
          <p:cNvSpPr txBox="1"/>
          <p:nvPr/>
        </p:nvSpPr>
        <p:spPr>
          <a:xfrm>
            <a:off x="3482639" y="301830"/>
            <a:ext cx="5226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200" b="1" dirty="0"/>
              <a:t>University Selection</a:t>
            </a:r>
            <a:endParaRPr kumimoji="1" lang="zh-CN" altLang="en-US" sz="3200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0ED990E-072F-7199-3908-5C59D10714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06" y="0"/>
            <a:ext cx="2473899" cy="80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476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582F316-335F-6443-8CBA-97F2ECB36A37}"/>
              </a:ext>
            </a:extLst>
          </p:cNvPr>
          <p:cNvSpPr txBox="1"/>
          <p:nvPr/>
        </p:nvSpPr>
        <p:spPr>
          <a:xfrm>
            <a:off x="1221625" y="2442965"/>
            <a:ext cx="9748745" cy="4190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Sample queries to assist program selection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000" dirty="0"/>
              <a:t>List the numbers of students from CUHKSZ been accepted by different programs offered by MIT in descent order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000" dirty="0"/>
              <a:t>……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6DDF453-C8DD-C240-96E8-0B56ACA89D33}"/>
              </a:ext>
            </a:extLst>
          </p:cNvPr>
          <p:cNvSpPr/>
          <p:nvPr/>
        </p:nvSpPr>
        <p:spPr>
          <a:xfrm>
            <a:off x="3482639" y="879133"/>
            <a:ext cx="5226718" cy="109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9E2BE6B-80F7-B04B-B368-E9F802E6884A}"/>
              </a:ext>
            </a:extLst>
          </p:cNvPr>
          <p:cNvSpPr txBox="1"/>
          <p:nvPr/>
        </p:nvSpPr>
        <p:spPr>
          <a:xfrm>
            <a:off x="3482639" y="301830"/>
            <a:ext cx="5226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200" b="1" dirty="0"/>
              <a:t>Program Selection</a:t>
            </a:r>
            <a:endParaRPr kumimoji="1" lang="zh-CN" altLang="en-US" sz="3200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3D47ADF-A0DB-9E45-FDF6-1326C756CB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06" y="0"/>
            <a:ext cx="2473899" cy="80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331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21627" y="2324432"/>
            <a:ext cx="9748745" cy="4707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Sample queries to assist university selection</a:t>
            </a:r>
          </a:p>
          <a:p>
            <a:pPr lvl="2" indent="-45720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en-US" altLang="zh-CN" sz="2000" dirty="0">
                <a:sym typeface="+mn-ea"/>
              </a:rPr>
              <a:t>Integrate and analyze large amount of data stored in our database system</a:t>
            </a:r>
            <a:endParaRPr lang="en-US" altLang="zh-CN" sz="2000" dirty="0"/>
          </a:p>
          <a:p>
            <a:pPr lvl="2" indent="-45720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en-US" altLang="zh-CN" sz="2000" dirty="0">
                <a:sym typeface="+mn-ea"/>
              </a:rPr>
              <a:t>Get graphic recommendation based on decision tree</a:t>
            </a:r>
            <a:endParaRPr lang="en-US" altLang="zh-CN" sz="2000" dirty="0"/>
          </a:p>
          <a:p>
            <a:pPr lvl="2" indent="-45720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en-US" altLang="zh-CN" sz="2000" dirty="0">
                <a:sym typeface="+mn-ea"/>
              </a:rPr>
              <a:t>Providing general positioning of university selection for students</a:t>
            </a:r>
            <a:endParaRPr lang="en-US" altLang="zh-CN" sz="20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endParaRPr lang="en-US" altLang="zh-CN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dirty="0"/>
          </a:p>
        </p:txBody>
      </p:sp>
      <p:sp>
        <p:nvSpPr>
          <p:cNvPr id="3" name="矩形 2"/>
          <p:cNvSpPr/>
          <p:nvPr/>
        </p:nvSpPr>
        <p:spPr>
          <a:xfrm>
            <a:off x="3482639" y="879133"/>
            <a:ext cx="5226718" cy="109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482639" y="301830"/>
            <a:ext cx="5226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200" b="1" dirty="0"/>
              <a:t>University Selection</a:t>
            </a:r>
            <a:endParaRPr kumimoji="1" lang="zh-CN" altLang="en-US" sz="32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482639" y="879133"/>
            <a:ext cx="5226718" cy="109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482639" y="301830"/>
            <a:ext cx="5226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200" b="1" dirty="0"/>
              <a:t>General Positioning</a:t>
            </a:r>
            <a:endParaRPr kumimoji="1" lang="zh-CN" altLang="en-US" sz="3200" b="1" dirty="0"/>
          </a:p>
        </p:txBody>
      </p:sp>
      <p:grpSp>
        <p:nvGrpSpPr>
          <p:cNvPr id="79" name="组合 78"/>
          <p:cNvGrpSpPr/>
          <p:nvPr/>
        </p:nvGrpSpPr>
        <p:grpSpPr>
          <a:xfrm>
            <a:off x="1136342" y="1565508"/>
            <a:ext cx="10557031" cy="4872282"/>
            <a:chOff x="1136342" y="1565508"/>
            <a:chExt cx="10557031" cy="4872282"/>
          </a:xfrm>
        </p:grpSpPr>
        <p:grpSp>
          <p:nvGrpSpPr>
            <p:cNvPr id="45" name="组合 44"/>
            <p:cNvGrpSpPr/>
            <p:nvPr/>
          </p:nvGrpSpPr>
          <p:grpSpPr>
            <a:xfrm>
              <a:off x="2201663" y="1565508"/>
              <a:ext cx="9491710" cy="4872282"/>
              <a:chOff x="2201663" y="1565508"/>
              <a:chExt cx="9491710" cy="4872282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3879542" y="5798598"/>
                <a:ext cx="2130641" cy="639192"/>
              </a:xfrm>
              <a:prstGeom prst="rect">
                <a:avLst/>
              </a:prstGeom>
              <a:noFill/>
              <a:ln w="38100">
                <a:solidFill>
                  <a:srgbClr val="F34F5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9562732" y="5798598"/>
                <a:ext cx="2130641" cy="639192"/>
              </a:xfrm>
              <a:prstGeom prst="rect">
                <a:avLst/>
              </a:prstGeom>
              <a:noFill/>
              <a:ln w="38100">
                <a:solidFill>
                  <a:srgbClr val="F34F5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6721137" y="5782322"/>
                <a:ext cx="2130641" cy="639192"/>
              </a:xfrm>
              <a:prstGeom prst="rect">
                <a:avLst/>
              </a:prstGeom>
              <a:noFill/>
              <a:ln w="38100">
                <a:solidFill>
                  <a:srgbClr val="F34F5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" name="直接箭头连接符 9"/>
              <p:cNvCxnSpPr>
                <a:stCxn id="17" idx="2"/>
                <a:endCxn id="6" idx="0"/>
              </p:cNvCxnSpPr>
              <p:nvPr/>
            </p:nvCxnSpPr>
            <p:spPr>
              <a:xfrm flipH="1">
                <a:off x="2201663" y="4197312"/>
                <a:ext cx="1484051" cy="160128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箭头连接符 12"/>
              <p:cNvCxnSpPr>
                <a:endCxn id="8" idx="0"/>
              </p:cNvCxnSpPr>
              <p:nvPr/>
            </p:nvCxnSpPr>
            <p:spPr>
              <a:xfrm flipH="1">
                <a:off x="7786458" y="4170248"/>
                <a:ext cx="1226967" cy="16120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箭头连接符 13"/>
              <p:cNvCxnSpPr>
                <a:stCxn id="18" idx="2"/>
              </p:cNvCxnSpPr>
              <p:nvPr/>
            </p:nvCxnSpPr>
            <p:spPr>
              <a:xfrm>
                <a:off x="9030071" y="4170248"/>
                <a:ext cx="1437813" cy="16283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箭头连接符 14"/>
              <p:cNvCxnSpPr>
                <a:stCxn id="17" idx="2"/>
                <a:endCxn id="5" idx="0"/>
              </p:cNvCxnSpPr>
              <p:nvPr/>
            </p:nvCxnSpPr>
            <p:spPr>
              <a:xfrm>
                <a:off x="3685714" y="4197312"/>
                <a:ext cx="1259149" cy="160128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矩形 16"/>
              <p:cNvSpPr/>
              <p:nvPr/>
            </p:nvSpPr>
            <p:spPr>
              <a:xfrm>
                <a:off x="2620393" y="3558120"/>
                <a:ext cx="2130641" cy="639192"/>
              </a:xfrm>
              <a:prstGeom prst="rect">
                <a:avLst/>
              </a:prstGeom>
              <a:noFill/>
              <a:ln w="38100">
                <a:solidFill>
                  <a:srgbClr val="F34F5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7964750" y="3531056"/>
                <a:ext cx="2130641" cy="639192"/>
              </a:xfrm>
              <a:prstGeom prst="rect">
                <a:avLst/>
              </a:prstGeom>
              <a:noFill/>
              <a:ln w="38100">
                <a:solidFill>
                  <a:srgbClr val="F34F5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5275185" y="1565508"/>
                <a:ext cx="2130641" cy="639192"/>
              </a:xfrm>
              <a:prstGeom prst="rect">
                <a:avLst/>
              </a:prstGeom>
              <a:noFill/>
              <a:ln w="38100">
                <a:solidFill>
                  <a:srgbClr val="F34F5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6" name="直接箭头连接符 25"/>
              <p:cNvCxnSpPr>
                <a:stCxn id="19" idx="2"/>
                <a:endCxn id="17" idx="0"/>
              </p:cNvCxnSpPr>
              <p:nvPr/>
            </p:nvCxnSpPr>
            <p:spPr>
              <a:xfrm flipH="1">
                <a:off x="3685714" y="2204700"/>
                <a:ext cx="2654792" cy="135342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箭头连接符 29"/>
              <p:cNvCxnSpPr>
                <a:stCxn id="19" idx="2"/>
                <a:endCxn id="18" idx="0"/>
              </p:cNvCxnSpPr>
              <p:nvPr/>
            </p:nvCxnSpPr>
            <p:spPr>
              <a:xfrm>
                <a:off x="6340506" y="2204700"/>
                <a:ext cx="2689565" cy="132635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文本框 36"/>
              <p:cNvSpPr txBox="1"/>
              <p:nvPr/>
            </p:nvSpPr>
            <p:spPr>
              <a:xfrm>
                <a:off x="5275185" y="1700438"/>
                <a:ext cx="21306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/>
                  <a:t>GPA&gt;=3.5?</a:t>
                </a:r>
                <a:endParaRPr lang="zh-CN" altLang="en-US" dirty="0"/>
              </a:p>
            </p:txBody>
          </p:sp>
          <p:sp>
            <p:nvSpPr>
              <p:cNvPr id="39" name="文本框 38"/>
              <p:cNvSpPr txBox="1"/>
              <p:nvPr/>
            </p:nvSpPr>
            <p:spPr>
              <a:xfrm>
                <a:off x="7961977" y="4857412"/>
                <a:ext cx="3906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/>
                  <a:t>Y</a:t>
                </a:r>
                <a:endParaRPr lang="zh-CN" altLang="en-US" sz="2400" b="1" dirty="0"/>
              </a:p>
            </p:txBody>
          </p:sp>
          <p:sp>
            <p:nvSpPr>
              <p:cNvPr id="40" name="文本框 39"/>
              <p:cNvSpPr txBox="1"/>
              <p:nvPr/>
            </p:nvSpPr>
            <p:spPr>
              <a:xfrm>
                <a:off x="2701218" y="4697741"/>
                <a:ext cx="3906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/>
                  <a:t>Y</a:t>
                </a:r>
                <a:endParaRPr lang="zh-CN" altLang="en-US" sz="2400" b="1" dirty="0"/>
              </a:p>
            </p:txBody>
          </p:sp>
          <p:sp>
            <p:nvSpPr>
              <p:cNvPr id="41" name="文本框 40"/>
              <p:cNvSpPr txBox="1"/>
              <p:nvPr/>
            </p:nvSpPr>
            <p:spPr>
              <a:xfrm>
                <a:off x="4749553" y="2526645"/>
                <a:ext cx="3906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/>
                  <a:t>Y</a:t>
                </a:r>
                <a:endParaRPr lang="zh-CN" altLang="en-US" sz="2400" b="1" dirty="0"/>
              </a:p>
            </p:txBody>
          </p:sp>
          <p:sp>
            <p:nvSpPr>
              <p:cNvPr id="42" name="文本框 41"/>
              <p:cNvSpPr txBox="1"/>
              <p:nvPr/>
            </p:nvSpPr>
            <p:spPr>
              <a:xfrm>
                <a:off x="4367259" y="4721585"/>
                <a:ext cx="3906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/>
                  <a:t>N</a:t>
                </a:r>
                <a:endParaRPr lang="zh-CN" altLang="en-US" sz="2400" b="1" dirty="0"/>
              </a:p>
            </p:txBody>
          </p:sp>
          <p:sp>
            <p:nvSpPr>
              <p:cNvPr id="43" name="文本框 42"/>
              <p:cNvSpPr txBox="1"/>
              <p:nvPr/>
            </p:nvSpPr>
            <p:spPr>
              <a:xfrm>
                <a:off x="9883437" y="4857411"/>
                <a:ext cx="3906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/>
                  <a:t>N</a:t>
                </a:r>
                <a:endParaRPr lang="zh-CN" altLang="en-US" sz="2400" b="1" dirty="0"/>
              </a:p>
            </p:txBody>
          </p:sp>
          <p:sp>
            <p:nvSpPr>
              <p:cNvPr id="44" name="文本框 43"/>
              <p:cNvSpPr txBox="1"/>
              <p:nvPr/>
            </p:nvSpPr>
            <p:spPr>
              <a:xfrm>
                <a:off x="7591148" y="2526645"/>
                <a:ext cx="3906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/>
                  <a:t>N</a:t>
                </a:r>
                <a:endParaRPr lang="zh-CN" altLang="en-US" sz="2400" b="1" dirty="0"/>
              </a:p>
            </p:txBody>
          </p:sp>
        </p:grpSp>
        <p:grpSp>
          <p:nvGrpSpPr>
            <p:cNvPr id="78" name="组合 77"/>
            <p:cNvGrpSpPr/>
            <p:nvPr/>
          </p:nvGrpSpPr>
          <p:grpSpPr>
            <a:xfrm>
              <a:off x="1136342" y="3682042"/>
              <a:ext cx="10463814" cy="2755748"/>
              <a:chOff x="1136342" y="3682042"/>
              <a:chExt cx="10463814" cy="2755748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1136342" y="5798598"/>
                <a:ext cx="2130641" cy="639192"/>
              </a:xfrm>
              <a:prstGeom prst="rect">
                <a:avLst/>
              </a:prstGeom>
              <a:noFill/>
              <a:ln w="38100">
                <a:solidFill>
                  <a:srgbClr val="F34F5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文本框 45"/>
              <p:cNvSpPr txBox="1"/>
              <p:nvPr/>
            </p:nvSpPr>
            <p:spPr>
              <a:xfrm>
                <a:off x="2627236" y="3708439"/>
                <a:ext cx="2130641" cy="3371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dirty="0"/>
                  <a:t>TOEFL&gt;105?</a:t>
                </a:r>
                <a:endParaRPr lang="zh-CN" altLang="en-US" sz="1600" dirty="0"/>
              </a:p>
            </p:txBody>
          </p:sp>
          <p:sp>
            <p:nvSpPr>
              <p:cNvPr id="47" name="文本框 46"/>
              <p:cNvSpPr txBox="1"/>
              <p:nvPr/>
            </p:nvSpPr>
            <p:spPr>
              <a:xfrm>
                <a:off x="1136342" y="5929695"/>
                <a:ext cx="21306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/>
                  <a:t>US TOP 20</a:t>
                </a:r>
                <a:endParaRPr lang="zh-CN" altLang="en-US" dirty="0"/>
              </a:p>
            </p:txBody>
          </p:sp>
          <p:sp>
            <p:nvSpPr>
              <p:cNvPr id="49" name="文本框 48"/>
              <p:cNvSpPr txBox="1"/>
              <p:nvPr/>
            </p:nvSpPr>
            <p:spPr>
              <a:xfrm>
                <a:off x="3879541" y="5917252"/>
                <a:ext cx="21306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/>
                  <a:t>US TOP 30</a:t>
                </a:r>
                <a:endParaRPr lang="zh-CN" altLang="en-US" dirty="0"/>
              </a:p>
            </p:txBody>
          </p:sp>
          <p:sp>
            <p:nvSpPr>
              <p:cNvPr id="50" name="文本框 49"/>
              <p:cNvSpPr txBox="1"/>
              <p:nvPr/>
            </p:nvSpPr>
            <p:spPr>
              <a:xfrm>
                <a:off x="8028745" y="3682042"/>
                <a:ext cx="20500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/>
                  <a:t>GPA&gt;=3.0?</a:t>
                </a:r>
                <a:endParaRPr lang="zh-CN" altLang="en-US" dirty="0"/>
              </a:p>
            </p:txBody>
          </p:sp>
          <p:sp>
            <p:nvSpPr>
              <p:cNvPr id="51" name="文本框 50"/>
              <p:cNvSpPr txBox="1"/>
              <p:nvPr/>
            </p:nvSpPr>
            <p:spPr>
              <a:xfrm>
                <a:off x="6819532" y="5933528"/>
                <a:ext cx="1900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/>
                  <a:t>US TOP 50</a:t>
                </a:r>
                <a:endParaRPr lang="zh-CN" altLang="en-US" dirty="0"/>
              </a:p>
            </p:txBody>
          </p:sp>
          <p:sp>
            <p:nvSpPr>
              <p:cNvPr id="52" name="文本框 51"/>
              <p:cNvSpPr txBox="1"/>
              <p:nvPr/>
            </p:nvSpPr>
            <p:spPr>
              <a:xfrm>
                <a:off x="9655947" y="5791195"/>
                <a:ext cx="194420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/>
                  <a:t>Further Classification</a:t>
                </a:r>
                <a:endParaRPr lang="zh-CN" altLang="en-US" dirty="0"/>
              </a:p>
            </p:txBody>
          </p:sp>
        </p:grpSp>
      </p:grpSp>
      <p:sp>
        <p:nvSpPr>
          <p:cNvPr id="80" name="文本框 79"/>
          <p:cNvSpPr txBox="1"/>
          <p:nvPr/>
        </p:nvSpPr>
        <p:spPr>
          <a:xfrm>
            <a:off x="618109" y="1387518"/>
            <a:ext cx="36339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Part of a Sample Decision Tree:</a:t>
            </a:r>
            <a:endParaRPr lang="zh-CN" altLang="en-US" sz="2800" dirty="0"/>
          </a:p>
        </p:txBody>
      </p:sp>
      <p:cxnSp>
        <p:nvCxnSpPr>
          <p:cNvPr id="9" name="直接箭头连接符 8"/>
          <p:cNvCxnSpPr/>
          <p:nvPr/>
        </p:nvCxnSpPr>
        <p:spPr>
          <a:xfrm flipH="1">
            <a:off x="4300220" y="2367280"/>
            <a:ext cx="2040255" cy="10080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>
            <a:off x="2442210" y="4334510"/>
            <a:ext cx="1247775" cy="140271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927718" y="1702109"/>
            <a:ext cx="4063382" cy="4063382"/>
            <a:chOff x="2477118" y="1168709"/>
            <a:chExt cx="4063382" cy="4063382"/>
          </a:xfrm>
        </p:grpSpPr>
        <p:sp>
          <p:nvSpPr>
            <p:cNvPr id="4" name="流程图: 接点 3"/>
            <p:cNvSpPr/>
            <p:nvPr/>
          </p:nvSpPr>
          <p:spPr>
            <a:xfrm>
              <a:off x="2477118" y="1168709"/>
              <a:ext cx="4063382" cy="4063382"/>
            </a:xfrm>
            <a:prstGeom prst="flowChartConnector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endParaRPr>
            </a:p>
          </p:txBody>
        </p:sp>
        <p:sp>
          <p:nvSpPr>
            <p:cNvPr id="2" name="流程图: 接点 1"/>
            <p:cNvSpPr/>
            <p:nvPr/>
          </p:nvSpPr>
          <p:spPr>
            <a:xfrm>
              <a:off x="2769218" y="1460809"/>
              <a:ext cx="3479182" cy="3479182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1858592" y="1479336"/>
            <a:ext cx="424343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700" b="1" dirty="0">
                <a:blipFill>
                  <a:blip r:embed="rId2"/>
                  <a:stretch>
                    <a:fillRect/>
                  </a:stretch>
                </a:blip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4</a:t>
            </a:r>
            <a:endParaRPr kumimoji="0" lang="zh-CN" altLang="en-US" sz="28700" b="1" i="0" u="none" strike="noStrike" kern="1200" cap="none" spc="0" normalizeH="0" baseline="0" noProof="0" dirty="0">
              <a:ln>
                <a:noFill/>
              </a:ln>
              <a:blipFill>
                <a:blip r:embed="rId2"/>
                <a:stretch>
                  <a:fillRect/>
                </a:stretch>
              </a:blip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8" name="Rectangle 161"/>
          <p:cNvSpPr>
            <a:spLocks noChangeArrowheads="1"/>
          </p:cNvSpPr>
          <p:nvPr/>
        </p:nvSpPr>
        <p:spPr bwMode="auto">
          <a:xfrm>
            <a:off x="7402831" y="3121962"/>
            <a:ext cx="643288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kumimoji="1" lang="en-US" altLang="zh-CN" sz="3600" b="1" dirty="0"/>
              <a:t>Successful</a:t>
            </a:r>
            <a:r>
              <a:rPr kumimoji="1" lang="zh-CN" altLang="en-US" sz="3600" b="1" dirty="0"/>
              <a:t> </a:t>
            </a:r>
            <a:r>
              <a:rPr kumimoji="1" lang="en-US" altLang="zh-CN" sz="3600" b="1" dirty="0"/>
              <a:t>Cases</a:t>
            </a:r>
            <a:r>
              <a:rPr kumimoji="1" lang="zh-CN" altLang="en-US" sz="3600" b="1" dirty="0"/>
              <a:t> </a:t>
            </a:r>
            <a:r>
              <a:rPr kumimoji="1" lang="en-US" altLang="zh-CN" sz="3600" b="1" dirty="0"/>
              <a:t>of</a:t>
            </a:r>
            <a:r>
              <a:rPr kumimoji="1" lang="zh-CN" altLang="en-US" sz="3600" b="1" dirty="0"/>
              <a:t> </a:t>
            </a:r>
            <a:endParaRPr kumimoji="1" lang="en-US" altLang="zh-CN" sz="3600" b="1" dirty="0"/>
          </a:p>
          <a:p>
            <a:r>
              <a:rPr kumimoji="1" lang="en-US" altLang="zh-CN" sz="3600" b="1" dirty="0"/>
              <a:t>Application</a:t>
            </a:r>
            <a:endParaRPr kumimoji="1" lang="zh-CN" altLang="en-US" sz="3600" b="1" dirty="0"/>
          </a:p>
        </p:txBody>
      </p:sp>
      <p:sp>
        <p:nvSpPr>
          <p:cNvPr id="9" name="任意多边形 8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5400000" flipV="1">
            <a:off x="5950481" y="3596455"/>
            <a:ext cx="1662751" cy="251344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 w="12700" cap="flat" cmpd="sng" algn="ctr">
            <a:gradFill>
              <a:gsLst>
                <a:gs pos="0">
                  <a:srgbClr val="C00000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0.19005 L 0 -2.59259E-6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5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9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582F316-335F-6443-8CBA-97F2ECB36A37}"/>
              </a:ext>
            </a:extLst>
          </p:cNvPr>
          <p:cNvSpPr txBox="1"/>
          <p:nvPr/>
        </p:nvSpPr>
        <p:spPr>
          <a:xfrm>
            <a:off x="842653" y="943397"/>
            <a:ext cx="9165020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zh-CN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The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case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of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student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who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successfully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get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the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offer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of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MIT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6DDF453-C8DD-C240-96E8-0B56ACA89D33}"/>
              </a:ext>
            </a:extLst>
          </p:cNvPr>
          <p:cNvSpPr/>
          <p:nvPr/>
        </p:nvSpPr>
        <p:spPr>
          <a:xfrm>
            <a:off x="2873232" y="879133"/>
            <a:ext cx="6315373" cy="109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9E2BE6B-80F7-B04B-B368-E9F802E6884A}"/>
              </a:ext>
            </a:extLst>
          </p:cNvPr>
          <p:cNvSpPr txBox="1"/>
          <p:nvPr/>
        </p:nvSpPr>
        <p:spPr>
          <a:xfrm>
            <a:off x="2873232" y="301830"/>
            <a:ext cx="64455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200" b="1" dirty="0"/>
              <a:t>Successful</a:t>
            </a:r>
            <a:r>
              <a:rPr kumimoji="1" lang="zh-CN" altLang="en-US" sz="3200" b="1" dirty="0"/>
              <a:t> </a:t>
            </a:r>
            <a:r>
              <a:rPr kumimoji="1" lang="en-US" altLang="zh-CN" sz="3200" b="1" dirty="0"/>
              <a:t>Cases</a:t>
            </a:r>
            <a:r>
              <a:rPr kumimoji="1" lang="zh-CN" altLang="en-US" sz="3200" b="1" dirty="0"/>
              <a:t> </a:t>
            </a:r>
            <a:r>
              <a:rPr kumimoji="1" lang="en-US" altLang="zh-CN" sz="3200" b="1" dirty="0"/>
              <a:t>of</a:t>
            </a:r>
            <a:r>
              <a:rPr kumimoji="1" lang="zh-CN" altLang="en-US" sz="3200" b="1" dirty="0"/>
              <a:t> </a:t>
            </a:r>
            <a:r>
              <a:rPr kumimoji="1" lang="en-US" altLang="zh-CN" sz="3200" b="1" dirty="0"/>
              <a:t>Application</a:t>
            </a:r>
            <a:endParaRPr kumimoji="1" lang="zh-CN" altLang="en-US" sz="3200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64CB878-A0FA-AB4D-9803-186B83FD0F0D}"/>
              </a:ext>
            </a:extLst>
          </p:cNvPr>
          <p:cNvSpPr txBox="1"/>
          <p:nvPr/>
        </p:nvSpPr>
        <p:spPr>
          <a:xfrm>
            <a:off x="657922" y="37022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DD316E0-A5F7-6F49-8EA4-7D13B15656C2}"/>
              </a:ext>
            </a:extLst>
          </p:cNvPr>
          <p:cNvSpPr txBox="1"/>
          <p:nvPr/>
        </p:nvSpPr>
        <p:spPr>
          <a:xfrm>
            <a:off x="411480" y="-7162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pic>
        <p:nvPicPr>
          <p:cNvPr id="11" name="图片 10" descr="图片包含 户外, 标志, 飞行, 大&#10;&#10;描述已自动生成">
            <a:extLst>
              <a:ext uri="{FF2B5EF4-FFF2-40B4-BE49-F238E27FC236}">
                <a16:creationId xmlns:a16="http://schemas.microsoft.com/office/drawing/2014/main" id="{38980296-0E8F-E384-6891-BF186BCC61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5435" y="2601671"/>
            <a:ext cx="3855599" cy="25704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C94F8AF-B990-BD11-2ACD-7EFC7D295F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06" y="0"/>
            <a:ext cx="2473899" cy="80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673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DEF2238F-252A-2149-B0E1-52485C403711}"/>
              </a:ext>
            </a:extLst>
          </p:cNvPr>
          <p:cNvGrpSpPr/>
          <p:nvPr/>
        </p:nvGrpSpPr>
        <p:grpSpPr>
          <a:xfrm>
            <a:off x="851337" y="3415231"/>
            <a:ext cx="1737025" cy="1106147"/>
            <a:chOff x="851337" y="3415231"/>
            <a:chExt cx="1737025" cy="1106147"/>
          </a:xfrm>
        </p:grpSpPr>
        <p:sp>
          <p:nvSpPr>
            <p:cNvPr id="3" name="矩形 2"/>
            <p:cNvSpPr/>
            <p:nvPr/>
          </p:nvSpPr>
          <p:spPr>
            <a:xfrm>
              <a:off x="1515292" y="3429000"/>
              <a:ext cx="548640" cy="5094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582257" y="3415231"/>
              <a:ext cx="47341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blipFill>
                    <a:blip r:embed="rId3"/>
                    <a:stretch>
                      <a:fillRect/>
                    </a:stretch>
                  </a:blipFill>
                  <a:effectLst/>
                  <a:uLnTx/>
                  <a:uFillTx/>
                  <a:latin typeface="Calibri" panose="020F0502020204030204" pitchFamily="34" charset="0"/>
                  <a:ea typeface="微软雅黑" panose="020B0503020204020204" pitchFamily="34" charset="-122"/>
                  <a:cs typeface="+mn-ea"/>
                  <a:sym typeface="Calibri" panose="020F0502020204030204" pitchFamily="34" charset="0"/>
                </a:rPr>
                <a:t>1</a:t>
              </a: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blipFill>
                  <a:blip r:embed="rId3"/>
                  <a:stretch>
                    <a:fillRect/>
                  </a:stretch>
                </a:blip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endParaRPr>
            </a:p>
          </p:txBody>
        </p:sp>
        <p:sp>
          <p:nvSpPr>
            <p:cNvPr id="16" name="Rectangle 161"/>
            <p:cNvSpPr>
              <a:spLocks noChangeArrowheads="1"/>
            </p:cNvSpPr>
            <p:nvPr/>
          </p:nvSpPr>
          <p:spPr bwMode="auto">
            <a:xfrm>
              <a:off x="851337" y="4059713"/>
              <a:ext cx="173702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微软雅黑" panose="020B0503020204020204" pitchFamily="34" charset="-122"/>
                  <a:cs typeface="+mn-ea"/>
                  <a:sym typeface="Calibri" panose="020F0502020204030204" pitchFamily="34" charset="0"/>
                </a:rPr>
                <a:t>Introduction</a:t>
              </a:r>
              <a:endParaRPr kumimoji="0" lang="id-ID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软雅黑" panose="020B0503020204020204" pitchFamily="34" charset="-122"/>
                <a:cs typeface="+mn-ea"/>
                <a:sym typeface="Calibri" panose="020F0502020204030204" pitchFamily="34" charset="0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CD8CAC7A-8602-0A4D-B98F-2277CF78600E}"/>
              </a:ext>
            </a:extLst>
          </p:cNvPr>
          <p:cNvGrpSpPr/>
          <p:nvPr/>
        </p:nvGrpSpPr>
        <p:grpSpPr>
          <a:xfrm>
            <a:off x="3544891" y="3423715"/>
            <a:ext cx="1737025" cy="1480764"/>
            <a:chOff x="3076174" y="3415231"/>
            <a:chExt cx="1737025" cy="1480764"/>
          </a:xfrm>
        </p:grpSpPr>
        <p:sp>
          <p:nvSpPr>
            <p:cNvPr id="4" name="矩形 3"/>
            <p:cNvSpPr/>
            <p:nvPr/>
          </p:nvSpPr>
          <p:spPr>
            <a:xfrm>
              <a:off x="3702514" y="3429000"/>
              <a:ext cx="548640" cy="5094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3777744" y="3415231"/>
              <a:ext cx="47341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blipFill>
                    <a:blip r:embed="rId3"/>
                    <a:stretch>
                      <a:fillRect/>
                    </a:stretch>
                  </a:blipFill>
                  <a:effectLst/>
                  <a:uLnTx/>
                  <a:uFillTx/>
                  <a:latin typeface="Calibri" panose="020F0502020204030204" pitchFamily="34" charset="0"/>
                  <a:ea typeface="微软雅黑" panose="020B0503020204020204" pitchFamily="34" charset="-122"/>
                  <a:cs typeface="+mn-ea"/>
                  <a:sym typeface="Calibri" panose="020F0502020204030204" pitchFamily="34" charset="0"/>
                </a:rPr>
                <a:t>2</a:t>
              </a: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blipFill>
                  <a:blip r:embed="rId3"/>
                  <a:stretch>
                    <a:fillRect/>
                  </a:stretch>
                </a:blip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endParaRPr>
            </a:p>
          </p:txBody>
        </p:sp>
        <p:sp>
          <p:nvSpPr>
            <p:cNvPr id="20" name="Rectangle 161"/>
            <p:cNvSpPr>
              <a:spLocks noChangeArrowheads="1"/>
            </p:cNvSpPr>
            <p:nvPr/>
          </p:nvSpPr>
          <p:spPr bwMode="auto">
            <a:xfrm>
              <a:off x="3076174" y="4064998"/>
              <a:ext cx="1737025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微软雅黑" panose="020B0503020204020204" pitchFamily="34" charset="-122"/>
                  <a:cs typeface="+mn-ea"/>
                  <a:sym typeface="Calibri" panose="020F0502020204030204" pitchFamily="34" charset="0"/>
                </a:rPr>
                <a:t>Database</a:t>
              </a: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微软雅黑" panose="020B0503020204020204" pitchFamily="34" charset="-122"/>
                  <a:cs typeface="+mn-ea"/>
                  <a:sym typeface="Calibri" panose="020F0502020204030204" pitchFamily="34" charset="0"/>
                </a:rPr>
                <a:t> </a:t>
              </a: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微软雅黑" panose="020B0503020204020204" pitchFamily="34" charset="-122"/>
                  <a:cs typeface="+mn-ea"/>
                  <a:sym typeface="Calibri" panose="020F0502020204030204" pitchFamily="34" charset="0"/>
                </a:rPr>
                <a:t>Strengths</a:t>
              </a:r>
              <a:endParaRPr kumimoji="0" lang="id-ID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软雅黑" panose="020B0503020204020204" pitchFamily="34" charset="-122"/>
                <a:cs typeface="+mn-ea"/>
                <a:sym typeface="Calibri" panose="020F0502020204030204" pitchFamily="34" charset="0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C9BAC363-216D-9045-95C7-3F00A62C8D69}"/>
              </a:ext>
            </a:extLst>
          </p:cNvPr>
          <p:cNvGrpSpPr/>
          <p:nvPr/>
        </p:nvGrpSpPr>
        <p:grpSpPr>
          <a:xfrm>
            <a:off x="6238445" y="3423715"/>
            <a:ext cx="2408663" cy="1489401"/>
            <a:chOff x="6859592" y="3425056"/>
            <a:chExt cx="2408663" cy="1489401"/>
          </a:xfrm>
        </p:grpSpPr>
        <p:sp>
          <p:nvSpPr>
            <p:cNvPr id="5" name="矩形 4"/>
            <p:cNvSpPr/>
            <p:nvPr/>
          </p:nvSpPr>
          <p:spPr>
            <a:xfrm>
              <a:off x="7751990" y="3438825"/>
              <a:ext cx="548640" cy="5094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7827219" y="3425056"/>
              <a:ext cx="47341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blipFill>
                    <a:blip r:embed="rId3"/>
                    <a:stretch>
                      <a:fillRect/>
                    </a:stretch>
                  </a:blipFill>
                  <a:effectLst/>
                  <a:uLnTx/>
                  <a:uFillTx/>
                  <a:latin typeface="Calibri" panose="020F0502020204030204" pitchFamily="34" charset="0"/>
                  <a:ea typeface="微软雅黑" panose="020B0503020204020204" pitchFamily="34" charset="-122"/>
                  <a:cs typeface="+mn-ea"/>
                  <a:sym typeface="Calibri" panose="020F0502020204030204" pitchFamily="34" charset="0"/>
                </a:rPr>
                <a:t>3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blipFill>
                  <a:blip r:embed="rId3"/>
                  <a:stretch>
                    <a:fillRect/>
                  </a:stretch>
                </a:blip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endParaRPr>
            </a:p>
          </p:txBody>
        </p:sp>
        <p:sp>
          <p:nvSpPr>
            <p:cNvPr id="22" name="Rectangle 161"/>
            <p:cNvSpPr>
              <a:spLocks noChangeArrowheads="1"/>
            </p:cNvSpPr>
            <p:nvPr/>
          </p:nvSpPr>
          <p:spPr bwMode="auto">
            <a:xfrm>
              <a:off x="6859592" y="4083460"/>
              <a:ext cx="2408663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微软雅黑" panose="020B0503020204020204" pitchFamily="34" charset="-122"/>
                  <a:cs typeface="+mn-ea"/>
                  <a:sym typeface="Calibri" panose="020F0502020204030204" pitchFamily="34" charset="0"/>
                </a:rPr>
                <a:t>Personalized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微软雅黑" panose="020B0503020204020204" pitchFamily="34" charset="-122"/>
                  <a:cs typeface="+mn-ea"/>
                  <a:sym typeface="Calibri" panose="020F0502020204030204" pitchFamily="34" charset="0"/>
                </a:rPr>
                <a:t>Recommendation</a:t>
              </a:r>
              <a:endParaRPr kumimoji="0" lang="id-ID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软雅黑" panose="020B0503020204020204" pitchFamily="34" charset="-122"/>
                <a:cs typeface="+mn-ea"/>
                <a:sym typeface="Calibri" panose="020F0502020204030204" pitchFamily="34" charset="0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65A55C7C-A62D-E34B-871D-6A292401571B}"/>
              </a:ext>
            </a:extLst>
          </p:cNvPr>
          <p:cNvGrpSpPr/>
          <p:nvPr/>
        </p:nvGrpSpPr>
        <p:grpSpPr>
          <a:xfrm>
            <a:off x="9603638" y="3397163"/>
            <a:ext cx="1737025" cy="1493547"/>
            <a:chOff x="9294064" y="3412273"/>
            <a:chExt cx="1737025" cy="1493547"/>
          </a:xfrm>
        </p:grpSpPr>
        <p:sp>
          <p:nvSpPr>
            <p:cNvPr id="6" name="矩形 5"/>
            <p:cNvSpPr/>
            <p:nvPr/>
          </p:nvSpPr>
          <p:spPr>
            <a:xfrm>
              <a:off x="9939212" y="3438825"/>
              <a:ext cx="548640" cy="5094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0006177" y="3412273"/>
              <a:ext cx="47341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blipFill>
                    <a:blip r:embed="rId4"/>
                    <a:stretch>
                      <a:fillRect/>
                    </a:stretch>
                  </a:blipFill>
                  <a:effectLst/>
                  <a:uLnTx/>
                  <a:uFillTx/>
                  <a:latin typeface="Calibri" panose="020F0502020204030204" pitchFamily="34" charset="0"/>
                  <a:ea typeface="微软雅黑" panose="020B0503020204020204" pitchFamily="34" charset="-122"/>
                  <a:cs typeface="+mn-ea"/>
                  <a:sym typeface="Calibri" panose="020F0502020204030204" pitchFamily="34" charset="0"/>
                </a:rPr>
                <a:t>4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blipFill>
                  <a:blip r:embed="rId4"/>
                  <a:stretch>
                    <a:fillRect/>
                  </a:stretch>
                </a:blip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endParaRPr>
            </a:p>
          </p:txBody>
        </p:sp>
        <p:sp>
          <p:nvSpPr>
            <p:cNvPr id="26" name="Rectangle 161"/>
            <p:cNvSpPr>
              <a:spLocks noChangeArrowheads="1"/>
            </p:cNvSpPr>
            <p:nvPr/>
          </p:nvSpPr>
          <p:spPr bwMode="auto">
            <a:xfrm>
              <a:off x="9294064" y="4074823"/>
              <a:ext cx="1737025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微软雅黑" panose="020B0503020204020204" pitchFamily="34" charset="-122"/>
                  <a:cs typeface="+mn-ea"/>
                  <a:sym typeface="Calibri" panose="020F0502020204030204" pitchFamily="34" charset="0"/>
                </a:rPr>
                <a:t>Successful</a:t>
              </a:r>
              <a:r>
                <a:rPr lang="zh-CN" altLang="en-US" sz="2400" dirty="0">
                  <a:solidFill>
                    <a:srgbClr val="000000"/>
                  </a:solidFill>
                  <a:ea typeface="微软雅黑" panose="020B0503020204020204" pitchFamily="34" charset="-122"/>
                  <a:cs typeface="+mn-ea"/>
                  <a:sym typeface="Calibri" panose="020F0502020204030204" pitchFamily="34" charset="0"/>
                </a:rPr>
                <a:t> </a:t>
              </a:r>
              <a:r>
                <a:rPr lang="en-US" altLang="zh-CN" sz="2400" dirty="0">
                  <a:solidFill>
                    <a:srgbClr val="000000"/>
                  </a:solidFill>
                  <a:ea typeface="微软雅黑" panose="020B0503020204020204" pitchFamily="34" charset="-122"/>
                  <a:cs typeface="+mn-ea"/>
                  <a:sym typeface="Calibri" panose="020F0502020204030204" pitchFamily="34" charset="0"/>
                </a:rPr>
                <a:t>Cases</a:t>
              </a:r>
              <a:endParaRPr kumimoji="0" lang="id-ID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软雅黑" panose="020B0503020204020204" pitchFamily="34" charset="-122"/>
                <a:cs typeface="+mn-ea"/>
                <a:sym typeface="Calibri" panose="020F0502020204030204" pitchFamily="34" charset="0"/>
              </a:endParaRPr>
            </a:p>
          </p:txBody>
        </p:sp>
      </p:grpSp>
      <p:sp>
        <p:nvSpPr>
          <p:cNvPr id="30" name="任意多边形 29"/>
          <p:cNvSpPr/>
          <p:nvPr/>
        </p:nvSpPr>
        <p:spPr>
          <a:xfrm>
            <a:off x="1863493" y="4535"/>
            <a:ext cx="8927152" cy="2771347"/>
          </a:xfrm>
          <a:custGeom>
            <a:avLst/>
            <a:gdLst>
              <a:gd name="connsiteX0" fmla="*/ 0 w 8927152"/>
              <a:gd name="connsiteY0" fmla="*/ 0 h 2771347"/>
              <a:gd name="connsiteX1" fmla="*/ 8927152 w 8927152"/>
              <a:gd name="connsiteY1" fmla="*/ 0 h 2771347"/>
              <a:gd name="connsiteX2" fmla="*/ 8849663 w 8927152"/>
              <a:gd name="connsiteY2" fmla="*/ 160857 h 2771347"/>
              <a:gd name="connsiteX3" fmla="*/ 4463576 w 8927152"/>
              <a:gd name="connsiteY3" fmla="*/ 2771347 h 2771347"/>
              <a:gd name="connsiteX4" fmla="*/ 77489 w 8927152"/>
              <a:gd name="connsiteY4" fmla="*/ 160857 h 2771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27152" h="2771347">
                <a:moveTo>
                  <a:pt x="0" y="0"/>
                </a:moveTo>
                <a:lnTo>
                  <a:pt x="8927152" y="0"/>
                </a:lnTo>
                <a:lnTo>
                  <a:pt x="8849663" y="160857"/>
                </a:lnTo>
                <a:cubicBezTo>
                  <a:pt x="8004977" y="1715782"/>
                  <a:pt x="6357547" y="2771347"/>
                  <a:pt x="4463576" y="2771347"/>
                </a:cubicBezTo>
                <a:cubicBezTo>
                  <a:pt x="2569605" y="2771347"/>
                  <a:pt x="922174" y="1715782"/>
                  <a:pt x="77489" y="160857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  <a:effectLst>
            <a:glow rad="63500">
              <a:schemeClr val="tx2">
                <a:alpha val="40000"/>
              </a:schemeClr>
            </a:glow>
            <a:outerShdw blurRad="50800" dir="2820000" sx="102000" sy="1020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AF71327-9BDF-254E-8B8C-2472DCD26579}"/>
              </a:ext>
            </a:extLst>
          </p:cNvPr>
          <p:cNvSpPr txBox="1"/>
          <p:nvPr/>
        </p:nvSpPr>
        <p:spPr>
          <a:xfrm>
            <a:off x="5049077" y="1036265"/>
            <a:ext cx="20938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 b="1" dirty="0"/>
              <a:t>Contents</a:t>
            </a:r>
            <a:endParaRPr kumimoji="1" lang="zh-CN" altLang="en-US" sz="40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582F316-335F-6443-8CBA-97F2ECB36A37}"/>
              </a:ext>
            </a:extLst>
          </p:cNvPr>
          <p:cNvSpPr txBox="1"/>
          <p:nvPr/>
        </p:nvSpPr>
        <p:spPr>
          <a:xfrm>
            <a:off x="503845" y="1067509"/>
            <a:ext cx="9165020" cy="1697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zh-CN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zh-CN" sz="2400" dirty="0"/>
              <a:t>Querying</a:t>
            </a:r>
            <a:r>
              <a:rPr lang="zh-CN" altLang="en-US" sz="2400" dirty="0"/>
              <a:t> </a:t>
            </a:r>
            <a:r>
              <a:rPr lang="en" altLang="zh-CN" sz="2400" dirty="0"/>
              <a:t>cases of students who applied for and were accepted into computer science programs</a:t>
            </a:r>
            <a:endParaRPr kumimoji="1" lang="en-US" altLang="zh-CN" sz="24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6DDF453-C8DD-C240-96E8-0B56ACA89D33}"/>
              </a:ext>
            </a:extLst>
          </p:cNvPr>
          <p:cNvSpPr/>
          <p:nvPr/>
        </p:nvSpPr>
        <p:spPr>
          <a:xfrm>
            <a:off x="2873232" y="879133"/>
            <a:ext cx="6315373" cy="109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9E2BE6B-80F7-B04B-B368-E9F802E6884A}"/>
              </a:ext>
            </a:extLst>
          </p:cNvPr>
          <p:cNvSpPr txBox="1"/>
          <p:nvPr/>
        </p:nvSpPr>
        <p:spPr>
          <a:xfrm>
            <a:off x="2873232" y="301830"/>
            <a:ext cx="64455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200" b="1" dirty="0"/>
              <a:t>Successful</a:t>
            </a:r>
            <a:r>
              <a:rPr kumimoji="1" lang="zh-CN" altLang="en-US" sz="3200" b="1" dirty="0"/>
              <a:t> </a:t>
            </a:r>
            <a:r>
              <a:rPr kumimoji="1" lang="en-US" altLang="zh-CN" sz="3200" b="1" dirty="0"/>
              <a:t>Cases</a:t>
            </a:r>
            <a:r>
              <a:rPr kumimoji="1" lang="zh-CN" altLang="en-US" sz="3200" b="1" dirty="0"/>
              <a:t> </a:t>
            </a:r>
            <a:r>
              <a:rPr kumimoji="1" lang="en-US" altLang="zh-CN" sz="3200" b="1" dirty="0"/>
              <a:t>of</a:t>
            </a:r>
            <a:r>
              <a:rPr kumimoji="1" lang="zh-CN" altLang="en-US" sz="3200" b="1" dirty="0"/>
              <a:t> </a:t>
            </a:r>
            <a:r>
              <a:rPr kumimoji="1" lang="en-US" altLang="zh-CN" sz="3200" b="1" dirty="0"/>
              <a:t>Application</a:t>
            </a:r>
            <a:endParaRPr kumimoji="1" lang="zh-CN" altLang="en-US" sz="3200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64CB878-A0FA-AB4D-9803-186B83FD0F0D}"/>
              </a:ext>
            </a:extLst>
          </p:cNvPr>
          <p:cNvSpPr txBox="1"/>
          <p:nvPr/>
        </p:nvSpPr>
        <p:spPr>
          <a:xfrm>
            <a:off x="657922" y="37022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DD316E0-A5F7-6F49-8EA4-7D13B15656C2}"/>
              </a:ext>
            </a:extLst>
          </p:cNvPr>
          <p:cNvSpPr txBox="1"/>
          <p:nvPr/>
        </p:nvSpPr>
        <p:spPr>
          <a:xfrm>
            <a:off x="411480" y="-7162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pic>
        <p:nvPicPr>
          <p:cNvPr id="9" name="图片 8" descr="飞机飞在云层上飞行&#10;&#10;描述已自动生成">
            <a:extLst>
              <a:ext uri="{FF2B5EF4-FFF2-40B4-BE49-F238E27FC236}">
                <a16:creationId xmlns:a16="http://schemas.microsoft.com/office/drawing/2014/main" id="{498EEEEB-A202-D5DD-DDD9-9399C3B36B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1978" y="2812056"/>
            <a:ext cx="3932100" cy="224662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9769A63-77CA-3D58-D3CF-95224A7D4B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06" y="0"/>
            <a:ext cx="2473899" cy="80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446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582F316-335F-6443-8CBA-97F2ECB36A37}"/>
              </a:ext>
            </a:extLst>
          </p:cNvPr>
          <p:cNvSpPr txBox="1"/>
          <p:nvPr/>
        </p:nvSpPr>
        <p:spPr>
          <a:xfrm>
            <a:off x="503845" y="1067509"/>
            <a:ext cx="9165020" cy="1697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zh-CN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Querying</a:t>
            </a:r>
            <a:r>
              <a:rPr kumimoji="1" lang="zh-CN" altLang="en-US" sz="2400" dirty="0"/>
              <a:t> </a:t>
            </a:r>
            <a:r>
              <a:rPr lang="en" altLang="zh-CN" sz="2400" dirty="0"/>
              <a:t>cases of students with a GPA greater than 3.5 and a GRE score greater than 320</a:t>
            </a:r>
            <a:endParaRPr kumimoji="1" lang="en-US" altLang="zh-CN" sz="24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6DDF453-C8DD-C240-96E8-0B56ACA89D33}"/>
              </a:ext>
            </a:extLst>
          </p:cNvPr>
          <p:cNvSpPr/>
          <p:nvPr/>
        </p:nvSpPr>
        <p:spPr>
          <a:xfrm>
            <a:off x="2873232" y="879133"/>
            <a:ext cx="6315373" cy="109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9E2BE6B-80F7-B04B-B368-E9F802E6884A}"/>
              </a:ext>
            </a:extLst>
          </p:cNvPr>
          <p:cNvSpPr txBox="1"/>
          <p:nvPr/>
        </p:nvSpPr>
        <p:spPr>
          <a:xfrm>
            <a:off x="2873232" y="301830"/>
            <a:ext cx="64455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200" b="1" dirty="0"/>
              <a:t>Successful</a:t>
            </a:r>
            <a:r>
              <a:rPr kumimoji="1" lang="zh-CN" altLang="en-US" sz="3200" b="1" dirty="0"/>
              <a:t> </a:t>
            </a:r>
            <a:r>
              <a:rPr kumimoji="1" lang="en-US" altLang="zh-CN" sz="3200" b="1" dirty="0"/>
              <a:t>Cases</a:t>
            </a:r>
            <a:r>
              <a:rPr kumimoji="1" lang="zh-CN" altLang="en-US" sz="3200" b="1" dirty="0"/>
              <a:t> </a:t>
            </a:r>
            <a:r>
              <a:rPr kumimoji="1" lang="en-US" altLang="zh-CN" sz="3200" b="1" dirty="0"/>
              <a:t>of</a:t>
            </a:r>
            <a:r>
              <a:rPr kumimoji="1" lang="zh-CN" altLang="en-US" sz="3200" b="1" dirty="0"/>
              <a:t> </a:t>
            </a:r>
            <a:r>
              <a:rPr kumimoji="1" lang="en-US" altLang="zh-CN" sz="3200" b="1" dirty="0"/>
              <a:t>Application</a:t>
            </a:r>
            <a:endParaRPr kumimoji="1" lang="zh-CN" altLang="en-US" sz="3200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64CB878-A0FA-AB4D-9803-186B83FD0F0D}"/>
              </a:ext>
            </a:extLst>
          </p:cNvPr>
          <p:cNvSpPr txBox="1"/>
          <p:nvPr/>
        </p:nvSpPr>
        <p:spPr>
          <a:xfrm>
            <a:off x="657922" y="37022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DD316E0-A5F7-6F49-8EA4-7D13B15656C2}"/>
              </a:ext>
            </a:extLst>
          </p:cNvPr>
          <p:cNvSpPr txBox="1"/>
          <p:nvPr/>
        </p:nvSpPr>
        <p:spPr>
          <a:xfrm>
            <a:off x="411480" y="-7162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CF49F06-A7F1-4345-35E7-ABDF94DAED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06" y="0"/>
            <a:ext cx="2473899" cy="80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184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任意多边形 29"/>
          <p:cNvSpPr/>
          <p:nvPr/>
        </p:nvSpPr>
        <p:spPr>
          <a:xfrm flipV="1">
            <a:off x="1632423" y="4086653"/>
            <a:ext cx="8927152" cy="2771347"/>
          </a:xfrm>
          <a:custGeom>
            <a:avLst/>
            <a:gdLst>
              <a:gd name="connsiteX0" fmla="*/ 0 w 8927152"/>
              <a:gd name="connsiteY0" fmla="*/ 0 h 2771347"/>
              <a:gd name="connsiteX1" fmla="*/ 8927152 w 8927152"/>
              <a:gd name="connsiteY1" fmla="*/ 0 h 2771347"/>
              <a:gd name="connsiteX2" fmla="*/ 8849663 w 8927152"/>
              <a:gd name="connsiteY2" fmla="*/ 160857 h 2771347"/>
              <a:gd name="connsiteX3" fmla="*/ 4463576 w 8927152"/>
              <a:gd name="connsiteY3" fmla="*/ 2771347 h 2771347"/>
              <a:gd name="connsiteX4" fmla="*/ 77489 w 8927152"/>
              <a:gd name="connsiteY4" fmla="*/ 160857 h 2771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27152" h="2771347">
                <a:moveTo>
                  <a:pt x="0" y="0"/>
                </a:moveTo>
                <a:lnTo>
                  <a:pt x="8927152" y="0"/>
                </a:lnTo>
                <a:lnTo>
                  <a:pt x="8849663" y="160857"/>
                </a:lnTo>
                <a:cubicBezTo>
                  <a:pt x="8004977" y="1715782"/>
                  <a:pt x="6357547" y="2771347"/>
                  <a:pt x="4463576" y="2771347"/>
                </a:cubicBezTo>
                <a:cubicBezTo>
                  <a:pt x="2569605" y="2771347"/>
                  <a:pt x="922174" y="1715782"/>
                  <a:pt x="77489" y="160857"/>
                </a:cubicBezTo>
                <a:close/>
              </a:path>
            </a:pathLst>
          </a:custGeom>
          <a:solidFill>
            <a:srgbClr val="F0F0F0"/>
          </a:solidFill>
          <a:ln>
            <a:noFill/>
          </a:ln>
          <a:effectLst>
            <a:glow rad="63500">
              <a:schemeClr val="tx2">
                <a:alpha val="40000"/>
              </a:schemeClr>
            </a:glow>
            <a:outerShdw blurRad="50800" dir="2820000" sx="102000" sy="1020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63815" y="3013501"/>
            <a:ext cx="30643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Q</a:t>
            </a:r>
            <a:r>
              <a:rPr lang="zh-CN" altLang="en-US" sz="4800" b="1" dirty="0"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 </a:t>
            </a:r>
            <a:r>
              <a:rPr lang="en-US" altLang="zh-CN" sz="4800" b="1" dirty="0"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&amp;</a:t>
            </a:r>
            <a:r>
              <a:rPr lang="zh-CN" altLang="en-US" sz="4800" b="1" dirty="0"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 </a:t>
            </a:r>
            <a:r>
              <a:rPr lang="en-US" altLang="zh-CN" sz="4800" b="1" dirty="0"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A</a:t>
            </a:r>
            <a:endParaRPr lang="zh-CN" altLang="en-US" sz="4800" b="1" dirty="0"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33333E-6 L 0 0.05347 " pathEditMode="relative" rAng="0" ptsTypes="AA">
                                      <p:cBhvr>
                                        <p:cTn id="11" dur="1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0" grpId="1" animBg="1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927718" y="1702109"/>
            <a:ext cx="4063382" cy="4063382"/>
            <a:chOff x="2477118" y="1168709"/>
            <a:chExt cx="4063382" cy="4063382"/>
          </a:xfrm>
        </p:grpSpPr>
        <p:sp>
          <p:nvSpPr>
            <p:cNvPr id="4" name="流程图: 接点 3"/>
            <p:cNvSpPr/>
            <p:nvPr/>
          </p:nvSpPr>
          <p:spPr>
            <a:xfrm>
              <a:off x="2477118" y="1168709"/>
              <a:ext cx="4063382" cy="4063382"/>
            </a:xfrm>
            <a:prstGeom prst="flowChartConnector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endParaRPr>
            </a:p>
          </p:txBody>
        </p:sp>
        <p:sp>
          <p:nvSpPr>
            <p:cNvPr id="2" name="流程图: 接点 1"/>
            <p:cNvSpPr/>
            <p:nvPr/>
          </p:nvSpPr>
          <p:spPr>
            <a:xfrm>
              <a:off x="2769218" y="1460809"/>
              <a:ext cx="3479182" cy="3479182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1858592" y="1327987"/>
            <a:ext cx="424343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700" b="1" i="0" u="none" strike="noStrike" kern="1200" cap="none" spc="0" normalizeH="0" baseline="0" noProof="0">
                <a:ln>
                  <a:noFill/>
                </a:ln>
                <a:blipFill>
                  <a:blip r:embed="rId3"/>
                  <a:stretch>
                    <a:fillRect/>
                  </a:stretch>
                </a:blip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1</a:t>
            </a:r>
            <a:endParaRPr kumimoji="0" lang="zh-CN" altLang="en-US" sz="28700" b="1" i="0" u="none" strike="noStrike" kern="1200" cap="none" spc="0" normalizeH="0" baseline="0" noProof="0">
              <a:ln>
                <a:noFill/>
              </a:ln>
              <a:blipFill>
                <a:blip r:embed="rId3"/>
                <a:stretch>
                  <a:fillRect/>
                </a:stretch>
              </a:blip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8" name="Rectangle 161"/>
          <p:cNvSpPr>
            <a:spLocks noChangeArrowheads="1"/>
          </p:cNvSpPr>
          <p:nvPr/>
        </p:nvSpPr>
        <p:spPr bwMode="auto">
          <a:xfrm>
            <a:off x="6096000" y="3351617"/>
            <a:ext cx="539694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Introduction</a:t>
            </a:r>
            <a:endParaRPr kumimoji="0" lang="id-ID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9" name="任意多边形 8" descr="e7d195523061f1c0205959036996ad55c215b892a7aac5c0B9ADEF7896FB48F2EF97163A2DE1401E1875DEDC438B7864AD24CA23553DBBBD975DAF4CAD4A2592689FFB6CEE59FFA55B2702D0E5EE29CDFC0DD98BC7D6A39A64D3162AEA17DB19B9B9A87D0E9A0C5838999CD047764B32476FB53FC54D3671B43638F8C25D9EC95BB52BCC6C1CB3F6DE41EB0266A54822"/>
          <p:cNvSpPr/>
          <p:nvPr/>
        </p:nvSpPr>
        <p:spPr>
          <a:xfrm rot="5400000" flipV="1">
            <a:off x="5950481" y="3596455"/>
            <a:ext cx="1662751" cy="251344"/>
          </a:xfrm>
          <a:custGeom>
            <a:avLst/>
            <a:gdLst>
              <a:gd name="connsiteX0" fmla="*/ 0 w 3125338"/>
              <a:gd name="connsiteY0" fmla="*/ 0 h 0"/>
              <a:gd name="connsiteX1" fmla="*/ 3125338 w 31253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5338">
                <a:moveTo>
                  <a:pt x="0" y="0"/>
                </a:moveTo>
                <a:lnTo>
                  <a:pt x="3125338" y="0"/>
                </a:lnTo>
              </a:path>
            </a:pathLst>
          </a:custGeom>
          <a:noFill/>
          <a:ln w="12700" cap="flat" cmpd="sng" algn="ctr">
            <a:gradFill>
              <a:gsLst>
                <a:gs pos="0">
                  <a:srgbClr val="C00000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54A4A21-1107-7349-9E65-696A25573EFF}"/>
              </a:ext>
            </a:extLst>
          </p:cNvPr>
          <p:cNvSpPr txBox="1"/>
          <p:nvPr/>
        </p:nvSpPr>
        <p:spPr>
          <a:xfrm>
            <a:off x="6400800" y="29773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0.19005 L 0 -2.59259E-6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5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9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582F316-335F-6443-8CBA-97F2ECB36A37}"/>
              </a:ext>
            </a:extLst>
          </p:cNvPr>
          <p:cNvSpPr txBox="1"/>
          <p:nvPr/>
        </p:nvSpPr>
        <p:spPr>
          <a:xfrm>
            <a:off x="789049" y="2387973"/>
            <a:ext cx="9165020" cy="1697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More</a:t>
            </a:r>
            <a:r>
              <a:rPr lang="zh-CN" altLang="en-US" sz="2400" dirty="0"/>
              <a:t> </a:t>
            </a:r>
            <a:r>
              <a:rPr lang="en-US" altLang="zh-CN" sz="2400" dirty="0"/>
              <a:t>undergraduate</a:t>
            </a:r>
            <a:r>
              <a:rPr lang="zh-CN" altLang="en-US" sz="2400" dirty="0"/>
              <a:t> </a:t>
            </a:r>
            <a:r>
              <a:rPr lang="en-US" altLang="zh-CN" sz="2400" dirty="0"/>
              <a:t>students</a:t>
            </a:r>
            <a:r>
              <a:rPr lang="zh-CN" altLang="en-US" sz="2400" dirty="0"/>
              <a:t> </a:t>
            </a:r>
            <a:r>
              <a:rPr lang="en-US" altLang="zh-CN" sz="2400" dirty="0"/>
              <a:t>study</a:t>
            </a:r>
            <a:r>
              <a:rPr lang="zh-CN" altLang="en-US" sz="2400" dirty="0"/>
              <a:t> </a:t>
            </a:r>
            <a:r>
              <a:rPr lang="en-US" altLang="zh-CN" sz="2400" dirty="0"/>
              <a:t>abroad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No</a:t>
            </a:r>
            <a:r>
              <a:rPr lang="zh-CN" altLang="en-US" sz="2400" dirty="0"/>
              <a:t> </a:t>
            </a:r>
            <a:r>
              <a:rPr lang="en-US" altLang="zh-CN" sz="2400" dirty="0"/>
              <a:t>convenient</a:t>
            </a:r>
            <a:r>
              <a:rPr lang="zh-CN" altLang="en-US" sz="2400" dirty="0"/>
              <a:t> </a:t>
            </a:r>
            <a:r>
              <a:rPr lang="en-US" altLang="zh-CN" sz="2400" dirty="0"/>
              <a:t>tool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5D291270-AB55-E189-91BE-0FD565CDD90D}"/>
              </a:ext>
            </a:extLst>
          </p:cNvPr>
          <p:cNvGrpSpPr/>
          <p:nvPr/>
        </p:nvGrpSpPr>
        <p:grpSpPr>
          <a:xfrm>
            <a:off x="4999333" y="457947"/>
            <a:ext cx="2193333" cy="686375"/>
            <a:chOff x="3482639" y="301830"/>
            <a:chExt cx="2193333" cy="686375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26DDF453-C8DD-C240-96E8-0B56ACA89D33}"/>
                </a:ext>
              </a:extLst>
            </p:cNvPr>
            <p:cNvSpPr/>
            <p:nvPr/>
          </p:nvSpPr>
          <p:spPr>
            <a:xfrm>
              <a:off x="3482639" y="886605"/>
              <a:ext cx="2193332" cy="101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C9E2BE6B-80F7-B04B-B368-E9F802E6884A}"/>
                </a:ext>
              </a:extLst>
            </p:cNvPr>
            <p:cNvSpPr txBox="1"/>
            <p:nvPr/>
          </p:nvSpPr>
          <p:spPr>
            <a:xfrm>
              <a:off x="3482640" y="301830"/>
              <a:ext cx="21933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3200" b="1" dirty="0"/>
                <a:t>Background</a:t>
              </a:r>
              <a:r>
                <a:rPr kumimoji="1" lang="zh-CN" altLang="en-US" sz="3200" b="1" dirty="0"/>
                <a:t> </a:t>
              </a:r>
            </a:p>
          </p:txBody>
        </p:sp>
      </p:grpSp>
      <p:pic>
        <p:nvPicPr>
          <p:cNvPr id="13" name="图片 12">
            <a:extLst>
              <a:ext uri="{FF2B5EF4-FFF2-40B4-BE49-F238E27FC236}">
                <a16:creationId xmlns:a16="http://schemas.microsoft.com/office/drawing/2014/main" id="{A7BA064D-A469-0ED2-C88A-AFB1F32296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8496" y="1328107"/>
            <a:ext cx="5071946" cy="507194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24875CC-5386-8C2D-D69A-60BDF5E31E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06" y="0"/>
            <a:ext cx="2473899" cy="80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293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582F316-335F-6443-8CBA-97F2ECB36A37}"/>
              </a:ext>
            </a:extLst>
          </p:cNvPr>
          <p:cNvSpPr txBox="1"/>
          <p:nvPr/>
        </p:nvSpPr>
        <p:spPr>
          <a:xfrm>
            <a:off x="789049" y="2387973"/>
            <a:ext cx="9165020" cy="2251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Our</a:t>
            </a:r>
            <a:r>
              <a:rPr lang="zh-CN" altLang="en-US" sz="2400" dirty="0"/>
              <a:t> </a:t>
            </a:r>
            <a:r>
              <a:rPr lang="en-US" altLang="zh-CN" sz="2400" dirty="0"/>
              <a:t>mission:</a:t>
            </a:r>
            <a:r>
              <a:rPr lang="zh-CN" altLang="en-US" sz="2400" dirty="0"/>
              <a:t> </a:t>
            </a:r>
            <a:r>
              <a:rPr lang="en-US" altLang="zh-CN" sz="2400" dirty="0"/>
              <a:t>ensure</a:t>
            </a:r>
            <a:r>
              <a:rPr lang="zh-CN" altLang="en-US" sz="2400" dirty="0"/>
              <a:t> </a:t>
            </a:r>
            <a:r>
              <a:rPr lang="en-US" altLang="zh-CN" sz="2400" dirty="0"/>
              <a:t>no</a:t>
            </a:r>
            <a:r>
              <a:rPr lang="zh-CN" altLang="en-US" sz="2400" dirty="0"/>
              <a:t> </a:t>
            </a:r>
            <a:r>
              <a:rPr lang="en-US" altLang="zh-CN" sz="2400" dirty="0"/>
              <a:t>obstacles</a:t>
            </a:r>
            <a:r>
              <a:rPr lang="zh-CN" altLang="en-US" sz="2400" dirty="0"/>
              <a:t> </a:t>
            </a:r>
            <a:r>
              <a:rPr lang="en-US" altLang="zh-CN" sz="2400" dirty="0"/>
              <a:t>in</a:t>
            </a:r>
            <a:r>
              <a:rPr lang="zh-CN" altLang="en-US" sz="2400" dirty="0"/>
              <a:t> </a:t>
            </a:r>
            <a:r>
              <a:rPr lang="en-US" altLang="zh-CN" sz="2400" dirty="0"/>
              <a:t>graduate</a:t>
            </a:r>
            <a:r>
              <a:rPr lang="zh-CN" altLang="en-US" sz="2400" dirty="0"/>
              <a:t> </a:t>
            </a:r>
            <a:r>
              <a:rPr lang="en-US" altLang="zh-CN" sz="2400" dirty="0"/>
              <a:t>application!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Our</a:t>
            </a:r>
            <a:r>
              <a:rPr lang="zh-CN" altLang="en-US" sz="2400" dirty="0"/>
              <a:t> </a:t>
            </a:r>
            <a:r>
              <a:rPr lang="en-US" altLang="zh-CN" sz="2400" dirty="0"/>
              <a:t>task:</a:t>
            </a:r>
            <a:r>
              <a:rPr lang="zh-CN" altLang="en-US" sz="2400" dirty="0"/>
              <a:t> </a:t>
            </a:r>
            <a:r>
              <a:rPr lang="en-US" altLang="zh-CN" sz="2400" dirty="0"/>
              <a:t>information, resources, and support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Your</a:t>
            </a:r>
            <a:r>
              <a:rPr lang="zh-CN" altLang="en-US" sz="2400" dirty="0"/>
              <a:t> </a:t>
            </a:r>
            <a:r>
              <a:rPr lang="en-US" altLang="zh-CN" sz="2400" dirty="0"/>
              <a:t>task:</a:t>
            </a:r>
            <a:r>
              <a:rPr lang="zh-CN" altLang="en-US" sz="2400" dirty="0"/>
              <a:t> </a:t>
            </a:r>
            <a:r>
              <a:rPr lang="en-US" altLang="zh-CN" sz="2400" dirty="0"/>
              <a:t>pursue</a:t>
            </a:r>
            <a:r>
              <a:rPr lang="zh-CN" altLang="en-US" sz="2400" dirty="0"/>
              <a:t> </a:t>
            </a:r>
            <a:r>
              <a:rPr lang="en-US" altLang="zh-CN" sz="2400" dirty="0"/>
              <a:t>graduate</a:t>
            </a:r>
            <a:r>
              <a:rPr lang="zh-CN" altLang="en-US" sz="2400" dirty="0"/>
              <a:t> </a:t>
            </a:r>
            <a:r>
              <a:rPr lang="en-US" altLang="zh-CN" sz="2400" dirty="0"/>
              <a:t>study</a:t>
            </a:r>
            <a:r>
              <a:rPr lang="zh-CN" altLang="en-US" sz="2400" dirty="0"/>
              <a:t> </a:t>
            </a:r>
            <a:r>
              <a:rPr lang="en-US" altLang="zh-CN" sz="2400" dirty="0"/>
              <a:t>globally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5D291270-AB55-E189-91BE-0FD565CDD90D}"/>
              </a:ext>
            </a:extLst>
          </p:cNvPr>
          <p:cNvGrpSpPr/>
          <p:nvPr/>
        </p:nvGrpSpPr>
        <p:grpSpPr>
          <a:xfrm>
            <a:off x="4999333" y="457947"/>
            <a:ext cx="2193333" cy="686375"/>
            <a:chOff x="3482639" y="301830"/>
            <a:chExt cx="2193333" cy="686375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26DDF453-C8DD-C240-96E8-0B56ACA89D33}"/>
                </a:ext>
              </a:extLst>
            </p:cNvPr>
            <p:cNvSpPr/>
            <p:nvPr/>
          </p:nvSpPr>
          <p:spPr>
            <a:xfrm>
              <a:off x="3482639" y="886605"/>
              <a:ext cx="2193332" cy="101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C9E2BE6B-80F7-B04B-B368-E9F802E6884A}"/>
                </a:ext>
              </a:extLst>
            </p:cNvPr>
            <p:cNvSpPr txBox="1"/>
            <p:nvPr/>
          </p:nvSpPr>
          <p:spPr>
            <a:xfrm>
              <a:off x="3482640" y="301830"/>
              <a:ext cx="21933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3200" b="1" dirty="0"/>
                <a:t>Mission</a:t>
              </a:r>
              <a:r>
                <a:rPr kumimoji="1" lang="zh-CN" altLang="en-US" sz="3200" b="1" dirty="0"/>
                <a:t> </a:t>
              </a:r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8EADD56E-915B-850A-BC15-130EE3D50E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06" y="0"/>
            <a:ext cx="2473899" cy="80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565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582F316-335F-6443-8CBA-97F2ECB36A37}"/>
              </a:ext>
            </a:extLst>
          </p:cNvPr>
          <p:cNvSpPr txBox="1"/>
          <p:nvPr/>
        </p:nvSpPr>
        <p:spPr>
          <a:xfrm>
            <a:off x="789049" y="2387973"/>
            <a:ext cx="9165020" cy="2251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Services</a:t>
            </a:r>
            <a:r>
              <a:rPr lang="zh-CN" altLang="en-US" sz="2400" dirty="0"/>
              <a:t> </a:t>
            </a:r>
            <a:r>
              <a:rPr lang="en-US" altLang="zh-CN" sz="2400" dirty="0"/>
              <a:t>provided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400" dirty="0"/>
              <a:t>Application</a:t>
            </a:r>
            <a:r>
              <a:rPr lang="zh-CN" altLang="en-US" sz="2400" dirty="0"/>
              <a:t> </a:t>
            </a:r>
            <a:r>
              <a:rPr lang="en-US" altLang="zh-CN" sz="2400" dirty="0"/>
              <a:t>database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400" dirty="0"/>
              <a:t>Personalized</a:t>
            </a:r>
            <a:r>
              <a:rPr lang="zh-CN" altLang="en-US" sz="2400" dirty="0"/>
              <a:t> </a:t>
            </a:r>
            <a:r>
              <a:rPr lang="en-US" altLang="zh-CN" sz="2400" dirty="0"/>
              <a:t>recommendation</a:t>
            </a:r>
            <a:r>
              <a:rPr lang="zh-CN" altLang="en-US" sz="2400" dirty="0"/>
              <a:t> </a:t>
            </a:r>
            <a:r>
              <a:rPr lang="en-US" altLang="zh-CN" sz="2400" dirty="0"/>
              <a:t>and</a:t>
            </a:r>
            <a:r>
              <a:rPr lang="zh-CN" altLang="en-US" sz="2400" dirty="0"/>
              <a:t> </a:t>
            </a:r>
            <a:r>
              <a:rPr lang="en-US" altLang="zh-CN" sz="2400" dirty="0"/>
              <a:t>support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5D291270-AB55-E189-91BE-0FD565CDD90D}"/>
              </a:ext>
            </a:extLst>
          </p:cNvPr>
          <p:cNvGrpSpPr/>
          <p:nvPr/>
        </p:nvGrpSpPr>
        <p:grpSpPr>
          <a:xfrm>
            <a:off x="4854246" y="457947"/>
            <a:ext cx="2483506" cy="686375"/>
            <a:chOff x="3337552" y="301830"/>
            <a:chExt cx="2483506" cy="686375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26DDF453-C8DD-C240-96E8-0B56ACA89D33}"/>
                </a:ext>
              </a:extLst>
            </p:cNvPr>
            <p:cNvSpPr/>
            <p:nvPr/>
          </p:nvSpPr>
          <p:spPr>
            <a:xfrm>
              <a:off x="3482639" y="886605"/>
              <a:ext cx="2193332" cy="101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C9E2BE6B-80F7-B04B-B368-E9F802E6884A}"/>
                </a:ext>
              </a:extLst>
            </p:cNvPr>
            <p:cNvSpPr txBox="1"/>
            <p:nvPr/>
          </p:nvSpPr>
          <p:spPr>
            <a:xfrm>
              <a:off x="3337552" y="301830"/>
              <a:ext cx="248350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3200" b="1" dirty="0"/>
                <a:t>Service</a:t>
              </a:r>
              <a:r>
                <a:rPr kumimoji="1" lang="zh-CN" altLang="en-US" sz="3200" b="1" dirty="0"/>
                <a:t> </a:t>
              </a:r>
              <a:r>
                <a:rPr kumimoji="1" lang="en-US" altLang="zh-CN" sz="3200" b="1" dirty="0"/>
                <a:t>scope</a:t>
              </a:r>
              <a:r>
                <a:rPr kumimoji="1" lang="zh-CN" altLang="en-US" sz="3200" b="1" dirty="0"/>
                <a:t> </a:t>
              </a:r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4CF4E380-B83F-97D8-40A0-2BC2F44665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06" y="0"/>
            <a:ext cx="2473899" cy="80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203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927718" y="1702109"/>
            <a:ext cx="4063382" cy="4063382"/>
            <a:chOff x="2477118" y="1168709"/>
            <a:chExt cx="4063382" cy="4063382"/>
          </a:xfrm>
        </p:grpSpPr>
        <p:sp>
          <p:nvSpPr>
            <p:cNvPr id="4" name="流程图: 接点 3"/>
            <p:cNvSpPr/>
            <p:nvPr/>
          </p:nvSpPr>
          <p:spPr>
            <a:xfrm>
              <a:off x="2477118" y="1168709"/>
              <a:ext cx="4063382" cy="4063382"/>
            </a:xfrm>
            <a:prstGeom prst="flowChartConnector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endParaRPr>
            </a:p>
          </p:txBody>
        </p:sp>
        <p:sp>
          <p:nvSpPr>
            <p:cNvPr id="2" name="流程图: 接点 1"/>
            <p:cNvSpPr/>
            <p:nvPr/>
          </p:nvSpPr>
          <p:spPr>
            <a:xfrm>
              <a:off x="2769218" y="1460809"/>
              <a:ext cx="3479182" cy="3479182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1858592" y="1327987"/>
            <a:ext cx="424343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700" b="1" dirty="0">
                <a:blipFill>
                  <a:blip r:embed="rId2"/>
                  <a:stretch>
                    <a:fillRect/>
                  </a:stretch>
                </a:blipFill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2</a:t>
            </a:r>
            <a:endParaRPr kumimoji="0" lang="zh-CN" altLang="en-US" sz="28700" b="1" i="0" u="none" strike="noStrike" kern="1200" cap="none" spc="0" normalizeH="0" baseline="0" noProof="0" dirty="0">
              <a:ln>
                <a:noFill/>
              </a:ln>
              <a:blipFill>
                <a:blip r:embed="rId2"/>
                <a:stretch>
                  <a:fillRect/>
                </a:stretch>
              </a:blip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8" name="Rectangle 161"/>
          <p:cNvSpPr>
            <a:spLocks noChangeArrowheads="1"/>
          </p:cNvSpPr>
          <p:nvPr/>
        </p:nvSpPr>
        <p:spPr bwMode="auto">
          <a:xfrm>
            <a:off x="6738151" y="4281449"/>
            <a:ext cx="539694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3200" dirty="0">
                <a:solidFill>
                  <a:srgbClr val="000000"/>
                </a:solidFill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Why choose database</a:t>
            </a:r>
            <a:r>
              <a:rPr lang="zh-CN" altLang="en-US" sz="3200" dirty="0">
                <a:solidFill>
                  <a:srgbClr val="000000"/>
                </a:solidFill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？</a:t>
            </a:r>
            <a:endParaRPr kumimoji="0" lang="id-ID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微软雅黑" panose="020B0503020204020204" pitchFamily="34" charset="-122"/>
              <a:cs typeface="+mn-ea"/>
              <a:sym typeface="Calibri" panose="020F050202020403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54A4A21-1107-7349-9E65-696A25573EFF}"/>
              </a:ext>
            </a:extLst>
          </p:cNvPr>
          <p:cNvSpPr txBox="1"/>
          <p:nvPr/>
        </p:nvSpPr>
        <p:spPr>
          <a:xfrm>
            <a:off x="6738151" y="350529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3B76B70-6A7D-08D3-5CC8-915FD078EEF9}"/>
              </a:ext>
            </a:extLst>
          </p:cNvPr>
          <p:cNvSpPr txBox="1"/>
          <p:nvPr/>
        </p:nvSpPr>
        <p:spPr>
          <a:xfrm>
            <a:off x="4583096" y="3043628"/>
            <a:ext cx="60945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软雅黑" panose="020B0503020204020204" pitchFamily="34" charset="-122"/>
                <a:cs typeface="+mn-ea"/>
                <a:sym typeface="Calibri" panose="020F0502020204030204" pitchFamily="34" charset="0"/>
              </a:rPr>
              <a:t>Strengths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582F316-335F-6443-8CBA-97F2ECB36A37}"/>
              </a:ext>
            </a:extLst>
          </p:cNvPr>
          <p:cNvSpPr txBox="1"/>
          <p:nvPr/>
        </p:nvSpPr>
        <p:spPr>
          <a:xfrm>
            <a:off x="582861" y="1697691"/>
            <a:ext cx="9165020" cy="3728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/>
              <a:t>1.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Store large amounts of information</a:t>
            </a:r>
            <a:endParaRPr kumimoji="1" lang="zh-CN" altLang="en-US" sz="2400" b="1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University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Region, Location, QS……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Major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Rank, scale……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Program</a:t>
            </a:r>
            <a:endParaRPr lang="en-US" altLang="zh-CN" sz="2000" b="0" dirty="0">
              <a:solidFill>
                <a:srgbClr val="FF0000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GPA, Recommendation Requirement, Tuition……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B7F730A9-45B4-D256-AB90-A75D2F726BD2}"/>
              </a:ext>
            </a:extLst>
          </p:cNvPr>
          <p:cNvGrpSpPr/>
          <p:nvPr/>
        </p:nvGrpSpPr>
        <p:grpSpPr>
          <a:xfrm>
            <a:off x="3482639" y="294358"/>
            <a:ext cx="5226718" cy="693847"/>
            <a:chOff x="3482639" y="294358"/>
            <a:chExt cx="5226718" cy="693847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26DDF453-C8DD-C240-96E8-0B56ACA89D33}"/>
                </a:ext>
              </a:extLst>
            </p:cNvPr>
            <p:cNvSpPr/>
            <p:nvPr/>
          </p:nvSpPr>
          <p:spPr>
            <a:xfrm>
              <a:off x="3482639" y="879133"/>
              <a:ext cx="5226718" cy="10907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C9E2BE6B-80F7-B04B-B368-E9F802E6884A}"/>
                </a:ext>
              </a:extLst>
            </p:cNvPr>
            <p:cNvSpPr txBox="1"/>
            <p:nvPr/>
          </p:nvSpPr>
          <p:spPr>
            <a:xfrm>
              <a:off x="4635514" y="294358"/>
              <a:ext cx="230830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kumimoji="1" lang="en-US" altLang="zh-CN" sz="3200" b="1" dirty="0"/>
                <a:t>Strengths</a:t>
              </a:r>
              <a:endParaRPr kumimoji="1" lang="zh-CN" altLang="en-US" sz="3200" b="1" dirty="0"/>
            </a:p>
          </p:txBody>
        </p:sp>
      </p:grpSp>
      <p:pic>
        <p:nvPicPr>
          <p:cNvPr id="6" name="图形 5" descr="校舍">
            <a:extLst>
              <a:ext uri="{FF2B5EF4-FFF2-40B4-BE49-F238E27FC236}">
                <a16:creationId xmlns:a16="http://schemas.microsoft.com/office/drawing/2014/main" id="{34DC9F7D-463F-67F7-6C5A-59AE826A2B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43817" y="1463908"/>
            <a:ext cx="3256626" cy="325662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6AC5713-1369-2C22-9A73-EF623AE910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06" y="0"/>
            <a:ext cx="2473899" cy="80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247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582F316-335F-6443-8CBA-97F2ECB36A37}"/>
              </a:ext>
            </a:extLst>
          </p:cNvPr>
          <p:cNvSpPr txBox="1"/>
          <p:nvPr/>
        </p:nvSpPr>
        <p:spPr>
          <a:xfrm>
            <a:off x="529072" y="1572626"/>
            <a:ext cx="6866028" cy="3728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/>
              <a:t>2.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Easy for analysis</a:t>
            </a:r>
            <a:r>
              <a:rPr kumimoji="1" lang="zh-CN" altLang="en-US" sz="2400" b="1" dirty="0"/>
              <a:t>：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/>
              <a:t>Application Requirement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GPA.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Language standard examination scores.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…….</a:t>
            </a:r>
          </a:p>
          <a:p>
            <a:pPr lvl="2">
              <a:lnSpc>
                <a:spcPct val="150000"/>
              </a:lnSpc>
            </a:pPr>
            <a:endParaRPr lang="en-US" altLang="zh-CN" sz="24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dirty="0"/>
          </a:p>
        </p:txBody>
      </p:sp>
      <p:pic>
        <p:nvPicPr>
          <p:cNvPr id="6" name="图形 5" descr="毕业帽">
            <a:extLst>
              <a:ext uri="{FF2B5EF4-FFF2-40B4-BE49-F238E27FC236}">
                <a16:creationId xmlns:a16="http://schemas.microsoft.com/office/drawing/2014/main" id="{EF029B1A-AB7A-B331-C647-4439D6194C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58722" y="1858392"/>
            <a:ext cx="3141216" cy="3141216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94741F53-8199-AB98-AB85-88C805BDB3D5}"/>
              </a:ext>
            </a:extLst>
          </p:cNvPr>
          <p:cNvGrpSpPr/>
          <p:nvPr/>
        </p:nvGrpSpPr>
        <p:grpSpPr>
          <a:xfrm>
            <a:off x="3482639" y="294358"/>
            <a:ext cx="5226718" cy="693847"/>
            <a:chOff x="3482639" y="294358"/>
            <a:chExt cx="5226718" cy="693847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4C688DD2-6CCB-D7A9-50C4-EE17F4EF34CF}"/>
                </a:ext>
              </a:extLst>
            </p:cNvPr>
            <p:cNvSpPr/>
            <p:nvPr/>
          </p:nvSpPr>
          <p:spPr>
            <a:xfrm>
              <a:off x="3482639" y="879133"/>
              <a:ext cx="5226718" cy="10907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  <a:cs typeface="+mn-ea"/>
                <a:sym typeface="Calibri" panose="020F0502020204030204" pitchFamily="34" charset="0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F9BFFF0E-C9D4-B325-17E7-59F6AD14440A}"/>
                </a:ext>
              </a:extLst>
            </p:cNvPr>
            <p:cNvSpPr txBox="1"/>
            <p:nvPr/>
          </p:nvSpPr>
          <p:spPr>
            <a:xfrm>
              <a:off x="4635514" y="294358"/>
              <a:ext cx="230830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kumimoji="1" lang="en-US" altLang="zh-CN" sz="3200" b="1" dirty="0"/>
                <a:t>Strengths</a:t>
              </a:r>
              <a:endParaRPr kumimoji="1" lang="zh-CN" altLang="en-US" sz="3200" b="1" dirty="0"/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F95F3AEA-F096-2DCD-8425-8F0AAACA88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06" y="0"/>
            <a:ext cx="2473899" cy="80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078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0tyka2w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F34F56"/>
      </a:accent1>
      <a:accent2>
        <a:srgbClr val="F34F56"/>
      </a:accent2>
      <a:accent3>
        <a:srgbClr val="5A6C90"/>
      </a:accent3>
      <a:accent4>
        <a:srgbClr val="434F5A"/>
      </a:accent4>
      <a:accent5>
        <a:srgbClr val="A5A5A5"/>
      </a:accent5>
      <a:accent6>
        <a:srgbClr val="44546A"/>
      </a:accent6>
      <a:hlink>
        <a:srgbClr val="F34F56"/>
      </a:hlink>
      <a:folHlink>
        <a:srgbClr val="BFBFBF"/>
      </a:folHlink>
    </a:clrScheme>
    <a:fontScheme name="c0tyka2w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2"/>
              </a:gs>
            </a:gsLst>
            <a:lin ang="5400000" scaled="1"/>
          </a:gra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34F56"/>
    </a:accent1>
    <a:accent2>
      <a:srgbClr val="F34F56"/>
    </a:accent2>
    <a:accent3>
      <a:srgbClr val="5A6C90"/>
    </a:accent3>
    <a:accent4>
      <a:srgbClr val="434F5A"/>
    </a:accent4>
    <a:accent5>
      <a:srgbClr val="A5A5A5"/>
    </a:accent5>
    <a:accent6>
      <a:srgbClr val="44546A"/>
    </a:accent6>
    <a:hlink>
      <a:srgbClr val="F34F56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34F56"/>
    </a:accent1>
    <a:accent2>
      <a:srgbClr val="F34F56"/>
    </a:accent2>
    <a:accent3>
      <a:srgbClr val="5A6C90"/>
    </a:accent3>
    <a:accent4>
      <a:srgbClr val="434F5A"/>
    </a:accent4>
    <a:accent5>
      <a:srgbClr val="A5A5A5"/>
    </a:accent5>
    <a:accent6>
      <a:srgbClr val="44546A"/>
    </a:accent6>
    <a:hlink>
      <a:srgbClr val="F34F56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34F56"/>
    </a:accent1>
    <a:accent2>
      <a:srgbClr val="F34F56"/>
    </a:accent2>
    <a:accent3>
      <a:srgbClr val="5A6C90"/>
    </a:accent3>
    <a:accent4>
      <a:srgbClr val="434F5A"/>
    </a:accent4>
    <a:accent5>
      <a:srgbClr val="A5A5A5"/>
    </a:accent5>
    <a:accent6>
      <a:srgbClr val="44546A"/>
    </a:accent6>
    <a:hlink>
      <a:srgbClr val="F34F56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34F56"/>
    </a:accent1>
    <a:accent2>
      <a:srgbClr val="F34F56"/>
    </a:accent2>
    <a:accent3>
      <a:srgbClr val="5A6C90"/>
    </a:accent3>
    <a:accent4>
      <a:srgbClr val="434F5A"/>
    </a:accent4>
    <a:accent5>
      <a:srgbClr val="A5A5A5"/>
    </a:accent5>
    <a:accent6>
      <a:srgbClr val="44546A"/>
    </a:accent6>
    <a:hlink>
      <a:srgbClr val="F34F56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906</TotalTime>
  <Words>400</Words>
  <Application>Microsoft Macintosh PowerPoint</Application>
  <PresentationFormat>宽屏</PresentationFormat>
  <Paragraphs>113</Paragraphs>
  <Slides>22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27" baseType="lpstr">
      <vt:lpstr>Calibri</vt:lpstr>
      <vt:lpstr>等线</vt:lpstr>
      <vt:lpstr>Arial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Hansheng zhang (SDS, 120090267)</cp:lastModifiedBy>
  <cp:revision>60</cp:revision>
  <dcterms:created xsi:type="dcterms:W3CDTF">2017-08-04T00:54:00Z</dcterms:created>
  <dcterms:modified xsi:type="dcterms:W3CDTF">2023-04-23T11:35:36Z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