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2" r:id="rId1"/>
  </p:sldMasterIdLst>
  <p:notesMasterIdLst>
    <p:notesMasterId r:id="rId24"/>
  </p:notesMasterIdLst>
  <p:handoutMasterIdLst>
    <p:handoutMasterId r:id="rId25"/>
  </p:handoutMasterIdLst>
  <p:sldIdLst>
    <p:sldId id="275" r:id="rId2"/>
    <p:sldId id="1455" r:id="rId3"/>
    <p:sldId id="382" r:id="rId4"/>
    <p:sldId id="1782" r:id="rId5"/>
    <p:sldId id="386" r:id="rId6"/>
    <p:sldId id="388" r:id="rId7"/>
    <p:sldId id="1763" r:id="rId8"/>
    <p:sldId id="1745" r:id="rId9"/>
    <p:sldId id="391" r:id="rId10"/>
    <p:sldId id="1757" r:id="rId11"/>
    <p:sldId id="1767" r:id="rId12"/>
    <p:sldId id="1746" r:id="rId13"/>
    <p:sldId id="422" r:id="rId14"/>
    <p:sldId id="423" r:id="rId15"/>
    <p:sldId id="1766" r:id="rId16"/>
    <p:sldId id="1769" r:id="rId17"/>
    <p:sldId id="1768" r:id="rId18"/>
    <p:sldId id="1792" r:id="rId19"/>
    <p:sldId id="1771" r:id="rId20"/>
    <p:sldId id="1775" r:id="rId21"/>
    <p:sldId id="1786" r:id="rId22"/>
    <p:sldId id="1781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454"/>
    <a:srgbClr val="FFFFFF"/>
    <a:srgbClr val="FF01FF"/>
    <a:srgbClr val="00274C"/>
    <a:srgbClr val="003A70"/>
    <a:srgbClr val="FDB515"/>
    <a:srgbClr val="007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/>
    <p:restoredTop sz="79676"/>
  </p:normalViewPr>
  <p:slideViewPr>
    <p:cSldViewPr snapToGrid="0" snapToObjects="1">
      <p:cViewPr varScale="1">
        <p:scale>
          <a:sx n="110" d="100"/>
          <a:sy n="110" d="100"/>
        </p:scale>
        <p:origin x="2304" y="184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37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7327B-423B-3941-9346-BA9301300D42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3198B-E9CB-B543-BE30-38016783F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8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E55AF-86C5-CF42-ABFB-273E57D2CD91}" type="datetimeFigureOut">
              <a:rPr lang="en-US" smtClean="0"/>
              <a:t>4/6/22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8FB4C-4A27-0B46-A38F-1198A35AF1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06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  <a:p>
            <a:pPr marL="171450" indent="-171450">
              <a:buFontTx/>
              <a:buChar char="-"/>
            </a:pPr>
            <a:r>
              <a:rPr lang="en-US" dirty="0"/>
              <a:t>Capability Analysis + Six Sigma</a:t>
            </a:r>
          </a:p>
          <a:p>
            <a:pPr marL="171450" indent="-171450">
              <a:buFontTx/>
              <a:buChar char="-"/>
            </a:pPr>
            <a:r>
              <a:rPr lang="en-US" dirty="0"/>
              <a:t>Ritz-Carlton Case</a:t>
            </a:r>
          </a:p>
          <a:p>
            <a:pPr marL="171450" indent="-171450">
              <a:buFontTx/>
              <a:buChar char="-"/>
            </a:pPr>
            <a:r>
              <a:rPr lang="en-US" dirty="0"/>
              <a:t>Service Excellence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600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52C90-9991-4ECB-9752-F1BF46D9A2F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52C90-9991-4ECB-9752-F1BF46D9A2F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A52C90-9991-4ECB-9752-F1BF46D9A2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forio.com</a:t>
            </a:r>
            <a:r>
              <a:rPr lang="en-US" dirty="0"/>
              <a:t>/simulate/</a:t>
            </a:r>
            <a:r>
              <a:rPr lang="en-US" dirty="0" err="1"/>
              <a:t>harvard</a:t>
            </a:r>
            <a:r>
              <a:rPr lang="en-US" dirty="0"/>
              <a:t>/queuing-trial/simulation/</a:t>
            </a:r>
          </a:p>
          <a:p>
            <a:r>
              <a:rPr lang="en-US" dirty="0"/>
              <a:t>https://</a:t>
            </a:r>
            <a:r>
              <a:rPr lang="en-US" dirty="0" err="1"/>
              <a:t>hbsp.harvard.edu</a:t>
            </a:r>
            <a:r>
              <a:rPr lang="en-US" dirty="0"/>
              <a:t>/</a:t>
            </a:r>
            <a:r>
              <a:rPr lang="en-US" dirty="0" err="1"/>
              <a:t>freetrial</a:t>
            </a:r>
            <a:r>
              <a:rPr lang="en-US" dirty="0"/>
              <a:t>/4386-HTM-ENG/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5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hbsp.harvard.edu</a:t>
            </a:r>
            <a:r>
              <a:rPr lang="en-US" dirty="0"/>
              <a:t>/product/4386-HTM-ENG</a:t>
            </a:r>
          </a:p>
          <a:p>
            <a:r>
              <a:rPr lang="en-US" dirty="0"/>
              <a:t>https://</a:t>
            </a:r>
            <a:r>
              <a:rPr lang="en-US" dirty="0" err="1"/>
              <a:t>hbsp.harvard.edu</a:t>
            </a:r>
            <a:r>
              <a:rPr lang="en-US" dirty="0"/>
              <a:t>/product/4386-HTM-ENG?activeTab=</a:t>
            </a:r>
            <a:r>
              <a:rPr lang="en-US" dirty="0" err="1"/>
              <a:t>try-now&amp;itemFindingMethod</a:t>
            </a:r>
            <a:r>
              <a:rPr lang="en-US" dirty="0"/>
              <a:t>=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08F28-BD56-46C1-8BAC-CECB827BED1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§"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So for a general case with any number of servers, but still one queue.</a:t>
            </a:r>
          </a:p>
          <a:p>
            <a:pPr marL="342900" indent="-342900">
              <a:spcBef>
                <a:spcPct val="20000"/>
              </a:spcBef>
              <a:buSzPct val="90000"/>
              <a:buFont typeface="Wingdings" pitchFamily="2" charset="2"/>
              <a:buChar char="§"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Assumptions: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Symbol" pitchFamily="18" charset="2"/>
              <a:buChar char="·"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All servers are equally skilled, i.e., they all take </a:t>
            </a:r>
            <a:r>
              <a:rPr lang="en-US" sz="2000" i="1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</a:t>
            </a: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time to process each customer.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Symbol" pitchFamily="18" charset="2"/>
              <a:buChar char="·"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Each customer is served by only one server.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Symbol" pitchFamily="18" charset="2"/>
              <a:buChar char="·"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Customers wait until their service is completed.</a:t>
            </a:r>
          </a:p>
          <a:p>
            <a:pPr marL="742950" lvl="1" indent="-285750">
              <a:spcBef>
                <a:spcPct val="20000"/>
              </a:spcBef>
              <a:buSzPct val="80000"/>
              <a:buFont typeface="Symbol" pitchFamily="18" charset="2"/>
              <a:buChar char="·"/>
            </a:pPr>
            <a:r>
              <a:rPr lang="en-US" sz="2000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There is sufficient capacity to serve all demand.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405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observational study finds that timely ICU admission reduces 28-day mortality by 30% (</a:t>
            </a:r>
            <a:r>
              <a:rPr lang="en-US" dirty="0" err="1"/>
              <a:t>Edbrooke</a:t>
            </a:r>
            <a:r>
              <a:rPr lang="en-US" dirty="0"/>
              <a:t> et al. 2011).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8FB4C-4A27-0B46-A38F-1198A35AF1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24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9068D-C592-4794-88E9-3FEED4004E2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Wouldn’t be nice if I could have a formula for that</a:t>
            </a:r>
          </a:p>
          <a:p>
            <a:r>
              <a:rPr lang="en-US" dirty="0"/>
              <a:t>Predict how much waiting is it going to be as a function of some inputs. It will have to do with the variability, </a:t>
            </a:r>
            <a:r>
              <a:rPr lang="en-US" dirty="0" err="1"/>
              <a:t>Cva</a:t>
            </a:r>
            <a:r>
              <a:rPr lang="en-US" dirty="0"/>
              <a:t> and CVp. Also the utilization. If utilization is high, we expect more waiting.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A4A59F-2C16-4FBB-B3A1-6920A7CD2C3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For any queue, the expected time in the queue as function of 3 things.</a:t>
            </a:r>
          </a:p>
          <a:p>
            <a:endParaRPr lang="en-US" dirty="0"/>
          </a:p>
          <a:p>
            <a:r>
              <a:rPr lang="en-US" dirty="0"/>
              <a:t>First is average processing time. For Dr. Toyota it was 4 minutes.</a:t>
            </a:r>
          </a:p>
          <a:p>
            <a:r>
              <a:rPr lang="en-US" dirty="0"/>
              <a:t>Let me skip over the second ratio for the moment</a:t>
            </a:r>
          </a:p>
          <a:p>
            <a:endParaRPr lang="en-US" dirty="0"/>
          </a:p>
          <a:p>
            <a:r>
              <a:rPr lang="en-US" dirty="0"/>
              <a:t>The third ratio measures variability in the process.</a:t>
            </a:r>
          </a:p>
          <a:p>
            <a:r>
              <a:rPr lang="en-US" dirty="0"/>
              <a:t>In Dr. Toyota’s case, when no variations -&gt; this whole thing become zero.</a:t>
            </a:r>
          </a:p>
          <a:p>
            <a:endParaRPr lang="en-US" dirty="0"/>
          </a:p>
          <a:p>
            <a:r>
              <a:rPr lang="en-US" dirty="0"/>
              <a:t>But if we have now random arrival and processing times.</a:t>
            </a:r>
          </a:p>
          <a:p>
            <a:endParaRPr lang="en-US" dirty="0"/>
          </a:p>
          <a:p>
            <a:r>
              <a:rPr lang="en-US" dirty="0"/>
              <a:t>Second ratio: Utilization / (1- utilization)</a:t>
            </a:r>
          </a:p>
          <a:p>
            <a:r>
              <a:rPr lang="en-US" dirty="0"/>
              <a:t>From calculus, x/1-x if X is close to 1 it gets ugly right.</a:t>
            </a:r>
          </a:p>
          <a:p>
            <a:r>
              <a:rPr lang="en-US" dirty="0"/>
              <a:t>0.8/1-0.8 = 4, 0.9/1-0.9 = 9.  </a:t>
            </a:r>
          </a:p>
          <a:p>
            <a:r>
              <a:rPr lang="en-US" dirty="0"/>
              <a:t>Now we realize an innocent 10% more work is enough to double the waiting time.</a:t>
            </a:r>
          </a:p>
          <a:p>
            <a:endParaRPr lang="en-US" dirty="0"/>
          </a:p>
          <a:p>
            <a:r>
              <a:rPr lang="en-US" dirty="0"/>
              <a:t>Systems have to be responsive and acting very allergic to more work in a world of variability. </a:t>
            </a:r>
          </a:p>
          <a:p>
            <a:r>
              <a:rPr lang="en-US" dirty="0"/>
              <a:t>In the Dr. Toyota’s case if you have no variability, you can run the system at 99% utilization and you’re fine. But the moment you have variability, you will have to be happy to have a utilization that is strictly less than 1. the more you load onto the </a:t>
            </a:r>
            <a:r>
              <a:rPr lang="en-US" dirty="0" err="1"/>
              <a:t>sysem</a:t>
            </a:r>
            <a:r>
              <a:rPr lang="en-US" dirty="0"/>
              <a:t>, the more the waiting times are going to explode and that’s arguably a bad thing.</a:t>
            </a:r>
          </a:p>
          <a:p>
            <a:endParaRPr lang="en-US" dirty="0"/>
          </a:p>
          <a:p>
            <a:r>
              <a:rPr lang="en-US" dirty="0"/>
              <a:t>Does this make sense?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above Time in queue equation works only for a stable system, i.e., a system with implied utilization less than 100%</a:t>
            </a:r>
          </a:p>
          <a:p>
            <a:endParaRPr lang="en-US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C9068D-C592-4794-88E9-3FEED4004E2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Wouldn’t be nice if I could have a formula for that</a:t>
            </a:r>
          </a:p>
          <a:p>
            <a:r>
              <a:rPr lang="en-US" dirty="0"/>
              <a:t>Predict how much waiting is it going to be as a function of some inputs. It will have to do with the variability, </a:t>
            </a:r>
            <a:r>
              <a:rPr lang="en-US" dirty="0" err="1"/>
              <a:t>Cva</a:t>
            </a:r>
            <a:r>
              <a:rPr lang="en-US" dirty="0"/>
              <a:t> and CVp. Also the utilization. If utilization is high, we expect more waiting.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64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5428EE-5BCD-4A5A-A210-B5A03AFF86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0" hangingPunct="0"/>
            <a:r>
              <a:rPr lang="en-US" sz="1200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= 8 hours, </a:t>
            </a:r>
            <a:r>
              <a:rPr lang="en-US" sz="1200" dirty="0" err="1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CVa</a:t>
            </a:r>
            <a:r>
              <a:rPr lang="en-US" sz="1200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1.5</a:t>
            </a:r>
          </a:p>
          <a:p>
            <a:pPr eaLnBrk="0" hangingPunct="0"/>
            <a:r>
              <a:rPr lang="en-US" sz="1200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 = 24 hours, </a:t>
            </a:r>
            <a:r>
              <a:rPr lang="en-US" sz="1200" dirty="0" err="1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CVp</a:t>
            </a:r>
            <a:r>
              <a:rPr lang="en-US" sz="1200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 = 24 / (8 x 4) = 0.75</a:t>
            </a:r>
          </a:p>
          <a:p>
            <a:r>
              <a:rPr lang="en-US" sz="1200" dirty="0"/>
              <a:t>Time in queue = </a:t>
            </a:r>
            <a:r>
              <a:rPr lang="en-US" sz="12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16.11 hours</a:t>
            </a:r>
            <a:endParaRPr lang="en-US" sz="1200" dirty="0"/>
          </a:p>
          <a:p>
            <a:r>
              <a:rPr lang="en-US" sz="1200" dirty="0"/>
              <a:t>Flow time = 16.11 + 24 = 40.11 hours</a:t>
            </a:r>
          </a:p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C0C0CA-24C0-438B-B96F-DCCFA4B3EB2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2798"/>
            <a:ext cx="6800222" cy="2387600"/>
          </a:xfrm>
        </p:spPr>
        <p:txBody>
          <a:bodyPr lIns="0" bIns="182880" anchor="b">
            <a:normAutofit/>
          </a:bodyPr>
          <a:lstStyle>
            <a:lvl1pPr algn="l">
              <a:defRPr sz="5500" b="1">
                <a:solidFill>
                  <a:srgbClr val="00274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784549"/>
            <a:ext cx="6800222" cy="1340110"/>
          </a:xfrm>
        </p:spPr>
        <p:txBody>
          <a:bodyPr lIns="0" tIns="182880"/>
          <a:lstStyle>
            <a:lvl1pPr marL="0" indent="0" algn="l">
              <a:buNone/>
              <a:defRPr sz="2400">
                <a:solidFill>
                  <a:srgbClr val="545454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95585" y="6248111"/>
            <a:ext cx="1095271" cy="365125"/>
          </a:xfrm>
        </p:spPr>
        <p:txBody>
          <a:bodyPr/>
          <a:lstStyle>
            <a:lvl1pPr algn="r">
              <a:defRPr>
                <a:solidFill>
                  <a:srgbClr val="545454"/>
                </a:solidFill>
              </a:defRPr>
            </a:lvl1pPr>
          </a:lstStyle>
          <a:p>
            <a:fld id="{891DBA7B-2095-974D-9048-FBA17F396CDB}" type="datetime1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4558" y="6248112"/>
            <a:ext cx="3086100" cy="365125"/>
          </a:xfrm>
        </p:spPr>
        <p:txBody>
          <a:bodyPr/>
          <a:lstStyle>
            <a:lvl1pPr>
              <a:defRPr>
                <a:solidFill>
                  <a:srgbClr val="545454"/>
                </a:solidFill>
              </a:defRPr>
            </a:lvl1pPr>
          </a:lstStyle>
          <a:p>
            <a:pPr algn="r"/>
            <a:r>
              <a:rPr lang="en-US" dirty="0"/>
              <a:t>UGBA 141 | Spring 2022 | Prof. Park Sinchaisri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517932"/>
            <a:ext cx="2845676" cy="134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692473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6141145"/>
            <a:ext cx="2274803" cy="49761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E7E81-406A-5C46-AB25-C42F929E20B1}" type="datetime1">
              <a:rPr lang="en-US" smtClean="0"/>
              <a:t>4/6/22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82280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744834" y="1122363"/>
            <a:ext cx="7654332" cy="2387600"/>
          </a:xfrm>
        </p:spPr>
        <p:txBody>
          <a:bodyPr lIns="0" bIns="182880" anchor="b">
            <a:normAutofit/>
          </a:bodyPr>
          <a:lstStyle>
            <a:lvl1pPr algn="ctr">
              <a:defRPr sz="5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744834" y="3513244"/>
            <a:ext cx="7654332" cy="1159240"/>
          </a:xfrm>
        </p:spPr>
        <p:txBody>
          <a:bodyPr lIns="0" tIns="18288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1E09F-E14E-854A-B4FA-EDAC3AED6509}" type="datetime1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07325"/>
            <a:ext cx="7377112" cy="2852737"/>
          </a:xfrm>
        </p:spPr>
        <p:txBody>
          <a:bodyPr lIns="0" rIns="274320" anchor="b">
            <a:norm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087050"/>
            <a:ext cx="7377112" cy="1500187"/>
          </a:xfrm>
        </p:spPr>
        <p:txBody>
          <a:bodyPr lIns="0" rIns="274320"/>
          <a:lstStyle>
            <a:lvl1pPr marL="0" indent="0">
              <a:buNone/>
              <a:defRPr sz="2400">
                <a:solidFill>
                  <a:srgbClr val="545454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1F71A-D9A5-C740-A401-92B17D03A16D}" type="datetime1">
              <a:rPr lang="en-US" smtClean="0"/>
              <a:t>4/6/22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4070110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3A7F-0523-AC41-9995-3668E001EE03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82128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703007"/>
            <a:ext cx="3868340" cy="34866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82128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703007"/>
            <a:ext cx="3887391" cy="34866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F9685-E1BB-C64F-93DF-4965649FA056}" type="datetime1">
              <a:rPr lang="en-US" smtClean="0"/>
              <a:t>4/6/22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97CDA-74B4-AA4B-8CCA-46E281739A97}" type="datetime1">
              <a:rPr lang="en-US" smtClean="0"/>
              <a:t>4/6/22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72EEA-CE42-664C-8BBA-A1A3F0F05575}" type="datetime1">
              <a:rPr lang="en-US" smtClean="0"/>
              <a:t>4/6/22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0" y="5982280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057400"/>
            <a:ext cx="4629150" cy="38036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FC677-4670-8147-B3E4-A953045F3DBA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818752"/>
            <a:ext cx="4629150" cy="40422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18254"/>
            <a:ext cx="2949178" cy="40507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BD5-B1C6-934F-A8C0-EA2F64C452A1}" type="datetime1">
              <a:rPr lang="en-US" smtClean="0"/>
              <a:t>4/6/22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UGBA 141 | Spring 2022 | Prof. Park Sinchaisri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0" y="1754809"/>
            <a:ext cx="9144000" cy="0"/>
          </a:xfrm>
          <a:prstGeom prst="line">
            <a:avLst/>
          </a:prstGeom>
          <a:ln>
            <a:solidFill>
              <a:srgbClr val="FDB51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0" tIns="45720" rIns="91440" bIns="18288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18288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5472" y="6335382"/>
            <a:ext cx="1095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F1B48B82-37BD-C449-AD73-DF5BF8C9A477}" type="datetime1">
              <a:rPr lang="en-US" smtClean="0"/>
              <a:t>4/6/22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85961" y="632620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r>
              <a:rPr lang="en-US" dirty="0"/>
              <a:t>UGBA 141 | Spring 2022 | Prof. Park Sinchaisri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7278" y="6326207"/>
            <a:ext cx="768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</a:lstStyle>
          <a:p>
            <a:fld id="{A2EBCFBC-0745-914E-B0B1-4125AF1D8E5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305238"/>
            <a:ext cx="1732712" cy="3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74C"/>
          </a:solidFill>
          <a:latin typeface="Univers LT 45 Light" charset="0"/>
          <a:ea typeface="Univers LT 45 Light" charset="0"/>
          <a:cs typeface="Univers LT 45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545454"/>
          </a:solidFill>
          <a:latin typeface="Univers LT 45 Light" charset="0"/>
          <a:ea typeface="Univers LT 45 Light" charset="0"/>
          <a:cs typeface="Univers LT 45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2798"/>
            <a:ext cx="7929880" cy="2387600"/>
          </a:xfrm>
        </p:spPr>
        <p:txBody>
          <a:bodyPr>
            <a:normAutofit fontScale="90000"/>
          </a:bodyPr>
          <a:lstStyle/>
          <a:p>
            <a:r>
              <a:rPr lang="en-US" sz="4400" b="0" dirty="0"/>
              <a:t>UGBA 141</a:t>
            </a:r>
            <a:br>
              <a:rPr lang="en-US" dirty="0"/>
            </a:br>
            <a:r>
              <a:rPr lang="en-US" dirty="0"/>
              <a:t>Production and Operations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784549"/>
            <a:ext cx="8622324" cy="1340110"/>
          </a:xfrm>
        </p:spPr>
        <p:txBody>
          <a:bodyPr>
            <a:normAutofit/>
          </a:bodyPr>
          <a:lstStyle/>
          <a:p>
            <a:r>
              <a:rPr lang="en-US" b="1" dirty="0"/>
              <a:t>Queue II </a:t>
            </a:r>
            <a:r>
              <a:rPr lang="en-US" dirty="0"/>
              <a:t>Performance Metrics</a:t>
            </a:r>
            <a:endParaRPr lang="en-US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EE89BE4-9948-DA4F-B05B-BC565C577377}"/>
              </a:ext>
            </a:extLst>
          </p:cNvPr>
          <p:cNvSpPr txBox="1">
            <a:spLocks/>
          </p:cNvSpPr>
          <p:nvPr/>
        </p:nvSpPr>
        <p:spPr>
          <a:xfrm>
            <a:off x="4508375" y="6046073"/>
            <a:ext cx="4064620" cy="1340110"/>
          </a:xfrm>
          <a:prstGeom prst="rect">
            <a:avLst/>
          </a:prstGeom>
        </p:spPr>
        <p:txBody>
          <a:bodyPr vert="horz" lIns="0" tIns="18288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rgbClr val="545454"/>
                </a:solidFill>
                <a:latin typeface="Univers LT 45 Light" charset="0"/>
                <a:ea typeface="Univers LT 45 Light" charset="0"/>
                <a:cs typeface="Univers LT 45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Professor Park Sinchaisri</a:t>
            </a:r>
          </a:p>
        </p:txBody>
      </p:sp>
    </p:spTree>
    <p:extLst>
      <p:ext uri="{BB962C8B-B14F-4D97-AF65-F5344CB8AC3E}">
        <p14:creationId xmlns:p14="http://schemas.microsoft.com/office/powerpoint/2010/main" val="901204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DB0-6328-1343-9274-ABF49817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</a:t>
            </a:r>
            <a:r>
              <a:rPr lang="en-US" dirty="0"/>
              <a:t> 4-Bed ICU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919F-353B-EB46-BDC9-5CB7BB3F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93830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a = 8 hours, p = 24 hours, m = 4</a:t>
            </a:r>
          </a:p>
          <a:p>
            <a:pPr marL="0" indent="0">
              <a:buNone/>
            </a:pPr>
            <a:r>
              <a:rPr lang="en-US" sz="1800" dirty="0"/>
              <a:t>Time in queue: 16.11 hours, in service: 24 hours, in system: 40.11 hours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How many patients are waiting in the queue on average?</a:t>
            </a: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dirty="0" err="1"/>
              <a:t>I</a:t>
            </a:r>
            <a:r>
              <a:rPr lang="en-US" sz="1800" baseline="-25000" dirty="0" err="1"/>
              <a:t>q</a:t>
            </a:r>
            <a:r>
              <a:rPr lang="en-US" sz="1800" dirty="0"/>
              <a:t> = </a:t>
            </a:r>
            <a:r>
              <a:rPr lang="en-US" sz="1800" dirty="0" err="1"/>
              <a:t>R</a:t>
            </a:r>
            <a:r>
              <a:rPr lang="en-US" sz="1800" baseline="-25000" dirty="0" err="1"/>
              <a:t>q</a:t>
            </a:r>
            <a:r>
              <a:rPr lang="en-US" sz="1800" dirty="0"/>
              <a:t> x </a:t>
            </a:r>
            <a:r>
              <a:rPr lang="en-US" sz="1800" dirty="0" err="1"/>
              <a:t>T</a:t>
            </a:r>
            <a:r>
              <a:rPr lang="en-US" sz="1800" baseline="-25000" dirty="0" err="1"/>
              <a:t>q</a:t>
            </a:r>
            <a:r>
              <a:rPr lang="en-US" sz="1800" dirty="0"/>
              <a:t> = (1/a) x (</a:t>
            </a:r>
            <a:r>
              <a:rPr lang="en-US" sz="1800" dirty="0" err="1"/>
              <a:t>T</a:t>
            </a:r>
            <a:r>
              <a:rPr lang="en-US" sz="1800" baseline="-25000" dirty="0" err="1"/>
              <a:t>q</a:t>
            </a:r>
            <a:r>
              <a:rPr lang="en-US" sz="1800" dirty="0"/>
              <a:t>) = 16.11 / 8 = 2.01 patients waiting</a:t>
            </a:r>
          </a:p>
          <a:p>
            <a:pPr marL="0" indent="0">
              <a:buNone/>
            </a:pPr>
            <a:endParaRPr lang="en-US" sz="1800" dirty="0"/>
          </a:p>
          <a:p>
            <a:r>
              <a:rPr lang="en-US" sz="1800" b="1" dirty="0"/>
              <a:t>How many patients are in the system on average?</a:t>
            </a:r>
          </a:p>
          <a:p>
            <a:pPr marL="0" indent="0">
              <a:buNone/>
            </a:pPr>
            <a:r>
              <a:rPr lang="en-US" sz="1800" dirty="0"/>
              <a:t>	I</a:t>
            </a:r>
            <a:r>
              <a:rPr lang="en-US" sz="1800" baseline="-25000" dirty="0"/>
              <a:t>p</a:t>
            </a:r>
            <a:r>
              <a:rPr lang="en-US" sz="1800" dirty="0"/>
              <a:t> = R</a:t>
            </a:r>
            <a:r>
              <a:rPr lang="en-US" sz="1800" baseline="-25000" dirty="0"/>
              <a:t>p</a:t>
            </a:r>
            <a:r>
              <a:rPr lang="en-US" sz="1800" dirty="0"/>
              <a:t> x </a:t>
            </a:r>
            <a:r>
              <a:rPr lang="en-US" sz="1800" dirty="0" err="1"/>
              <a:t>T</a:t>
            </a:r>
            <a:r>
              <a:rPr lang="en-US" sz="1800" baseline="-25000" dirty="0" err="1"/>
              <a:t>p</a:t>
            </a:r>
            <a:r>
              <a:rPr lang="en-US" sz="1800" dirty="0"/>
              <a:t> = (1/a) x p = 24 / 8 = 3 patients being served</a:t>
            </a:r>
          </a:p>
          <a:p>
            <a:pPr marL="0" indent="0">
              <a:buNone/>
            </a:pPr>
            <a:r>
              <a:rPr lang="en-US" sz="1800" dirty="0"/>
              <a:t>	I = </a:t>
            </a:r>
            <a:r>
              <a:rPr lang="en-US" sz="1800" dirty="0" err="1"/>
              <a:t>I</a:t>
            </a:r>
            <a:r>
              <a:rPr lang="en-US" sz="1800" baseline="-25000" dirty="0" err="1"/>
              <a:t>q</a:t>
            </a:r>
            <a:r>
              <a:rPr lang="en-US" sz="1800" dirty="0"/>
              <a:t> + I</a:t>
            </a:r>
            <a:r>
              <a:rPr lang="en-US" sz="1800" baseline="-25000" dirty="0"/>
              <a:t>p</a:t>
            </a:r>
            <a:r>
              <a:rPr lang="en-US" sz="1800" dirty="0"/>
              <a:t> = 2.01 + 3 = 5.01 patients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7E51-BF16-464A-B171-A588D53E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7DB0-6328-1343-9274-ABF49817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Special Case</a:t>
            </a:r>
            <a:r>
              <a:rPr lang="en-US" dirty="0"/>
              <a:t> Poisson/Exponential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1919F-353B-EB46-BDC9-5CB7BB3F7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00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If we have a </a:t>
            </a:r>
            <a:r>
              <a:rPr lang="en-US" sz="2000" b="1" dirty="0"/>
              <a:t>single server </a:t>
            </a:r>
            <a:r>
              <a:rPr lang="en-US" sz="2000" dirty="0"/>
              <a:t>(</a:t>
            </a:r>
            <a:r>
              <a:rPr lang="en-US" sz="2000" i="1" dirty="0"/>
              <a:t>m </a:t>
            </a:r>
            <a:r>
              <a:rPr lang="en-US" sz="2000" dirty="0"/>
              <a:t>= 1) + interarrival time </a:t>
            </a:r>
            <a:r>
              <a:rPr lang="en-US" sz="2000" i="1" dirty="0"/>
              <a:t>a</a:t>
            </a:r>
            <a:r>
              <a:rPr lang="en-US" sz="2000" dirty="0"/>
              <a:t>  and processing time </a:t>
            </a:r>
            <a:r>
              <a:rPr lang="en-US" sz="2000" i="1" dirty="0"/>
              <a:t>p</a:t>
            </a:r>
            <a:r>
              <a:rPr lang="en-US" sz="2000" dirty="0"/>
              <a:t>  are </a:t>
            </a:r>
            <a:r>
              <a:rPr lang="en-US" sz="2000" b="1" dirty="0"/>
              <a:t>exponentially distributed </a:t>
            </a:r>
            <a:r>
              <a:rPr lang="en-US" sz="2000" dirty="0"/>
              <a:t>(CV</a:t>
            </a:r>
            <a:r>
              <a:rPr lang="en-US" sz="2000" baseline="-25000" dirty="0"/>
              <a:t>a</a:t>
            </a:r>
            <a:r>
              <a:rPr lang="en-US" sz="2000" dirty="0"/>
              <a:t> and CV</a:t>
            </a:r>
            <a:r>
              <a:rPr lang="en-US" sz="2000" baseline="-25000" dirty="0"/>
              <a:t>p</a:t>
            </a:r>
            <a:r>
              <a:rPr lang="en-US" sz="2000" dirty="0"/>
              <a:t> = 1),</a:t>
            </a:r>
          </a:p>
          <a:p>
            <a:r>
              <a:rPr lang="el-GR" sz="2000" dirty="0"/>
              <a:t>λ</a:t>
            </a:r>
            <a:r>
              <a:rPr lang="en-US" sz="2000" dirty="0"/>
              <a:t> = mean arrival rate (mean interarrival time = 1/</a:t>
            </a:r>
            <a:r>
              <a:rPr lang="el-GR" sz="2000" dirty="0"/>
              <a:t> λ</a:t>
            </a:r>
            <a:r>
              <a:rPr lang="en-US" sz="2000" dirty="0"/>
              <a:t>)</a:t>
            </a:r>
          </a:p>
          <a:p>
            <a:r>
              <a:rPr lang="el-GR" sz="2000" dirty="0"/>
              <a:t>μ</a:t>
            </a:r>
            <a:r>
              <a:rPr lang="en-US" sz="2000" dirty="0"/>
              <a:t> = mean service rate (mean processing time= 1/</a:t>
            </a:r>
            <a:r>
              <a:rPr lang="el-GR" sz="2000" dirty="0"/>
              <a:t>μ</a:t>
            </a:r>
            <a:r>
              <a:rPr lang="en-US" sz="2000" dirty="0"/>
              <a:t>)</a:t>
            </a:r>
          </a:p>
          <a:p>
            <a:r>
              <a:rPr lang="el-GR" sz="2000" dirty="0"/>
              <a:t>ρ</a:t>
            </a:r>
            <a:r>
              <a:rPr lang="en-US" sz="2000" dirty="0"/>
              <a:t> = average utilization = </a:t>
            </a:r>
            <a:r>
              <a:rPr lang="el-GR" sz="2000" dirty="0"/>
              <a:t>λ</a:t>
            </a:r>
            <a:r>
              <a:rPr lang="en-US" sz="2000" dirty="0"/>
              <a:t> / </a:t>
            </a:r>
            <a:r>
              <a:rPr lang="el-GR" sz="2000" dirty="0"/>
              <a:t>μ</a:t>
            </a:r>
            <a:endParaRPr lang="en-US" sz="2000" dirty="0"/>
          </a:p>
          <a:p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Time in queue = </a:t>
            </a:r>
            <a:r>
              <a:rPr lang="el-GR" sz="2000" dirty="0"/>
              <a:t>ρ</a:t>
            </a:r>
            <a:r>
              <a:rPr lang="en-US" sz="2000" dirty="0"/>
              <a:t> / (</a:t>
            </a:r>
            <a:r>
              <a:rPr lang="el-GR" sz="2000" dirty="0"/>
              <a:t>μ</a:t>
            </a:r>
            <a:r>
              <a:rPr lang="en-US" sz="2000" dirty="0"/>
              <a:t> (1 -</a:t>
            </a:r>
            <a:r>
              <a:rPr lang="el-GR" sz="2000" dirty="0"/>
              <a:t> ρ</a:t>
            </a:r>
            <a:r>
              <a:rPr lang="en-US" sz="2000" dirty="0"/>
              <a:t>))</a:t>
            </a:r>
          </a:p>
          <a:p>
            <a:pPr marL="0" indent="0" algn="ctr">
              <a:buNone/>
            </a:pPr>
            <a:r>
              <a:rPr lang="en-US" sz="2000" dirty="0"/>
              <a:t>Time in system = 1 / (</a:t>
            </a:r>
            <a:r>
              <a:rPr lang="el-GR" sz="2000" dirty="0"/>
              <a:t>μ</a:t>
            </a:r>
            <a:r>
              <a:rPr lang="en-US" sz="2000" dirty="0"/>
              <a:t> (1 -</a:t>
            </a:r>
            <a:r>
              <a:rPr lang="el-GR" sz="2000" dirty="0"/>
              <a:t> ρ</a:t>
            </a:r>
            <a:r>
              <a:rPr lang="en-US" sz="2000" dirty="0"/>
              <a:t>))</a:t>
            </a:r>
          </a:p>
          <a:p>
            <a:pPr marL="0" indent="0" algn="ctr">
              <a:buNone/>
            </a:pPr>
            <a:r>
              <a:rPr lang="en-US" sz="2000" dirty="0"/>
              <a:t># people in queue = </a:t>
            </a:r>
            <a:r>
              <a:rPr lang="el-GR" sz="2000" dirty="0"/>
              <a:t>ρ</a:t>
            </a:r>
            <a:r>
              <a:rPr lang="en-US" sz="2000" baseline="30000" dirty="0"/>
              <a:t>2</a:t>
            </a:r>
            <a:r>
              <a:rPr lang="en-US" sz="2000" dirty="0"/>
              <a:t> / (1 -</a:t>
            </a:r>
            <a:r>
              <a:rPr lang="el-GR" sz="2000" dirty="0"/>
              <a:t> ρ</a:t>
            </a:r>
            <a:r>
              <a:rPr lang="en-US" sz="2000" dirty="0"/>
              <a:t>)</a:t>
            </a:r>
          </a:p>
          <a:p>
            <a:pPr marL="0" indent="0" algn="ctr">
              <a:buNone/>
            </a:pPr>
            <a:r>
              <a:rPr lang="en-US" sz="2000" dirty="0"/>
              <a:t># people in system = </a:t>
            </a:r>
            <a:r>
              <a:rPr lang="el-GR" sz="2000" dirty="0"/>
              <a:t>ρ</a:t>
            </a:r>
            <a:r>
              <a:rPr lang="en-US" sz="2000" dirty="0"/>
              <a:t> / (1 -</a:t>
            </a:r>
            <a:r>
              <a:rPr lang="el-GR" sz="2000" dirty="0"/>
              <a:t> ρ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17E51-BF16-464A-B171-A588D53E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076263-7E42-0B4B-8107-A8A12E31E621}"/>
              </a:ext>
            </a:extLst>
          </p:cNvPr>
          <p:cNvSpPr/>
          <p:nvPr/>
        </p:nvSpPr>
        <p:spPr>
          <a:xfrm>
            <a:off x="2499360" y="4075916"/>
            <a:ext cx="4122702" cy="1919111"/>
          </a:xfrm>
          <a:prstGeom prst="rect">
            <a:avLst/>
          </a:prstGeom>
          <a:noFill/>
          <a:ln w="28575">
            <a:solidFill>
              <a:srgbClr val="5454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1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2667000"/>
            <a:ext cx="5867400" cy="4052387"/>
          </a:xfrm>
          <a:prstGeom prst="rect">
            <a:avLst/>
          </a:prstGeom>
        </p:spPr>
      </p:pic>
      <p:graphicFrame>
        <p:nvGraphicFramePr>
          <p:cNvPr id="717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834915"/>
              </p:ext>
            </p:extLst>
          </p:nvPr>
        </p:nvGraphicFramePr>
        <p:xfrm>
          <a:off x="1651000" y="1739107"/>
          <a:ext cx="5764213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1" name="Equation" r:id="rId5" imgW="3581400" imgH="508000" progId="Equation.3">
                  <p:embed/>
                </p:oleObj>
              </mc:Choice>
              <mc:Fallback>
                <p:oleObj name="Equation" r:id="rId5" imgW="3581400" imgH="50800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739107"/>
                        <a:ext cx="5764213" cy="817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431006" y="2710774"/>
            <a:ext cx="2439988" cy="277113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2000" dirty="0"/>
              <a:t>Time in queue increases dramatically </a:t>
            </a:r>
            <a:br>
              <a:rPr lang="th-TH" sz="2000" dirty="0"/>
            </a:br>
            <a:r>
              <a:rPr lang="en-US" sz="2000" dirty="0"/>
              <a:t>as the utilization approaches 100%.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3880919" y="2894344"/>
            <a:ext cx="260816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Processing time = 120</a:t>
            </a:r>
          </a:p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m</a:t>
            </a:r>
            <a:r>
              <a:rPr lang="en-US" sz="1400" dirty="0">
                <a:latin typeface="Univers LT 45 Light" panose="02000403030000020003" pitchFamily="2" charset="0"/>
              </a:rPr>
              <a:t> = 4</a:t>
            </a:r>
          </a:p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CV</a:t>
            </a:r>
            <a:r>
              <a:rPr lang="en-US" sz="1400" i="1" baseline="-25000" dirty="0">
                <a:latin typeface="Univers LT 45 Light" panose="02000403030000020003" pitchFamily="2" charset="0"/>
              </a:rPr>
              <a:t>a</a:t>
            </a:r>
            <a:r>
              <a:rPr lang="en-US" sz="1400" dirty="0">
                <a:latin typeface="Univers LT 45 Light" panose="02000403030000020003" pitchFamily="2" charset="0"/>
              </a:rPr>
              <a:t> = 1</a:t>
            </a:r>
          </a:p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CV</a:t>
            </a:r>
            <a:r>
              <a:rPr lang="en-US" sz="1400" i="1" baseline="-25000" dirty="0">
                <a:latin typeface="Univers LT 45 Light" panose="02000403030000020003" pitchFamily="2" charset="0"/>
              </a:rPr>
              <a:t>p</a:t>
            </a:r>
            <a:r>
              <a:rPr lang="en-US" sz="1400" dirty="0">
                <a:latin typeface="Univers LT 45 Light" panose="02000403030000020003" pitchFamily="2" charset="0"/>
              </a:rPr>
              <a:t> = 1.25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8682E5-6F4D-8A40-8184-A41874D1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Utilization + Performance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0809B1C-47BF-E744-B276-1B612C48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941" y="2014371"/>
            <a:ext cx="5737109" cy="3962400"/>
          </a:xfrm>
          <a:prstGeom prst="rect">
            <a:avLst/>
          </a:prstGeom>
        </p:spPr>
      </p:pic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6149050" y="2569173"/>
            <a:ext cx="609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m</a:t>
            </a:r>
            <a:r>
              <a:rPr lang="en-US" sz="1200" dirty="0">
                <a:latin typeface="Univers LT 45 Light" panose="02000403030000020003" pitchFamily="2" charset="0"/>
              </a:rPr>
              <a:t> = 4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7139650" y="2873238"/>
            <a:ext cx="609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m</a:t>
            </a:r>
            <a:r>
              <a:rPr lang="en-US" sz="1200" dirty="0">
                <a:latin typeface="Univers LT 45 Light" panose="02000403030000020003" pitchFamily="2" charset="0"/>
              </a:rPr>
              <a:t> = 8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8130250" y="3185907"/>
            <a:ext cx="685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m</a:t>
            </a:r>
            <a:r>
              <a:rPr lang="en-US" sz="1200" dirty="0">
                <a:latin typeface="Univers LT 45 Light" panose="02000403030000020003" pitchFamily="2" charset="0"/>
              </a:rPr>
              <a:t> = 40</a:t>
            </a:r>
          </a:p>
        </p:txBody>
      </p:sp>
      <p:sp>
        <p:nvSpPr>
          <p:cNvPr id="47" name="Oval 46"/>
          <p:cNvSpPr/>
          <p:nvPr/>
        </p:nvSpPr>
        <p:spPr>
          <a:xfrm>
            <a:off x="4577390" y="4121709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6386060" y="3115316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402880" y="5096516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4582490" y="5172215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cxnSp>
        <p:nvCxnSpPr>
          <p:cNvPr id="51" name="Straight Arrow Connector 50"/>
          <p:cNvCxnSpPr>
            <a:stCxn id="47" idx="7"/>
            <a:endCxn id="48" idx="3"/>
          </p:cNvCxnSpPr>
          <p:nvPr/>
        </p:nvCxnSpPr>
        <p:spPr>
          <a:xfrm flipV="1">
            <a:off x="4707472" y="3245398"/>
            <a:ext cx="1700906" cy="898629"/>
          </a:xfrm>
          <a:prstGeom prst="straightConnector1">
            <a:avLst/>
          </a:prstGeom>
          <a:ln w="28575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0" idx="6"/>
            <a:endCxn id="49" idx="2"/>
          </p:cNvCxnSpPr>
          <p:nvPr/>
        </p:nvCxnSpPr>
        <p:spPr>
          <a:xfrm flipV="1">
            <a:off x="4734890" y="5172716"/>
            <a:ext cx="1667990" cy="75699"/>
          </a:xfrm>
          <a:prstGeom prst="straightConnector1">
            <a:avLst/>
          </a:prstGeom>
          <a:ln w="28575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>
          <a:xfrm>
            <a:off x="381001" y="1805650"/>
            <a:ext cx="4648199" cy="4595149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/>
              <a:t>With only 4 servers, the </a:t>
            </a:r>
            <a:br>
              <a:rPr lang="en-US" sz="1800" dirty="0"/>
            </a:br>
            <a:r>
              <a:rPr lang="en-US" sz="1800" dirty="0"/>
              <a:t>tradeoff curve is steep</a:t>
            </a:r>
          </a:p>
          <a:p>
            <a:pPr marL="0" indent="0" eaLnBrk="1" hangingPunct="1">
              <a:buNone/>
            </a:pPr>
            <a:r>
              <a:rPr lang="en-US" sz="1800" dirty="0"/>
              <a:t>Systems with more servers </a:t>
            </a:r>
            <a:br>
              <a:rPr lang="en-US" sz="1800" dirty="0"/>
            </a:br>
            <a:r>
              <a:rPr lang="en-US" sz="1800" dirty="0"/>
              <a:t>(i.e., higher scale) can operate </a:t>
            </a:r>
            <a:br>
              <a:rPr lang="en-US" sz="1800" dirty="0"/>
            </a:br>
            <a:r>
              <a:rPr lang="en-US" sz="1800" dirty="0"/>
              <a:t>at higher utilizations with less </a:t>
            </a:r>
            <a:br>
              <a:rPr lang="en-US" sz="1800" dirty="0"/>
            </a:br>
            <a:r>
              <a:rPr lang="en-US" sz="1800" dirty="0"/>
              <a:t>adverse impact</a:t>
            </a:r>
          </a:p>
          <a:p>
            <a:pPr marL="0" indent="0" eaLnBrk="1" hangingPunct="1">
              <a:buNone/>
            </a:pPr>
            <a:r>
              <a:rPr lang="en-US" sz="1800" dirty="0"/>
              <a:t>Suppose utilization increases</a:t>
            </a:r>
            <a:br>
              <a:rPr lang="en-US" sz="1800" dirty="0"/>
            </a:br>
            <a:r>
              <a:rPr lang="en-US" sz="1800" dirty="0"/>
              <a:t> from 85% to 91%:</a:t>
            </a:r>
          </a:p>
          <a:p>
            <a:r>
              <a:rPr lang="en-US" sz="1800" dirty="0"/>
              <a:t>With only m = 4, time in </a:t>
            </a:r>
            <a:br>
              <a:rPr lang="en-US" sz="1800" dirty="0"/>
            </a:br>
            <a:r>
              <a:rPr lang="en-US" sz="1800" dirty="0"/>
              <a:t>queue increases 168 secs </a:t>
            </a:r>
            <a:br>
              <a:rPr lang="en-US" sz="1800" dirty="0"/>
            </a:br>
            <a:r>
              <a:rPr lang="en-US" sz="1800" dirty="0"/>
              <a:t>(from 180 to 348)</a:t>
            </a:r>
          </a:p>
          <a:p>
            <a:r>
              <a:rPr lang="en-US" sz="1800" dirty="0"/>
              <a:t>With m = 40, time in queue </a:t>
            </a:r>
            <a:br>
              <a:rPr lang="th-TH" sz="1800" dirty="0"/>
            </a:br>
            <a:r>
              <a:rPr lang="en-US" sz="1800" dirty="0"/>
              <a:t>increases 13 secs (from 7 to 20)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5E5FF7-F3CB-0D45-9298-724B29979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Economies of Scale</a:t>
            </a:r>
          </a:p>
        </p:txBody>
      </p:sp>
      <p:sp>
        <p:nvSpPr>
          <p:cNvPr id="19" name="Text Box 8">
            <a:extLst>
              <a:ext uri="{FF2B5EF4-FFF2-40B4-BE49-F238E27FC236}">
                <a16:creationId xmlns:a16="http://schemas.microsoft.com/office/drawing/2014/main" id="{601C7164-CFF9-AA44-A73B-812FD34D7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572" y="1528651"/>
            <a:ext cx="1819960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Univers LT 45 Light" panose="02000403030000020003" pitchFamily="2" charset="0"/>
              </a:rPr>
              <a:t>Processing time = 120</a:t>
            </a:r>
          </a:p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CV</a:t>
            </a:r>
            <a:r>
              <a:rPr lang="en-US" sz="1200" i="1" baseline="-25000" dirty="0">
                <a:latin typeface="Univers LT 45 Light" panose="02000403030000020003" pitchFamily="2" charset="0"/>
              </a:rPr>
              <a:t>a</a:t>
            </a:r>
            <a:r>
              <a:rPr lang="en-US" sz="1200" dirty="0">
                <a:latin typeface="Univers LT 45 Light" panose="02000403030000020003" pitchFamily="2" charset="0"/>
              </a:rPr>
              <a:t> = 1, </a:t>
            </a:r>
            <a:r>
              <a:rPr lang="en-US" sz="1200" i="1" dirty="0">
                <a:latin typeface="Univers LT 45 Light" panose="02000403030000020003" pitchFamily="2" charset="0"/>
              </a:rPr>
              <a:t>CV</a:t>
            </a:r>
            <a:r>
              <a:rPr lang="en-US" sz="1200" i="1" baseline="-25000" dirty="0">
                <a:latin typeface="Univers LT 45 Light" panose="02000403030000020003" pitchFamily="2" charset="0"/>
              </a:rPr>
              <a:t>p</a:t>
            </a:r>
            <a:r>
              <a:rPr lang="en-US" sz="1200" dirty="0">
                <a:latin typeface="Univers LT 45 Light" panose="02000403030000020003" pitchFamily="2" charset="0"/>
              </a:rPr>
              <a:t> = 1.25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E76CA78-DDBD-C940-898C-4EC3EA32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62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66DF4AE-5460-994E-B2DF-444A949F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7362" y="1925645"/>
            <a:ext cx="5737109" cy="3962400"/>
          </a:xfrm>
          <a:prstGeom prst="rect">
            <a:avLst/>
          </a:prstGeom>
        </p:spPr>
      </p:pic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5865471" y="2480447"/>
            <a:ext cx="60960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m</a:t>
            </a:r>
            <a:r>
              <a:rPr lang="en-US" sz="1200" dirty="0">
                <a:latin typeface="Univers LT 45 Light" panose="02000403030000020003" pitchFamily="2" charset="0"/>
              </a:rPr>
              <a:t> = 4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856071" y="2784512"/>
            <a:ext cx="60960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m</a:t>
            </a:r>
            <a:r>
              <a:rPr lang="en-US" sz="1200" dirty="0">
                <a:latin typeface="Univers LT 45 Light" panose="02000403030000020003" pitchFamily="2" charset="0"/>
              </a:rPr>
              <a:t> = 8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846671" y="3097181"/>
            <a:ext cx="685800" cy="2769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m</a:t>
            </a:r>
            <a:r>
              <a:rPr lang="en-US" sz="1200" dirty="0">
                <a:latin typeface="Univers LT 45 Light" panose="02000403030000020003" pitchFamily="2" charset="0"/>
              </a:rPr>
              <a:t> = 40</a:t>
            </a:r>
          </a:p>
        </p:txBody>
      </p:sp>
      <p:sp>
        <p:nvSpPr>
          <p:cNvPr id="5" name="Oval 4"/>
          <p:cNvSpPr/>
          <p:nvPr/>
        </p:nvSpPr>
        <p:spPr>
          <a:xfrm>
            <a:off x="4293811" y="4032983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cxnSp>
        <p:nvCxnSpPr>
          <p:cNvPr id="13" name="Straight Arrow Connector 12"/>
          <p:cNvCxnSpPr>
            <a:stCxn id="5" idx="6"/>
            <a:endCxn id="27" idx="2"/>
          </p:cNvCxnSpPr>
          <p:nvPr/>
        </p:nvCxnSpPr>
        <p:spPr>
          <a:xfrm flipV="1">
            <a:off x="4446211" y="4094915"/>
            <a:ext cx="3857660" cy="14268"/>
          </a:xfrm>
          <a:prstGeom prst="straightConnector1">
            <a:avLst/>
          </a:prstGeom>
          <a:ln w="28575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5"/>
          </p:cNvCxnSpPr>
          <p:nvPr/>
        </p:nvCxnSpPr>
        <p:spPr>
          <a:xfrm>
            <a:off x="4423893" y="4163065"/>
            <a:ext cx="2584578" cy="810580"/>
          </a:xfrm>
          <a:prstGeom prst="straightConnector1">
            <a:avLst/>
          </a:prstGeom>
          <a:ln w="28575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303871" y="4018715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7008471" y="4897445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4298661" y="5090375"/>
            <a:ext cx="152400" cy="152400"/>
          </a:xfrm>
          <a:prstGeom prst="ellipse">
            <a:avLst/>
          </a:prstGeom>
          <a:noFill/>
          <a:ln w="25400">
            <a:solidFill>
              <a:srgbClr val="3366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Univers LT 45 Light" panose="02000403030000020003" pitchFamily="2" charset="0"/>
            </a:endParaRPr>
          </a:p>
        </p:txBody>
      </p:sp>
      <p:cxnSp>
        <p:nvCxnSpPr>
          <p:cNvPr id="35" name="Straight Arrow Connector 34"/>
          <p:cNvCxnSpPr>
            <a:stCxn id="5" idx="4"/>
            <a:endCxn id="29" idx="0"/>
          </p:cNvCxnSpPr>
          <p:nvPr/>
        </p:nvCxnSpPr>
        <p:spPr>
          <a:xfrm>
            <a:off x="4370011" y="4185383"/>
            <a:ext cx="4850" cy="904992"/>
          </a:xfrm>
          <a:prstGeom prst="straightConnector1">
            <a:avLst/>
          </a:prstGeom>
          <a:ln w="28575">
            <a:solidFill>
              <a:srgbClr val="3366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4036671" y="4018715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Univers LT 45 Light" panose="02000403030000020003" pitchFamily="2" charset="0"/>
              </a:rPr>
              <a:t>A</a:t>
            </a:r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4493871" y="4849046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Univers LT 45 Light" panose="02000403030000020003" pitchFamily="2" charset="0"/>
              </a:rPr>
              <a:t>B</a:t>
            </a: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8456271" y="3983045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Univers LT 45 Light" panose="02000403030000020003" pitchFamily="2" charset="0"/>
              </a:rPr>
              <a:t>C</a:t>
            </a:r>
          </a:p>
        </p:txBody>
      </p:sp>
      <p:sp>
        <p:nvSpPr>
          <p:cNvPr id="43" name="Text Box 8"/>
          <p:cNvSpPr txBox="1">
            <a:spLocks noChangeArrowheads="1"/>
          </p:cNvSpPr>
          <p:nvPr/>
        </p:nvSpPr>
        <p:spPr bwMode="auto">
          <a:xfrm>
            <a:off x="7160871" y="4925246"/>
            <a:ext cx="228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 dirty="0">
                <a:latin typeface="Univers LT 45 Light" panose="02000403030000020003" pitchFamily="2" charset="0"/>
              </a:rPr>
              <a:t>D</a:t>
            </a:r>
          </a:p>
        </p:txBody>
      </p:sp>
      <p:sp>
        <p:nvSpPr>
          <p:cNvPr id="20" name="Rectangle 7"/>
          <p:cNvSpPr txBox="1">
            <a:spLocks noChangeArrowheads="1"/>
          </p:cNvSpPr>
          <p:nvPr/>
        </p:nvSpPr>
        <p:spPr bwMode="auto">
          <a:xfrm>
            <a:off x="531471" y="5945920"/>
            <a:ext cx="7924800" cy="732762"/>
          </a:xfrm>
          <a:prstGeom prst="rect">
            <a:avLst/>
          </a:prstGeom>
          <a:solidFill>
            <a:schemeClr val="bg1"/>
          </a:solidFill>
          <a:ln w="19050">
            <a:solidFill>
              <a:srgbClr val="545454"/>
            </a:solidFill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90000"/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35000"/>
              <a:buFont typeface="Wingdings" pitchFamily="2" charset="2"/>
              <a:buChar char="u"/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Economies of scale allows the firm to “have its cake and eat it too”, </a:t>
            </a:r>
            <a:b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i.e., better service (lower </a:t>
            </a:r>
            <a:r>
              <a:rPr lang="en-US" sz="18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Tq </a:t>
            </a:r>
            <a:r>
              <a:rPr lang="en-US" sz="1800" dirty="0">
                <a:solidFill>
                  <a:srgbClr val="545454"/>
                </a:solidFill>
                <a:latin typeface="Univers LT 45 Light" panose="02000403030000020003" pitchFamily="2" charset="0"/>
              </a:rPr>
              <a:t>) and lower labor costs (higher utilization). 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idx="1"/>
          </p:nvPr>
        </p:nvSpPr>
        <p:spPr>
          <a:xfrm>
            <a:off x="381001" y="1828800"/>
            <a:ext cx="3217310" cy="45720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/>
              <a:t>Moving from a m=4 system with about 85% utilization to a m = 40 system gives options:</a:t>
            </a:r>
          </a:p>
          <a:p>
            <a:r>
              <a:rPr lang="en-US" sz="1800" b="1" dirty="0"/>
              <a:t>A</a:t>
            </a:r>
            <a:r>
              <a:rPr lang="en-US" sz="1800" dirty="0"/>
              <a:t> to </a:t>
            </a:r>
            <a:r>
              <a:rPr lang="en-US" sz="1800" b="1" dirty="0"/>
              <a:t>B</a:t>
            </a:r>
            <a:r>
              <a:rPr lang="en-US" sz="1800" dirty="0"/>
              <a:t>: keep utilization constant but decrease Tq </a:t>
            </a:r>
          </a:p>
          <a:p>
            <a:r>
              <a:rPr lang="en-US" sz="1800" b="1" dirty="0"/>
              <a:t>A</a:t>
            </a:r>
            <a:r>
              <a:rPr lang="en-US" sz="1800" dirty="0"/>
              <a:t> to </a:t>
            </a:r>
            <a:r>
              <a:rPr lang="en-US" sz="1800" b="1" dirty="0"/>
              <a:t>C</a:t>
            </a:r>
            <a:r>
              <a:rPr lang="en-US" sz="1800" dirty="0"/>
              <a:t>: keep Tq constant, but increase utilization</a:t>
            </a:r>
          </a:p>
          <a:p>
            <a:r>
              <a:rPr lang="en-US" sz="1800" b="1" dirty="0"/>
              <a:t>A</a:t>
            </a:r>
            <a:r>
              <a:rPr lang="en-US" sz="1800" dirty="0"/>
              <a:t> to </a:t>
            </a:r>
            <a:r>
              <a:rPr lang="en-US" sz="1800" b="1" dirty="0"/>
              <a:t>D</a:t>
            </a:r>
            <a:r>
              <a:rPr lang="en-US" sz="1800" dirty="0"/>
              <a:t>: reduce Tq and increase utilization</a:t>
            </a:r>
          </a:p>
          <a:p>
            <a:pPr lvl="1" eaLnBrk="1" hangingPunct="1"/>
            <a:endParaRPr lang="en-US" sz="1800" dirty="0"/>
          </a:p>
          <a:p>
            <a:pPr marL="0" indent="0" eaLnBrk="1" hangingPunct="1">
              <a:buNone/>
            </a:pP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0B9795-E349-8041-AF49-DA3C80DD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Economies of Scale</a:t>
            </a:r>
          </a:p>
        </p:txBody>
      </p:sp>
      <p:sp>
        <p:nvSpPr>
          <p:cNvPr id="24" name="Text Box 8">
            <a:extLst>
              <a:ext uri="{FF2B5EF4-FFF2-40B4-BE49-F238E27FC236}">
                <a16:creationId xmlns:a16="http://schemas.microsoft.com/office/drawing/2014/main" id="{415C7906-EBC5-2D4F-A584-804F0044C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572" y="1528651"/>
            <a:ext cx="1819960" cy="55399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Univers LT 45 Light" panose="02000403030000020003" pitchFamily="2" charset="0"/>
              </a:rPr>
              <a:t>Processing time = 120</a:t>
            </a:r>
          </a:p>
          <a:p>
            <a:pPr>
              <a:spcBef>
                <a:spcPct val="50000"/>
              </a:spcBef>
            </a:pPr>
            <a:r>
              <a:rPr lang="en-US" sz="1200" i="1" dirty="0">
                <a:latin typeface="Univers LT 45 Light" panose="02000403030000020003" pitchFamily="2" charset="0"/>
              </a:rPr>
              <a:t>CV</a:t>
            </a:r>
            <a:r>
              <a:rPr lang="en-US" sz="1200" i="1" baseline="-25000" dirty="0">
                <a:latin typeface="Univers LT 45 Light" panose="02000403030000020003" pitchFamily="2" charset="0"/>
              </a:rPr>
              <a:t>a</a:t>
            </a:r>
            <a:r>
              <a:rPr lang="en-US" sz="1200" dirty="0">
                <a:latin typeface="Univers LT 45 Light" panose="02000403030000020003" pitchFamily="2" charset="0"/>
              </a:rPr>
              <a:t> = 1, </a:t>
            </a:r>
            <a:r>
              <a:rPr lang="en-US" sz="1200" i="1" dirty="0">
                <a:latin typeface="Univers LT 45 Light" panose="02000403030000020003" pitchFamily="2" charset="0"/>
              </a:rPr>
              <a:t>CV</a:t>
            </a:r>
            <a:r>
              <a:rPr lang="en-US" sz="1200" i="1" baseline="-25000" dirty="0">
                <a:latin typeface="Univers LT 45 Light" panose="02000403030000020003" pitchFamily="2" charset="0"/>
              </a:rPr>
              <a:t>p</a:t>
            </a:r>
            <a:r>
              <a:rPr lang="en-US" sz="1200" dirty="0">
                <a:latin typeface="Univers LT 45 Light" panose="02000403030000020003" pitchFamily="2" charset="0"/>
              </a:rPr>
              <a:t> = 1.25</a:t>
            </a:r>
          </a:p>
        </p:txBody>
      </p:sp>
    </p:spTree>
    <p:extLst>
      <p:ext uri="{BB962C8B-B14F-4D97-AF65-F5344CB8AC3E}">
        <p14:creationId xmlns:p14="http://schemas.microsoft.com/office/powerpoint/2010/main" val="13906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41" grpId="0"/>
      <p:bldP spid="42" grpId="0"/>
      <p:bldP spid="43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C7EF852-C41F-6B41-802A-DF9EA2973057}"/>
              </a:ext>
            </a:extLst>
          </p:cNvPr>
          <p:cNvSpPr/>
          <p:nvPr/>
        </p:nvSpPr>
        <p:spPr>
          <a:xfrm>
            <a:off x="457200" y="6092825"/>
            <a:ext cx="2052735" cy="59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2E771-1DE2-0C48-89B9-7009AD6C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</a:t>
            </a:r>
            <a:r>
              <a:rPr lang="en-US" b="1" dirty="0"/>
              <a:t>Loss Systems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6D386-3057-DF4C-ABAF-8F4202FF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12299C9-11C4-6E48-9754-74DABE76E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739" y="6010438"/>
            <a:ext cx="6008687" cy="46990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FC88661C-03B5-1143-A8DD-748FF19D1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265" y="2258688"/>
            <a:ext cx="236347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Trauma center moves to diversion status once all servers are busy</a:t>
            </a:r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endParaRPr lang="th-TH" sz="1600" dirty="0">
              <a:solidFill>
                <a:srgbClr val="545454"/>
              </a:solidFill>
              <a:latin typeface="Univers LT 45 Light" panose="02000403030000020003" pitchFamily="2" charset="0"/>
            </a:endParaRPr>
          </a:p>
          <a:p>
            <a:endParaRPr lang="th-TH" sz="1600" dirty="0">
              <a:solidFill>
                <a:srgbClr val="545454"/>
              </a:solidFill>
              <a:latin typeface="Univers LT 45 Light" panose="02000403030000020003" pitchFamily="2" charset="0"/>
            </a:endParaRPr>
          </a:p>
          <a:p>
            <a:endParaRPr lang="th-TH" sz="1600" dirty="0">
              <a:solidFill>
                <a:srgbClr val="545454"/>
              </a:solidFill>
              <a:latin typeface="Univers LT 45 Light" panose="02000403030000020003" pitchFamily="2" charset="0"/>
            </a:endParaRPr>
          </a:p>
          <a:p>
            <a:endParaRPr lang="en-US" sz="1600" dirty="0">
              <a:solidFill>
                <a:srgbClr val="545454"/>
              </a:solidFill>
              <a:latin typeface="Univers LT 45 Light" panose="02000403030000020003" pitchFamily="2" charset="0"/>
            </a:endParaRP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  = incoming patients </a:t>
            </a:r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  are directed to </a:t>
            </a:r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  other locations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E5FE7-5382-8B47-9151-69CB042E0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2014" y="2270720"/>
            <a:ext cx="986029" cy="1623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ACB15631-0AE8-7440-963C-DF07F01C551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35350" y="3184581"/>
            <a:ext cx="249555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9A21C22D-16BB-5842-B673-8483BA200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9825" y="3139656"/>
            <a:ext cx="431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578EC7EC-60AA-EB44-9C05-2362A48B4DD3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4289241" y="3507349"/>
            <a:ext cx="6455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42F2FE-4C30-2740-8C41-61149DDAD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13" y="2370543"/>
            <a:ext cx="431800" cy="349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0EEB4D-8A2D-EC42-9B8B-9B78792A5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13" y="2916643"/>
            <a:ext cx="43180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3A9F81-992E-1F47-B16F-063ED24FF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0813" y="3459568"/>
            <a:ext cx="43180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277EDFBC-96BB-8047-9A7A-2E0DF7B5A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277" y="1911913"/>
            <a:ext cx="347622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Resources: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3 trauma bays (</a:t>
            </a:r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m=3</a:t>
            </a:r>
            <a:r>
              <a:rPr lang="th-TH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)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85E874AE-CC7A-C948-9176-CBEC1AF7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62" y="4174787"/>
            <a:ext cx="251613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Demand Process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One trauma case comes </a:t>
            </a:r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in every 3 hours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</a:t>
            </a:r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a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= 3 hours)</a:t>
            </a:r>
          </a:p>
          <a:p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a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is the interarrival time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(exponentially distributed)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1EA3FC00-3A5E-6D4F-BF23-C21F5C418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9739" y="6064413"/>
            <a:ext cx="572304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Univers LT 45 Light" panose="02000403030000020003" pitchFamily="2" charset="0"/>
              </a:rPr>
              <a:t>What is </a:t>
            </a:r>
            <a:r>
              <a:rPr lang="en-US" sz="1600" i="1" dirty="0">
                <a:latin typeface="Univers LT 45 Light" panose="02000403030000020003" pitchFamily="2" charset="0"/>
              </a:rPr>
              <a:t>P</a:t>
            </a:r>
            <a:r>
              <a:rPr lang="en-US" sz="1600" i="1" baseline="-25000" dirty="0">
                <a:latin typeface="Univers LT 45 Light" panose="02000403030000020003" pitchFamily="2" charset="0"/>
              </a:rPr>
              <a:t>m</a:t>
            </a:r>
            <a:r>
              <a:rPr lang="en-US" sz="1600" dirty="0">
                <a:latin typeface="Univers LT 45 Light" panose="02000403030000020003" pitchFamily="2" charset="0"/>
              </a:rPr>
              <a:t> = the probability that all </a:t>
            </a:r>
            <a:r>
              <a:rPr lang="en-US" sz="1600" i="1" dirty="0">
                <a:latin typeface="Univers LT 45 Light" panose="02000403030000020003" pitchFamily="2" charset="0"/>
              </a:rPr>
              <a:t>m</a:t>
            </a:r>
            <a:r>
              <a:rPr lang="en-US" sz="1600" dirty="0">
                <a:latin typeface="Univers LT 45 Light" panose="02000403030000020003" pitchFamily="2" charset="0"/>
              </a:rPr>
              <a:t> resources are utilized?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BB01B75E-BCA5-084C-A2A1-F77260859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0" y="4174787"/>
            <a:ext cx="263572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Service Process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Patient stays in trauma bay</a:t>
            </a:r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for an average of 2 hours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</a:t>
            </a:r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p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= 2 hours)</a:t>
            </a:r>
          </a:p>
          <a:p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p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is the service time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(any distribution)</a:t>
            </a:r>
          </a:p>
        </p:txBody>
      </p:sp>
      <p:pic>
        <p:nvPicPr>
          <p:cNvPr id="52233" name="Picture 9">
            <a:extLst>
              <a:ext uri="{FF2B5EF4-FFF2-40B4-BE49-F238E27FC236}">
                <a16:creationId xmlns:a16="http://schemas.microsoft.com/office/drawing/2014/main" id="{E1ACF5F3-BC97-4846-BF82-6E6D8A553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" y="1361228"/>
            <a:ext cx="3877949" cy="258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22" name="Picture 2" descr="Zuckerberg San Francisco General | Space@UCSF">
            <a:extLst>
              <a:ext uri="{FF2B5EF4-FFF2-40B4-BE49-F238E27FC236}">
                <a16:creationId xmlns:a16="http://schemas.microsoft.com/office/drawing/2014/main" id="{8F2405D4-2F05-114C-9DDD-DDA7732E7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BFCFE"/>
              </a:clrFrom>
              <a:clrTo>
                <a:srgbClr val="FBFC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5218" y="191218"/>
            <a:ext cx="2779280" cy="15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56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/>
      <p:bldP spid="16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AD477-B896-D341-B7E1-5C76D2474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6249369-A11E-0045-A5A1-9D53428C92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5179545"/>
              </p:ext>
            </p:extLst>
          </p:nvPr>
        </p:nvGraphicFramePr>
        <p:xfrm>
          <a:off x="4200409" y="0"/>
          <a:ext cx="4733342" cy="6809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6" name="Worksheet" r:id="rId3" imgW="6536160" imgH="9967680" progId="Excel.Sheet.8">
                  <p:embed/>
                </p:oleObj>
              </mc:Choice>
              <mc:Fallback>
                <p:oleObj name="Worksheet" r:id="rId3" imgW="6536160" imgH="9967680" progId="Excel.Sheet.8">
                  <p:embed/>
                  <p:pic>
                    <p:nvPicPr>
                      <p:cNvPr id="19458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0409" y="0"/>
                        <a:ext cx="4733342" cy="6809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C55247BA-4803-2647-865C-F662B1B68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5" y="3989958"/>
            <a:ext cx="35860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800" dirty="0">
                <a:latin typeface="Univers LT 45 Light" panose="02000403030000020003" pitchFamily="2" charset="0"/>
                <a:cs typeface="Times New Roman" pitchFamily="18" charset="0"/>
              </a:rPr>
              <a:t>Probability {all </a:t>
            </a:r>
            <a:r>
              <a:rPr lang="en-US" sz="1800" i="1" dirty="0">
                <a:latin typeface="Univers LT 45 Light" panose="02000403030000020003" pitchFamily="2" charset="0"/>
                <a:cs typeface="Times New Roman" pitchFamily="18" charset="0"/>
              </a:rPr>
              <a:t>m</a:t>
            </a:r>
            <a:r>
              <a:rPr lang="en-US" sz="1800" dirty="0">
                <a:latin typeface="Univers LT 45 Light" panose="02000403030000020003" pitchFamily="2" charset="0"/>
                <a:cs typeface="Times New Roman" pitchFamily="18" charset="0"/>
              </a:rPr>
              <a:t> servers busy} = 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50EC84FC-119E-7842-A30E-05BDC5AE62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116205"/>
              </p:ext>
            </p:extLst>
          </p:nvPr>
        </p:nvGraphicFramePr>
        <p:xfrm>
          <a:off x="695268" y="4369329"/>
          <a:ext cx="3124200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537" r:id="rId5" imgW="1828800" imgH="812800" progId="Equation.3">
                  <p:embed/>
                </p:oleObj>
              </mc:Choice>
              <mc:Fallback>
                <p:oleObj r:id="rId5" imgW="1828800" imgH="812800" progId="Equation.3">
                  <p:embed/>
                  <p:pic>
                    <p:nvPicPr>
                      <p:cNvPr id="1945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268" y="4369329"/>
                        <a:ext cx="3124200" cy="1382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>
            <a:extLst>
              <a:ext uri="{FF2B5EF4-FFF2-40B4-BE49-F238E27FC236}">
                <a16:creationId xmlns:a16="http://schemas.microsoft.com/office/drawing/2014/main" id="{59B385C4-3C9D-FC42-8202-9E55D9DEB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5" y="2125440"/>
            <a:ext cx="223490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Univers LT 45 Light" panose="02000403030000020003" pitchFamily="2" charset="0"/>
                <a:cs typeface="Times New Roman" pitchFamily="18" charset="0"/>
              </a:rPr>
              <a:t>a</a:t>
            </a:r>
            <a:r>
              <a:rPr lang="en-US" dirty="0">
                <a:latin typeface="Univers LT 45 Light" panose="02000403030000020003" pitchFamily="2" charset="0"/>
                <a:cs typeface="Times New Roman" pitchFamily="18" charset="0"/>
              </a:rPr>
              <a:t> = interarrival time</a:t>
            </a:r>
          </a:p>
          <a:p>
            <a:pPr eaLnBrk="0" hangingPunct="0"/>
            <a:r>
              <a:rPr lang="en-US" sz="1800" i="1" dirty="0">
                <a:latin typeface="Univers LT 45 Light" panose="02000403030000020003" pitchFamily="2" charset="0"/>
                <a:cs typeface="Times New Roman" pitchFamily="18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  <a:cs typeface="Times New Roman" pitchFamily="18" charset="0"/>
              </a:rPr>
              <a:t> = processing time</a:t>
            </a:r>
          </a:p>
          <a:p>
            <a:pPr eaLnBrk="0" hangingPunct="0"/>
            <a:r>
              <a:rPr lang="en-US" i="1" dirty="0">
                <a:latin typeface="Univers LT 45 Light" panose="02000403030000020003" pitchFamily="2" charset="0"/>
                <a:cs typeface="Times New Roman" pitchFamily="18" charset="0"/>
              </a:rPr>
              <a:t>m</a:t>
            </a:r>
            <a:r>
              <a:rPr lang="en-US" dirty="0">
                <a:latin typeface="Univers LT 45 Light" panose="02000403030000020003" pitchFamily="2" charset="0"/>
                <a:cs typeface="Times New Roman" pitchFamily="18" charset="0"/>
              </a:rPr>
              <a:t> = # servers</a:t>
            </a:r>
          </a:p>
          <a:p>
            <a:pPr eaLnBrk="0" hangingPunct="0"/>
            <a:endParaRPr lang="en-US" sz="1800" dirty="0">
              <a:latin typeface="Univers LT 45 Light" panose="02000403030000020003" pitchFamily="2" charset="0"/>
              <a:cs typeface="Times New Roman" pitchFamily="18" charset="0"/>
            </a:endParaRPr>
          </a:p>
          <a:p>
            <a:pPr eaLnBrk="0" hangingPunct="0"/>
            <a:r>
              <a:rPr lang="en-US" dirty="0">
                <a:latin typeface="Univers LT 45 Light" panose="02000403030000020003" pitchFamily="2" charset="0"/>
                <a:cs typeface="Times New Roman" pitchFamily="18" charset="0"/>
              </a:rPr>
              <a:t>Define </a:t>
            </a:r>
            <a:r>
              <a:rPr lang="en-US" b="1" i="1" dirty="0">
                <a:latin typeface="Univers LT 45 Light" panose="02000403030000020003" pitchFamily="2" charset="0"/>
                <a:cs typeface="Times New Roman" pitchFamily="18" charset="0"/>
              </a:rPr>
              <a:t>r = p/a</a:t>
            </a:r>
            <a:endParaRPr lang="en-US" sz="1800" b="1" i="1" dirty="0">
              <a:latin typeface="Univers LT 45 Light" panose="02000403030000020003" pitchFamily="2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EA45A-FC94-C646-9715-520AD821F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973" y="97960"/>
            <a:ext cx="986029" cy="1623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25FCB95E-DC7C-1E44-9E31-6795BB12D4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9550" y="908157"/>
            <a:ext cx="9958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B65F7796-5D27-0C4B-8716-9FA0CC915C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3488" y="894695"/>
            <a:ext cx="431800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D3703F19-35F6-6F48-BCAB-91C91E4C5FBB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1921009" y="1230924"/>
            <a:ext cx="6455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723BB7-649B-D14C-852A-BF1ED4D7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772" y="197783"/>
            <a:ext cx="431800" cy="34925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2BA1DB-D626-354E-84AD-D1B05BF82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772" y="747138"/>
            <a:ext cx="43180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9DCB8E-4E0C-4E4D-B668-5BD160C05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3772" y="1293318"/>
            <a:ext cx="431800" cy="34607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pic>
        <p:nvPicPr>
          <p:cNvPr id="16" name="Picture 9">
            <a:extLst>
              <a:ext uri="{FF2B5EF4-FFF2-40B4-BE49-F238E27FC236}">
                <a16:creationId xmlns:a16="http://schemas.microsoft.com/office/drawing/2014/main" id="{2A113EC1-6892-4C44-97E7-E110BA07D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8971"/>
            <a:ext cx="2189001" cy="145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 Box 4">
            <a:extLst>
              <a:ext uri="{FF2B5EF4-FFF2-40B4-BE49-F238E27FC236}">
                <a16:creationId xmlns:a16="http://schemas.microsoft.com/office/drawing/2014/main" id="{D15BE3CB-36F5-D249-9B61-9624A6567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1317" y="2182487"/>
            <a:ext cx="928167" cy="92333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800" b="1" dirty="0">
                <a:solidFill>
                  <a:schemeClr val="bg1"/>
                </a:solidFill>
                <a:latin typeface="Univers LT 45 Light" panose="02000403030000020003" pitchFamily="2" charset="0"/>
                <a:cs typeface="Times New Roman" pitchFamily="18" charset="0"/>
              </a:rPr>
              <a:t>Erlang Loss Table</a:t>
            </a:r>
          </a:p>
        </p:txBody>
      </p:sp>
    </p:spTree>
    <p:extLst>
      <p:ext uri="{BB962C8B-B14F-4D97-AF65-F5344CB8AC3E}">
        <p14:creationId xmlns:p14="http://schemas.microsoft.com/office/powerpoint/2010/main" val="48955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46E7-C600-6D43-9183-8C8F31BF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Loss Systems </a:t>
            </a:r>
            <a:r>
              <a:rPr lang="en-US" dirty="0"/>
              <a:t>Finding P</a:t>
            </a:r>
            <a:r>
              <a:rPr lang="en-US" baseline="-25000" dirty="0"/>
              <a:t>m</a:t>
            </a:r>
            <a:r>
              <a:rPr lang="en-US" dirty="0"/>
              <a:t>(r)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9A40-57DA-2B47-A386-81D45E34F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a </a:t>
            </a:r>
            <a:r>
              <a:rPr lang="en-US" sz="1800" dirty="0"/>
              <a:t>= 3 hours, </a:t>
            </a:r>
            <a:r>
              <a:rPr lang="en-US" sz="1800" i="1" dirty="0"/>
              <a:t>p </a:t>
            </a:r>
            <a:r>
              <a:rPr lang="en-US" sz="1800" dirty="0"/>
              <a:t>= 2 hours, </a:t>
            </a:r>
            <a:r>
              <a:rPr lang="en-US" sz="1800" i="1" dirty="0"/>
              <a:t>m</a:t>
            </a:r>
            <a:r>
              <a:rPr lang="en-US" sz="1800" dirty="0"/>
              <a:t> = 3</a:t>
            </a:r>
          </a:p>
          <a:p>
            <a:pPr marL="0" indent="0">
              <a:buNone/>
            </a:pPr>
            <a:endParaRPr lang="th-TH" sz="1800" b="1" dirty="0"/>
          </a:p>
          <a:p>
            <a:pPr marL="0" indent="0">
              <a:buNone/>
            </a:pPr>
            <a:r>
              <a:rPr lang="en-US" sz="1800" b="1" dirty="0"/>
              <a:t>What is P(all 3 bays are busy)?</a:t>
            </a:r>
          </a:p>
          <a:p>
            <a:pPr marL="0" indent="0">
              <a:buNone/>
            </a:pPr>
            <a:r>
              <a:rPr lang="en-US" sz="1800" i="1" dirty="0"/>
              <a:t>r</a:t>
            </a:r>
            <a:r>
              <a:rPr lang="en-US" sz="1800" dirty="0"/>
              <a:t> = 2 hours/ 3 hours = 0.67</a:t>
            </a:r>
          </a:p>
          <a:p>
            <a:pPr marL="0" indent="0">
              <a:buNone/>
            </a:pPr>
            <a:r>
              <a:rPr lang="en-US" sz="1800" dirty="0"/>
              <a:t>From table: P</a:t>
            </a:r>
            <a:r>
              <a:rPr lang="en-US" sz="1800" baseline="-25000" dirty="0"/>
              <a:t>3</a:t>
            </a:r>
            <a:r>
              <a:rPr lang="en-US" sz="1800" dirty="0"/>
              <a:t>(0.67) = 2.55%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# Ambulances diverted each hour?</a:t>
            </a:r>
          </a:p>
          <a:p>
            <a:pPr marL="0" indent="0">
              <a:buNone/>
            </a:pPr>
            <a:r>
              <a:rPr lang="en-US" sz="1800" dirty="0"/>
              <a:t>Arrivals = 1/3 per hour x 0.0255 = 0.0085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How many hours per day system turns away ambulances?</a:t>
            </a:r>
          </a:p>
          <a:p>
            <a:pPr marL="0" indent="0">
              <a:buNone/>
            </a:pPr>
            <a:r>
              <a:rPr lang="en-US" sz="1800" dirty="0"/>
              <a:t>2.55% x 24 hours = 0.612 hour = 36.72 minutes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B050-5180-BE44-9CB3-F2B594DF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D8285C13-0631-A647-A88B-BA83DE8F5FAF}"/>
              </a:ext>
            </a:extLst>
          </p:cNvPr>
          <p:cNvGrpSpPr>
            <a:grpSpLocks/>
          </p:cNvGrpSpPr>
          <p:nvPr/>
        </p:nvGrpSpPr>
        <p:grpSpPr bwMode="auto">
          <a:xfrm>
            <a:off x="9314397" y="5687219"/>
            <a:ext cx="4920803" cy="979488"/>
            <a:chOff x="1156" y="3249"/>
            <a:chExt cx="3221" cy="617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1CAED83-8DB2-0C45-98D2-AFAFBFB63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3249"/>
              <a:ext cx="3221" cy="617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E56B701-ADD4-D347-8494-ED314E0FE4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8" y="3290"/>
              <a:ext cx="2894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latin typeface="Univers LT 45 Light" panose="02000403030000020003" pitchFamily="2" charset="0"/>
                </a:rPr>
                <a:t>Given </a:t>
              </a:r>
              <a:r>
                <a:rPr lang="en-US" sz="1600" i="1" dirty="0">
                  <a:latin typeface="Univers LT 45 Light" panose="02000403030000020003" pitchFamily="2" charset="0"/>
                </a:rPr>
                <a:t>P</a:t>
              </a:r>
              <a:r>
                <a:rPr lang="en-US" sz="1600" i="1" baseline="-25000" dirty="0">
                  <a:latin typeface="Univers LT 45 Light" panose="02000403030000020003" pitchFamily="2" charset="0"/>
                </a:rPr>
                <a:t>m</a:t>
              </a:r>
              <a:r>
                <a:rPr lang="en-US" sz="1600" i="1" dirty="0">
                  <a:latin typeface="Univers LT 45 Light" panose="02000403030000020003" pitchFamily="2" charset="0"/>
                </a:rPr>
                <a:t>(r)</a:t>
              </a:r>
              <a:r>
                <a:rPr lang="en-US" sz="1600" dirty="0">
                  <a:latin typeface="Univers LT 45 Light" panose="02000403030000020003" pitchFamily="2" charset="0"/>
                </a:rPr>
                <a:t> we can compute: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Univers LT 45 Light" panose="02000403030000020003" pitchFamily="2" charset="0"/>
                </a:rPr>
                <a:t>Time per day that system has to deny access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Univers LT 45 Light" panose="02000403030000020003" pitchFamily="2" charset="0"/>
                </a:rPr>
                <a:t>Flow units lost = 1/a * </a:t>
              </a:r>
              <a:r>
                <a:rPr lang="en-US" altLang="en-US" sz="1600" dirty="0">
                  <a:latin typeface="Univers LT 45 Light" panose="02000403030000020003" pitchFamily="2" charset="0"/>
                </a:rPr>
                <a:t>P</a:t>
              </a:r>
              <a:r>
                <a:rPr lang="en-US" altLang="en-US" sz="1600" baseline="-25000" dirty="0">
                  <a:latin typeface="Univers LT 45 Light" panose="02000403030000020003" pitchFamily="2" charset="0"/>
                </a:rPr>
                <a:t>m </a:t>
              </a:r>
              <a:r>
                <a:rPr lang="en-US" altLang="en-US" sz="1600" dirty="0">
                  <a:latin typeface="Univers LT 45 Light" panose="02000403030000020003" pitchFamily="2" charset="0"/>
                </a:rPr>
                <a:t>(r)</a:t>
              </a:r>
              <a:endParaRPr lang="en-US" sz="1600" dirty="0">
                <a:latin typeface="Univers LT 45 Light" panose="02000403030000020003" pitchFamily="2" charset="0"/>
              </a:endParaRPr>
            </a:p>
          </p:txBody>
        </p:sp>
      </p:grpSp>
      <p:pic>
        <p:nvPicPr>
          <p:cNvPr id="8" name="Picture 8">
            <a:extLst>
              <a:ext uri="{FF2B5EF4-FFF2-40B4-BE49-F238E27FC236}">
                <a16:creationId xmlns:a16="http://schemas.microsoft.com/office/drawing/2014/main" id="{DB4188BD-9FB4-8F49-B2AE-28F313D15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7150" y="2162704"/>
            <a:ext cx="3846513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 Box 9">
            <a:extLst>
              <a:ext uri="{FF2B5EF4-FFF2-40B4-BE49-F238E27FC236}">
                <a16:creationId xmlns:a16="http://schemas.microsoft.com/office/drawing/2014/main" id="{DB5B1EF4-2408-FD4A-8042-39A2764833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862" y="3351231"/>
            <a:ext cx="6303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Univers LT 45 Light" panose="02000403030000020003" pitchFamily="2" charset="0"/>
              </a:rPr>
              <a:t>r = </a:t>
            </a:r>
            <a:br>
              <a:rPr lang="en-US" sz="1600" b="1" i="1" dirty="0">
                <a:latin typeface="Univers LT 45 Light" panose="02000403030000020003" pitchFamily="2" charset="0"/>
              </a:rPr>
            </a:br>
            <a:r>
              <a:rPr lang="en-US" sz="1600" b="1" i="1" dirty="0">
                <a:latin typeface="Univers LT 45 Light" panose="02000403030000020003" pitchFamily="2" charset="0"/>
              </a:rPr>
              <a:t>p / a</a:t>
            </a:r>
            <a:br>
              <a:rPr lang="en-US" sz="1600" b="1" i="1" dirty="0">
                <a:latin typeface="Univers LT 45 Light" panose="02000403030000020003" pitchFamily="2" charset="0"/>
              </a:rPr>
            </a:br>
            <a:endParaRPr lang="en-US" sz="1600" i="1" dirty="0">
              <a:latin typeface="Univers LT 45 Light" panose="02000403030000020003" pitchFamily="2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F96D4487-B2F7-D744-9AE2-47415A922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768541"/>
            <a:ext cx="378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latin typeface="Univers LT 45 Light" panose="02000403030000020003" pitchFamily="2" charset="0"/>
              </a:rPr>
              <a:t>m</a:t>
            </a:r>
            <a:endParaRPr lang="en-US" sz="1600" i="1">
              <a:latin typeface="Univers LT 45 Light" panose="02000403030000020003" pitchFamily="2" charset="0"/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EB233D7-AE3A-AC40-B0DF-91FD99D41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0" y="3943879"/>
            <a:ext cx="3492500" cy="2032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071C325C-EFAB-5F41-8A53-D03E20031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0900" y="2127779"/>
            <a:ext cx="609600" cy="3009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99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46E7-C600-6D43-9183-8C8F31BF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Loss Systems </a:t>
            </a:r>
            <a:r>
              <a:rPr lang="en-US" dirty="0"/>
              <a:t>Improvements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9A40-57DA-2B47-A386-81D45E34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34" y="1825625"/>
            <a:ext cx="53867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i="1" dirty="0"/>
              <a:t>a </a:t>
            </a:r>
            <a:r>
              <a:rPr lang="en-US" sz="1800" dirty="0"/>
              <a:t>= 3 hours, </a:t>
            </a:r>
            <a:r>
              <a:rPr lang="en-US" sz="1800" i="1" dirty="0"/>
              <a:t>p </a:t>
            </a:r>
            <a:r>
              <a:rPr lang="en-US" sz="1800" dirty="0"/>
              <a:t>= 2 hours, </a:t>
            </a:r>
            <a:r>
              <a:rPr lang="en-US" sz="1800" i="1" dirty="0"/>
              <a:t>m</a:t>
            </a:r>
            <a:r>
              <a:rPr lang="en-US" sz="1800" dirty="0"/>
              <a:t> = 3</a:t>
            </a:r>
          </a:p>
          <a:p>
            <a:pPr marL="0" indent="0">
              <a:buNone/>
            </a:pPr>
            <a:r>
              <a:rPr lang="en-US" sz="1800" i="1" dirty="0"/>
              <a:t>r</a:t>
            </a:r>
            <a:r>
              <a:rPr lang="en-US" sz="1800" dirty="0"/>
              <a:t> = 0.67, P</a:t>
            </a:r>
            <a:r>
              <a:rPr lang="en-US" sz="1800" baseline="-25000" dirty="0"/>
              <a:t>3</a:t>
            </a:r>
            <a:r>
              <a:rPr lang="en-US" sz="1800" dirty="0"/>
              <a:t>(0.67) = 2.55%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One more trauma bay</a:t>
            </a:r>
          </a:p>
          <a:p>
            <a:pPr marL="0" indent="0">
              <a:buNone/>
            </a:pPr>
            <a:r>
              <a:rPr lang="en-US" sz="1800" dirty="0"/>
              <a:t>   m = 4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sz="1800" dirty="0"/>
              <a:t>P</a:t>
            </a:r>
            <a:r>
              <a:rPr lang="en-US" sz="1800" baseline="-25000" dirty="0"/>
              <a:t>4</a:t>
            </a:r>
            <a:r>
              <a:rPr lang="en-US" sz="1800" dirty="0"/>
              <a:t>(0.67) = 0.42% </a:t>
            </a:r>
            <a:r>
              <a:rPr lang="en-US" sz="1200" dirty="0"/>
              <a:t>(84% down)</a:t>
            </a:r>
            <a:endParaRPr lang="en-US" sz="1800" dirty="0"/>
          </a:p>
          <a:p>
            <a:r>
              <a:rPr lang="en-US" sz="1800" b="1" dirty="0"/>
              <a:t>30 min faster process</a:t>
            </a:r>
          </a:p>
          <a:p>
            <a:pPr marL="0" indent="0">
              <a:buNone/>
            </a:pPr>
            <a:r>
              <a:rPr lang="en-US" sz="1800" dirty="0"/>
              <a:t>   p = 1.5 hours, r = 1.5/3 = 0.5 </a:t>
            </a:r>
          </a:p>
          <a:p>
            <a:pPr marL="0" lvl="0" indent="0">
              <a:buNone/>
            </a:pPr>
            <a:r>
              <a:rPr lang="en-US" sz="1800" dirty="0">
                <a:sym typeface="Wingdings" pitchFamily="2" charset="2"/>
              </a:rPr>
              <a:t>	 </a:t>
            </a:r>
            <a:r>
              <a:rPr lang="en-US" sz="1800" dirty="0"/>
              <a:t>P</a:t>
            </a:r>
            <a:r>
              <a:rPr lang="en-US" sz="1800" baseline="-25000" dirty="0"/>
              <a:t>3</a:t>
            </a:r>
            <a:r>
              <a:rPr lang="en-US" sz="1800" dirty="0"/>
              <a:t>(0.5) = 1.27% </a:t>
            </a:r>
            <a:r>
              <a:rPr lang="en-US" sz="1200" dirty="0"/>
              <a:t>(50% down)</a:t>
            </a:r>
            <a:endParaRPr lang="en-US" sz="1800" dirty="0"/>
          </a:p>
          <a:p>
            <a:r>
              <a:rPr lang="en-US" sz="1800" b="1" dirty="0"/>
              <a:t>Pool two identical hospitals</a:t>
            </a:r>
          </a:p>
          <a:p>
            <a:pPr marL="0" indent="0">
              <a:buNone/>
            </a:pPr>
            <a:r>
              <a:rPr lang="en-US" sz="1800" dirty="0"/>
              <a:t>   a = 1.5 hours, r = 2/1.5 = 1.33, m = 6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	 </a:t>
            </a:r>
            <a:r>
              <a:rPr lang="en-US" sz="1800" dirty="0"/>
              <a:t>P</a:t>
            </a:r>
            <a:r>
              <a:rPr lang="en-US" sz="1800" baseline="-25000" dirty="0"/>
              <a:t>6</a:t>
            </a:r>
            <a:r>
              <a:rPr lang="en-US" sz="1800" dirty="0"/>
              <a:t>(1.33) = 0.21% </a:t>
            </a:r>
            <a:r>
              <a:rPr lang="en-US" sz="1200" dirty="0"/>
              <a:t>(92% down)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36B050-5180-BE44-9CB3-F2B594DF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042FDBC2-FC04-4D4C-9DB8-73C9661A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37150" y="2162704"/>
            <a:ext cx="3846513" cy="296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9">
            <a:extLst>
              <a:ext uri="{FF2B5EF4-FFF2-40B4-BE49-F238E27FC236}">
                <a16:creationId xmlns:a16="http://schemas.microsoft.com/office/drawing/2014/main" id="{CC0A32D5-8225-5B4E-AAD3-3E239CCD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862" y="3351231"/>
            <a:ext cx="6303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Univers LT 45 Light" panose="02000403030000020003" pitchFamily="2" charset="0"/>
              </a:rPr>
              <a:t>r = </a:t>
            </a:r>
            <a:br>
              <a:rPr lang="en-US" sz="1600" b="1" i="1" dirty="0">
                <a:latin typeface="Univers LT 45 Light" panose="02000403030000020003" pitchFamily="2" charset="0"/>
              </a:rPr>
            </a:br>
            <a:r>
              <a:rPr lang="en-US" sz="1600" b="1" i="1" dirty="0">
                <a:latin typeface="Univers LT 45 Light" panose="02000403030000020003" pitchFamily="2" charset="0"/>
              </a:rPr>
              <a:t>p / a</a:t>
            </a:r>
            <a:br>
              <a:rPr lang="en-US" sz="1600" b="1" i="1" dirty="0">
                <a:latin typeface="Univers LT 45 Light" panose="02000403030000020003" pitchFamily="2" charset="0"/>
              </a:rPr>
            </a:br>
            <a:endParaRPr lang="en-US" sz="1600" i="1" dirty="0">
              <a:latin typeface="Univers LT 45 Light" panose="02000403030000020003" pitchFamily="2" charset="0"/>
            </a:endParaRP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E3D565B-4E16-2C41-ADAD-5670FE7B9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768541"/>
            <a:ext cx="378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latin typeface="Univers LT 45 Light" panose="02000403030000020003" pitchFamily="2" charset="0"/>
              </a:rPr>
              <a:t>m</a:t>
            </a:r>
            <a:endParaRPr lang="en-US" sz="1600" i="1">
              <a:latin typeface="Univers LT 45 Light" panose="020004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06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Box 6">
            <a:extLst>
              <a:ext uri="{FF2B5EF4-FFF2-40B4-BE49-F238E27FC236}">
                <a16:creationId xmlns:a16="http://schemas.microsoft.com/office/drawing/2014/main" id="{412D31A8-2F3C-524B-8E89-FBCF9C757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293" y="5371302"/>
            <a:ext cx="8691414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Variability is always bad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– you pay through lower flow rate and/or longer flow time</a:t>
            </a:r>
          </a:p>
          <a:p>
            <a:pPr algn="ctr"/>
            <a:endParaRPr lang="en-US" sz="1600" b="1" dirty="0">
              <a:solidFill>
                <a:srgbClr val="545454"/>
              </a:solidFill>
              <a:latin typeface="Univers LT 45 Light" panose="02000403030000020003" pitchFamily="2" charset="0"/>
            </a:endParaRPr>
          </a:p>
          <a:p>
            <a:pPr algn="ctr"/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Buffer or suffer: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if willing to tolerate waiting, don’t have to give up on flow rate</a:t>
            </a:r>
          </a:p>
          <a:p>
            <a:pPr algn="ctr"/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endParaRPr lang="en-US" sz="1600" dirty="0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16499BBE-0A16-4548-A58D-0D44087EA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4" y="1953949"/>
            <a:ext cx="8908209" cy="317764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6A5F5-4FAF-1F4E-A11E-8CB68FDC1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Time </a:t>
            </a:r>
            <a:r>
              <a:rPr lang="en-US" dirty="0"/>
              <a:t>vs </a:t>
            </a:r>
            <a:r>
              <a:rPr lang="en-US" b="1" dirty="0"/>
              <a:t>Losses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E8FEB-AF2E-6944-8CA0-5D1C0D88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D4438991-71E6-AF40-9DF1-CBB81252E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351" y="2100352"/>
            <a:ext cx="41103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Waiting problems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Utilization has to be less than 100%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Impact of variability is on Flow Time</a:t>
            </a: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911A47C1-8AE7-6346-89EC-1A65B7A91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1292" y="2091877"/>
            <a:ext cx="380470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545454"/>
                </a:solidFill>
                <a:latin typeface="Univers LT 45 Light" panose="02000403030000020003" pitchFamily="2" charset="0"/>
              </a:rPr>
              <a:t>Loss problems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Demand can be bigger than capacity</a:t>
            </a:r>
          </a:p>
          <a:p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Impact of variability is on Flow Rate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BACC0E-3BEA-044E-AF36-AA858B1B88E6}"/>
              </a:ext>
            </a:extLst>
          </p:cNvPr>
          <p:cNvGrpSpPr/>
          <p:nvPr/>
        </p:nvGrpSpPr>
        <p:grpSpPr>
          <a:xfrm>
            <a:off x="628650" y="3078579"/>
            <a:ext cx="8009601" cy="1789836"/>
            <a:chOff x="990600" y="2514600"/>
            <a:chExt cx="5551526" cy="1137922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1003698-2224-FA4E-A5B9-CF43D2E3F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200" y="2514600"/>
              <a:ext cx="381000" cy="381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0AFA208F-E2DC-EE4F-8C07-EFBE07FA3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F2EAA51E-EB79-204E-8B00-B85AEC63F6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5D24AF69-6DF1-9344-8D07-05103E9DD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240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3856CFC9-3E0B-454A-930C-B029EF5E7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74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3" name="AutoShape 11">
              <a:extLst>
                <a:ext uri="{FF2B5EF4-FFF2-40B4-BE49-F238E27FC236}">
                  <a16:creationId xmlns:a16="http://schemas.microsoft.com/office/drawing/2014/main" id="{4081F6F2-1175-F74A-872F-AA2D1A0D3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2514600"/>
              <a:ext cx="381000" cy="381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30D5B724-4714-9E45-8474-ED1FCE87CB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DF893385-0813-BE44-A210-CCB5B8470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46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C0A6D11-976B-6242-A34E-6EE26BFD0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9340229B-57D2-F646-B9F1-813A415D3A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4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AA9709F3-8392-6F4A-9793-66CF790AF9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2514600"/>
              <a:ext cx="381000" cy="38100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94847793-918F-4E46-A27E-F73707BA2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5DE3203B-5691-3445-919D-009DF439A7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8600" y="27432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E91B3F4C-A676-2F44-91E4-8BF07FFE8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20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F1DAB1E6-EE08-A343-83DC-D71BCFB559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3" name="Rectangle 21">
              <a:extLst>
                <a:ext uri="{FF2B5EF4-FFF2-40B4-BE49-F238E27FC236}">
                  <a16:creationId xmlns:a16="http://schemas.microsoft.com/office/drawing/2014/main" id="{91C35DA4-2A4A-304C-8F48-307AE9F7E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0" y="2667000"/>
              <a:ext cx="3048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593FD8C-B43E-844E-AA4F-AAF1E8905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88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5" name="Line 23">
              <a:extLst>
                <a:ext uri="{FF2B5EF4-FFF2-40B4-BE49-F238E27FC236}">
                  <a16:creationId xmlns:a16="http://schemas.microsoft.com/office/drawing/2014/main" id="{E4482A58-F951-8A4D-A782-CD9D19A168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2200" y="27432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B5C7B027-BE07-F642-B02E-D097FE998A3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57500" y="30099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9A80BE6B-90CB-DA4E-A8EF-E765E6B2E3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76700" y="28575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4B83F55-808D-CB40-B79A-9334D07C00E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5600700" y="2857500"/>
              <a:ext cx="22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1200">
                <a:solidFill>
                  <a:srgbClr val="545454"/>
                </a:solidFill>
                <a:latin typeface="Univers LT 45 Light" panose="02000403030000020003" pitchFamily="2" charset="0"/>
              </a:endParaRPr>
            </a:p>
          </p:txBody>
        </p:sp>
        <p:sp>
          <p:nvSpPr>
            <p:cNvPr id="29" name="Text Box 27">
              <a:extLst>
                <a:ext uri="{FF2B5EF4-FFF2-40B4-BE49-F238E27FC236}">
                  <a16:creationId xmlns:a16="http://schemas.microsoft.com/office/drawing/2014/main" id="{F1A27A7C-805E-884B-966B-C661CCCF0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3124200"/>
              <a:ext cx="1197940" cy="410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Pure waiting</a:t>
              </a:r>
              <a:b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problem, all customers</a:t>
              </a:r>
              <a:b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are perfectly patient.</a:t>
              </a:r>
            </a:p>
          </p:txBody>
        </p:sp>
        <p:sp>
          <p:nvSpPr>
            <p:cNvPr id="30" name="Text Box 28">
              <a:extLst>
                <a:ext uri="{FF2B5EF4-FFF2-40B4-BE49-F238E27FC236}">
                  <a16:creationId xmlns:a16="http://schemas.microsoft.com/office/drawing/2014/main" id="{CFD4B044-798A-0C46-B200-A051BF5DA2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600" y="3124200"/>
              <a:ext cx="996839" cy="528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All customers </a:t>
              </a:r>
              <a:b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enter the process,</a:t>
              </a:r>
              <a:b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some leave due to</a:t>
              </a:r>
              <a:b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their impatience</a:t>
              </a:r>
            </a:p>
          </p:txBody>
        </p:sp>
        <p:sp>
          <p:nvSpPr>
            <p:cNvPr id="31" name="Text Box 29">
              <a:extLst>
                <a:ext uri="{FF2B5EF4-FFF2-40B4-BE49-F238E27FC236}">
                  <a16:creationId xmlns:a16="http://schemas.microsoft.com/office/drawing/2014/main" id="{DA355119-BC39-7441-A313-D78882C348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400" y="3124200"/>
              <a:ext cx="1210162" cy="5283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Customers do not</a:t>
              </a:r>
              <a:b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enter the process once</a:t>
              </a:r>
              <a:b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buffer has reached a </a:t>
              </a:r>
              <a:b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 dirty="0">
                  <a:solidFill>
                    <a:srgbClr val="545454"/>
                  </a:solidFill>
                  <a:latin typeface="Univers LT 45 Light" panose="02000403030000020003" pitchFamily="2" charset="0"/>
                </a:rPr>
                <a:t>certain limit</a:t>
              </a:r>
            </a:p>
          </p:txBody>
        </p:sp>
        <p:sp>
          <p:nvSpPr>
            <p:cNvPr id="32" name="Text Box 30">
              <a:extLst>
                <a:ext uri="{FF2B5EF4-FFF2-40B4-BE49-F238E27FC236}">
                  <a16:creationId xmlns:a16="http://schemas.microsoft.com/office/drawing/2014/main" id="{E63592D0-02A2-2A4D-B9DB-A8CD2FCF9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6400" y="3124200"/>
              <a:ext cx="1055726" cy="4109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Customers are lost</a:t>
              </a:r>
              <a:b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once all servers are</a:t>
              </a:r>
              <a:b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</a:br>
              <a:r>
                <a:rPr lang="en-US" sz="1200">
                  <a:solidFill>
                    <a:srgbClr val="545454"/>
                  </a:solidFill>
                  <a:latin typeface="Univers LT 45 Light" panose="02000403030000020003" pitchFamily="2" charset="0"/>
                </a:rPr>
                <a:t>busy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49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1A48A2-9DF2-264D-9779-C24AE937CFE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79E984-4214-E949-869A-BCACB509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Course Announcements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698269-F4DF-F344-9BF3-1E169147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Agenda: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Performance metrics of a queueing system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		Waiting Time + Throughput Losses</a:t>
            </a:r>
          </a:p>
          <a:p>
            <a:pPr marL="0" indent="0">
              <a:buNone/>
            </a:pP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Today: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Pick a name for your team!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Friday: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HW4 due, review Queueing concepts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Next Week: </a:t>
            </a:r>
            <a:r>
              <a:rPr lang="en-US" sz="2400" b="1" dirty="0">
                <a:solidFill>
                  <a:srgbClr val="FFFF00"/>
                </a:solidFill>
              </a:rPr>
              <a:t>Littlefield Simulation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Starts Monday 1 pm, ends Thursday 4pm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No classes on Mon/Wed, make-up on Friday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You have access to platform!  Look at historical data!</a:t>
            </a:r>
          </a:p>
        </p:txBody>
      </p:sp>
    </p:spTree>
    <p:extLst>
      <p:ext uri="{BB962C8B-B14F-4D97-AF65-F5344CB8AC3E}">
        <p14:creationId xmlns:p14="http://schemas.microsoft.com/office/powerpoint/2010/main" val="1094640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1C08-1435-1448-A56D-C3AC51B6A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Managing Queue</a:t>
            </a:r>
            <a:r>
              <a:rPr lang="en-US" dirty="0"/>
              <a:t> Summary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E76D-BFC5-3148-AC76-521E1815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Variability is the norm, not the exception</a:t>
            </a:r>
          </a:p>
          <a:p>
            <a:pPr lvl="1"/>
            <a:r>
              <a:rPr lang="en-US" sz="2000" dirty="0"/>
              <a:t>understand where it comes from and eliminate what you can </a:t>
            </a:r>
          </a:p>
          <a:p>
            <a:pPr lvl="1"/>
            <a:r>
              <a:rPr lang="en-US" sz="2000" dirty="0"/>
              <a:t>accommodate the rest</a:t>
            </a:r>
          </a:p>
          <a:p>
            <a:r>
              <a:rPr lang="en-US" sz="2000" b="1" dirty="0"/>
              <a:t>Variability leads to waiting times </a:t>
            </a:r>
            <a:r>
              <a:rPr lang="en-US" sz="2000" dirty="0"/>
              <a:t>although utilization &lt; 100%</a:t>
            </a:r>
          </a:p>
          <a:p>
            <a:r>
              <a:rPr lang="en-US" sz="2000" dirty="0"/>
              <a:t>Although capacity is expensive, having some “safety capacity” is necessary </a:t>
            </a:r>
          </a:p>
          <a:p>
            <a:r>
              <a:rPr lang="en-US" sz="2000" dirty="0"/>
              <a:t>Use quantitative tools (e.g., waiting time formula, Erlang loss) to</a:t>
            </a:r>
          </a:p>
          <a:p>
            <a:pPr lvl="1"/>
            <a:r>
              <a:rPr lang="en-US" sz="2000" dirty="0"/>
              <a:t>get a qualitative feeling of the system</a:t>
            </a:r>
          </a:p>
          <a:p>
            <a:pPr lvl="1"/>
            <a:r>
              <a:rPr lang="en-US" sz="2000" dirty="0"/>
              <a:t>analyze specific recommendations / scenarios</a:t>
            </a:r>
          </a:p>
          <a:p>
            <a:r>
              <a:rPr lang="en-US" sz="2000" b="1" dirty="0"/>
              <a:t>Next time: </a:t>
            </a:r>
            <a:r>
              <a:rPr lang="en-US" sz="2000" dirty="0"/>
              <a:t>Managing queues through pooling and psychology (Friday 4/15)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BF90A-EE2C-8544-9066-D7047D9F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319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7E1A-E327-1D41-B202-236C6028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Preview </a:t>
            </a:r>
            <a:r>
              <a:rPr lang="en-US" dirty="0"/>
              <a:t>Pooling Queues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0B63-80CC-A549-B674-379CF94F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D5003-A9C2-3644-8088-FF3BE45A2520}"/>
              </a:ext>
            </a:extLst>
          </p:cNvPr>
          <p:cNvSpPr/>
          <p:nvPr/>
        </p:nvSpPr>
        <p:spPr>
          <a:xfrm>
            <a:off x="538997" y="6106687"/>
            <a:ext cx="1820917" cy="550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2A67877B-9FEF-F840-A4C5-AEED130362E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8403" y="2443164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116C41-1486-EF48-8A6D-83B87568FB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991" y="2263776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24E2CF9A-BCB5-EB41-AF31-E4EB04EE59B3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48803" y="2443164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28C52F-BC1E-E547-91B5-90E0575DC4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9478" y="1958976"/>
            <a:ext cx="293688" cy="9906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2269CB-B704-004E-A27E-1DA1B09D0D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2068514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2DF1B2-5D67-F644-9F9D-281DF0C407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2284414"/>
            <a:ext cx="109538" cy="109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A09DDD-357A-964E-9173-098F3F54C6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2501901"/>
            <a:ext cx="109538" cy="109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4E6C53-873F-3E48-9D96-42633A8D28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2717801"/>
            <a:ext cx="109538" cy="1095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16A4B20C-B5C9-6F4B-9B79-E7CA0A9B182C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36191" y="2443164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62D5C0D2-0C61-D447-8635-1CBDCCC6B5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9478" y="3243854"/>
            <a:ext cx="293688" cy="533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6" name="Rectangle 64">
            <a:extLst>
              <a:ext uri="{FF2B5EF4-FFF2-40B4-BE49-F238E27FC236}">
                <a16:creationId xmlns:a16="http://schemas.microsoft.com/office/drawing/2014/main" id="{6B995B14-6AFF-A442-9FB7-1F16F2990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3353392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7" name="Rectangle 65">
            <a:extLst>
              <a:ext uri="{FF2B5EF4-FFF2-40B4-BE49-F238E27FC236}">
                <a16:creationId xmlns:a16="http://schemas.microsoft.com/office/drawing/2014/main" id="{BDC11CBF-FC50-F743-BF28-C50E17E439B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3569292"/>
            <a:ext cx="109538" cy="109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8" name="Line 68">
            <a:extLst>
              <a:ext uri="{FF2B5EF4-FFF2-40B4-BE49-F238E27FC236}">
                <a16:creationId xmlns:a16="http://schemas.microsoft.com/office/drawing/2014/main" id="{67A5EAE0-44A4-F546-89A8-18876C67517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36191" y="3499442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19" name="Rectangle 72">
            <a:extLst>
              <a:ext uri="{FF2B5EF4-FFF2-40B4-BE49-F238E27FC236}">
                <a16:creationId xmlns:a16="http://schemas.microsoft.com/office/drawing/2014/main" id="{FD9A01A8-E147-AB42-B5BD-EA0F8C7ED8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69478" y="3853454"/>
            <a:ext cx="293688" cy="5334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0" name="Rectangle 73">
            <a:extLst>
              <a:ext uri="{FF2B5EF4-FFF2-40B4-BE49-F238E27FC236}">
                <a16:creationId xmlns:a16="http://schemas.microsoft.com/office/drawing/2014/main" id="{11B06A4B-7BAF-FF40-8155-60CC5EBF80F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3962992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1" name="Rectangle 74">
            <a:extLst>
              <a:ext uri="{FF2B5EF4-FFF2-40B4-BE49-F238E27FC236}">
                <a16:creationId xmlns:a16="http://schemas.microsoft.com/office/drawing/2014/main" id="{99E8CBD9-7E6C-FE49-A892-CFDAD8E675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61553" y="4178892"/>
            <a:ext cx="109538" cy="1095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2" name="Line 75">
            <a:extLst>
              <a:ext uri="{FF2B5EF4-FFF2-40B4-BE49-F238E27FC236}">
                <a16:creationId xmlns:a16="http://schemas.microsoft.com/office/drawing/2014/main" id="{8F937CE8-505A-784C-91E8-B2AF6115310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36191" y="4109042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7C230ED0-0CAB-F443-A28F-E510962B8F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273" y="4892770"/>
            <a:ext cx="293688" cy="304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4" name="Rectangle 80">
            <a:extLst>
              <a:ext uri="{FF2B5EF4-FFF2-40B4-BE49-F238E27FC236}">
                <a16:creationId xmlns:a16="http://schemas.microsoft.com/office/drawing/2014/main" id="{5F16D485-6F53-5344-B2D9-06B0DD0F0C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7348" y="5002308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5" name="Line 82">
            <a:extLst>
              <a:ext uri="{FF2B5EF4-FFF2-40B4-BE49-F238E27FC236}">
                <a16:creationId xmlns:a16="http://schemas.microsoft.com/office/drawing/2014/main" id="{6000621B-43CA-B94A-8314-F6C0213F7919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1986" y="5072158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6" name="Rectangle 86">
            <a:extLst>
              <a:ext uri="{FF2B5EF4-FFF2-40B4-BE49-F238E27FC236}">
                <a16:creationId xmlns:a16="http://schemas.microsoft.com/office/drawing/2014/main" id="{8066C794-F120-2846-AE4E-33D8EE559A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273" y="5273770"/>
            <a:ext cx="293688" cy="304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7" name="Rectangle 87">
            <a:extLst>
              <a:ext uri="{FF2B5EF4-FFF2-40B4-BE49-F238E27FC236}">
                <a16:creationId xmlns:a16="http://schemas.microsoft.com/office/drawing/2014/main" id="{9FC42F78-5230-5848-943F-09724F5AE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7348" y="5383308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8" name="Line 88">
            <a:extLst>
              <a:ext uri="{FF2B5EF4-FFF2-40B4-BE49-F238E27FC236}">
                <a16:creationId xmlns:a16="http://schemas.microsoft.com/office/drawing/2014/main" id="{345F6DD5-6D82-9B4A-8B4B-2AE70C42C6C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1986" y="5453158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29" name="Rectangle 92">
            <a:extLst>
              <a:ext uri="{FF2B5EF4-FFF2-40B4-BE49-F238E27FC236}">
                <a16:creationId xmlns:a16="http://schemas.microsoft.com/office/drawing/2014/main" id="{786BC5B9-FBDC-8B47-A4AF-3887027B4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273" y="5654770"/>
            <a:ext cx="293688" cy="304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0" name="Rectangle 93">
            <a:extLst>
              <a:ext uri="{FF2B5EF4-FFF2-40B4-BE49-F238E27FC236}">
                <a16:creationId xmlns:a16="http://schemas.microsoft.com/office/drawing/2014/main" id="{280D9481-F632-9E43-840C-63B2660548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7348" y="5764308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1" name="Line 94">
            <a:extLst>
              <a:ext uri="{FF2B5EF4-FFF2-40B4-BE49-F238E27FC236}">
                <a16:creationId xmlns:a16="http://schemas.microsoft.com/office/drawing/2014/main" id="{1B6F0E76-CB9E-ED45-AF7D-0B6E5D3B456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1986" y="5834158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2" name="Rectangle 98">
            <a:extLst>
              <a:ext uri="{FF2B5EF4-FFF2-40B4-BE49-F238E27FC236}">
                <a16:creationId xmlns:a16="http://schemas.microsoft.com/office/drawing/2014/main" id="{1CBE0195-8B65-7744-85C2-6777CBEEE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55273" y="6035770"/>
            <a:ext cx="293688" cy="3048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3" name="Rectangle 99">
            <a:extLst>
              <a:ext uri="{FF2B5EF4-FFF2-40B4-BE49-F238E27FC236}">
                <a16:creationId xmlns:a16="http://schemas.microsoft.com/office/drawing/2014/main" id="{F958CCDD-A0E6-8B4F-A91F-46BD955435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7348" y="6145308"/>
            <a:ext cx="109538" cy="11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4" name="Line 100">
            <a:extLst>
              <a:ext uri="{FF2B5EF4-FFF2-40B4-BE49-F238E27FC236}">
                <a16:creationId xmlns:a16="http://schemas.microsoft.com/office/drawing/2014/main" id="{181350ED-41C5-AE40-B507-53552A663BA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4121986" y="6215158"/>
            <a:ext cx="366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5" name="Text Box 102">
            <a:extLst>
              <a:ext uri="{FF2B5EF4-FFF2-40B4-BE49-F238E27FC236}">
                <a16:creationId xmlns:a16="http://schemas.microsoft.com/office/drawing/2014/main" id="{798DC5AC-429C-D042-A2FA-B26ACF7B9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03" y="1839914"/>
            <a:ext cx="22098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Univers LT 45 Light" panose="02000403030000020003" pitchFamily="2" charset="0"/>
              </a:rPr>
              <a:t>Pooled system</a:t>
            </a:r>
            <a:r>
              <a:rPr lang="en-US" sz="1600" dirty="0">
                <a:latin typeface="Univers LT 45 Light" panose="02000403030000020003" pitchFamily="2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One queue, </a:t>
            </a:r>
            <a:br>
              <a:rPr lang="en-US" sz="1600" dirty="0">
                <a:latin typeface="Univers LT 45 Light" panose="02000403030000020003" pitchFamily="2" charset="0"/>
              </a:rPr>
            </a:br>
            <a:r>
              <a:rPr lang="en-US" sz="1600" dirty="0">
                <a:latin typeface="Univers LT 45 Light" panose="02000403030000020003" pitchFamily="2" charset="0"/>
              </a:rPr>
              <a:t>four servers</a:t>
            </a:r>
          </a:p>
        </p:txBody>
      </p:sp>
      <p:sp>
        <p:nvSpPr>
          <p:cNvPr id="36" name="Text Box 103">
            <a:extLst>
              <a:ext uri="{FF2B5EF4-FFF2-40B4-BE49-F238E27FC236}">
                <a16:creationId xmlns:a16="http://schemas.microsoft.com/office/drawing/2014/main" id="{294D825C-2036-1F4C-8907-7CE63D90B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03" y="3032679"/>
            <a:ext cx="2209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Univers LT 45 Light" panose="02000403030000020003" pitchFamily="2" charset="0"/>
              </a:rPr>
              <a:t>Partially pooled system</a:t>
            </a:r>
            <a:r>
              <a:rPr lang="en-US" sz="1600" dirty="0">
                <a:latin typeface="Univers LT 45 Light" panose="02000403030000020003" pitchFamily="2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Two queues, </a:t>
            </a:r>
            <a:br>
              <a:rPr lang="en-US" sz="1600" dirty="0">
                <a:latin typeface="Univers LT 45 Light" panose="02000403030000020003" pitchFamily="2" charset="0"/>
              </a:rPr>
            </a:br>
            <a:r>
              <a:rPr lang="en-US" sz="1600" dirty="0">
                <a:latin typeface="Univers LT 45 Light" panose="02000403030000020003" pitchFamily="2" charset="0"/>
              </a:rPr>
              <a:t>two servers </a:t>
            </a:r>
            <a:br>
              <a:rPr lang="en-US" sz="1600" dirty="0">
                <a:latin typeface="Univers LT 45 Light" panose="02000403030000020003" pitchFamily="2" charset="0"/>
              </a:rPr>
            </a:br>
            <a:r>
              <a:rPr lang="en-US" sz="1600" dirty="0">
                <a:latin typeface="Univers LT 45 Light" panose="02000403030000020003" pitchFamily="2" charset="0"/>
              </a:rPr>
              <a:t>with each queue</a:t>
            </a:r>
          </a:p>
        </p:txBody>
      </p:sp>
      <p:sp>
        <p:nvSpPr>
          <p:cNvPr id="37" name="Text Box 104">
            <a:extLst>
              <a:ext uri="{FF2B5EF4-FFF2-40B4-BE49-F238E27FC236}">
                <a16:creationId xmlns:a16="http://schemas.microsoft.com/office/drawing/2014/main" id="{848FF7E4-49EA-8A49-AF64-68CB308F6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98" y="4770656"/>
            <a:ext cx="22098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b="1" dirty="0">
                <a:latin typeface="Univers LT 45 Light" panose="02000403030000020003" pitchFamily="2" charset="0"/>
              </a:rPr>
              <a:t>Parallel queue system</a:t>
            </a:r>
            <a:r>
              <a:rPr lang="en-US" sz="1600" dirty="0">
                <a:latin typeface="Univers LT 45 Light" panose="02000403030000020003" pitchFamily="2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Four queues, </a:t>
            </a:r>
            <a:br>
              <a:rPr lang="en-US" sz="1600" dirty="0">
                <a:latin typeface="Univers LT 45 Light" panose="02000403030000020003" pitchFamily="2" charset="0"/>
              </a:rPr>
            </a:br>
            <a:r>
              <a:rPr lang="en-US" sz="1600" dirty="0">
                <a:latin typeface="Univers LT 45 Light" panose="02000403030000020003" pitchFamily="2" charset="0"/>
              </a:rPr>
              <a:t>one server </a:t>
            </a:r>
            <a:br>
              <a:rPr lang="en-US" sz="1600" dirty="0">
                <a:latin typeface="Univers LT 45 Light" panose="02000403030000020003" pitchFamily="2" charset="0"/>
              </a:rPr>
            </a:br>
            <a:r>
              <a:rPr lang="en-US" sz="1600" dirty="0">
                <a:latin typeface="Univers LT 45 Light" panose="02000403030000020003" pitchFamily="2" charset="0"/>
              </a:rPr>
              <a:t>with each queue</a:t>
            </a:r>
          </a:p>
        </p:txBody>
      </p:sp>
      <p:sp>
        <p:nvSpPr>
          <p:cNvPr id="38" name="AutoShape 105">
            <a:extLst>
              <a:ext uri="{FF2B5EF4-FFF2-40B4-BE49-F238E27FC236}">
                <a16:creationId xmlns:a16="http://schemas.microsoft.com/office/drawing/2014/main" id="{30958AB9-7471-1346-A289-EAFFC4771791}"/>
              </a:ext>
            </a:extLst>
          </p:cNvPr>
          <p:cNvSpPr>
            <a:spLocks/>
          </p:cNvSpPr>
          <p:nvPr/>
        </p:nvSpPr>
        <p:spPr bwMode="auto">
          <a:xfrm>
            <a:off x="2407403" y="2035176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39" name="AutoShape 106">
            <a:extLst>
              <a:ext uri="{FF2B5EF4-FFF2-40B4-BE49-F238E27FC236}">
                <a16:creationId xmlns:a16="http://schemas.microsoft.com/office/drawing/2014/main" id="{8BA36366-3C98-4749-BB78-235B39735E34}"/>
              </a:ext>
            </a:extLst>
          </p:cNvPr>
          <p:cNvSpPr>
            <a:spLocks/>
          </p:cNvSpPr>
          <p:nvPr/>
        </p:nvSpPr>
        <p:spPr bwMode="auto">
          <a:xfrm>
            <a:off x="2407403" y="3231154"/>
            <a:ext cx="304800" cy="1155700"/>
          </a:xfrm>
          <a:prstGeom prst="leftBrace">
            <a:avLst>
              <a:gd name="adj1" fmla="val 3159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0" name="AutoShape 107">
            <a:extLst>
              <a:ext uri="{FF2B5EF4-FFF2-40B4-BE49-F238E27FC236}">
                <a16:creationId xmlns:a16="http://schemas.microsoft.com/office/drawing/2014/main" id="{54D3BFC2-A05D-AA41-BE90-F74FE1D3470B}"/>
              </a:ext>
            </a:extLst>
          </p:cNvPr>
          <p:cNvSpPr>
            <a:spLocks/>
          </p:cNvSpPr>
          <p:nvPr/>
        </p:nvSpPr>
        <p:spPr bwMode="auto">
          <a:xfrm>
            <a:off x="2393198" y="4918170"/>
            <a:ext cx="304800" cy="1371600"/>
          </a:xfrm>
          <a:prstGeom prst="lef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1" name="Text Box 108">
            <a:extLst>
              <a:ext uri="{FF2B5EF4-FFF2-40B4-BE49-F238E27FC236}">
                <a16:creationId xmlns:a16="http://schemas.microsoft.com/office/drawing/2014/main" id="{65AA55B1-369B-6643-A4E0-1E300E097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03" y="2098676"/>
            <a:ext cx="1168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i="1">
                <a:latin typeface="Univers LT 45 Light" panose="02000403030000020003" pitchFamily="2" charset="0"/>
              </a:rPr>
              <a:t>a</a:t>
            </a:r>
            <a:r>
              <a:rPr lang="en-US" sz="1600">
                <a:latin typeface="Univers LT 45 Light" panose="02000403030000020003" pitchFamily="2" charset="0"/>
              </a:rPr>
              <a:t> = 35</a:t>
            </a:r>
          </a:p>
          <a:p>
            <a:r>
              <a:rPr lang="en-US" sz="1600" i="1">
                <a:latin typeface="Univers LT 45 Light" panose="02000403030000020003" pitchFamily="2" charset="0"/>
              </a:rPr>
              <a:t>m</a:t>
            </a:r>
            <a:r>
              <a:rPr lang="en-US" sz="1600">
                <a:latin typeface="Univers LT 45 Light" panose="02000403030000020003" pitchFamily="2" charset="0"/>
              </a:rPr>
              <a:t> = 4</a:t>
            </a:r>
          </a:p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2" name="Text Box 111">
            <a:extLst>
              <a:ext uri="{FF2B5EF4-FFF2-40B4-BE49-F238E27FC236}">
                <a16:creationId xmlns:a16="http://schemas.microsoft.com/office/drawing/2014/main" id="{0D75D926-421E-1240-AFBF-01C71CD23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5603" y="3253903"/>
            <a:ext cx="185420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Univers LT 45 Light" panose="02000403030000020003" pitchFamily="2" charset="0"/>
              </a:rPr>
              <a:t>For each of the 2 queues:</a:t>
            </a:r>
          </a:p>
          <a:p>
            <a:r>
              <a:rPr lang="en-US" sz="1600" i="1" dirty="0">
                <a:latin typeface="Univers LT 45 Light" panose="02000403030000020003" pitchFamily="2" charset="0"/>
              </a:rPr>
              <a:t>a</a:t>
            </a:r>
            <a:r>
              <a:rPr lang="en-US" sz="1600" dirty="0">
                <a:latin typeface="Univers LT 45 Light" panose="02000403030000020003" pitchFamily="2" charset="0"/>
              </a:rPr>
              <a:t> = 35 x 2 = 70</a:t>
            </a:r>
          </a:p>
          <a:p>
            <a:r>
              <a:rPr lang="en-US" sz="1600" i="1" dirty="0">
                <a:latin typeface="Univers LT 45 Light" panose="02000403030000020003" pitchFamily="2" charset="0"/>
              </a:rPr>
              <a:t>m</a:t>
            </a:r>
            <a:r>
              <a:rPr lang="en-US" sz="1600" dirty="0">
                <a:latin typeface="Univers LT 45 Light" panose="02000403030000020003" pitchFamily="2" charset="0"/>
              </a:rPr>
              <a:t> = 2</a:t>
            </a:r>
          </a:p>
          <a:p>
            <a:endParaRPr lang="en-US" sz="1600" dirty="0">
              <a:latin typeface="Univers LT 45 Light" panose="02000403030000020003" pitchFamily="2" charset="0"/>
            </a:endParaRPr>
          </a:p>
        </p:txBody>
      </p:sp>
      <p:sp>
        <p:nvSpPr>
          <p:cNvPr id="43" name="Text Box 112">
            <a:extLst>
              <a:ext uri="{FF2B5EF4-FFF2-40B4-BE49-F238E27FC236}">
                <a16:creationId xmlns:a16="http://schemas.microsoft.com/office/drawing/2014/main" id="{49875759-71FE-AC40-B2EA-A6F69E637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6798" y="5129927"/>
            <a:ext cx="20066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Univers LT 45 Light" panose="02000403030000020003" pitchFamily="2" charset="0"/>
              </a:rPr>
              <a:t>For each of the 4 queues:</a:t>
            </a:r>
          </a:p>
          <a:p>
            <a:r>
              <a:rPr lang="en-US" sz="1600" i="1" dirty="0">
                <a:latin typeface="Univers LT 45 Light" panose="02000403030000020003" pitchFamily="2" charset="0"/>
              </a:rPr>
              <a:t>a</a:t>
            </a:r>
            <a:r>
              <a:rPr lang="en-US" sz="1600" dirty="0">
                <a:latin typeface="Univers LT 45 Light" panose="02000403030000020003" pitchFamily="2" charset="0"/>
              </a:rPr>
              <a:t> = 35 x 4 = 140</a:t>
            </a:r>
          </a:p>
          <a:p>
            <a:r>
              <a:rPr lang="en-US" sz="1600" i="1" dirty="0">
                <a:latin typeface="Univers LT 45 Light" panose="02000403030000020003" pitchFamily="2" charset="0"/>
              </a:rPr>
              <a:t>m</a:t>
            </a:r>
            <a:r>
              <a:rPr lang="en-US" sz="1600" dirty="0">
                <a:latin typeface="Univers LT 45 Light" panose="02000403030000020003" pitchFamily="2" charset="0"/>
              </a:rPr>
              <a:t> = 1</a:t>
            </a:r>
          </a:p>
          <a:p>
            <a:endParaRPr lang="en-US" sz="1600" dirty="0">
              <a:latin typeface="Univers LT 45 Light" panose="02000403030000020003" pitchFamily="2" charset="0"/>
            </a:endParaRPr>
          </a:p>
        </p:txBody>
      </p:sp>
      <p:sp>
        <p:nvSpPr>
          <p:cNvPr id="44" name="Text Box 113">
            <a:extLst>
              <a:ext uri="{FF2B5EF4-FFF2-40B4-BE49-F238E27FC236}">
                <a16:creationId xmlns:a16="http://schemas.microsoft.com/office/drawing/2014/main" id="{2091A943-51B8-7F4D-BCF7-8839473BD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403" y="1864404"/>
            <a:ext cx="2209800" cy="3431709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Across these three types of systems: 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Variability is the same: CV</a:t>
            </a:r>
            <a:r>
              <a:rPr lang="en-US" sz="1400" baseline="-25000" dirty="0">
                <a:latin typeface="Univers LT 45 Light" panose="02000403030000020003" pitchFamily="2" charset="0"/>
              </a:rPr>
              <a:t>a</a:t>
            </a:r>
            <a:r>
              <a:rPr lang="en-US" sz="1400" dirty="0">
                <a:latin typeface="Univers LT 45 Light" panose="02000403030000020003" pitchFamily="2" charset="0"/>
              </a:rPr>
              <a:t> = 1, CV</a:t>
            </a:r>
            <a:r>
              <a:rPr lang="en-US" sz="1400" baseline="-25000" dirty="0">
                <a:latin typeface="Univers LT 45 Light" panose="02000403030000020003" pitchFamily="2" charset="0"/>
              </a:rPr>
              <a:t>p</a:t>
            </a:r>
            <a:r>
              <a:rPr lang="en-US" sz="1400" dirty="0">
                <a:latin typeface="Univers LT 45 Light" panose="02000403030000020003" pitchFamily="2" charset="0"/>
              </a:rPr>
              <a:t> = 1.25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Total demand is the same: 1/35 customers per second.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Processing time is the same: </a:t>
            </a:r>
            <a:r>
              <a:rPr lang="en-US" sz="1400" i="1" dirty="0">
                <a:latin typeface="Univers LT 45 Light" panose="02000403030000020003" pitchFamily="2" charset="0"/>
              </a:rPr>
              <a:t>p</a:t>
            </a:r>
            <a:r>
              <a:rPr lang="en-US" sz="1400" dirty="0">
                <a:latin typeface="Univers LT 45 Light" panose="02000403030000020003" pitchFamily="2" charset="0"/>
              </a:rPr>
              <a:t> = 120 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Utilization is the same: p / a x m = 85.7%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Univers LT 45 Light" panose="02000403030000020003" pitchFamily="2" charset="0"/>
              </a:rPr>
              <a:t>The probability a server is busy is the same = 0.857</a:t>
            </a:r>
          </a:p>
        </p:txBody>
      </p:sp>
      <p:sp>
        <p:nvSpPr>
          <p:cNvPr id="45" name="Line 117">
            <a:extLst>
              <a:ext uri="{FF2B5EF4-FFF2-40B4-BE49-F238E27FC236}">
                <a16:creationId xmlns:a16="http://schemas.microsoft.com/office/drawing/2014/main" id="{7B832B3F-F30E-A14B-B4C3-E239F19570F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807453" y="3502617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6" name="AutoShape 118">
            <a:extLst>
              <a:ext uri="{FF2B5EF4-FFF2-40B4-BE49-F238E27FC236}">
                <a16:creationId xmlns:a16="http://schemas.microsoft.com/office/drawing/2014/main" id="{8617D214-3BB6-1A4C-9E23-FDF12BE833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90041" y="3323229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7" name="Line 119">
            <a:extLst>
              <a:ext uri="{FF2B5EF4-FFF2-40B4-BE49-F238E27FC236}">
                <a16:creationId xmlns:a16="http://schemas.microsoft.com/office/drawing/2014/main" id="{2C3EA5EC-954F-2647-9B7B-5E89EB1A6F58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67853" y="3502617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8" name="Line 120">
            <a:extLst>
              <a:ext uri="{FF2B5EF4-FFF2-40B4-BE49-F238E27FC236}">
                <a16:creationId xmlns:a16="http://schemas.microsoft.com/office/drawing/2014/main" id="{F60BDE4D-5B6C-9740-BEE9-3EB72F198F4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8403" y="4159842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49" name="AutoShape 121">
            <a:extLst>
              <a:ext uri="{FF2B5EF4-FFF2-40B4-BE49-F238E27FC236}">
                <a16:creationId xmlns:a16="http://schemas.microsoft.com/office/drawing/2014/main" id="{EE7789BF-9CB4-574B-8DE1-7AD139C729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0991" y="3980454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0" name="Line 122">
            <a:extLst>
              <a:ext uri="{FF2B5EF4-FFF2-40B4-BE49-F238E27FC236}">
                <a16:creationId xmlns:a16="http://schemas.microsoft.com/office/drawing/2014/main" id="{9F2A4D27-5516-0040-84A9-0AF0701BC99E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48803" y="4159842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1" name="Line 123">
            <a:extLst>
              <a:ext uri="{FF2B5EF4-FFF2-40B4-BE49-F238E27FC236}">
                <a16:creationId xmlns:a16="http://schemas.microsoft.com/office/drawing/2014/main" id="{8228D811-6FE7-AC45-A1AE-A0B83CF8740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0548" y="5021358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2" name="AutoShape 124">
            <a:extLst>
              <a:ext uri="{FF2B5EF4-FFF2-40B4-BE49-F238E27FC236}">
                <a16:creationId xmlns:a16="http://schemas.microsoft.com/office/drawing/2014/main" id="{E2202F8F-BB33-FB43-B751-9D71C077FF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3136" y="4841970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3" name="Line 125">
            <a:extLst>
              <a:ext uri="{FF2B5EF4-FFF2-40B4-BE49-F238E27FC236}">
                <a16:creationId xmlns:a16="http://schemas.microsoft.com/office/drawing/2014/main" id="{9C588DEE-EBF0-E54F-B15A-84FEB96514A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40948" y="5021358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4" name="Line 126">
            <a:extLst>
              <a:ext uri="{FF2B5EF4-FFF2-40B4-BE49-F238E27FC236}">
                <a16:creationId xmlns:a16="http://schemas.microsoft.com/office/drawing/2014/main" id="{0B1BDB27-CACC-CA44-8D3C-A5622B1DDD9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0548" y="5418233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5" name="AutoShape 127">
            <a:extLst>
              <a:ext uri="{FF2B5EF4-FFF2-40B4-BE49-F238E27FC236}">
                <a16:creationId xmlns:a16="http://schemas.microsoft.com/office/drawing/2014/main" id="{F91D8526-0128-6548-AA5D-5826A7FB8AD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3136" y="5238845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6" name="Line 128">
            <a:extLst>
              <a:ext uri="{FF2B5EF4-FFF2-40B4-BE49-F238E27FC236}">
                <a16:creationId xmlns:a16="http://schemas.microsoft.com/office/drawing/2014/main" id="{1FCDC093-77C2-784A-B360-CFEE575F5C97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40948" y="5418233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7" name="Line 129">
            <a:extLst>
              <a:ext uri="{FF2B5EF4-FFF2-40B4-BE49-F238E27FC236}">
                <a16:creationId xmlns:a16="http://schemas.microsoft.com/office/drawing/2014/main" id="{1E5B64AE-122F-E249-B362-C92194F641AB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80548" y="5859558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8" name="AutoShape 130">
            <a:extLst>
              <a:ext uri="{FF2B5EF4-FFF2-40B4-BE49-F238E27FC236}">
                <a16:creationId xmlns:a16="http://schemas.microsoft.com/office/drawing/2014/main" id="{C25AD4E9-B43B-CA49-8580-B080227CD8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3136" y="5680170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59" name="Line 131">
            <a:extLst>
              <a:ext uri="{FF2B5EF4-FFF2-40B4-BE49-F238E27FC236}">
                <a16:creationId xmlns:a16="http://schemas.microsoft.com/office/drawing/2014/main" id="{E30F78F3-1BFA-8043-A801-4BC3AC807A2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40948" y="5859558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60" name="Line 132">
            <a:extLst>
              <a:ext uri="{FF2B5EF4-FFF2-40B4-BE49-F238E27FC236}">
                <a16:creationId xmlns:a16="http://schemas.microsoft.com/office/drawing/2014/main" id="{20D4C001-F910-B441-8A39-A8881440090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2774198" y="6240558"/>
            <a:ext cx="2905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61" name="AutoShape 133">
            <a:extLst>
              <a:ext uri="{FF2B5EF4-FFF2-40B4-BE49-F238E27FC236}">
                <a16:creationId xmlns:a16="http://schemas.microsoft.com/office/drawing/2014/main" id="{7D84BB95-55FC-B248-97B8-82AE350C38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56786" y="6061170"/>
            <a:ext cx="277812" cy="3206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62" name="Line 134">
            <a:extLst>
              <a:ext uri="{FF2B5EF4-FFF2-40B4-BE49-F238E27FC236}">
                <a16:creationId xmlns:a16="http://schemas.microsoft.com/office/drawing/2014/main" id="{37EA5B04-B312-1A40-A802-72F3A7D6D0E4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3434598" y="6240558"/>
            <a:ext cx="2603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 sz="1600">
              <a:latin typeface="Univers LT 45 Light" panose="02000403030000020003" pitchFamily="2" charset="0"/>
            </a:endParaRPr>
          </a:p>
        </p:txBody>
      </p:sp>
      <p:sp>
        <p:nvSpPr>
          <p:cNvPr id="63" name="Text Box 104">
            <a:extLst>
              <a:ext uri="{FF2B5EF4-FFF2-40B4-BE49-F238E27FC236}">
                <a16:creationId xmlns:a16="http://schemas.microsoft.com/office/drawing/2014/main" id="{712FF680-2EC0-0D4E-80F4-D2382CE54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8403" y="5402877"/>
            <a:ext cx="2006600" cy="92333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Univers LT 45 Light" panose="02000403030000020003" pitchFamily="2" charset="0"/>
              </a:rPr>
              <a:t>Think about: </a:t>
            </a: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Univers LT 45 Light" panose="02000403030000020003" pitchFamily="2" charset="0"/>
              </a:rPr>
              <a:t>Which one is more effective?</a:t>
            </a:r>
            <a:endParaRPr lang="en-US" dirty="0">
              <a:solidFill>
                <a:schemeClr val="bg1">
                  <a:lumMod val="95000"/>
                </a:schemeClr>
              </a:solidFill>
              <a:latin typeface="Univers LT 45 Light" panose="0200040303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73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 animBg="1"/>
      <p:bldP spid="39" grpId="0" animBg="1"/>
      <p:bldP spid="40" grpId="0" animBg="1"/>
      <p:bldP spid="41" grpId="0"/>
      <p:bldP spid="42" grpId="0"/>
      <p:bldP spid="43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1A48A2-9DF2-264D-9779-C24AE937CFE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579E984-4214-E949-869A-BCACB5097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C000"/>
                </a:solidFill>
              </a:rPr>
              <a:t>What’s Next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C698269-F4DF-F344-9BF3-1E1691470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Today: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Pick a name for your team!</a:t>
            </a:r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Friday: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HW4 due, review Queueing concepts</a:t>
            </a:r>
          </a:p>
          <a:p>
            <a:pPr marL="0" indent="0">
              <a:buNone/>
            </a:pPr>
            <a:endParaRPr lang="th-TH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Next Week: </a:t>
            </a:r>
            <a:r>
              <a:rPr lang="en-US" sz="2400" b="1" dirty="0">
                <a:solidFill>
                  <a:srgbClr val="FFFF00"/>
                </a:solidFill>
              </a:rPr>
              <a:t>Littlefield Simulation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Starts Monday 1 pm, ends Thursday 4pm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  No classes on Mon/Wed, make-up on Friday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00"/>
                </a:solidFill>
              </a:rPr>
              <a:t>   You have access to platform!  Look at historical data!</a:t>
            </a:r>
          </a:p>
          <a:p>
            <a:pPr marL="0" indent="0">
              <a:buNone/>
            </a:pPr>
            <a:endParaRPr lang="en-US" sz="2400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HW5 is out! </a:t>
            </a:r>
            <a:r>
              <a:rPr lang="en-US" sz="2400" dirty="0">
                <a:solidFill>
                  <a:schemeClr val="bg1">
                    <a:lumMod val="95000"/>
                  </a:schemeClr>
                </a:solidFill>
              </a:rPr>
              <a:t> You already know how to do 7 questions</a:t>
            </a:r>
            <a:r>
              <a:rPr lang="en-US" sz="2400" dirty="0">
                <a:solidFill>
                  <a:srgbClr val="FFFF00"/>
                </a:solidFill>
              </a:rPr>
              <a:t>!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977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Recap </a:t>
            </a:r>
            <a:r>
              <a:rPr lang="en-US" dirty="0"/>
              <a:t>Multi-Server Queue</a:t>
            </a:r>
            <a:endParaRPr lang="en-US" b="1" dirty="0"/>
          </a:p>
        </p:txBody>
      </p:sp>
      <p:sp>
        <p:nvSpPr>
          <p:cNvPr id="22532" name="Rectangle 158"/>
          <p:cNvSpPr>
            <a:spLocks noGrp="1" noChangeArrowheads="1"/>
          </p:cNvSpPr>
          <p:nvPr>
            <p:ph idx="1"/>
          </p:nvPr>
        </p:nvSpPr>
        <p:spPr>
          <a:xfrm>
            <a:off x="4495800" y="3807995"/>
            <a:ext cx="5090962" cy="3276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average interarrival time</a:t>
            </a:r>
          </a:p>
          <a:p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Demand = 1 / </a:t>
            </a:r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  <a:r>
              <a:rPr lang="en-US" sz="1800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</a:t>
            </a:r>
            <a:r>
              <a:rPr lang="el-GR" sz="1800" b="1" dirty="0"/>
              <a:t>λ</a:t>
            </a:r>
            <a:endParaRPr lang="en-US" sz="1800" b="1" i="1" dirty="0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eaLnBrk="1" hangingPunct="1"/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average processing time</a:t>
            </a:r>
          </a:p>
          <a:p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Capacity of each server = 1 / </a:t>
            </a:r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</a:t>
            </a:r>
            <a:r>
              <a:rPr lang="el-GR" sz="1800" b="1" dirty="0"/>
              <a:t>μ</a:t>
            </a:r>
            <a:endParaRPr lang="en-US" sz="1800" b="1" i="1" dirty="0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eaLnBrk="1" hangingPunct="1"/>
            <a:r>
              <a:rPr lang="en-US" sz="1800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</a:t>
            </a:r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number of servers </a:t>
            </a:r>
          </a:p>
          <a:p>
            <a:pPr eaLnBrk="1" hangingPunct="1"/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Capacity = </a:t>
            </a:r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</a:t>
            </a:r>
            <a:r>
              <a:rPr lang="en-US" sz="1800" b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/</a:t>
            </a:r>
            <a:r>
              <a:rPr lang="en-US" sz="1800" b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</a:t>
            </a:r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</a:t>
            </a:r>
          </a:p>
          <a:p>
            <a:pPr eaLnBrk="1" hangingPunct="1"/>
            <a:r>
              <a:rPr lang="en-US" sz="1800" b="1" i="1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CV</a:t>
            </a:r>
            <a:r>
              <a:rPr lang="en-US" sz="18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SD / average</a:t>
            </a:r>
          </a:p>
        </p:txBody>
      </p:sp>
      <p:sp>
        <p:nvSpPr>
          <p:cNvPr id="22531" name="Freeform 69"/>
          <p:cNvSpPr>
            <a:spLocks/>
          </p:cNvSpPr>
          <p:nvPr/>
        </p:nvSpPr>
        <p:spPr bwMode="auto">
          <a:xfrm>
            <a:off x="4965700" y="4049713"/>
            <a:ext cx="134938" cy="7937"/>
          </a:xfrm>
          <a:custGeom>
            <a:avLst/>
            <a:gdLst>
              <a:gd name="T0" fmla="*/ 0 w 85"/>
              <a:gd name="T1" fmla="*/ 12599192 h 5"/>
              <a:gd name="T2" fmla="*/ 214214891 w 85"/>
              <a:gd name="T3" fmla="*/ 0 h 5"/>
              <a:gd name="T4" fmla="*/ 214214891 w 85"/>
              <a:gd name="T5" fmla="*/ 12599192 h 5"/>
              <a:gd name="T6" fmla="*/ 0 w 85"/>
              <a:gd name="T7" fmla="*/ 12599192 h 5"/>
              <a:gd name="T8" fmla="*/ 0 60000 65536"/>
              <a:gd name="T9" fmla="*/ 0 60000 65536"/>
              <a:gd name="T10" fmla="*/ 0 60000 65536"/>
              <a:gd name="T11" fmla="*/ 0 60000 65536"/>
              <a:gd name="T12" fmla="*/ 0 w 85"/>
              <a:gd name="T13" fmla="*/ 0 h 5"/>
              <a:gd name="T14" fmla="*/ 85 w 85"/>
              <a:gd name="T15" fmla="*/ 5 h 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5" h="5">
                <a:moveTo>
                  <a:pt x="0" y="5"/>
                </a:moveTo>
                <a:lnTo>
                  <a:pt x="85" y="0"/>
                </a:lnTo>
                <a:lnTo>
                  <a:pt x="85" y="5"/>
                </a:lnTo>
                <a:lnTo>
                  <a:pt x="0" y="5"/>
                </a:lnTo>
                <a:close/>
              </a:path>
            </a:pathLst>
          </a:cu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6" name="Rectangle 171"/>
          <p:cNvSpPr>
            <a:spLocks noChangeArrowheads="1"/>
          </p:cNvSpPr>
          <p:nvPr/>
        </p:nvSpPr>
        <p:spPr bwMode="auto">
          <a:xfrm>
            <a:off x="357554" y="3517106"/>
            <a:ext cx="3715971" cy="3276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spcBef>
                <a:spcPct val="20000"/>
              </a:spcBef>
              <a:buSzPct val="90000"/>
            </a:pPr>
            <a:r>
              <a:rPr lang="en-US" b="1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Assumptions:</a:t>
            </a:r>
          </a:p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All servers are equally skilled, </a:t>
            </a:r>
            <a:br>
              <a:rPr lang="th-TH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i.e., they all take </a:t>
            </a:r>
            <a:r>
              <a:rPr lang="en-US" i="1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</a:t>
            </a: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time to process each customer.</a:t>
            </a:r>
          </a:p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Each customer is served by </a:t>
            </a:r>
            <a:br>
              <a:rPr lang="th-TH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</a:b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only one server.</a:t>
            </a:r>
          </a:p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Customers wait in one line until their service is completed.</a:t>
            </a:r>
          </a:p>
          <a:p>
            <a:pPr marL="342900" indent="-342900">
              <a:spcBef>
                <a:spcPct val="20000"/>
              </a:spcBef>
              <a:buSzPct val="900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There is sufficient capacity to serve all demand.</a:t>
            </a:r>
          </a:p>
        </p:txBody>
      </p:sp>
      <p:sp>
        <p:nvSpPr>
          <p:cNvPr id="22533" name="Text Box 153"/>
          <p:cNvSpPr txBox="1">
            <a:spLocks noChangeArrowheads="1"/>
          </p:cNvSpPr>
          <p:nvPr/>
        </p:nvSpPr>
        <p:spPr bwMode="auto">
          <a:xfrm>
            <a:off x="4495800" y="3196431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Multiple </a:t>
            </a:r>
          </a:p>
          <a:p>
            <a:pPr algn="ctr"/>
            <a:r>
              <a:rPr lang="en-US" sz="160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servers</a:t>
            </a:r>
          </a:p>
        </p:txBody>
      </p:sp>
      <p:sp>
        <p:nvSpPr>
          <p:cNvPr id="22534" name="Text Box 154"/>
          <p:cNvSpPr txBox="1">
            <a:spLocks noChangeArrowheads="1"/>
          </p:cNvSpPr>
          <p:nvPr/>
        </p:nvSpPr>
        <p:spPr bwMode="auto">
          <a:xfrm>
            <a:off x="2948781" y="2855118"/>
            <a:ext cx="1981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Customers waiting for service</a:t>
            </a:r>
          </a:p>
        </p:txBody>
      </p:sp>
      <p:sp>
        <p:nvSpPr>
          <p:cNvPr id="22535" name="Text Box 155"/>
          <p:cNvSpPr txBox="1">
            <a:spLocks noChangeArrowheads="1"/>
          </p:cNvSpPr>
          <p:nvPr/>
        </p:nvSpPr>
        <p:spPr bwMode="auto">
          <a:xfrm>
            <a:off x="1600200" y="2158206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Arriving customers</a:t>
            </a:r>
          </a:p>
        </p:txBody>
      </p:sp>
      <p:sp>
        <p:nvSpPr>
          <p:cNvPr id="22536" name="Text Box 156"/>
          <p:cNvSpPr txBox="1">
            <a:spLocks noChangeArrowheads="1"/>
          </p:cNvSpPr>
          <p:nvPr/>
        </p:nvSpPr>
        <p:spPr bwMode="auto">
          <a:xfrm>
            <a:off x="5791200" y="2193131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Departing customers</a:t>
            </a:r>
          </a:p>
        </p:txBody>
      </p:sp>
      <p:sp>
        <p:nvSpPr>
          <p:cNvPr id="22537" name="Line 161"/>
          <p:cNvSpPr>
            <a:spLocks noChangeAspect="1" noChangeShapeType="1"/>
          </p:cNvSpPr>
          <p:nvPr/>
        </p:nvSpPr>
        <p:spPr bwMode="auto">
          <a:xfrm>
            <a:off x="3124200" y="2475706"/>
            <a:ext cx="493713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38" name="AutoShape 162"/>
          <p:cNvSpPr>
            <a:spLocks noChangeAspect="1" noChangeArrowheads="1"/>
          </p:cNvSpPr>
          <p:nvPr/>
        </p:nvSpPr>
        <p:spPr bwMode="auto">
          <a:xfrm>
            <a:off x="3617913" y="2080419"/>
            <a:ext cx="642937" cy="739775"/>
          </a:xfrm>
          <a:prstGeom prst="triangle">
            <a:avLst>
              <a:gd name="adj" fmla="val 50000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39" name="Line 163"/>
          <p:cNvSpPr>
            <a:spLocks noChangeAspect="1" noChangeShapeType="1"/>
          </p:cNvSpPr>
          <p:nvPr/>
        </p:nvSpPr>
        <p:spPr bwMode="auto">
          <a:xfrm>
            <a:off x="4343400" y="2475706"/>
            <a:ext cx="6667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0" name="Rectangle 164"/>
          <p:cNvSpPr>
            <a:spLocks noChangeAspect="1" noChangeArrowheads="1"/>
          </p:cNvSpPr>
          <p:nvPr/>
        </p:nvSpPr>
        <p:spPr bwMode="auto">
          <a:xfrm>
            <a:off x="5108575" y="1824831"/>
            <a:ext cx="395288" cy="13335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1" name="Rectangle 165"/>
          <p:cNvSpPr>
            <a:spLocks noChangeAspect="1" noChangeArrowheads="1"/>
          </p:cNvSpPr>
          <p:nvPr/>
        </p:nvSpPr>
        <p:spPr bwMode="auto">
          <a:xfrm>
            <a:off x="5232400" y="1972469"/>
            <a:ext cx="147638" cy="149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2" name="Rectangle 166"/>
          <p:cNvSpPr>
            <a:spLocks noChangeAspect="1" noChangeArrowheads="1"/>
          </p:cNvSpPr>
          <p:nvPr/>
        </p:nvSpPr>
        <p:spPr bwMode="auto">
          <a:xfrm>
            <a:off x="5232400" y="2262981"/>
            <a:ext cx="147638" cy="147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3" name="Rectangle 167"/>
          <p:cNvSpPr>
            <a:spLocks noChangeAspect="1" noChangeArrowheads="1"/>
          </p:cNvSpPr>
          <p:nvPr/>
        </p:nvSpPr>
        <p:spPr bwMode="auto">
          <a:xfrm>
            <a:off x="5232400" y="2555081"/>
            <a:ext cx="147638" cy="1476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4" name="Rectangle 168"/>
          <p:cNvSpPr>
            <a:spLocks noChangeAspect="1" noChangeArrowheads="1"/>
          </p:cNvSpPr>
          <p:nvPr/>
        </p:nvSpPr>
        <p:spPr bwMode="auto">
          <a:xfrm>
            <a:off x="5232400" y="2845594"/>
            <a:ext cx="147638" cy="1476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2545" name="Line 169"/>
          <p:cNvSpPr>
            <a:spLocks noChangeAspect="1" noChangeShapeType="1"/>
          </p:cNvSpPr>
          <p:nvPr/>
        </p:nvSpPr>
        <p:spPr bwMode="auto">
          <a:xfrm>
            <a:off x="5602288" y="2475706"/>
            <a:ext cx="493712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en-US"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F5F45959-5885-F44E-8E3B-ECF60F3B4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0" name="Oval 53">
            <a:extLst>
              <a:ext uri="{FF2B5EF4-FFF2-40B4-BE49-F238E27FC236}">
                <a16:creationId xmlns:a16="http://schemas.microsoft.com/office/drawing/2014/main" id="{0460C9AA-A951-EE4F-BCD5-4FAA13DC5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1888" y="242214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54">
            <a:extLst>
              <a:ext uri="{FF2B5EF4-FFF2-40B4-BE49-F238E27FC236}">
                <a16:creationId xmlns:a16="http://schemas.microsoft.com/office/drawing/2014/main" id="{22F3B013-8572-EB4D-8D8E-D15BCF554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0" y="242214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55">
            <a:extLst>
              <a:ext uri="{FF2B5EF4-FFF2-40B4-BE49-F238E27FC236}">
                <a16:creationId xmlns:a16="http://schemas.microsoft.com/office/drawing/2014/main" id="{10858288-483B-C74A-946A-D807AF656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525" y="242214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55">
            <a:extLst>
              <a:ext uri="{FF2B5EF4-FFF2-40B4-BE49-F238E27FC236}">
                <a16:creationId xmlns:a16="http://schemas.microsoft.com/office/drawing/2014/main" id="{65604AC3-97BC-394B-BB64-2CCF67636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79" y="1983608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Oval 55">
            <a:extLst>
              <a:ext uri="{FF2B5EF4-FFF2-40B4-BE49-F238E27FC236}">
                <a16:creationId xmlns:a16="http://schemas.microsoft.com/office/drawing/2014/main" id="{7B317C1D-0802-1B49-896C-3CB3F8B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79" y="227285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Oval 55">
            <a:extLst>
              <a:ext uri="{FF2B5EF4-FFF2-40B4-BE49-F238E27FC236}">
                <a16:creationId xmlns:a16="http://schemas.microsoft.com/office/drawing/2014/main" id="{D6FB7CCF-C44F-BD44-8135-E73330D93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79" y="2562106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Oval 55">
            <a:extLst>
              <a:ext uri="{FF2B5EF4-FFF2-40B4-BE49-F238E27FC236}">
                <a16:creationId xmlns:a16="http://schemas.microsoft.com/office/drawing/2014/main" id="{72D95AE6-C7EB-3C41-B24E-8C8245327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79" y="2860685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DC37-9A15-D642-A07D-A12ED7686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Waiting in 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B9997-AC56-CC49-B477-0473E7968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5251450" cy="4351338"/>
          </a:xfrm>
        </p:spPr>
        <p:txBody>
          <a:bodyPr>
            <a:normAutofit/>
          </a:bodyPr>
          <a:lstStyle/>
          <a:p>
            <a:r>
              <a:rPr lang="en-US" sz="1800" dirty="0"/>
              <a:t>More than one quarter of 36 M hospital admissions involve a stay in an intensive care unit (ICU) annually, accounting for $130 B. </a:t>
            </a:r>
          </a:p>
          <a:p>
            <a:r>
              <a:rPr lang="en-US" sz="1800" dirty="0"/>
              <a:t>Patients spent on average ~4 days in the ICU, 15 hours longer than necessary.</a:t>
            </a:r>
          </a:p>
          <a:p>
            <a:r>
              <a:rPr lang="en-US" sz="1800" dirty="0"/>
              <a:t>Median ER wait time = 336 minutes</a:t>
            </a:r>
          </a:p>
          <a:p>
            <a:r>
              <a:rPr lang="en-US" sz="1800" dirty="0"/>
              <a:t>1 additional hour of waiting increases P(dying) by 4.1 percentage point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706E8-1BD1-0B48-A4DD-0D75F64ED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BCFBC-0745-914E-B0B1-4125AF1D8E59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1442" name="Picture 2" descr="0617_Wait Times_Medstatix_CHART_0">
            <a:extLst>
              <a:ext uri="{FF2B5EF4-FFF2-40B4-BE49-F238E27FC236}">
                <a16:creationId xmlns:a16="http://schemas.microsoft.com/office/drawing/2014/main" id="{84AC4C5E-1F73-E743-8E78-500E5228C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2F2F2"/>
              </a:clrFrom>
              <a:clrTo>
                <a:srgbClr val="F2F2F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3436" y="2250492"/>
            <a:ext cx="2802381" cy="4258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756D75-8EE6-5744-8404-3B383E97917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688"/>
          <a:stretch/>
        </p:blipFill>
        <p:spPr>
          <a:xfrm>
            <a:off x="276436" y="4598199"/>
            <a:ext cx="5603664" cy="189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65B74F-232E-D04A-BB6B-29AD05D4DE0B}"/>
              </a:ext>
            </a:extLst>
          </p:cNvPr>
          <p:cNvSpPr txBox="1"/>
          <p:nvPr/>
        </p:nvSpPr>
        <p:spPr>
          <a:xfrm>
            <a:off x="94221" y="6475888"/>
            <a:ext cx="7699544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Univers LT 45 Light" panose="02000403030000020003" pitchFamily="2" charset="0"/>
              </a:rPr>
              <a:t>Source: Long &amp; Mathews “The Boarding Patient: Effects of ICU and Hospital Occupancy Surges on Patient Flow” (2018), Centers for Medicare &amp; Medicaid Services</a:t>
            </a:r>
          </a:p>
        </p:txBody>
      </p:sp>
    </p:spTree>
    <p:extLst>
      <p:ext uri="{BB962C8B-B14F-4D97-AF65-F5344CB8AC3E}">
        <p14:creationId xmlns:p14="http://schemas.microsoft.com/office/powerpoint/2010/main" val="294536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0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062507"/>
              </p:ext>
            </p:extLst>
          </p:nvPr>
        </p:nvGraphicFramePr>
        <p:xfrm>
          <a:off x="3490723" y="3368438"/>
          <a:ext cx="5222933" cy="7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7" name="Equation" r:id="rId4" imgW="3581400" imgH="508000" progId="Equation.3">
                  <p:embed/>
                </p:oleObj>
              </mc:Choice>
              <mc:Fallback>
                <p:oleObj name="Equation" r:id="rId4" imgW="3581400" imgH="508000" progId="Equation.3">
                  <p:embed/>
                  <p:pic>
                    <p:nvPicPr>
                      <p:cNvPr id="307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723" y="3368438"/>
                        <a:ext cx="5222933" cy="74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22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5742237"/>
            <a:ext cx="8229600" cy="1044346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sz="1800" dirty="0">
                <a:latin typeface="Univers LT 45 Light" panose="02000403030000020003" pitchFamily="2" charset="0"/>
              </a:rPr>
              <a:t>The above </a:t>
            </a:r>
            <a:r>
              <a:rPr lang="en-US" sz="1800" b="1" dirty="0">
                <a:latin typeface="Univers LT 45 Light" panose="02000403030000020003" pitchFamily="2" charset="0"/>
              </a:rPr>
              <a:t>Time in queue </a:t>
            </a:r>
            <a:r>
              <a:rPr lang="en-US" sz="1800" dirty="0">
                <a:latin typeface="Univers LT 45 Light" panose="02000403030000020003" pitchFamily="2" charset="0"/>
              </a:rPr>
              <a:t>equation works only for a stable system, </a:t>
            </a:r>
            <a:br>
              <a:rPr lang="en-US" sz="1800" dirty="0">
                <a:latin typeface="Univers LT 45 Light" panose="02000403030000020003" pitchFamily="2" charset="0"/>
              </a:rPr>
            </a:br>
            <a:r>
              <a:rPr lang="en-US" sz="1800" dirty="0">
                <a:latin typeface="Univers LT 45 Light" panose="02000403030000020003" pitchFamily="2" charset="0"/>
              </a:rPr>
              <a:t>i.e., a system with implied utilization less than 100%, with one line.</a:t>
            </a:r>
          </a:p>
          <a:p>
            <a:pPr marL="0" indent="0" eaLnBrk="1" hangingPunct="1">
              <a:buNone/>
            </a:pPr>
            <a:endParaRPr lang="en-US" sz="1800" dirty="0">
              <a:latin typeface="Univers LT 45 Light" panose="02000403030000020003" pitchFamily="2" charset="0"/>
            </a:endParaRPr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406400" y="2028009"/>
            <a:ext cx="2667000" cy="1333500"/>
            <a:chOff x="1392" y="816"/>
            <a:chExt cx="2592" cy="1296"/>
          </a:xfrm>
        </p:grpSpPr>
        <p:sp>
          <p:nvSpPr>
            <p:cNvPr id="3085" name="Line 5"/>
            <p:cNvSpPr>
              <a:spLocks noChangeAspect="1" noChangeShapeType="1"/>
            </p:cNvSpPr>
            <p:nvPr/>
          </p:nvSpPr>
          <p:spPr bwMode="auto">
            <a:xfrm>
              <a:off x="1392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6" name="AutoShape 6"/>
            <p:cNvSpPr>
              <a:spLocks noChangeAspect="1" noChangeArrowheads="1"/>
            </p:cNvSpPr>
            <p:nvPr/>
          </p:nvSpPr>
          <p:spPr bwMode="auto">
            <a:xfrm>
              <a:off x="1872" y="1064"/>
              <a:ext cx="624" cy="720"/>
            </a:xfrm>
            <a:prstGeom prst="triangle">
              <a:avLst>
                <a:gd name="adj" fmla="val 50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7" name="Line 7"/>
            <p:cNvSpPr>
              <a:spLocks noChangeAspect="1" noChangeShapeType="1"/>
            </p:cNvSpPr>
            <p:nvPr/>
          </p:nvSpPr>
          <p:spPr bwMode="auto">
            <a:xfrm>
              <a:off x="2448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8" name="Rectangle 8"/>
            <p:cNvSpPr>
              <a:spLocks noChangeAspect="1" noChangeArrowheads="1"/>
            </p:cNvSpPr>
            <p:nvPr/>
          </p:nvSpPr>
          <p:spPr bwMode="auto">
            <a:xfrm>
              <a:off x="3024" y="816"/>
              <a:ext cx="384" cy="129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9" name="Rectangle 9"/>
            <p:cNvSpPr>
              <a:spLocks noChangeAspect="1" noChangeArrowheads="1"/>
            </p:cNvSpPr>
            <p:nvPr/>
          </p:nvSpPr>
          <p:spPr bwMode="auto">
            <a:xfrm>
              <a:off x="3144" y="9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0" name="Rectangle 10"/>
            <p:cNvSpPr>
              <a:spLocks noChangeAspect="1" noChangeArrowheads="1"/>
            </p:cNvSpPr>
            <p:nvPr/>
          </p:nvSpPr>
          <p:spPr bwMode="auto">
            <a:xfrm>
              <a:off x="3144" y="124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1" name="Rectangle 11"/>
            <p:cNvSpPr>
              <a:spLocks noChangeAspect="1" noChangeArrowheads="1"/>
            </p:cNvSpPr>
            <p:nvPr/>
          </p:nvSpPr>
          <p:spPr bwMode="auto">
            <a:xfrm>
              <a:off x="3144" y="152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2" name="Rectangle 12"/>
            <p:cNvSpPr>
              <a:spLocks noChangeAspect="1" noChangeArrowheads="1"/>
            </p:cNvSpPr>
            <p:nvPr/>
          </p:nvSpPr>
          <p:spPr bwMode="auto">
            <a:xfrm>
              <a:off x="3144" y="180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3" name="Line 13"/>
            <p:cNvSpPr>
              <a:spLocks noChangeAspect="1" noChangeShapeType="1"/>
            </p:cNvSpPr>
            <p:nvPr/>
          </p:nvSpPr>
          <p:spPr bwMode="auto">
            <a:xfrm>
              <a:off x="3504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</p:grpSp>
      <p:sp>
        <p:nvSpPr>
          <p:cNvPr id="3077" name="AutoShape 14"/>
          <p:cNvSpPr>
            <a:spLocks/>
          </p:cNvSpPr>
          <p:nvPr/>
        </p:nvSpPr>
        <p:spPr bwMode="auto">
          <a:xfrm rot="16200000">
            <a:off x="1104900" y="3082407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180622" y="3556347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T</a:t>
            </a:r>
            <a:r>
              <a:rPr lang="en-US" sz="1400" i="1" baseline="-25000" dirty="0">
                <a:latin typeface="Univers LT 45 Light" panose="02000403030000020003" pitchFamily="2" charset="0"/>
              </a:rPr>
              <a:t>q</a:t>
            </a:r>
            <a:r>
              <a:rPr lang="en-US" sz="1400" dirty="0">
                <a:latin typeface="Univers LT 45 Light" panose="02000403030000020003" pitchFamily="2" charset="0"/>
              </a:rPr>
              <a:t> = Time in queue</a:t>
            </a:r>
          </a:p>
        </p:txBody>
      </p:sp>
      <p:sp>
        <p:nvSpPr>
          <p:cNvPr id="3084" name="Text Box 23"/>
          <p:cNvSpPr txBox="1">
            <a:spLocks noChangeArrowheads="1"/>
          </p:cNvSpPr>
          <p:nvPr/>
        </p:nvSpPr>
        <p:spPr bwMode="auto">
          <a:xfrm>
            <a:off x="4016781" y="1858732"/>
            <a:ext cx="490553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Recall: </a:t>
            </a:r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p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 = processing time</a:t>
            </a:r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, m </a:t>
            </a: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= number of servers</a:t>
            </a:r>
            <a:b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</a:br>
            <a:r>
              <a:rPr lang="en-US" sz="1600" dirty="0">
                <a:solidFill>
                  <a:srgbClr val="545454"/>
                </a:solidFill>
                <a:latin typeface="Univers LT 45 Light" panose="02000403030000020003" pitchFamily="2" charset="0"/>
              </a:rPr>
              <a:t>Utilization = demand / capacity = </a:t>
            </a:r>
            <a:r>
              <a:rPr lang="en-US" sz="1600" i="1" dirty="0">
                <a:solidFill>
                  <a:srgbClr val="545454"/>
                </a:solidFill>
                <a:latin typeface="Univers LT 45 Light" panose="02000403030000020003" pitchFamily="2" charset="0"/>
              </a:rPr>
              <a:t>p / ma</a:t>
            </a:r>
          </a:p>
        </p:txBody>
      </p:sp>
      <p:graphicFrame>
        <p:nvGraphicFramePr>
          <p:cNvPr id="23" name="Object 0">
            <a:extLst>
              <a:ext uri="{FF2B5EF4-FFF2-40B4-BE49-F238E27FC236}">
                <a16:creationId xmlns:a16="http://schemas.microsoft.com/office/drawing/2014/main" id="{7D9DFCF9-BC28-E848-BC37-0B178C7CB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119769"/>
              </p:ext>
            </p:extLst>
          </p:nvPr>
        </p:nvGraphicFramePr>
        <p:xfrm>
          <a:off x="3282061" y="4887786"/>
          <a:ext cx="5640256" cy="6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8" name="Equation" r:id="rId6" imgW="4254480" imgH="507960" progId="Equation.3">
                  <p:embed/>
                </p:oleObj>
              </mc:Choice>
              <mc:Fallback>
                <p:oleObj name="Equation" r:id="rId6" imgW="4254480" imgH="507960" progId="Equation.3">
                  <p:embed/>
                  <p:pic>
                    <p:nvPicPr>
                      <p:cNvPr id="23" name="Object 0">
                        <a:extLst>
                          <a:ext uri="{FF2B5EF4-FFF2-40B4-BE49-F238E27FC236}">
                            <a16:creationId xmlns:a16="http://schemas.microsoft.com/office/drawing/2014/main" id="{7D9DFCF9-BC28-E848-BC37-0B178C7CB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061" y="4887786"/>
                        <a:ext cx="5640256" cy="661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7">
            <a:extLst>
              <a:ext uri="{FF2B5EF4-FFF2-40B4-BE49-F238E27FC236}">
                <a16:creationId xmlns:a16="http://schemas.microsoft.com/office/drawing/2014/main" id="{84828F4A-C860-5F45-8F45-BEDD8BE2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029" y="4556284"/>
            <a:ext cx="202071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Single-server </a:t>
            </a:r>
            <a:r>
              <a:rPr lang="en-US" sz="1600" b="1" i="1" dirty="0">
                <a:latin typeface="Univers LT 45 Light" panose="02000403030000020003" pitchFamily="2" charset="0"/>
              </a:rPr>
              <a:t>m</a:t>
            </a:r>
            <a:r>
              <a:rPr lang="en-US" sz="1600" b="1" dirty="0">
                <a:latin typeface="Univers LT 45 Light" panose="02000403030000020003" pitchFamily="2" charset="0"/>
              </a:rPr>
              <a:t> = 1: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A307B6-CF29-0B45-9E6B-A8121159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in Queue</a:t>
            </a:r>
            <a:r>
              <a:rPr lang="en-US" dirty="0"/>
              <a:t>/Waiting Time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4761C2-E94D-0043-AB56-7E531592792E}"/>
              </a:ext>
            </a:extLst>
          </p:cNvPr>
          <p:cNvSpPr/>
          <p:nvPr/>
        </p:nvSpPr>
        <p:spPr>
          <a:xfrm>
            <a:off x="3378029" y="3214157"/>
            <a:ext cx="5467616" cy="997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87101F6B-B214-424A-916F-80A4630B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029" y="2775009"/>
            <a:ext cx="29279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For any number of servers </a:t>
            </a:r>
            <a:r>
              <a:rPr lang="en-US" sz="1600" i="1" dirty="0">
                <a:latin typeface="Univers LT 45 Light" panose="02000403030000020003" pitchFamily="2" charset="0"/>
              </a:rPr>
              <a:t>m:</a:t>
            </a:r>
            <a:endParaRPr lang="en-US" sz="1600" b="1" dirty="0">
              <a:latin typeface="Univers LT 45 Light" panose="02000403030000020003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68DB2F10-871C-7B40-A42C-EF947E56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0" name="Oval 53">
            <a:extLst>
              <a:ext uri="{FF2B5EF4-FFF2-40B4-BE49-F238E27FC236}">
                <a16:creationId xmlns:a16="http://schemas.microsoft.com/office/drawing/2014/main" id="{44882E67-D4D6-C54C-9256-D78622D1D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129" y="261717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54">
            <a:extLst>
              <a:ext uri="{FF2B5EF4-FFF2-40B4-BE49-F238E27FC236}">
                <a16:creationId xmlns:a16="http://schemas.microsoft.com/office/drawing/2014/main" id="{D1BAABD1-42BD-9047-AEE8-E96B2EA67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741" y="261717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5">
            <a:extLst>
              <a:ext uri="{FF2B5EF4-FFF2-40B4-BE49-F238E27FC236}">
                <a16:creationId xmlns:a16="http://schemas.microsoft.com/office/drawing/2014/main" id="{15F9E93A-DA49-A14D-829C-D7FFB471BA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766" y="261717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03325C2F-46F3-D34D-915F-086A88394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55" y="2191216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55">
            <a:extLst>
              <a:ext uri="{FF2B5EF4-FFF2-40B4-BE49-F238E27FC236}">
                <a16:creationId xmlns:a16="http://schemas.microsoft.com/office/drawing/2014/main" id="{1781B73E-DA45-B643-8C60-416D288DF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55" y="2480465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55">
            <a:extLst>
              <a:ext uri="{FF2B5EF4-FFF2-40B4-BE49-F238E27FC236}">
                <a16:creationId xmlns:a16="http://schemas.microsoft.com/office/drawing/2014/main" id="{929E059D-0A39-A341-ADF8-890A0E6BD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55" y="2769714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id="{00FF7FE0-541D-104E-ABD1-A93DA03E1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355" y="3068293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/>
      <p:bldP spid="3077" grpId="0" animBg="1"/>
      <p:bldP spid="3079" grpId="0"/>
      <p:bldP spid="24" grpId="0" animBg="1"/>
      <p:bldP spid="2" grpId="0" animBg="1"/>
      <p:bldP spid="2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AutoShape 20"/>
          <p:cNvSpPr>
            <a:spLocks/>
          </p:cNvSpPr>
          <p:nvPr/>
        </p:nvSpPr>
        <p:spPr bwMode="auto">
          <a:xfrm flipH="1">
            <a:off x="3871899" y="1903412"/>
            <a:ext cx="2743200" cy="1525588"/>
          </a:xfrm>
          <a:prstGeom prst="borderCallout3">
            <a:avLst>
              <a:gd name="adj1" fmla="val 7491"/>
              <a:gd name="adj2" fmla="val 102778"/>
              <a:gd name="adj3" fmla="val 7491"/>
              <a:gd name="adj4" fmla="val 127662"/>
              <a:gd name="adj5" fmla="val 65347"/>
              <a:gd name="adj6" fmla="val 127662"/>
              <a:gd name="adj7" fmla="val 121537"/>
              <a:gd name="adj8" fmla="val 109722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 dirty="0">
                <a:latin typeface="Univers LT 45 Light" panose="02000403030000020003" pitchFamily="2" charset="0"/>
              </a:rPr>
              <a:t>The </a:t>
            </a:r>
            <a:r>
              <a:rPr lang="en-US" sz="1600" b="1" dirty="0">
                <a:latin typeface="Univers LT 45 Light" panose="02000403030000020003" pitchFamily="2" charset="0"/>
              </a:rPr>
              <a:t>capacity factor</a:t>
            </a:r>
            <a:r>
              <a:rPr lang="en-US" sz="1600" dirty="0">
                <a:latin typeface="Univers LT 45 Light" panose="02000403030000020003" pitchFamily="2" charset="0"/>
              </a:rPr>
              <a:t>:</a:t>
            </a:r>
          </a:p>
          <a:p>
            <a:endParaRPr lang="en-US" sz="1600" dirty="0">
              <a:latin typeface="Univers LT 45 Light" panose="02000403030000020003" pitchFamily="2" charset="0"/>
            </a:endParaRPr>
          </a:p>
          <a:p>
            <a:r>
              <a:rPr lang="en-US" sz="1600" dirty="0">
                <a:latin typeface="Univers LT 45 Light" panose="02000403030000020003" pitchFamily="2" charset="0"/>
              </a:rPr>
              <a:t>Average processing time of the system = </a:t>
            </a:r>
            <a:r>
              <a:rPr lang="en-US" sz="1600" i="1" dirty="0">
                <a:latin typeface="Univers LT 45 Light" panose="02000403030000020003" pitchFamily="2" charset="0"/>
              </a:rPr>
              <a:t>p</a:t>
            </a:r>
            <a:r>
              <a:rPr lang="en-US" sz="1600" dirty="0">
                <a:latin typeface="Univers LT 45 Light" panose="02000403030000020003" pitchFamily="2" charset="0"/>
              </a:rPr>
              <a:t>.</a:t>
            </a:r>
          </a:p>
          <a:p>
            <a:r>
              <a:rPr lang="en-US" sz="1600" dirty="0">
                <a:latin typeface="Univers LT 45 Light" panose="02000403030000020003" pitchFamily="2" charset="0"/>
              </a:rPr>
              <a:t>Demand does not influence this factor.</a:t>
            </a:r>
          </a:p>
          <a:p>
            <a:pPr algn="ctr"/>
            <a:endParaRPr lang="en-US" sz="1600" i="1" dirty="0">
              <a:latin typeface="Univers LT 45 Light" panose="02000403030000020003" pitchFamily="2" charset="0"/>
            </a:endParaRPr>
          </a:p>
        </p:txBody>
      </p:sp>
      <p:sp>
        <p:nvSpPr>
          <p:cNvPr id="4102" name="Text Box 23"/>
          <p:cNvSpPr txBox="1">
            <a:spLocks noChangeArrowheads="1"/>
          </p:cNvSpPr>
          <p:nvPr/>
        </p:nvSpPr>
        <p:spPr bwMode="auto">
          <a:xfrm>
            <a:off x="474405" y="4849186"/>
            <a:ext cx="3276600" cy="1201738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>
                <a:latin typeface="Univers LT 45 Light" panose="02000403030000020003" pitchFamily="2" charset="0"/>
              </a:rPr>
              <a:t>The </a:t>
            </a:r>
            <a:r>
              <a:rPr lang="en-US" sz="1600" b="1">
                <a:latin typeface="Univers LT 45 Light" panose="02000403030000020003" pitchFamily="2" charset="0"/>
              </a:rPr>
              <a:t>utilization factor</a:t>
            </a:r>
            <a:r>
              <a:rPr lang="en-US" sz="1600">
                <a:latin typeface="Univers LT 45 Light" panose="02000403030000020003" pitchFamily="2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>
                <a:latin typeface="Univers LT 45 Light" panose="02000403030000020003" pitchFamily="2" charset="0"/>
              </a:rPr>
              <a:t>Average demand influences this factor because utilization is the ratio of demand to capacity. </a:t>
            </a:r>
          </a:p>
        </p:txBody>
      </p:sp>
      <p:sp>
        <p:nvSpPr>
          <p:cNvPr id="4103" name="Line 24"/>
          <p:cNvSpPr>
            <a:spLocks noChangeShapeType="1"/>
          </p:cNvSpPr>
          <p:nvPr/>
        </p:nvSpPr>
        <p:spPr bwMode="auto">
          <a:xfrm flipV="1">
            <a:off x="3147999" y="4313834"/>
            <a:ext cx="1447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4105" name="Line 27"/>
          <p:cNvSpPr>
            <a:spLocks noChangeShapeType="1"/>
          </p:cNvSpPr>
          <p:nvPr/>
        </p:nvSpPr>
        <p:spPr bwMode="auto">
          <a:xfrm flipH="1" flipV="1">
            <a:off x="7269502" y="4161418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graphicFrame>
        <p:nvGraphicFramePr>
          <p:cNvPr id="22" name="Object 0">
            <a:extLst>
              <a:ext uri="{FF2B5EF4-FFF2-40B4-BE49-F238E27FC236}">
                <a16:creationId xmlns:a16="http://schemas.microsoft.com/office/drawing/2014/main" id="{A56113C5-A4B7-1745-B859-0D30F7BD1A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49243"/>
              </p:ext>
            </p:extLst>
          </p:nvPr>
        </p:nvGraphicFramePr>
        <p:xfrm>
          <a:off x="796274" y="3571284"/>
          <a:ext cx="6988126" cy="81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87" name="Equation" r:id="rId4" imgW="4254480" imgH="507960" progId="Equation.3">
                  <p:embed/>
                </p:oleObj>
              </mc:Choice>
              <mc:Fallback>
                <p:oleObj name="Equation" r:id="rId4" imgW="4254480" imgH="507960" progId="Equation.3">
                  <p:embed/>
                  <p:pic>
                    <p:nvPicPr>
                      <p:cNvPr id="22" name="Object 0">
                        <a:extLst>
                          <a:ext uri="{FF2B5EF4-FFF2-40B4-BE49-F238E27FC236}">
                            <a16:creationId xmlns:a16="http://schemas.microsoft.com/office/drawing/2014/main" id="{A56113C5-A4B7-1745-B859-0D30F7BD1A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74" y="3571284"/>
                        <a:ext cx="6988126" cy="8191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193D87DB-2E57-C442-A45F-37720F51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in Queue</a:t>
            </a:r>
            <a:r>
              <a:rPr lang="en-US" dirty="0"/>
              <a:t>/Waiting Time</a:t>
            </a:r>
            <a:endParaRPr lang="en-US" b="1" dirty="0"/>
          </a:p>
        </p:txBody>
      </p:sp>
      <p:sp>
        <p:nvSpPr>
          <p:cNvPr id="35" name="Slide Number Placeholder 5">
            <a:extLst>
              <a:ext uri="{FF2B5EF4-FFF2-40B4-BE49-F238E27FC236}">
                <a16:creationId xmlns:a16="http://schemas.microsoft.com/office/drawing/2014/main" id="{35C6E8D3-8DBB-A946-95DC-597B8018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104" name="Text Box 26"/>
          <p:cNvSpPr txBox="1">
            <a:spLocks noChangeArrowheads="1"/>
          </p:cNvSpPr>
          <p:nvPr/>
        </p:nvSpPr>
        <p:spPr bwMode="auto">
          <a:xfrm>
            <a:off x="5189578" y="4542418"/>
            <a:ext cx="3616569" cy="144655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The </a:t>
            </a:r>
            <a:r>
              <a:rPr lang="en-US" sz="1600" b="1" dirty="0">
                <a:latin typeface="Univers LT 45 Light" panose="02000403030000020003" pitchFamily="2" charset="0"/>
              </a:rPr>
              <a:t>variability factor</a:t>
            </a:r>
            <a:r>
              <a:rPr lang="en-US" sz="1600" dirty="0">
                <a:latin typeface="Univers LT 45 Light" panose="02000403030000020003" pitchFamily="2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This is how variability influences time in queue. The more variability (holding average demand and capacity constant) the more time in queue.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  <p:bldP spid="4102" grpId="0" animBg="1"/>
      <p:bldP spid="4103" grpId="0" animBg="1"/>
      <p:bldP spid="4105" grpId="0" animBg="1"/>
      <p:bldP spid="410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0"/>
          <p:cNvGraphicFramePr>
            <a:graphicFrameLocks noGrp="1" noChangeAspect="1"/>
          </p:cNvGraphicFramePr>
          <p:nvPr>
            <p:ph idx="1"/>
          </p:nvPr>
        </p:nvGraphicFramePr>
        <p:xfrm>
          <a:off x="3734132" y="3337971"/>
          <a:ext cx="5222933" cy="7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3" name="Equation" r:id="rId4" imgW="3581400" imgH="508000" progId="Equation.3">
                  <p:embed/>
                </p:oleObj>
              </mc:Choice>
              <mc:Fallback>
                <p:oleObj name="Equation" r:id="rId4" imgW="3581400" imgH="508000" progId="Equation.3">
                  <p:embed/>
                  <p:pic>
                    <p:nvPicPr>
                      <p:cNvPr id="307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132" y="3337971"/>
                        <a:ext cx="5222933" cy="74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Rectangle 22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5793251"/>
            <a:ext cx="8229600" cy="914400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 algn="ctr" eaLnBrk="1" hangingPunct="1">
              <a:buNone/>
            </a:pPr>
            <a:r>
              <a:rPr lang="en-US" sz="2000" b="1" dirty="0">
                <a:latin typeface="Univers LT 45 Light" panose="02000403030000020003" pitchFamily="2" charset="0"/>
              </a:rPr>
              <a:t>Time in system </a:t>
            </a:r>
            <a:r>
              <a:rPr lang="en-US" sz="2000" b="1" i="1" dirty="0">
                <a:latin typeface="Univers LT 45 Light" panose="02000403030000020003" pitchFamily="2" charset="0"/>
              </a:rPr>
              <a:t>(T)</a:t>
            </a:r>
            <a:r>
              <a:rPr lang="en-US" sz="2000" b="1" dirty="0">
                <a:latin typeface="Univers LT 45 Light" panose="02000403030000020003" pitchFamily="2" charset="0"/>
              </a:rPr>
              <a:t> </a:t>
            </a:r>
            <a:r>
              <a:rPr lang="en-US" sz="2000" dirty="0">
                <a:latin typeface="Univers LT 45 Light" panose="02000403030000020003" pitchFamily="2" charset="0"/>
              </a:rPr>
              <a:t>= Time in queue </a:t>
            </a:r>
            <a:r>
              <a:rPr lang="en-US" sz="2000" i="1" dirty="0">
                <a:latin typeface="Univers LT 45 Light" panose="02000403030000020003" pitchFamily="2" charset="0"/>
              </a:rPr>
              <a:t>(</a:t>
            </a:r>
            <a:r>
              <a:rPr lang="en-US" sz="2000" i="1" dirty="0" err="1">
                <a:latin typeface="Univers LT 45 Light" panose="02000403030000020003" pitchFamily="2" charset="0"/>
              </a:rPr>
              <a:t>T</a:t>
            </a:r>
            <a:r>
              <a:rPr lang="en-US" sz="2000" i="1" baseline="-25000" dirty="0" err="1">
                <a:latin typeface="Univers LT 45 Light" panose="02000403030000020003" pitchFamily="2" charset="0"/>
              </a:rPr>
              <a:t>q</a:t>
            </a:r>
            <a:r>
              <a:rPr lang="en-US" sz="2000" i="1" dirty="0">
                <a:latin typeface="Univers LT 45 Light" panose="02000403030000020003" pitchFamily="2" charset="0"/>
              </a:rPr>
              <a:t>) </a:t>
            </a:r>
            <a:r>
              <a:rPr lang="en-US" sz="2000" dirty="0">
                <a:latin typeface="Univers LT 45 Light" panose="02000403030000020003" pitchFamily="2" charset="0"/>
              </a:rPr>
              <a:t>+ Time in service </a:t>
            </a:r>
            <a:r>
              <a:rPr lang="en-US" sz="2000" i="1" dirty="0">
                <a:latin typeface="Univers LT 45 Light" panose="02000403030000020003" pitchFamily="2" charset="0"/>
              </a:rPr>
              <a:t>(p)</a:t>
            </a:r>
            <a:endParaRPr lang="en-US" sz="2000" b="1" i="1" dirty="0">
              <a:latin typeface="Univers LT 45 Light" panose="02000403030000020003" pitchFamily="2" charset="0"/>
            </a:endParaRPr>
          </a:p>
        </p:txBody>
      </p:sp>
      <p:grpSp>
        <p:nvGrpSpPr>
          <p:cNvPr id="3076" name="Group 4"/>
          <p:cNvGrpSpPr>
            <a:grpSpLocks noChangeAspect="1"/>
          </p:cNvGrpSpPr>
          <p:nvPr/>
        </p:nvGrpSpPr>
        <p:grpSpPr bwMode="auto">
          <a:xfrm>
            <a:off x="406400" y="2028009"/>
            <a:ext cx="2667000" cy="1333500"/>
            <a:chOff x="1392" y="816"/>
            <a:chExt cx="2592" cy="1296"/>
          </a:xfrm>
        </p:grpSpPr>
        <p:sp>
          <p:nvSpPr>
            <p:cNvPr id="3085" name="Line 5"/>
            <p:cNvSpPr>
              <a:spLocks noChangeAspect="1" noChangeShapeType="1"/>
            </p:cNvSpPr>
            <p:nvPr/>
          </p:nvSpPr>
          <p:spPr bwMode="auto">
            <a:xfrm>
              <a:off x="1392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6" name="AutoShape 6"/>
            <p:cNvSpPr>
              <a:spLocks noChangeAspect="1" noChangeArrowheads="1"/>
            </p:cNvSpPr>
            <p:nvPr/>
          </p:nvSpPr>
          <p:spPr bwMode="auto">
            <a:xfrm>
              <a:off x="1872" y="1064"/>
              <a:ext cx="624" cy="720"/>
            </a:xfrm>
            <a:prstGeom prst="triangle">
              <a:avLst>
                <a:gd name="adj" fmla="val 50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7" name="Line 7"/>
            <p:cNvSpPr>
              <a:spLocks noChangeAspect="1" noChangeShapeType="1"/>
            </p:cNvSpPr>
            <p:nvPr/>
          </p:nvSpPr>
          <p:spPr bwMode="auto">
            <a:xfrm>
              <a:off x="2448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8" name="Rectangle 8"/>
            <p:cNvSpPr>
              <a:spLocks noChangeAspect="1" noChangeArrowheads="1"/>
            </p:cNvSpPr>
            <p:nvPr/>
          </p:nvSpPr>
          <p:spPr bwMode="auto">
            <a:xfrm>
              <a:off x="3024" y="816"/>
              <a:ext cx="384" cy="129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89" name="Rectangle 9"/>
            <p:cNvSpPr>
              <a:spLocks noChangeAspect="1" noChangeArrowheads="1"/>
            </p:cNvSpPr>
            <p:nvPr/>
          </p:nvSpPr>
          <p:spPr bwMode="auto">
            <a:xfrm>
              <a:off x="3144" y="9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0" name="Rectangle 10"/>
            <p:cNvSpPr>
              <a:spLocks noChangeAspect="1" noChangeArrowheads="1"/>
            </p:cNvSpPr>
            <p:nvPr/>
          </p:nvSpPr>
          <p:spPr bwMode="auto">
            <a:xfrm>
              <a:off x="3144" y="124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1" name="Rectangle 11"/>
            <p:cNvSpPr>
              <a:spLocks noChangeAspect="1" noChangeArrowheads="1"/>
            </p:cNvSpPr>
            <p:nvPr/>
          </p:nvSpPr>
          <p:spPr bwMode="auto">
            <a:xfrm>
              <a:off x="3144" y="152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2" name="Rectangle 12"/>
            <p:cNvSpPr>
              <a:spLocks noChangeAspect="1" noChangeArrowheads="1"/>
            </p:cNvSpPr>
            <p:nvPr/>
          </p:nvSpPr>
          <p:spPr bwMode="auto">
            <a:xfrm>
              <a:off x="3144" y="180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3093" name="Line 13"/>
            <p:cNvSpPr>
              <a:spLocks noChangeAspect="1" noChangeShapeType="1"/>
            </p:cNvSpPr>
            <p:nvPr/>
          </p:nvSpPr>
          <p:spPr bwMode="auto">
            <a:xfrm>
              <a:off x="3504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</p:grpSp>
      <p:sp>
        <p:nvSpPr>
          <p:cNvPr id="3077" name="AutoShape 14"/>
          <p:cNvSpPr>
            <a:spLocks/>
          </p:cNvSpPr>
          <p:nvPr/>
        </p:nvSpPr>
        <p:spPr bwMode="auto">
          <a:xfrm rot="16200000">
            <a:off x="1104900" y="3082407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3078" name="AutoShape 15"/>
          <p:cNvSpPr>
            <a:spLocks/>
          </p:cNvSpPr>
          <p:nvPr/>
        </p:nvSpPr>
        <p:spPr bwMode="auto">
          <a:xfrm rot="16200000">
            <a:off x="2120900" y="3082407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3079" name="Text Box 16"/>
          <p:cNvSpPr txBox="1">
            <a:spLocks noChangeArrowheads="1"/>
          </p:cNvSpPr>
          <p:nvPr/>
        </p:nvSpPr>
        <p:spPr bwMode="auto">
          <a:xfrm>
            <a:off x="180622" y="3556347"/>
            <a:ext cx="19050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T</a:t>
            </a:r>
            <a:r>
              <a:rPr lang="en-US" sz="1400" i="1" baseline="-25000" dirty="0">
                <a:latin typeface="Univers LT 45 Light" panose="02000403030000020003" pitchFamily="2" charset="0"/>
              </a:rPr>
              <a:t>q</a:t>
            </a:r>
            <a:r>
              <a:rPr lang="en-US" sz="1400" dirty="0">
                <a:latin typeface="Univers LT 45 Light" panose="02000403030000020003" pitchFamily="2" charset="0"/>
              </a:rPr>
              <a:t> = Time in queue</a:t>
            </a:r>
          </a:p>
        </p:txBody>
      </p:sp>
      <p:sp>
        <p:nvSpPr>
          <p:cNvPr id="3080" name="Text Box 17"/>
          <p:cNvSpPr txBox="1">
            <a:spLocks noChangeArrowheads="1"/>
          </p:cNvSpPr>
          <p:nvPr/>
        </p:nvSpPr>
        <p:spPr bwMode="auto">
          <a:xfrm>
            <a:off x="1854200" y="3562697"/>
            <a:ext cx="176723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p</a:t>
            </a:r>
            <a:r>
              <a:rPr lang="en-US" sz="1400" dirty="0">
                <a:latin typeface="Univers LT 45 Light" panose="02000403030000020003" pitchFamily="2" charset="0"/>
              </a:rPr>
              <a:t> = Time in service</a:t>
            </a:r>
          </a:p>
        </p:txBody>
      </p:sp>
      <p:sp>
        <p:nvSpPr>
          <p:cNvPr id="3081" name="AutoShape 18"/>
          <p:cNvSpPr>
            <a:spLocks/>
          </p:cNvSpPr>
          <p:nvPr/>
        </p:nvSpPr>
        <p:spPr bwMode="auto">
          <a:xfrm rot="16200000">
            <a:off x="1625600" y="3192476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3082" name="Text Box 19"/>
          <p:cNvSpPr txBox="1">
            <a:spLocks noChangeArrowheads="1"/>
          </p:cNvSpPr>
          <p:nvPr/>
        </p:nvSpPr>
        <p:spPr bwMode="auto">
          <a:xfrm>
            <a:off x="805743" y="4113226"/>
            <a:ext cx="20207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i="1" dirty="0">
                <a:latin typeface="Univers LT 45 Light" panose="02000403030000020003" pitchFamily="2" charset="0"/>
              </a:rPr>
              <a:t>T = T</a:t>
            </a:r>
            <a:r>
              <a:rPr lang="en-US" sz="1400" i="1" baseline="-25000" dirty="0">
                <a:latin typeface="Univers LT 45 Light" panose="02000403030000020003" pitchFamily="2" charset="0"/>
              </a:rPr>
              <a:t>q</a:t>
            </a:r>
            <a:r>
              <a:rPr lang="en-US" sz="1400" dirty="0">
                <a:latin typeface="Univers LT 45 Light" panose="02000403030000020003" pitchFamily="2" charset="0"/>
              </a:rPr>
              <a:t> + </a:t>
            </a:r>
            <a:r>
              <a:rPr lang="en-US" sz="1400" i="1" dirty="0">
                <a:latin typeface="Univers LT 45 Light" panose="02000403030000020003" pitchFamily="2" charset="0"/>
              </a:rPr>
              <a:t>p</a:t>
            </a:r>
            <a:r>
              <a:rPr lang="en-US" sz="1400" dirty="0">
                <a:latin typeface="Univers LT 45 Light" panose="02000403030000020003" pitchFamily="2" charset="0"/>
              </a:rPr>
              <a:t> = Flow time</a:t>
            </a:r>
          </a:p>
        </p:txBody>
      </p:sp>
      <p:graphicFrame>
        <p:nvGraphicFramePr>
          <p:cNvPr id="23" name="Object 0">
            <a:extLst>
              <a:ext uri="{FF2B5EF4-FFF2-40B4-BE49-F238E27FC236}">
                <a16:creationId xmlns:a16="http://schemas.microsoft.com/office/drawing/2014/main" id="{7D9DFCF9-BC28-E848-BC37-0B178C7CBE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052687"/>
              </p:ext>
            </p:extLst>
          </p:nvPr>
        </p:nvGraphicFramePr>
        <p:xfrm>
          <a:off x="3316809" y="4757553"/>
          <a:ext cx="5640256" cy="661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634" name="Equation" r:id="rId6" imgW="4254480" imgH="507960" progId="Equation.3">
                  <p:embed/>
                </p:oleObj>
              </mc:Choice>
              <mc:Fallback>
                <p:oleObj name="Equation" r:id="rId6" imgW="4254480" imgH="507960" progId="Equation.3">
                  <p:embed/>
                  <p:pic>
                    <p:nvPicPr>
                      <p:cNvPr id="23" name="Object 0">
                        <a:extLst>
                          <a:ext uri="{FF2B5EF4-FFF2-40B4-BE49-F238E27FC236}">
                            <a16:creationId xmlns:a16="http://schemas.microsoft.com/office/drawing/2014/main" id="{7D9DFCF9-BC28-E848-BC37-0B178C7CB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6809" y="4757553"/>
                        <a:ext cx="5640256" cy="661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7">
            <a:extLst>
              <a:ext uri="{FF2B5EF4-FFF2-40B4-BE49-F238E27FC236}">
                <a16:creationId xmlns:a16="http://schemas.microsoft.com/office/drawing/2014/main" id="{84828F4A-C860-5F45-8F45-BEDD8BE22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438" y="4421003"/>
            <a:ext cx="2020712" cy="3365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Single-server </a:t>
            </a:r>
            <a:r>
              <a:rPr lang="en-US" sz="1600" b="1" i="1" dirty="0">
                <a:latin typeface="Univers LT 45 Light" panose="02000403030000020003" pitchFamily="2" charset="0"/>
              </a:rPr>
              <a:t>m</a:t>
            </a:r>
            <a:r>
              <a:rPr lang="en-US" sz="1600" b="1" dirty="0">
                <a:latin typeface="Univers LT 45 Light" panose="02000403030000020003" pitchFamily="2" charset="0"/>
              </a:rPr>
              <a:t> = 1: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A307B6-CF29-0B45-9E6B-A8121159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Time Spent </a:t>
            </a:r>
            <a:r>
              <a:rPr lang="en-US" dirty="0"/>
              <a:t>in the System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4761C2-E94D-0043-AB56-7E531592792E}"/>
              </a:ext>
            </a:extLst>
          </p:cNvPr>
          <p:cNvSpPr/>
          <p:nvPr/>
        </p:nvSpPr>
        <p:spPr>
          <a:xfrm>
            <a:off x="3621438" y="3183690"/>
            <a:ext cx="5467616" cy="99754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Box 17">
            <a:extLst>
              <a:ext uri="{FF2B5EF4-FFF2-40B4-BE49-F238E27FC236}">
                <a16:creationId xmlns:a16="http://schemas.microsoft.com/office/drawing/2014/main" id="{87101F6B-B214-424A-916F-80A4630B0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438" y="2744542"/>
            <a:ext cx="29279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For any number of servers </a:t>
            </a:r>
            <a:r>
              <a:rPr lang="en-US" sz="1600" i="1" dirty="0">
                <a:latin typeface="Univers LT 45 Light" panose="02000403030000020003" pitchFamily="2" charset="0"/>
              </a:rPr>
              <a:t>m:</a:t>
            </a:r>
            <a:endParaRPr lang="en-US" sz="1600" b="1" dirty="0">
              <a:latin typeface="Univers LT 45 Light" panose="02000403030000020003" pitchFamily="2" charset="0"/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AF847C62-EEB0-F947-8C66-4D66ABA8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0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3" grpId="0" build="p" animBg="1"/>
      <p:bldP spid="3080" grpId="0"/>
      <p:bldP spid="3081" grpId="0" animBg="1"/>
      <p:bldP spid="308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20">
            <a:extLst>
              <a:ext uri="{FF2B5EF4-FFF2-40B4-BE49-F238E27FC236}">
                <a16:creationId xmlns:a16="http://schemas.microsoft.com/office/drawing/2014/main" id="{66A4E332-87BD-DB46-931B-8693480348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300634"/>
              </p:ext>
            </p:extLst>
          </p:nvPr>
        </p:nvGraphicFramePr>
        <p:xfrm>
          <a:off x="3359092" y="3630879"/>
          <a:ext cx="5222933" cy="740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96" name="Equation" r:id="rId4" imgW="3581400" imgH="508000" progId="Equation.3">
                  <p:embed/>
                </p:oleObj>
              </mc:Choice>
              <mc:Fallback>
                <p:oleObj name="Equation" r:id="rId4" imgW="3581400" imgH="508000" progId="Equation.3">
                  <p:embed/>
                  <p:pic>
                    <p:nvPicPr>
                      <p:cNvPr id="307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092" y="3630879"/>
                        <a:ext cx="5222933" cy="7408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67A0B3-C530-EA4D-8715-0B0B5DD32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Alta Bates’ ICU has 4 beds and runs 24 hours a day. </a:t>
            </a:r>
          </a:p>
          <a:p>
            <a:r>
              <a:rPr lang="en-US" sz="1800" dirty="0"/>
              <a:t>On average, 3 patients are admitted to ICU each day.</a:t>
            </a:r>
          </a:p>
          <a:p>
            <a:r>
              <a:rPr lang="en-US" sz="1800" dirty="0"/>
              <a:t>On average, a patient spends 24 hours in the ICU.</a:t>
            </a:r>
          </a:p>
          <a:p>
            <a:r>
              <a:rPr lang="en-US" sz="1800" dirty="0"/>
              <a:t>SD of interarrival time = 12 hours, SD of length of stay = 12 hours.</a:t>
            </a:r>
            <a:endParaRPr lang="th-TH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8CBEC7-AF1B-BA46-B008-52D2138B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Practice </a:t>
            </a:r>
            <a:r>
              <a:rPr lang="en-US" dirty="0"/>
              <a:t>4-Bed ICU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984D5-C204-0742-A024-C14126E6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3179" name="Picture 411" descr="March 2022 Alta Bates Campus Continuing Medical Education">
            <a:extLst>
              <a:ext uri="{FF2B5EF4-FFF2-40B4-BE49-F238E27FC236}">
                <a16:creationId xmlns:a16="http://schemas.microsoft.com/office/drawing/2014/main" id="{D64BCE50-A4A2-C744-A63B-042DB7466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800" y="827732"/>
            <a:ext cx="2100555" cy="69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6AF5638-AEB3-C740-BED9-C6C79D134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338" y="7358060"/>
            <a:ext cx="9144000" cy="35111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C74FD8-93D8-AD46-A5E4-6122D68931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82118" y="8700303"/>
            <a:ext cx="9144000" cy="5063402"/>
          </a:xfrm>
          <a:prstGeom prst="rect">
            <a:avLst/>
          </a:prstGeom>
        </p:spPr>
      </p:pic>
      <p:grpSp>
        <p:nvGrpSpPr>
          <p:cNvPr id="18" name="Group 4">
            <a:extLst>
              <a:ext uri="{FF2B5EF4-FFF2-40B4-BE49-F238E27FC236}">
                <a16:creationId xmlns:a16="http://schemas.microsoft.com/office/drawing/2014/main" id="{24431533-CBAA-9848-845E-506502369B1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68012" y="3709399"/>
            <a:ext cx="2667000" cy="1333500"/>
            <a:chOff x="1392" y="816"/>
            <a:chExt cx="2592" cy="1296"/>
          </a:xfrm>
        </p:grpSpPr>
        <p:sp>
          <p:nvSpPr>
            <p:cNvPr id="19" name="Line 5">
              <a:extLst>
                <a:ext uri="{FF2B5EF4-FFF2-40B4-BE49-F238E27FC236}">
                  <a16:creationId xmlns:a16="http://schemas.microsoft.com/office/drawing/2014/main" id="{AD1D0E00-169E-B649-8F9F-18126AB208C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392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1" name="AutoShape 6">
              <a:extLst>
                <a:ext uri="{FF2B5EF4-FFF2-40B4-BE49-F238E27FC236}">
                  <a16:creationId xmlns:a16="http://schemas.microsoft.com/office/drawing/2014/main" id="{53900FD0-5B38-5944-9A1E-66E30E1917B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872" y="1064"/>
              <a:ext cx="624" cy="720"/>
            </a:xfrm>
            <a:prstGeom prst="triangle">
              <a:avLst>
                <a:gd name="adj" fmla="val 50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2" name="Line 7">
              <a:extLst>
                <a:ext uri="{FF2B5EF4-FFF2-40B4-BE49-F238E27FC236}">
                  <a16:creationId xmlns:a16="http://schemas.microsoft.com/office/drawing/2014/main" id="{3E1B0BBB-0A18-974E-88B8-0C05DEFC83F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48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5D100427-5BFA-A447-BE36-28C49056E1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24" y="816"/>
              <a:ext cx="384" cy="129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79069A7B-B95B-E841-B756-CBD47452866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4" y="9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5" name="Rectangle 10">
              <a:extLst>
                <a:ext uri="{FF2B5EF4-FFF2-40B4-BE49-F238E27FC236}">
                  <a16:creationId xmlns:a16="http://schemas.microsoft.com/office/drawing/2014/main" id="{C4302AF1-D353-1C41-A16C-4A12F04AD8A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4" y="124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" name="Rectangle 11">
              <a:extLst>
                <a:ext uri="{FF2B5EF4-FFF2-40B4-BE49-F238E27FC236}">
                  <a16:creationId xmlns:a16="http://schemas.microsoft.com/office/drawing/2014/main" id="{FDDFC8E9-219E-0443-88BA-CCB0217F33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4" y="152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7" name="Rectangle 12">
              <a:extLst>
                <a:ext uri="{FF2B5EF4-FFF2-40B4-BE49-F238E27FC236}">
                  <a16:creationId xmlns:a16="http://schemas.microsoft.com/office/drawing/2014/main" id="{727D6B3E-F517-2A46-B80E-82E354AACF1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144" y="180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854027F4-6449-A743-8BB0-F9882180E3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504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</p:grpSp>
      <p:sp>
        <p:nvSpPr>
          <p:cNvPr id="29" name="AutoShape 14">
            <a:extLst>
              <a:ext uri="{FF2B5EF4-FFF2-40B4-BE49-F238E27FC236}">
                <a16:creationId xmlns:a16="http://schemas.microsoft.com/office/drawing/2014/main" id="{5B92A835-2695-E945-A6BA-312435813E28}"/>
              </a:ext>
            </a:extLst>
          </p:cNvPr>
          <p:cNvSpPr>
            <a:spLocks/>
          </p:cNvSpPr>
          <p:nvPr/>
        </p:nvSpPr>
        <p:spPr bwMode="auto">
          <a:xfrm rot="16200000">
            <a:off x="1325298" y="4471738"/>
            <a:ext cx="127268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30" name="Text Box 16">
            <a:extLst>
              <a:ext uri="{FF2B5EF4-FFF2-40B4-BE49-F238E27FC236}">
                <a16:creationId xmlns:a16="http://schemas.microsoft.com/office/drawing/2014/main" id="{ACEAD0D0-2876-B341-A547-DDFDD3CA5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38" y="4905704"/>
            <a:ext cx="1905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 i="1" dirty="0">
                <a:latin typeface="Univers LT 45 Light" panose="02000403030000020003" pitchFamily="2" charset="0"/>
              </a:rPr>
              <a:t>T</a:t>
            </a:r>
            <a:r>
              <a:rPr lang="en-US" sz="1050" i="1" baseline="-25000" dirty="0">
                <a:latin typeface="Univers LT 45 Light" panose="02000403030000020003" pitchFamily="2" charset="0"/>
              </a:rPr>
              <a:t>q</a:t>
            </a:r>
            <a:r>
              <a:rPr lang="en-US" sz="1050" dirty="0">
                <a:latin typeface="Univers LT 45 Light" panose="02000403030000020003" pitchFamily="2" charset="0"/>
              </a:rPr>
              <a:t> = Time in queue</a:t>
            </a:r>
          </a:p>
        </p:txBody>
      </p:sp>
      <p:sp>
        <p:nvSpPr>
          <p:cNvPr id="31" name="Oval 53">
            <a:extLst>
              <a:ext uri="{FF2B5EF4-FFF2-40B4-BE49-F238E27FC236}">
                <a16:creationId xmlns:a16="http://schemas.microsoft.com/office/drawing/2014/main" id="{8E1407F7-B9E7-4B4C-8E48-9EE1092A3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741" y="429856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54">
            <a:extLst>
              <a:ext uri="{FF2B5EF4-FFF2-40B4-BE49-F238E27FC236}">
                <a16:creationId xmlns:a16="http://schemas.microsoft.com/office/drawing/2014/main" id="{B876D568-616A-F14E-933F-FE17AF75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53" y="429856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55">
            <a:extLst>
              <a:ext uri="{FF2B5EF4-FFF2-40B4-BE49-F238E27FC236}">
                <a16:creationId xmlns:a16="http://schemas.microsoft.com/office/drawing/2014/main" id="{A0DEBBBA-5E4B-2043-A3F6-86DB1862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378" y="4298567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Oval 55">
            <a:extLst>
              <a:ext uri="{FF2B5EF4-FFF2-40B4-BE49-F238E27FC236}">
                <a16:creationId xmlns:a16="http://schemas.microsoft.com/office/drawing/2014/main" id="{AEFAF9BF-9420-684B-B1E3-220B1219B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967" y="3872606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Oval 55">
            <a:extLst>
              <a:ext uri="{FF2B5EF4-FFF2-40B4-BE49-F238E27FC236}">
                <a16:creationId xmlns:a16="http://schemas.microsoft.com/office/drawing/2014/main" id="{E94870CB-1E0F-F445-9C69-04B2028DD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967" y="4161855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Oval 55">
            <a:extLst>
              <a:ext uri="{FF2B5EF4-FFF2-40B4-BE49-F238E27FC236}">
                <a16:creationId xmlns:a16="http://schemas.microsoft.com/office/drawing/2014/main" id="{929163BC-F76F-DC48-A4DE-B4DF2DAFB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967" y="4451104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Oval 55">
            <a:extLst>
              <a:ext uri="{FF2B5EF4-FFF2-40B4-BE49-F238E27FC236}">
                <a16:creationId xmlns:a16="http://schemas.microsoft.com/office/drawing/2014/main" id="{E6941353-304E-554F-A4C9-F6064F060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7967" y="4749683"/>
            <a:ext cx="133350" cy="1222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AutoShape 14">
            <a:extLst>
              <a:ext uri="{FF2B5EF4-FFF2-40B4-BE49-F238E27FC236}">
                <a16:creationId xmlns:a16="http://schemas.microsoft.com/office/drawing/2014/main" id="{A71D50A9-B47D-764F-BC02-518B0FEFBE82}"/>
              </a:ext>
            </a:extLst>
          </p:cNvPr>
          <p:cNvSpPr>
            <a:spLocks/>
          </p:cNvSpPr>
          <p:nvPr/>
        </p:nvSpPr>
        <p:spPr bwMode="auto">
          <a:xfrm rot="16200000">
            <a:off x="1802125" y="4377006"/>
            <a:ext cx="182909" cy="1695092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A3C695A7-261A-0C41-BEC2-456944DEF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185" y="5294648"/>
            <a:ext cx="1131017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50" dirty="0">
                <a:latin typeface="Univers LT 45 Light" panose="02000403030000020003" pitchFamily="2" charset="0"/>
              </a:rPr>
              <a:t>Time in system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A231F6-164E-C24F-A0C0-C2C097913D51}"/>
              </a:ext>
            </a:extLst>
          </p:cNvPr>
          <p:cNvSpPr/>
          <p:nvPr/>
        </p:nvSpPr>
        <p:spPr>
          <a:xfrm>
            <a:off x="3684558" y="4655613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 = 8 hours, </a:t>
            </a:r>
            <a:r>
              <a:rPr lang="en-US" dirty="0" err="1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CV</a:t>
            </a:r>
            <a:r>
              <a:rPr lang="en-US" baseline="-25000" dirty="0" err="1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a</a:t>
            </a: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1.5</a:t>
            </a:r>
          </a:p>
          <a:p>
            <a:pPr eaLnBrk="0" hangingPunct="0"/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 = 24 hours, </a:t>
            </a:r>
            <a:r>
              <a:rPr lang="en-US" dirty="0" err="1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CV</a:t>
            </a:r>
            <a:r>
              <a:rPr lang="en-US" baseline="-25000" dirty="0" err="1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p</a:t>
            </a: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 = 0.5</a:t>
            </a:r>
          </a:p>
          <a:p>
            <a:pPr lvl="0">
              <a:defRPr/>
            </a:pP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 = 24 / (8 x 4) = 0.75</a:t>
            </a:r>
          </a:p>
          <a:p>
            <a:pPr lvl="0">
              <a:defRPr/>
            </a:pPr>
            <a:endParaRPr lang="en-US" dirty="0">
              <a:solidFill>
                <a:srgbClr val="545454"/>
              </a:solidFill>
              <a:latin typeface="Univers LT 45 Light" panose="02000403030000020003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Time in queue = </a:t>
            </a:r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16.11 hours</a:t>
            </a:r>
            <a:endParaRPr lang="en-US" dirty="0">
              <a:solidFill>
                <a:srgbClr val="545454"/>
              </a:solidFill>
              <a:latin typeface="Univers LT 45 Light" panose="02000403030000020003" pitchFamily="2" charset="0"/>
            </a:endParaRPr>
          </a:p>
          <a:p>
            <a:r>
              <a:rPr lang="en-US" dirty="0">
                <a:solidFill>
                  <a:srgbClr val="545454"/>
                </a:solidFill>
                <a:latin typeface="Univers LT 45 Light" panose="02000403030000020003" pitchFamily="2" charset="0"/>
              </a:rPr>
              <a:t>Flow time = 16.11 + 24 = 40.11 hours</a:t>
            </a:r>
          </a:p>
          <a:p>
            <a:endParaRPr lang="en-US" dirty="0">
              <a:solidFill>
                <a:srgbClr val="545454"/>
              </a:solidFill>
              <a:latin typeface="Univers LT 45 Light" panose="02000403030000020003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9" grpId="0" animBg="1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806245" y="1851949"/>
            <a:ext cx="4121150" cy="4867939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b="1" dirty="0">
                <a:latin typeface="Univers LT 45 Light" panose="02000403030000020003" pitchFamily="2" charset="0"/>
              </a:rPr>
              <a:t>Use Little’s Law, </a:t>
            </a:r>
            <a:r>
              <a:rPr lang="en-US" sz="1800" b="1" i="1" dirty="0">
                <a:latin typeface="Univers LT 45 Light" panose="02000403030000020003" pitchFamily="2" charset="0"/>
              </a:rPr>
              <a:t>I</a:t>
            </a:r>
            <a:r>
              <a:rPr lang="en-US" sz="1800" b="1" dirty="0">
                <a:latin typeface="Univers LT 45 Light" panose="02000403030000020003" pitchFamily="2" charset="0"/>
              </a:rPr>
              <a:t> = </a:t>
            </a:r>
            <a:r>
              <a:rPr lang="en-US" sz="1800" b="1" i="1" dirty="0">
                <a:latin typeface="Univers LT 45 Light" panose="02000403030000020003" pitchFamily="2" charset="0"/>
              </a:rPr>
              <a:t>R</a:t>
            </a:r>
            <a:r>
              <a:rPr lang="en-US" sz="1800" b="1" dirty="0">
                <a:latin typeface="Univers LT 45 Light" panose="02000403030000020003" pitchFamily="2" charset="0"/>
              </a:rPr>
              <a:t> x </a:t>
            </a:r>
            <a:r>
              <a:rPr lang="en-US" sz="1800" b="1" i="1" dirty="0">
                <a:latin typeface="Univers LT 45 Light" panose="02000403030000020003" pitchFamily="2" charset="0"/>
              </a:rPr>
              <a:t>T</a:t>
            </a:r>
            <a:endParaRPr lang="en-US" sz="1800" b="1" dirty="0">
              <a:latin typeface="Univers LT 45 Light" panose="02000403030000020003" pitchFamily="2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i="1" dirty="0">
                <a:latin typeface="Univers LT 45 Light" panose="02000403030000020003" pitchFamily="2" charset="0"/>
              </a:rPr>
              <a:t>R</a:t>
            </a:r>
            <a:r>
              <a:rPr lang="en-US" sz="1800" dirty="0">
                <a:latin typeface="Univers LT 45 Light" panose="02000403030000020003" pitchFamily="2" charset="0"/>
              </a:rPr>
              <a:t> = Flow Rate = (1/</a:t>
            </a:r>
            <a:r>
              <a:rPr lang="en-US" sz="1800" i="1" dirty="0">
                <a:latin typeface="Univers LT 45 Light" panose="02000403030000020003" pitchFamily="2" charset="0"/>
              </a:rPr>
              <a:t>a </a:t>
            </a:r>
            <a:r>
              <a:rPr lang="en-US" sz="1800" dirty="0">
                <a:latin typeface="Univers LT 45 Light" panose="02000403030000020003" pitchFamily="2" charset="0"/>
              </a:rPr>
              <a:t>)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Univers LT 45 Light" panose="02000403030000020003" pitchFamily="2" charset="0"/>
              </a:rPr>
              <a:t>The flow rate equals the demand rate because we are demand constrained (implied utilization is less than 100%)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i="1" dirty="0" err="1">
                <a:latin typeface="Univers LT 45 Light" panose="02000403030000020003" pitchFamily="2" charset="0"/>
              </a:rPr>
              <a:t>I</a:t>
            </a:r>
            <a:r>
              <a:rPr lang="en-US" sz="1800" i="1" baseline="-25000" dirty="0" err="1">
                <a:latin typeface="Univers LT 45 Light" panose="02000403030000020003" pitchFamily="2" charset="0"/>
              </a:rPr>
              <a:t>q</a:t>
            </a:r>
            <a:r>
              <a:rPr lang="en-US" sz="1800" dirty="0">
                <a:latin typeface="Univers LT 45 Light" panose="02000403030000020003" pitchFamily="2" charset="0"/>
              </a:rPr>
              <a:t> =  (1/</a:t>
            </a:r>
            <a:r>
              <a:rPr lang="en-US" sz="1800" i="1" dirty="0">
                <a:latin typeface="Univers LT 45 Light" panose="02000403030000020003" pitchFamily="2" charset="0"/>
              </a:rPr>
              <a:t>a </a:t>
            </a:r>
            <a:r>
              <a:rPr lang="en-US" sz="1800" dirty="0">
                <a:latin typeface="Univers LT 45 Light" panose="02000403030000020003" pitchFamily="2" charset="0"/>
              </a:rPr>
              <a:t>) x </a:t>
            </a:r>
            <a:r>
              <a:rPr lang="en-US" sz="1800" i="1" dirty="0">
                <a:latin typeface="Univers LT 45 Light" panose="02000403030000020003" pitchFamily="2" charset="0"/>
              </a:rPr>
              <a:t>T</a:t>
            </a:r>
            <a:r>
              <a:rPr lang="en-US" sz="1800" i="1" baseline="-25000" dirty="0">
                <a:latin typeface="Univers LT 45 Light" panose="02000403030000020003" pitchFamily="2" charset="0"/>
              </a:rPr>
              <a:t>q</a:t>
            </a:r>
            <a:r>
              <a:rPr lang="en-US" sz="1800" dirty="0">
                <a:latin typeface="Univers LT 45 Light" panose="02000403030000020003" pitchFamily="2" charset="0"/>
              </a:rPr>
              <a:t> = </a:t>
            </a:r>
            <a:r>
              <a:rPr lang="en-US" sz="1800" i="1" dirty="0">
                <a:latin typeface="Univers LT 45 Light" panose="02000403030000020003" pitchFamily="2" charset="0"/>
              </a:rPr>
              <a:t>T</a:t>
            </a:r>
            <a:r>
              <a:rPr lang="en-US" sz="1800" i="1" baseline="-25000" dirty="0">
                <a:latin typeface="Univers LT 45 Light" panose="02000403030000020003" pitchFamily="2" charset="0"/>
              </a:rPr>
              <a:t>q</a:t>
            </a:r>
            <a:r>
              <a:rPr lang="en-US" sz="1800" dirty="0">
                <a:latin typeface="Univers LT 45 Light" panose="02000403030000020003" pitchFamily="2" charset="0"/>
              </a:rPr>
              <a:t> / </a:t>
            </a:r>
            <a:r>
              <a:rPr lang="en-US" sz="1800" i="1" dirty="0">
                <a:latin typeface="Univers LT 45 Light" panose="02000403030000020003" pitchFamily="2" charset="0"/>
              </a:rPr>
              <a:t>a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i="1" dirty="0">
                <a:latin typeface="Univers LT 45 Light" panose="02000403030000020003" pitchFamily="2" charset="0"/>
              </a:rPr>
              <a:t>I</a:t>
            </a:r>
            <a:r>
              <a:rPr lang="en-US" sz="1800" i="1" baseline="-25000" dirty="0">
                <a:latin typeface="Univers LT 45 Light" panose="02000403030000020003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</a:rPr>
              <a:t> = (1/</a:t>
            </a:r>
            <a:r>
              <a:rPr lang="en-US" sz="1800" i="1" dirty="0">
                <a:latin typeface="Univers LT 45 Light" panose="02000403030000020003" pitchFamily="2" charset="0"/>
              </a:rPr>
              <a:t>a </a:t>
            </a:r>
            <a:r>
              <a:rPr lang="en-US" sz="1800" dirty="0">
                <a:latin typeface="Univers LT 45 Light" panose="02000403030000020003" pitchFamily="2" charset="0"/>
              </a:rPr>
              <a:t>) x </a:t>
            </a:r>
            <a:r>
              <a:rPr lang="en-US" sz="1800" i="1" dirty="0">
                <a:latin typeface="Univers LT 45 Light" panose="02000403030000020003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</a:rPr>
              <a:t> = </a:t>
            </a:r>
            <a:r>
              <a:rPr lang="en-US" sz="1800" i="1" dirty="0">
                <a:latin typeface="Univers LT 45 Light" panose="02000403030000020003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</a:rPr>
              <a:t> / </a:t>
            </a:r>
            <a:r>
              <a:rPr lang="en-US" sz="1800" i="1" dirty="0">
                <a:latin typeface="Univers LT 45 Light" panose="02000403030000020003" pitchFamily="2" charset="0"/>
              </a:rPr>
              <a:t>a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Univers LT 45 Light" panose="02000403030000020003" pitchFamily="2" charset="0"/>
              </a:rPr>
              <a:t>Note, the number of servers, </a:t>
            </a:r>
            <a:r>
              <a:rPr lang="en-US" sz="1800" i="1" dirty="0">
                <a:latin typeface="Univers LT 45 Light" panose="02000403030000020003" pitchFamily="2" charset="0"/>
              </a:rPr>
              <a:t>m</a:t>
            </a:r>
            <a:r>
              <a:rPr lang="en-US" sz="1800" dirty="0">
                <a:latin typeface="Univers LT 45 Light" panose="02000403030000020003" pitchFamily="2" charset="0"/>
              </a:rPr>
              <a:t> , does not influence the number in service, </a:t>
            </a:r>
            <a:r>
              <a:rPr lang="en-US" sz="1800" i="1" dirty="0" err="1">
                <a:latin typeface="Univers LT 45 Light" panose="02000403030000020003" pitchFamily="2" charset="0"/>
              </a:rPr>
              <a:t>I</a:t>
            </a:r>
            <a:r>
              <a:rPr lang="en-US" sz="1800" i="1" baseline="-25000" dirty="0" err="1">
                <a:latin typeface="Univers LT 45 Light" panose="02000403030000020003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</a:rPr>
              <a:t>, because as long as the the system is stable, </a:t>
            </a:r>
            <a:r>
              <a:rPr lang="en-US" sz="1800" i="1" dirty="0">
                <a:latin typeface="Univers LT 45 Light" panose="02000403030000020003" pitchFamily="2" charset="0"/>
              </a:rPr>
              <a:t>m</a:t>
            </a:r>
            <a:r>
              <a:rPr lang="en-US" sz="1800" dirty="0">
                <a:latin typeface="Univers LT 45 Light" panose="02000403030000020003" pitchFamily="2" charset="0"/>
              </a:rPr>
              <a:t> &gt; </a:t>
            </a:r>
            <a:r>
              <a:rPr lang="en-US" sz="1800" i="1" dirty="0">
                <a:latin typeface="Univers LT 45 Light" panose="02000403030000020003" pitchFamily="2" charset="0"/>
              </a:rPr>
              <a:t>p</a:t>
            </a:r>
            <a:r>
              <a:rPr lang="en-US" sz="1800" dirty="0">
                <a:latin typeface="Univers LT 45 Light" panose="02000403030000020003" pitchFamily="2" charset="0"/>
              </a:rPr>
              <a:t> / </a:t>
            </a:r>
            <a:r>
              <a:rPr lang="en-US" sz="1800" i="1" dirty="0">
                <a:latin typeface="Univers LT 45 Light" panose="02000403030000020003" pitchFamily="2" charset="0"/>
              </a:rPr>
              <a:t>a</a:t>
            </a:r>
            <a:r>
              <a:rPr lang="en-US" sz="1800" dirty="0">
                <a:latin typeface="Univers LT 45 Light" panose="02000403030000020003" pitchFamily="2" charset="0"/>
              </a:rPr>
              <a:t>, the flow rate is a constant </a:t>
            </a:r>
            <a:r>
              <a:rPr lang="en-US" sz="1800" i="1" dirty="0">
                <a:latin typeface="Univers LT 45 Light" panose="02000403030000020003" pitchFamily="2" charset="0"/>
              </a:rPr>
              <a:t>1</a:t>
            </a:r>
            <a:r>
              <a:rPr lang="en-US" sz="1800" dirty="0">
                <a:latin typeface="Univers LT 45 Light" panose="02000403030000020003" pitchFamily="2" charset="0"/>
              </a:rPr>
              <a:t>/</a:t>
            </a:r>
            <a:r>
              <a:rPr lang="en-US" sz="1800" i="1" dirty="0">
                <a:latin typeface="Univers LT 45 Light" panose="02000403030000020003" pitchFamily="2" charset="0"/>
              </a:rPr>
              <a:t>a</a:t>
            </a:r>
            <a:r>
              <a:rPr lang="en-US" sz="1800" dirty="0">
                <a:latin typeface="Univers LT 45 Light" panose="02000403030000020003" pitchFamily="2" charset="0"/>
              </a:rPr>
              <a:t> for any value for </a:t>
            </a:r>
            <a:r>
              <a:rPr lang="en-US" sz="1800" i="1" dirty="0">
                <a:latin typeface="Univers LT 45 Light" panose="02000403030000020003" pitchFamily="2" charset="0"/>
              </a:rPr>
              <a:t>m</a:t>
            </a:r>
            <a:r>
              <a:rPr lang="en-US" sz="1800" dirty="0">
                <a:latin typeface="Univers LT 45 Light" panose="02000403030000020003" pitchFamily="2" charset="0"/>
              </a:rPr>
              <a:t>. </a:t>
            </a:r>
          </a:p>
        </p:txBody>
      </p:sp>
      <p:grpSp>
        <p:nvGrpSpPr>
          <p:cNvPr id="26628" name="Group 4"/>
          <p:cNvGrpSpPr>
            <a:grpSpLocks noChangeAspect="1"/>
          </p:cNvGrpSpPr>
          <p:nvPr/>
        </p:nvGrpSpPr>
        <p:grpSpPr bwMode="auto">
          <a:xfrm>
            <a:off x="1016000" y="2278302"/>
            <a:ext cx="2667000" cy="1333500"/>
            <a:chOff x="1392" y="816"/>
            <a:chExt cx="2592" cy="1296"/>
          </a:xfrm>
        </p:grpSpPr>
        <p:sp>
          <p:nvSpPr>
            <p:cNvPr id="26635" name="Line 5"/>
            <p:cNvSpPr>
              <a:spLocks noChangeAspect="1" noChangeShapeType="1"/>
            </p:cNvSpPr>
            <p:nvPr/>
          </p:nvSpPr>
          <p:spPr bwMode="auto">
            <a:xfrm>
              <a:off x="1392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36" name="AutoShape 6"/>
            <p:cNvSpPr>
              <a:spLocks noChangeAspect="1" noChangeArrowheads="1"/>
            </p:cNvSpPr>
            <p:nvPr/>
          </p:nvSpPr>
          <p:spPr bwMode="auto">
            <a:xfrm>
              <a:off x="1872" y="1064"/>
              <a:ext cx="624" cy="720"/>
            </a:xfrm>
            <a:prstGeom prst="triangle">
              <a:avLst>
                <a:gd name="adj" fmla="val 50000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37" name="Line 7"/>
            <p:cNvSpPr>
              <a:spLocks noChangeAspect="1" noChangeShapeType="1"/>
            </p:cNvSpPr>
            <p:nvPr/>
          </p:nvSpPr>
          <p:spPr bwMode="auto">
            <a:xfrm>
              <a:off x="2448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38" name="Rectangle 8"/>
            <p:cNvSpPr>
              <a:spLocks noChangeAspect="1" noChangeArrowheads="1"/>
            </p:cNvSpPr>
            <p:nvPr/>
          </p:nvSpPr>
          <p:spPr bwMode="auto">
            <a:xfrm>
              <a:off x="3024" y="816"/>
              <a:ext cx="384" cy="129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39" name="Rectangle 9"/>
            <p:cNvSpPr>
              <a:spLocks noChangeAspect="1" noChangeArrowheads="1"/>
            </p:cNvSpPr>
            <p:nvPr/>
          </p:nvSpPr>
          <p:spPr bwMode="auto">
            <a:xfrm>
              <a:off x="3144" y="960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40" name="Rectangle 10"/>
            <p:cNvSpPr>
              <a:spLocks noChangeAspect="1" noChangeArrowheads="1"/>
            </p:cNvSpPr>
            <p:nvPr/>
          </p:nvSpPr>
          <p:spPr bwMode="auto">
            <a:xfrm>
              <a:off x="3144" y="1242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41" name="Rectangle 11"/>
            <p:cNvSpPr>
              <a:spLocks noChangeAspect="1" noChangeArrowheads="1"/>
            </p:cNvSpPr>
            <p:nvPr/>
          </p:nvSpPr>
          <p:spPr bwMode="auto">
            <a:xfrm>
              <a:off x="3144" y="1525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42" name="Rectangle 12"/>
            <p:cNvSpPr>
              <a:spLocks noChangeAspect="1" noChangeArrowheads="1"/>
            </p:cNvSpPr>
            <p:nvPr/>
          </p:nvSpPr>
          <p:spPr bwMode="auto">
            <a:xfrm>
              <a:off x="3144" y="1808"/>
              <a:ext cx="144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  <p:sp>
          <p:nvSpPr>
            <p:cNvPr id="26643" name="Line 13"/>
            <p:cNvSpPr>
              <a:spLocks noChangeAspect="1" noChangeShapeType="1"/>
            </p:cNvSpPr>
            <p:nvPr/>
          </p:nvSpPr>
          <p:spPr bwMode="auto">
            <a:xfrm>
              <a:off x="3504" y="1448"/>
              <a:ext cx="48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/>
            <a:lstStyle/>
            <a:p>
              <a:endParaRPr lang="en-US">
                <a:latin typeface="Univers LT 45 Light" panose="02000403030000020003" pitchFamily="2" charset="0"/>
              </a:endParaRPr>
            </a:p>
          </p:txBody>
        </p:sp>
      </p:grpSp>
      <p:sp>
        <p:nvSpPr>
          <p:cNvPr id="26629" name="AutoShape 14"/>
          <p:cNvSpPr>
            <a:spLocks/>
          </p:cNvSpPr>
          <p:nvPr/>
        </p:nvSpPr>
        <p:spPr bwMode="auto">
          <a:xfrm rot="-5400000">
            <a:off x="1714500" y="3491152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26630" name="AutoShape 15"/>
          <p:cNvSpPr>
            <a:spLocks/>
          </p:cNvSpPr>
          <p:nvPr/>
        </p:nvSpPr>
        <p:spPr bwMode="auto">
          <a:xfrm rot="-5400000">
            <a:off x="2730500" y="3491152"/>
            <a:ext cx="304800" cy="685800"/>
          </a:xfrm>
          <a:prstGeom prst="leftBrace">
            <a:avLst>
              <a:gd name="adj1" fmla="val 187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26631" name="Text Box 16"/>
          <p:cNvSpPr txBox="1">
            <a:spLocks noChangeArrowheads="1"/>
          </p:cNvSpPr>
          <p:nvPr/>
        </p:nvSpPr>
        <p:spPr bwMode="auto">
          <a:xfrm>
            <a:off x="152400" y="3954702"/>
            <a:ext cx="2590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Univers LT 45 Light" panose="02000403030000020003" pitchFamily="2" charset="0"/>
              </a:rPr>
              <a:t>I</a:t>
            </a:r>
            <a:r>
              <a:rPr lang="en-US" sz="1600" i="1" baseline="-25000">
                <a:latin typeface="Univers LT 45 Light" panose="02000403030000020003" pitchFamily="2" charset="0"/>
              </a:rPr>
              <a:t>q</a:t>
            </a:r>
            <a:r>
              <a:rPr lang="en-US" sz="1600">
                <a:latin typeface="Univers LT 45 Light" panose="02000403030000020003" pitchFamily="2" charset="0"/>
              </a:rPr>
              <a:t> = Inventory in queue</a:t>
            </a:r>
          </a:p>
        </p:txBody>
      </p:sp>
      <p:sp>
        <p:nvSpPr>
          <p:cNvPr id="26632" name="AutoShape 18"/>
          <p:cNvSpPr>
            <a:spLocks/>
          </p:cNvSpPr>
          <p:nvPr/>
        </p:nvSpPr>
        <p:spPr bwMode="auto">
          <a:xfrm rot="-5400000">
            <a:off x="2235200" y="3719752"/>
            <a:ext cx="304800" cy="1676400"/>
          </a:xfrm>
          <a:prstGeom prst="lef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Univers LT 45 Light" panose="02000403030000020003" pitchFamily="2" charset="0"/>
            </a:endParaRPr>
          </a:p>
        </p:txBody>
      </p:sp>
      <p:sp>
        <p:nvSpPr>
          <p:cNvPr id="26633" name="Text Box 20"/>
          <p:cNvSpPr txBox="1">
            <a:spLocks noChangeArrowheads="1"/>
          </p:cNvSpPr>
          <p:nvPr/>
        </p:nvSpPr>
        <p:spPr bwMode="auto">
          <a:xfrm>
            <a:off x="2362200" y="3954702"/>
            <a:ext cx="2362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i="1">
                <a:latin typeface="Univers LT 45 Light" panose="02000403030000020003" pitchFamily="2" charset="0"/>
              </a:rPr>
              <a:t>I</a:t>
            </a:r>
            <a:r>
              <a:rPr lang="en-US" sz="1600" i="1" baseline="-25000">
                <a:latin typeface="Univers LT 45 Light" panose="02000403030000020003" pitchFamily="2" charset="0"/>
              </a:rPr>
              <a:t>p</a:t>
            </a:r>
            <a:r>
              <a:rPr lang="en-US" sz="1600">
                <a:latin typeface="Univers LT 45 Light" panose="02000403030000020003" pitchFamily="2" charset="0"/>
              </a:rPr>
              <a:t> = Inventory in service</a:t>
            </a:r>
          </a:p>
        </p:txBody>
      </p:sp>
      <p:sp>
        <p:nvSpPr>
          <p:cNvPr id="26634" name="Text Box 21"/>
          <p:cNvSpPr txBox="1">
            <a:spLocks noChangeArrowheads="1"/>
          </p:cNvSpPr>
          <p:nvPr/>
        </p:nvSpPr>
        <p:spPr bwMode="auto">
          <a:xfrm>
            <a:off x="762000" y="4761152"/>
            <a:ext cx="3352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latin typeface="Univers LT 45 Light" panose="02000403030000020003" pitchFamily="2" charset="0"/>
              </a:rPr>
              <a:t>Inventory in the system</a:t>
            </a:r>
            <a:endParaRPr lang="en-US" sz="1600" i="1" dirty="0">
              <a:latin typeface="Univers LT 45 Light" panose="02000403030000020003" pitchFamily="2" charset="0"/>
            </a:endParaRPr>
          </a:p>
          <a:p>
            <a:pPr algn="ctr">
              <a:spcBef>
                <a:spcPct val="50000"/>
              </a:spcBef>
            </a:pPr>
            <a:r>
              <a:rPr lang="en-US" sz="1600" i="1" dirty="0">
                <a:latin typeface="Univers LT 45 Light" panose="02000403030000020003" pitchFamily="2" charset="0"/>
              </a:rPr>
              <a:t>I = </a:t>
            </a:r>
            <a:r>
              <a:rPr lang="en-US" sz="1600" i="1" dirty="0" err="1">
                <a:latin typeface="Univers LT 45 Light" panose="02000403030000020003" pitchFamily="2" charset="0"/>
              </a:rPr>
              <a:t>I</a:t>
            </a:r>
            <a:r>
              <a:rPr lang="en-US" sz="1600" i="1" baseline="-25000" dirty="0" err="1">
                <a:latin typeface="Univers LT 45 Light" panose="02000403030000020003" pitchFamily="2" charset="0"/>
              </a:rPr>
              <a:t>q</a:t>
            </a:r>
            <a:r>
              <a:rPr lang="en-US" sz="1600" i="1" baseline="-25000" dirty="0">
                <a:latin typeface="Univers LT 45 Light" panose="02000403030000020003" pitchFamily="2" charset="0"/>
              </a:rPr>
              <a:t> </a:t>
            </a:r>
            <a:r>
              <a:rPr lang="en-US" sz="1600" dirty="0">
                <a:latin typeface="Univers LT 45 Light" panose="02000403030000020003" pitchFamily="2" charset="0"/>
              </a:rPr>
              <a:t>+ </a:t>
            </a:r>
            <a:r>
              <a:rPr lang="en-US" sz="1600" i="1" dirty="0">
                <a:latin typeface="Univers LT 45 Light" panose="02000403030000020003" pitchFamily="2" charset="0"/>
              </a:rPr>
              <a:t>I</a:t>
            </a:r>
            <a:r>
              <a:rPr lang="en-US" sz="1600" i="1" baseline="-25000" dirty="0">
                <a:latin typeface="Univers LT 45 Light" panose="02000403030000020003" pitchFamily="2" charset="0"/>
              </a:rPr>
              <a:t>p</a:t>
            </a:r>
            <a:r>
              <a:rPr lang="en-US" sz="1600" dirty="0">
                <a:latin typeface="Univers LT 45 Light" panose="02000403030000020003" pitchFamily="2" charset="0"/>
              </a:rPr>
              <a:t> 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284291B-2985-9944-A21F-53E581F5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# Customers </a:t>
            </a:r>
            <a:r>
              <a:rPr lang="en-US" dirty="0"/>
              <a:t>in the System</a:t>
            </a:r>
            <a:endParaRPr lang="en-US" b="1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852B684-A836-A34A-99BE-5BDD9A35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47278" y="6326207"/>
            <a:ext cx="768071" cy="365125"/>
          </a:xfrm>
        </p:spPr>
        <p:txBody>
          <a:bodyPr/>
          <a:lstStyle/>
          <a:p>
            <a:fld id="{A2EBCFBC-0745-914E-B0B1-4125AF1D8E59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 animBg="1"/>
      <p:bldP spid="26630" grpId="0" animBg="1"/>
      <p:bldP spid="26631" grpId="0"/>
      <p:bldP spid="26632" grpId="0" animBg="1"/>
      <p:bldP spid="26633" grpId="0"/>
      <p:bldP spid="2663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37176</TotalTime>
  <Words>2611</Words>
  <Application>Microsoft Macintosh PowerPoint</Application>
  <PresentationFormat>On-screen Show (4:3)</PresentationFormat>
  <Paragraphs>326</Paragraphs>
  <Slides>22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Arial</vt:lpstr>
      <vt:lpstr>Calibri</vt:lpstr>
      <vt:lpstr>CMU Sans Serif</vt:lpstr>
      <vt:lpstr>Symbol</vt:lpstr>
      <vt:lpstr>Univers LT 45 Light</vt:lpstr>
      <vt:lpstr>Wingdings</vt:lpstr>
      <vt:lpstr>Office Theme</vt:lpstr>
      <vt:lpstr>Equation</vt:lpstr>
      <vt:lpstr>Worksheet</vt:lpstr>
      <vt:lpstr>Equation.3</vt:lpstr>
      <vt:lpstr>UGBA 141 Production and Operations Management</vt:lpstr>
      <vt:lpstr>Course Announcements</vt:lpstr>
      <vt:lpstr>Recap Multi-Server Queue</vt:lpstr>
      <vt:lpstr>Waiting in Healthcare</vt:lpstr>
      <vt:lpstr>Time in Queue/Waiting Time</vt:lpstr>
      <vt:lpstr>Time in Queue/Waiting Time</vt:lpstr>
      <vt:lpstr>Time Spent in the System</vt:lpstr>
      <vt:lpstr>Practice 4-Bed ICU</vt:lpstr>
      <vt:lpstr># Customers in the System</vt:lpstr>
      <vt:lpstr>Practice 4-Bed ICU</vt:lpstr>
      <vt:lpstr>Special Case Poisson/Exponential</vt:lpstr>
      <vt:lpstr>Utilization + Performance</vt:lpstr>
      <vt:lpstr>Economies of Scale</vt:lpstr>
      <vt:lpstr>Economies of Scale</vt:lpstr>
      <vt:lpstr>Analyzing Loss Systems</vt:lpstr>
      <vt:lpstr>PowerPoint Presentation</vt:lpstr>
      <vt:lpstr>Loss Systems Finding Pm(r)</vt:lpstr>
      <vt:lpstr>Loss Systems Improvements</vt:lpstr>
      <vt:lpstr>Waiting Time vs Losses</vt:lpstr>
      <vt:lpstr>Managing Queue Summary</vt:lpstr>
      <vt:lpstr>Preview Pooling Queues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Sinchaisri, Park</cp:lastModifiedBy>
  <cp:revision>1733</cp:revision>
  <dcterms:created xsi:type="dcterms:W3CDTF">2017-02-28T00:13:09Z</dcterms:created>
  <dcterms:modified xsi:type="dcterms:W3CDTF">2022-04-06T23:09:24Z</dcterms:modified>
</cp:coreProperties>
</file>