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  <p:sldMasterId id="2147483720" r:id="rId4"/>
  </p:sldMasterIdLst>
  <p:notesMasterIdLst>
    <p:notesMasterId r:id="rId25"/>
  </p:notesMasterIdLst>
  <p:sldIdLst>
    <p:sldId id="256" r:id="rId5"/>
    <p:sldId id="258" r:id="rId6"/>
    <p:sldId id="259" r:id="rId7"/>
    <p:sldId id="260" r:id="rId8"/>
    <p:sldId id="261" r:id="rId9"/>
    <p:sldId id="262" r:id="rId10"/>
    <p:sldId id="271" r:id="rId11"/>
    <p:sldId id="278" r:id="rId12"/>
    <p:sldId id="272" r:id="rId13"/>
    <p:sldId id="273" r:id="rId14"/>
    <p:sldId id="274" r:id="rId15"/>
    <p:sldId id="276" r:id="rId16"/>
    <p:sldId id="277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71739" autoAdjust="0"/>
  </p:normalViewPr>
  <p:slideViewPr>
    <p:cSldViewPr snapToGrid="0">
      <p:cViewPr varScale="1">
        <p:scale>
          <a:sx n="64" d="100"/>
          <a:sy n="64" d="100"/>
        </p:scale>
        <p:origin x="1397" y="58"/>
      </p:cViewPr>
      <p:guideLst/>
    </p:cSldViewPr>
  </p:slideViewPr>
  <p:outlineViewPr>
    <p:cViewPr>
      <p:scale>
        <a:sx n="33" d="100"/>
        <a:sy n="33" d="100"/>
      </p:scale>
      <p:origin x="0" y="-1627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8FC9-D98D-4CB5-95DD-D52ACE2926AC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B584-C2D2-4D89-BDC3-54A5CD1D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7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5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Produce one leak report a</a:t>
            </a:r>
            <a:r>
              <a:rPr lang="en-US" altLang="zh-CN" baseline="0" dirty="0" smtClean="0"/>
              <a:t>t the end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8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Take heap snapshots,</a:t>
            </a:r>
            <a:r>
              <a:rPr lang="en-US" altLang="zh-CN" baseline="0" dirty="0" smtClean="0"/>
              <a:t> count average [maximum?]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52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2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3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Instead</a:t>
            </a:r>
            <a:r>
              <a:rPr lang="en-US" altLang="zh-CN" baseline="0" dirty="0" smtClean="0"/>
              <a:t> of full tracing</a:t>
            </a:r>
          </a:p>
          <a:p>
            <a:r>
              <a:rPr lang="en-US" altLang="zh-CN" dirty="0" smtClean="0"/>
              <a:t>Run checking code ncheck0</a:t>
            </a:r>
            <a:r>
              <a:rPr lang="en-US" altLang="zh-CN" baseline="0" dirty="0" smtClean="0"/>
              <a:t> times and instrumented code once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6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Run</a:t>
            </a:r>
            <a:r>
              <a:rPr lang="en-US" altLang="zh-CN" baseline="0" dirty="0" smtClean="0"/>
              <a:t> instrumented code nInstr0 times instead of once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8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9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, instruction pointer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17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6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‘time’ is actually</a:t>
            </a:r>
            <a:r>
              <a:rPr lang="en-US" altLang="zh-CN" baseline="0" dirty="0" smtClean="0"/>
              <a:t> ‘number of accesses’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4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B584-C2D2-4D89-BDC3-54A5CD1DF6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07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2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1206-5D15-46C2-8894-E18FA49442DE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055E-6966-4F0C-90C7-B409797780D3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7DF-339C-4495-A25A-28F035FFB481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330-0FBD-46B2-A7ED-B4A7EF3C5A7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CEA5-7DA6-4304-B8DA-BF704829F518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3206-86FD-4B14-B85F-867B4636FDA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0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2A8B-B21B-4A38-BE30-C5EA0C336244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6195-892F-4D05-9FA0-B1F52EB0353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9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ECAE-41C9-4479-B77F-0F0E66F0BBB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30F9-3027-4E38-8878-B65397BF661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49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BCC5-B005-4AB3-983C-FC02CC83F04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2F5-93F5-4D87-BB2E-CA5A0038E5C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51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FFE2-168A-41D0-9FEA-254A167FBD3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DC35-347A-4C59-B0EE-1631F28A81A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82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604B-5F8A-449D-A545-20893E9100CA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6F5-0068-4BC1-879A-A29A9A4C8BE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7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883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5A9-045D-4356-B9C3-9762C9441E3B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2F8B-E42D-4858-8CFD-D314751C70A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14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53B2-D82E-4E54-87F4-8D494A23E89D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F08D-44A7-4702-9A27-A4F3121CF29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47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B04-3004-47B9-93B7-8F78083B0F2E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626B-EFE0-4245-B549-215D560900F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63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1206-5D15-46C2-8894-E18FA49442DE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055E-6966-4F0C-90C7-B409797780D3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36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7DF-339C-4495-A25A-28F035FFB481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330-0FBD-46B2-A7ED-B4A7EF3C5A7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20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CEA5-7DA6-4304-B8DA-BF704829F518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3206-86FD-4B14-B85F-867B4636FDA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88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2A8B-B21B-4A38-BE30-C5EA0C336244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6195-892F-4D05-9FA0-B1F52EB0353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88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ECAE-41C9-4479-B77F-0F0E66F0BBB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30F9-3027-4E38-8878-B65397BF661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76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BCC5-B005-4AB3-983C-FC02CC83F04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2F5-93F5-4D87-BB2E-CA5A0038E5C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52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FFE2-168A-41D0-9FEA-254A167FBD3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DC35-347A-4C59-B0EE-1631F28A81A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2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1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604B-5F8A-449D-A545-20893E9100CA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6F5-0068-4BC1-879A-A29A9A4C8BE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2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5A9-045D-4356-B9C3-9762C9441E3B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2F8B-E42D-4858-8CFD-D314751C70A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787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53B2-D82E-4E54-87F4-8D494A23E89D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F08D-44A7-4702-9A27-A4F3121CF29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529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B04-3004-47B9-93B7-8F78083B0F2E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626B-EFE0-4245-B549-215D560900F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11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1206-5D15-46C2-8894-E18FA49442DE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055E-6966-4F0C-90C7-B409797780D3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874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7DF-339C-4495-A25A-28F035FFB481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330-0FBD-46B2-A7ED-B4A7EF3C5A7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85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CEA5-7DA6-4304-B8DA-BF704829F518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3206-86FD-4B14-B85F-867B4636FDA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05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2A8B-B21B-4A38-BE30-C5EA0C336244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6195-892F-4D05-9FA0-B1F52EB0353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48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ECAE-41C9-4479-B77F-0F0E66F0BBB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30F9-3027-4E38-8878-B65397BF661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48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BCC5-B005-4AB3-983C-FC02CC83F04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2F5-93F5-4D87-BB2E-CA5A0038E5C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1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24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FFE2-168A-41D0-9FEA-254A167FBD3C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DC35-347A-4C59-B0EE-1631F28A81A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699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604B-5F8A-449D-A545-20893E9100CA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6F5-0068-4BC1-879A-A29A9A4C8BE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340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5A9-045D-4356-B9C3-9762C9441E3B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2F8B-E42D-4858-8CFD-D314751C70A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132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53B2-D82E-4E54-87F4-8D494A23E89D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F08D-44A7-4702-9A27-A4F3121CF29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052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B04-3004-47B9-93B7-8F78083B0F2E}" type="datetime1">
              <a:rPr lang="en-US" altLang="zh-CN" smtClean="0">
                <a:solidFill>
                  <a:srgbClr val="000000"/>
                </a:solidFill>
              </a:rPr>
              <a:pPr/>
              <a:t>11/1/2013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626B-EFE0-4245-B549-215D560900F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6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9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5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5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3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36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3826-97A4-46C5-A40B-45F4875A872B}" type="datetimeFigureOut">
              <a:rPr lang="zh-CN" altLang="en-US" smtClean="0"/>
              <a:t>2013/11/1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F20E-298C-439A-96FE-65A08EF7A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562" y="2478024"/>
            <a:ext cx="9678710" cy="126796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Low-Overhead Memory Leak Detection </a:t>
            </a:r>
            <a:br>
              <a:rPr lang="en-US" altLang="zh-CN" sz="3600" dirty="0" smtClean="0"/>
            </a:br>
            <a:r>
              <a:rPr lang="en-US" altLang="zh-CN" sz="3600" dirty="0" smtClean="0"/>
              <a:t>Using Adaptive Statistical Profiling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41562" y="4045406"/>
            <a:ext cx="239094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Hansheng</a:t>
            </a:r>
            <a:endParaRPr lang="en-US" altLang="zh-CN" dirty="0" smtClean="0"/>
          </a:p>
          <a:p>
            <a:r>
              <a:rPr lang="en-US" altLang="zh-CN" dirty="0" smtClean="0"/>
              <a:t>1 Nov 2013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1562" y="6283814"/>
            <a:ext cx="657728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5755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4A5-03C3-4718-B2DB-6F4BC122E0D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895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3352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3810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4267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4724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5181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5638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6096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6553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7010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7467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7924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8382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8839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9296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715" name="Group 19"/>
          <p:cNvGrpSpPr>
            <a:grpSpLocks/>
          </p:cNvGrpSpPr>
          <p:nvPr/>
        </p:nvGrpSpPr>
        <p:grpSpPr bwMode="auto">
          <a:xfrm>
            <a:off x="5867400" y="1600200"/>
            <a:ext cx="457200" cy="228600"/>
            <a:chOff x="2736" y="2016"/>
            <a:chExt cx="288" cy="144"/>
          </a:xfrm>
        </p:grpSpPr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2736" y="2016"/>
              <a:ext cx="28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7" name="Line 21"/>
            <p:cNvSpPr>
              <a:spLocks noChangeShapeType="1"/>
            </p:cNvSpPr>
            <p:nvPr/>
          </p:nvSpPr>
          <p:spPr bwMode="auto">
            <a:xfrm>
              <a:off x="288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18" name="Group 22"/>
          <p:cNvGrpSpPr>
            <a:grpSpLocks/>
          </p:cNvGrpSpPr>
          <p:nvPr/>
        </p:nvGrpSpPr>
        <p:grpSpPr bwMode="auto">
          <a:xfrm>
            <a:off x="4038600" y="2514600"/>
            <a:ext cx="457200" cy="228600"/>
            <a:chOff x="1584" y="1584"/>
            <a:chExt cx="288" cy="144"/>
          </a:xfrm>
        </p:grpSpPr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21" name="Group 25"/>
          <p:cNvGrpSpPr>
            <a:grpSpLocks/>
          </p:cNvGrpSpPr>
          <p:nvPr/>
        </p:nvGrpSpPr>
        <p:grpSpPr bwMode="auto">
          <a:xfrm>
            <a:off x="7696200" y="2514600"/>
            <a:ext cx="457200" cy="228600"/>
            <a:chOff x="1584" y="1584"/>
            <a:chExt cx="288" cy="144"/>
          </a:xfrm>
        </p:grpSpPr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24" name="Line 28"/>
          <p:cNvSpPr>
            <a:spLocks noChangeShapeType="1"/>
          </p:cNvSpPr>
          <p:nvPr/>
        </p:nvSpPr>
        <p:spPr bwMode="auto">
          <a:xfrm flipH="1">
            <a:off x="4267200" y="1714500"/>
            <a:ext cx="168275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6210300" y="1714500"/>
            <a:ext cx="1714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7729" name="Group 33"/>
          <p:cNvGrpSpPr>
            <a:grpSpLocks/>
          </p:cNvGrpSpPr>
          <p:nvPr/>
        </p:nvGrpSpPr>
        <p:grpSpPr bwMode="auto">
          <a:xfrm>
            <a:off x="4953000" y="3429000"/>
            <a:ext cx="457200" cy="228600"/>
            <a:chOff x="1584" y="1584"/>
            <a:chExt cx="288" cy="144"/>
          </a:xfrm>
        </p:grpSpPr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32" name="Group 36"/>
          <p:cNvGrpSpPr>
            <a:grpSpLocks/>
          </p:cNvGrpSpPr>
          <p:nvPr/>
        </p:nvGrpSpPr>
        <p:grpSpPr bwMode="auto">
          <a:xfrm>
            <a:off x="8610600" y="3429000"/>
            <a:ext cx="457200" cy="228600"/>
            <a:chOff x="1584" y="1584"/>
            <a:chExt cx="288" cy="144"/>
          </a:xfrm>
        </p:grpSpPr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80391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7736" name="Group 40"/>
          <p:cNvGrpSpPr>
            <a:grpSpLocks/>
          </p:cNvGrpSpPr>
          <p:nvPr/>
        </p:nvGrpSpPr>
        <p:grpSpPr bwMode="auto">
          <a:xfrm>
            <a:off x="6781800" y="3429000"/>
            <a:ext cx="457200" cy="228600"/>
            <a:chOff x="1584" y="1584"/>
            <a:chExt cx="288" cy="144"/>
          </a:xfrm>
        </p:grpSpPr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45" name="Group 49"/>
          <p:cNvGrpSpPr>
            <a:grpSpLocks/>
          </p:cNvGrpSpPr>
          <p:nvPr/>
        </p:nvGrpSpPr>
        <p:grpSpPr bwMode="auto">
          <a:xfrm>
            <a:off x="4495800" y="4343400"/>
            <a:ext cx="457200" cy="228600"/>
            <a:chOff x="1584" y="1584"/>
            <a:chExt cx="288" cy="144"/>
          </a:xfrm>
        </p:grpSpPr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48" name="Group 52"/>
          <p:cNvGrpSpPr>
            <a:grpSpLocks/>
          </p:cNvGrpSpPr>
          <p:nvPr/>
        </p:nvGrpSpPr>
        <p:grpSpPr bwMode="auto">
          <a:xfrm>
            <a:off x="5410200" y="4343400"/>
            <a:ext cx="457200" cy="228600"/>
            <a:chOff x="1584" y="1584"/>
            <a:chExt cx="288" cy="144"/>
          </a:xfrm>
        </p:grpSpPr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51" name="Group 55"/>
          <p:cNvGrpSpPr>
            <a:grpSpLocks/>
          </p:cNvGrpSpPr>
          <p:nvPr/>
        </p:nvGrpSpPr>
        <p:grpSpPr bwMode="auto">
          <a:xfrm>
            <a:off x="6324600" y="4343400"/>
            <a:ext cx="457200" cy="228600"/>
            <a:chOff x="1584" y="1584"/>
            <a:chExt cx="288" cy="144"/>
          </a:xfrm>
        </p:grpSpPr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54" name="Group 58"/>
          <p:cNvGrpSpPr>
            <a:grpSpLocks/>
          </p:cNvGrpSpPr>
          <p:nvPr/>
        </p:nvGrpSpPr>
        <p:grpSpPr bwMode="auto">
          <a:xfrm>
            <a:off x="7239000" y="4343400"/>
            <a:ext cx="457200" cy="228600"/>
            <a:chOff x="1584" y="1584"/>
            <a:chExt cx="288" cy="144"/>
          </a:xfrm>
        </p:grpSpPr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57" name="Group 61"/>
          <p:cNvGrpSpPr>
            <a:grpSpLocks/>
          </p:cNvGrpSpPr>
          <p:nvPr/>
        </p:nvGrpSpPr>
        <p:grpSpPr bwMode="auto">
          <a:xfrm>
            <a:off x="8153400" y="4343400"/>
            <a:ext cx="457200" cy="228600"/>
            <a:chOff x="1584" y="1584"/>
            <a:chExt cx="288" cy="144"/>
          </a:xfrm>
        </p:grpSpPr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63" name="Line 67"/>
          <p:cNvSpPr>
            <a:spLocks noChangeShapeType="1"/>
          </p:cNvSpPr>
          <p:nvPr/>
        </p:nvSpPr>
        <p:spPr bwMode="auto">
          <a:xfrm flipH="1">
            <a:off x="70104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65" name="Line 69"/>
          <p:cNvSpPr>
            <a:spLocks noChangeShapeType="1"/>
          </p:cNvSpPr>
          <p:nvPr/>
        </p:nvSpPr>
        <p:spPr bwMode="auto">
          <a:xfrm>
            <a:off x="43815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66" name="Line 70"/>
          <p:cNvSpPr>
            <a:spLocks noChangeShapeType="1"/>
          </p:cNvSpPr>
          <p:nvPr/>
        </p:nvSpPr>
        <p:spPr bwMode="auto">
          <a:xfrm>
            <a:off x="52959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67" name="Line 71"/>
          <p:cNvSpPr>
            <a:spLocks noChangeShapeType="1"/>
          </p:cNvSpPr>
          <p:nvPr/>
        </p:nvSpPr>
        <p:spPr bwMode="auto">
          <a:xfrm>
            <a:off x="71247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1" name="Line 75"/>
          <p:cNvSpPr>
            <a:spLocks noChangeShapeType="1"/>
          </p:cNvSpPr>
          <p:nvPr/>
        </p:nvSpPr>
        <p:spPr bwMode="auto">
          <a:xfrm flipH="1">
            <a:off x="47244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2" name="Line 76"/>
          <p:cNvSpPr>
            <a:spLocks noChangeShapeType="1"/>
          </p:cNvSpPr>
          <p:nvPr/>
        </p:nvSpPr>
        <p:spPr bwMode="auto">
          <a:xfrm flipH="1">
            <a:off x="65532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3" name="Line 77"/>
          <p:cNvSpPr>
            <a:spLocks noChangeShapeType="1"/>
          </p:cNvSpPr>
          <p:nvPr/>
        </p:nvSpPr>
        <p:spPr bwMode="auto">
          <a:xfrm flipH="1">
            <a:off x="83820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4" name="Line 78"/>
          <p:cNvSpPr>
            <a:spLocks noChangeShapeType="1"/>
          </p:cNvSpPr>
          <p:nvPr/>
        </p:nvSpPr>
        <p:spPr bwMode="auto">
          <a:xfrm flipH="1">
            <a:off x="8153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7" name="Line 81"/>
          <p:cNvSpPr>
            <a:spLocks noChangeShapeType="1"/>
          </p:cNvSpPr>
          <p:nvPr/>
        </p:nvSpPr>
        <p:spPr bwMode="auto">
          <a:xfrm flipH="1">
            <a:off x="72390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8" name="Line 82"/>
          <p:cNvSpPr>
            <a:spLocks noChangeShapeType="1"/>
          </p:cNvSpPr>
          <p:nvPr/>
        </p:nvSpPr>
        <p:spPr bwMode="auto">
          <a:xfrm flipH="1">
            <a:off x="63246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9" name="Line 83"/>
          <p:cNvSpPr>
            <a:spLocks noChangeShapeType="1"/>
          </p:cNvSpPr>
          <p:nvPr/>
        </p:nvSpPr>
        <p:spPr bwMode="auto">
          <a:xfrm flipH="1">
            <a:off x="54102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85" name="Line 89"/>
          <p:cNvSpPr>
            <a:spLocks noChangeShapeType="1"/>
          </p:cNvSpPr>
          <p:nvPr/>
        </p:nvSpPr>
        <p:spPr bwMode="auto">
          <a:xfrm>
            <a:off x="57531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86" name="Line 90"/>
          <p:cNvSpPr>
            <a:spLocks noChangeShapeType="1"/>
          </p:cNvSpPr>
          <p:nvPr/>
        </p:nvSpPr>
        <p:spPr bwMode="auto">
          <a:xfrm>
            <a:off x="48387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88" name="Line 92"/>
          <p:cNvSpPr>
            <a:spLocks noChangeShapeType="1"/>
          </p:cNvSpPr>
          <p:nvPr/>
        </p:nvSpPr>
        <p:spPr bwMode="auto">
          <a:xfrm>
            <a:off x="66675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89" name="Line 93"/>
          <p:cNvSpPr>
            <a:spLocks noChangeShapeType="1"/>
          </p:cNvSpPr>
          <p:nvPr/>
        </p:nvSpPr>
        <p:spPr bwMode="auto">
          <a:xfrm>
            <a:off x="75819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90" name="Text Box 94"/>
          <p:cNvSpPr txBox="1">
            <a:spLocks noChangeArrowheads="1"/>
          </p:cNvSpPr>
          <p:nvPr/>
        </p:nvSpPr>
        <p:spPr bwMode="auto">
          <a:xfrm>
            <a:off x="5638801" y="1536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791" name="Text Box 95"/>
          <p:cNvSpPr txBox="1">
            <a:spLocks noChangeArrowheads="1"/>
          </p:cNvSpPr>
          <p:nvPr/>
        </p:nvSpPr>
        <p:spPr bwMode="auto">
          <a:xfrm>
            <a:off x="38100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794" name="Text Box 98"/>
          <p:cNvSpPr txBox="1">
            <a:spLocks noChangeArrowheads="1"/>
          </p:cNvSpPr>
          <p:nvPr/>
        </p:nvSpPr>
        <p:spPr bwMode="auto">
          <a:xfrm>
            <a:off x="74676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795" name="Text Box 99"/>
          <p:cNvSpPr txBox="1">
            <a:spLocks noChangeArrowheads="1"/>
          </p:cNvSpPr>
          <p:nvPr/>
        </p:nvSpPr>
        <p:spPr bwMode="auto">
          <a:xfrm>
            <a:off x="65532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796" name="Text Box 100"/>
          <p:cNvSpPr txBox="1">
            <a:spLocks noChangeArrowheads="1"/>
          </p:cNvSpPr>
          <p:nvPr/>
        </p:nvSpPr>
        <p:spPr bwMode="auto">
          <a:xfrm>
            <a:off x="83820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797" name="Text Box 101"/>
          <p:cNvSpPr txBox="1">
            <a:spLocks noChangeArrowheads="1"/>
          </p:cNvSpPr>
          <p:nvPr/>
        </p:nvSpPr>
        <p:spPr bwMode="auto">
          <a:xfrm>
            <a:off x="47244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799" name="Text Box 103"/>
          <p:cNvSpPr txBox="1">
            <a:spLocks noChangeArrowheads="1"/>
          </p:cNvSpPr>
          <p:nvPr/>
        </p:nvSpPr>
        <p:spPr bwMode="auto">
          <a:xfrm>
            <a:off x="4267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800" name="Text Box 104"/>
          <p:cNvSpPr txBox="1">
            <a:spLocks noChangeArrowheads="1"/>
          </p:cNvSpPr>
          <p:nvPr/>
        </p:nvSpPr>
        <p:spPr bwMode="auto">
          <a:xfrm>
            <a:off x="51816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801" name="Text Box 105"/>
          <p:cNvSpPr txBox="1">
            <a:spLocks noChangeArrowheads="1"/>
          </p:cNvSpPr>
          <p:nvPr/>
        </p:nvSpPr>
        <p:spPr bwMode="auto">
          <a:xfrm>
            <a:off x="60960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802" name="Text Box 106"/>
          <p:cNvSpPr txBox="1">
            <a:spLocks noChangeArrowheads="1"/>
          </p:cNvSpPr>
          <p:nvPr/>
        </p:nvSpPr>
        <p:spPr bwMode="auto">
          <a:xfrm>
            <a:off x="7010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803" name="Text Box 107"/>
          <p:cNvSpPr txBox="1">
            <a:spLocks noChangeArrowheads="1"/>
          </p:cNvSpPr>
          <p:nvPr/>
        </p:nvSpPr>
        <p:spPr bwMode="auto">
          <a:xfrm>
            <a:off x="7924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805" name="Text Box 109"/>
          <p:cNvSpPr txBox="1">
            <a:spLocks noChangeArrowheads="1"/>
          </p:cNvSpPr>
          <p:nvPr/>
        </p:nvSpPr>
        <p:spPr bwMode="auto">
          <a:xfrm>
            <a:off x="23241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0000</a:t>
            </a:r>
          </a:p>
        </p:txBody>
      </p:sp>
      <p:sp>
        <p:nvSpPr>
          <p:cNvPr id="157806" name="Line 110"/>
          <p:cNvSpPr>
            <a:spLocks noChangeShapeType="1"/>
          </p:cNvSpPr>
          <p:nvPr/>
        </p:nvSpPr>
        <p:spPr bwMode="auto">
          <a:xfrm>
            <a:off x="24384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07" name="Line 111"/>
          <p:cNvSpPr>
            <a:spLocks noChangeShapeType="1"/>
          </p:cNvSpPr>
          <p:nvPr/>
        </p:nvSpPr>
        <p:spPr bwMode="auto">
          <a:xfrm>
            <a:off x="97536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08" name="Line 112"/>
          <p:cNvSpPr>
            <a:spLocks noChangeShapeType="1"/>
          </p:cNvSpPr>
          <p:nvPr/>
        </p:nvSpPr>
        <p:spPr bwMode="auto">
          <a:xfrm>
            <a:off x="60960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09" name="Line 113"/>
          <p:cNvSpPr>
            <a:spLocks noChangeShapeType="1"/>
          </p:cNvSpPr>
          <p:nvPr/>
        </p:nvSpPr>
        <p:spPr bwMode="auto">
          <a:xfrm>
            <a:off x="42672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0" name="Line 114"/>
          <p:cNvSpPr>
            <a:spLocks noChangeShapeType="1"/>
          </p:cNvSpPr>
          <p:nvPr/>
        </p:nvSpPr>
        <p:spPr bwMode="auto">
          <a:xfrm>
            <a:off x="79248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1" name="Line 115"/>
          <p:cNvSpPr>
            <a:spLocks noChangeShapeType="1"/>
          </p:cNvSpPr>
          <p:nvPr/>
        </p:nvSpPr>
        <p:spPr bwMode="auto">
          <a:xfrm>
            <a:off x="33528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2" name="Line 116"/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3" name="Line 117"/>
          <p:cNvSpPr>
            <a:spLocks noChangeShapeType="1"/>
          </p:cNvSpPr>
          <p:nvPr/>
        </p:nvSpPr>
        <p:spPr bwMode="auto">
          <a:xfrm>
            <a:off x="70104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4" name="Line 118"/>
          <p:cNvSpPr>
            <a:spLocks noChangeShapeType="1"/>
          </p:cNvSpPr>
          <p:nvPr/>
        </p:nvSpPr>
        <p:spPr bwMode="auto">
          <a:xfrm>
            <a:off x="88392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5" name="Line 119"/>
          <p:cNvSpPr>
            <a:spLocks noChangeShapeType="1"/>
          </p:cNvSpPr>
          <p:nvPr/>
        </p:nvSpPr>
        <p:spPr bwMode="auto">
          <a:xfrm>
            <a:off x="9296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6" name="Line 120"/>
          <p:cNvSpPr>
            <a:spLocks noChangeShapeType="1"/>
          </p:cNvSpPr>
          <p:nvPr/>
        </p:nvSpPr>
        <p:spPr bwMode="auto">
          <a:xfrm>
            <a:off x="8382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7" name="Line 121"/>
          <p:cNvSpPr>
            <a:spLocks noChangeShapeType="1"/>
          </p:cNvSpPr>
          <p:nvPr/>
        </p:nvSpPr>
        <p:spPr bwMode="auto">
          <a:xfrm>
            <a:off x="7467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8" name="Line 122"/>
          <p:cNvSpPr>
            <a:spLocks noChangeShapeType="1"/>
          </p:cNvSpPr>
          <p:nvPr/>
        </p:nvSpPr>
        <p:spPr bwMode="auto">
          <a:xfrm>
            <a:off x="65532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19" name="Line 123"/>
          <p:cNvSpPr>
            <a:spLocks noChangeShapeType="1"/>
          </p:cNvSpPr>
          <p:nvPr/>
        </p:nvSpPr>
        <p:spPr bwMode="auto">
          <a:xfrm>
            <a:off x="56388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20" name="Line 124"/>
          <p:cNvSpPr>
            <a:spLocks noChangeShapeType="1"/>
          </p:cNvSpPr>
          <p:nvPr/>
        </p:nvSpPr>
        <p:spPr bwMode="auto">
          <a:xfrm>
            <a:off x="4724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21" name="Line 125"/>
          <p:cNvSpPr>
            <a:spLocks noChangeShapeType="1"/>
          </p:cNvSpPr>
          <p:nvPr/>
        </p:nvSpPr>
        <p:spPr bwMode="auto">
          <a:xfrm>
            <a:off x="3810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22" name="Line 126"/>
          <p:cNvSpPr>
            <a:spLocks noChangeShapeType="1"/>
          </p:cNvSpPr>
          <p:nvPr/>
        </p:nvSpPr>
        <p:spPr bwMode="auto">
          <a:xfrm>
            <a:off x="2895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23" name="Text Box 127"/>
          <p:cNvSpPr txBox="1">
            <a:spLocks noChangeArrowheads="1"/>
          </p:cNvSpPr>
          <p:nvPr/>
        </p:nvSpPr>
        <p:spPr bwMode="auto">
          <a:xfrm>
            <a:off x="59817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157824" name="Text Box 128"/>
          <p:cNvSpPr txBox="1">
            <a:spLocks noChangeArrowheads="1"/>
          </p:cNvSpPr>
          <p:nvPr/>
        </p:nvSpPr>
        <p:spPr bwMode="auto">
          <a:xfrm>
            <a:off x="41529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157825" name="Text Box 129"/>
          <p:cNvSpPr txBox="1">
            <a:spLocks noChangeArrowheads="1"/>
          </p:cNvSpPr>
          <p:nvPr/>
        </p:nvSpPr>
        <p:spPr bwMode="auto">
          <a:xfrm>
            <a:off x="78105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1100</a:t>
            </a:r>
          </a:p>
        </p:txBody>
      </p:sp>
      <p:sp>
        <p:nvSpPr>
          <p:cNvPr id="157826" name="Text Box 130"/>
          <p:cNvSpPr txBox="1">
            <a:spLocks noChangeArrowheads="1"/>
          </p:cNvSpPr>
          <p:nvPr/>
        </p:nvSpPr>
        <p:spPr bwMode="auto">
          <a:xfrm>
            <a:off x="6299201" y="15525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27" name="Text Box 131"/>
          <p:cNvSpPr txBox="1">
            <a:spLocks noChangeArrowheads="1"/>
          </p:cNvSpPr>
          <p:nvPr/>
        </p:nvSpPr>
        <p:spPr bwMode="auto">
          <a:xfrm>
            <a:off x="44704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0" name="Text Box 134"/>
          <p:cNvSpPr txBox="1">
            <a:spLocks noChangeArrowheads="1"/>
          </p:cNvSpPr>
          <p:nvPr/>
        </p:nvSpPr>
        <p:spPr bwMode="auto">
          <a:xfrm>
            <a:off x="81280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1" name="Text Box 135"/>
          <p:cNvSpPr txBox="1">
            <a:spLocks noChangeArrowheads="1"/>
          </p:cNvSpPr>
          <p:nvPr/>
        </p:nvSpPr>
        <p:spPr bwMode="auto">
          <a:xfrm>
            <a:off x="72136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2" name="Text Box 136"/>
          <p:cNvSpPr txBox="1">
            <a:spLocks noChangeArrowheads="1"/>
          </p:cNvSpPr>
          <p:nvPr/>
        </p:nvSpPr>
        <p:spPr bwMode="auto">
          <a:xfrm>
            <a:off x="90424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3" name="Text Box 137"/>
          <p:cNvSpPr txBox="1">
            <a:spLocks noChangeArrowheads="1"/>
          </p:cNvSpPr>
          <p:nvPr/>
        </p:nvSpPr>
        <p:spPr bwMode="auto">
          <a:xfrm>
            <a:off x="53848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5" name="Text Box 139"/>
          <p:cNvSpPr txBox="1">
            <a:spLocks noChangeArrowheads="1"/>
          </p:cNvSpPr>
          <p:nvPr/>
        </p:nvSpPr>
        <p:spPr bwMode="auto">
          <a:xfrm>
            <a:off x="4927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6" name="Text Box 140"/>
          <p:cNvSpPr txBox="1">
            <a:spLocks noChangeArrowheads="1"/>
          </p:cNvSpPr>
          <p:nvPr/>
        </p:nvSpPr>
        <p:spPr bwMode="auto">
          <a:xfrm>
            <a:off x="58420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7" name="Text Box 141"/>
          <p:cNvSpPr txBox="1">
            <a:spLocks noChangeArrowheads="1"/>
          </p:cNvSpPr>
          <p:nvPr/>
        </p:nvSpPr>
        <p:spPr bwMode="auto">
          <a:xfrm>
            <a:off x="67564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8" name="Text Box 142"/>
          <p:cNvSpPr txBox="1">
            <a:spLocks noChangeArrowheads="1"/>
          </p:cNvSpPr>
          <p:nvPr/>
        </p:nvSpPr>
        <p:spPr bwMode="auto">
          <a:xfrm>
            <a:off x="7670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39" name="Text Box 143"/>
          <p:cNvSpPr txBox="1">
            <a:spLocks noChangeArrowheads="1"/>
          </p:cNvSpPr>
          <p:nvPr/>
        </p:nvSpPr>
        <p:spPr bwMode="auto">
          <a:xfrm>
            <a:off x="8585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7841" name="Rectangle 145"/>
          <p:cNvSpPr>
            <a:spLocks noChangeArrowheads="1"/>
          </p:cNvSpPr>
          <p:nvPr/>
        </p:nvSpPr>
        <p:spPr bwMode="auto">
          <a:xfrm>
            <a:off x="4724400" y="5257800"/>
            <a:ext cx="365760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itle 2"/>
          <p:cNvSpPr txBox="1">
            <a:spLocks/>
          </p:cNvSpPr>
          <p:nvPr/>
        </p:nvSpPr>
        <p:spPr>
          <a:xfrm>
            <a:off x="1525911" y="31709"/>
            <a:ext cx="9197329" cy="13504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 w="9525">
                  <a:noFill/>
                  <a:prstDash val="solid"/>
                </a:ln>
                <a:solidFill>
                  <a:srgbClr val="4BACC6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</a:rPr>
              <a:t>Heap Model	</a:t>
            </a:r>
            <a:endParaRPr kumimoji="0" lang="zh-CN" altLang="en-US" sz="36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rgbClr val="4BACC6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3C5-D71B-425E-92F1-C18011D5032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2895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352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3810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4267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4724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5181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5638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1" name="Rectangle 11"/>
          <p:cNvSpPr>
            <a:spLocks noChangeArrowheads="1"/>
          </p:cNvSpPr>
          <p:nvPr/>
        </p:nvSpPr>
        <p:spPr bwMode="auto">
          <a:xfrm>
            <a:off x="6096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6553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7010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7467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7924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8382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8839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9296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8739" name="Group 19"/>
          <p:cNvGrpSpPr>
            <a:grpSpLocks/>
          </p:cNvGrpSpPr>
          <p:nvPr/>
        </p:nvGrpSpPr>
        <p:grpSpPr bwMode="auto">
          <a:xfrm>
            <a:off x="5867400" y="1600200"/>
            <a:ext cx="457200" cy="228600"/>
            <a:chOff x="2736" y="2016"/>
            <a:chExt cx="288" cy="144"/>
          </a:xfrm>
        </p:grpSpPr>
        <p:sp>
          <p:nvSpPr>
            <p:cNvPr id="158740" name="Rectangle 20"/>
            <p:cNvSpPr>
              <a:spLocks noChangeArrowheads="1"/>
            </p:cNvSpPr>
            <p:nvPr/>
          </p:nvSpPr>
          <p:spPr bwMode="auto">
            <a:xfrm>
              <a:off x="2736" y="2016"/>
              <a:ext cx="28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41" name="Line 21"/>
            <p:cNvSpPr>
              <a:spLocks noChangeShapeType="1"/>
            </p:cNvSpPr>
            <p:nvPr/>
          </p:nvSpPr>
          <p:spPr bwMode="auto">
            <a:xfrm>
              <a:off x="288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4038600" y="2514600"/>
            <a:ext cx="457200" cy="228600"/>
            <a:chOff x="1584" y="1584"/>
            <a:chExt cx="288" cy="144"/>
          </a:xfrm>
        </p:grpSpPr>
        <p:sp>
          <p:nvSpPr>
            <p:cNvPr id="158743" name="Rectangle 2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44" name="Rectangle 2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45" name="Group 25"/>
          <p:cNvGrpSpPr>
            <a:grpSpLocks/>
          </p:cNvGrpSpPr>
          <p:nvPr/>
        </p:nvGrpSpPr>
        <p:grpSpPr bwMode="auto">
          <a:xfrm>
            <a:off x="7696200" y="2514600"/>
            <a:ext cx="457200" cy="228600"/>
            <a:chOff x="1584" y="1584"/>
            <a:chExt cx="288" cy="144"/>
          </a:xfrm>
        </p:grpSpPr>
        <p:sp>
          <p:nvSpPr>
            <p:cNvPr id="158746" name="Rectangle 2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47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48" name="Line 28"/>
          <p:cNvSpPr>
            <a:spLocks noChangeShapeType="1"/>
          </p:cNvSpPr>
          <p:nvPr/>
        </p:nvSpPr>
        <p:spPr bwMode="auto">
          <a:xfrm flipH="1">
            <a:off x="4267200" y="1714500"/>
            <a:ext cx="168275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>
            <a:off x="6210300" y="1714500"/>
            <a:ext cx="1714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8750" name="Group 30"/>
          <p:cNvGrpSpPr>
            <a:grpSpLocks/>
          </p:cNvGrpSpPr>
          <p:nvPr/>
        </p:nvGrpSpPr>
        <p:grpSpPr bwMode="auto">
          <a:xfrm>
            <a:off x="4953000" y="3429000"/>
            <a:ext cx="457200" cy="228600"/>
            <a:chOff x="1584" y="1584"/>
            <a:chExt cx="288" cy="144"/>
          </a:xfrm>
        </p:grpSpPr>
        <p:sp>
          <p:nvSpPr>
            <p:cNvPr id="158751" name="Rectangle 3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2" name="Rectangle 3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53" name="Group 33"/>
          <p:cNvGrpSpPr>
            <a:grpSpLocks/>
          </p:cNvGrpSpPr>
          <p:nvPr/>
        </p:nvGrpSpPr>
        <p:grpSpPr bwMode="auto">
          <a:xfrm>
            <a:off x="8610600" y="3429000"/>
            <a:ext cx="457200" cy="228600"/>
            <a:chOff x="1584" y="1584"/>
            <a:chExt cx="288" cy="144"/>
          </a:xfrm>
        </p:grpSpPr>
        <p:sp>
          <p:nvSpPr>
            <p:cNvPr id="158754" name="Rectangle 3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5" name="Rectangle 3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56" name="Line 36"/>
          <p:cNvSpPr>
            <a:spLocks noChangeShapeType="1"/>
          </p:cNvSpPr>
          <p:nvPr/>
        </p:nvSpPr>
        <p:spPr bwMode="auto">
          <a:xfrm>
            <a:off x="80391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8757" name="Group 37"/>
          <p:cNvGrpSpPr>
            <a:grpSpLocks/>
          </p:cNvGrpSpPr>
          <p:nvPr/>
        </p:nvGrpSpPr>
        <p:grpSpPr bwMode="auto">
          <a:xfrm>
            <a:off x="6781800" y="3429000"/>
            <a:ext cx="457200" cy="228600"/>
            <a:chOff x="1584" y="1584"/>
            <a:chExt cx="288" cy="144"/>
          </a:xfrm>
        </p:grpSpPr>
        <p:sp>
          <p:nvSpPr>
            <p:cNvPr id="158758" name="Rectangle 38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9" name="Rectangle 39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60" name="Group 40"/>
          <p:cNvGrpSpPr>
            <a:grpSpLocks/>
          </p:cNvGrpSpPr>
          <p:nvPr/>
        </p:nvGrpSpPr>
        <p:grpSpPr bwMode="auto">
          <a:xfrm>
            <a:off x="4495800" y="4343400"/>
            <a:ext cx="457200" cy="228600"/>
            <a:chOff x="1584" y="1584"/>
            <a:chExt cx="288" cy="144"/>
          </a:xfrm>
        </p:grpSpPr>
        <p:sp>
          <p:nvSpPr>
            <p:cNvPr id="158761" name="Rectangle 4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2" name="Rectangle 4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63" name="Group 43"/>
          <p:cNvGrpSpPr>
            <a:grpSpLocks/>
          </p:cNvGrpSpPr>
          <p:nvPr/>
        </p:nvGrpSpPr>
        <p:grpSpPr bwMode="auto">
          <a:xfrm>
            <a:off x="5410200" y="4343400"/>
            <a:ext cx="457200" cy="228600"/>
            <a:chOff x="1584" y="1584"/>
            <a:chExt cx="288" cy="144"/>
          </a:xfrm>
        </p:grpSpPr>
        <p:sp>
          <p:nvSpPr>
            <p:cNvPr id="158764" name="Rectangle 4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5" name="Rectangle 4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66" name="Group 46"/>
          <p:cNvGrpSpPr>
            <a:grpSpLocks/>
          </p:cNvGrpSpPr>
          <p:nvPr/>
        </p:nvGrpSpPr>
        <p:grpSpPr bwMode="auto">
          <a:xfrm>
            <a:off x="6324600" y="4343400"/>
            <a:ext cx="457200" cy="228600"/>
            <a:chOff x="1584" y="1584"/>
            <a:chExt cx="288" cy="144"/>
          </a:xfrm>
        </p:grpSpPr>
        <p:sp>
          <p:nvSpPr>
            <p:cNvPr id="158767" name="Rectangle 4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8" name="Rectangle 4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69" name="Group 49"/>
          <p:cNvGrpSpPr>
            <a:grpSpLocks/>
          </p:cNvGrpSpPr>
          <p:nvPr/>
        </p:nvGrpSpPr>
        <p:grpSpPr bwMode="auto">
          <a:xfrm>
            <a:off x="7239000" y="4343400"/>
            <a:ext cx="457200" cy="228600"/>
            <a:chOff x="1584" y="1584"/>
            <a:chExt cx="288" cy="144"/>
          </a:xfrm>
        </p:grpSpPr>
        <p:sp>
          <p:nvSpPr>
            <p:cNvPr id="158770" name="Rectangle 50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71" name="Rectangle 51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72" name="Group 52"/>
          <p:cNvGrpSpPr>
            <a:grpSpLocks/>
          </p:cNvGrpSpPr>
          <p:nvPr/>
        </p:nvGrpSpPr>
        <p:grpSpPr bwMode="auto">
          <a:xfrm>
            <a:off x="8153400" y="4343400"/>
            <a:ext cx="457200" cy="228600"/>
            <a:chOff x="1584" y="1584"/>
            <a:chExt cx="288" cy="144"/>
          </a:xfrm>
        </p:grpSpPr>
        <p:sp>
          <p:nvSpPr>
            <p:cNvPr id="158773" name="Rectangle 5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74" name="Rectangle 5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75" name="Line 55"/>
          <p:cNvSpPr>
            <a:spLocks noChangeShapeType="1"/>
          </p:cNvSpPr>
          <p:nvPr/>
        </p:nvSpPr>
        <p:spPr bwMode="auto">
          <a:xfrm flipH="1">
            <a:off x="7010400" y="2628900"/>
            <a:ext cx="8001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76" name="Line 56"/>
          <p:cNvSpPr>
            <a:spLocks noChangeShapeType="1"/>
          </p:cNvSpPr>
          <p:nvPr/>
        </p:nvSpPr>
        <p:spPr bwMode="auto">
          <a:xfrm>
            <a:off x="43815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77" name="Line 57"/>
          <p:cNvSpPr>
            <a:spLocks noChangeShapeType="1"/>
          </p:cNvSpPr>
          <p:nvPr/>
        </p:nvSpPr>
        <p:spPr bwMode="auto">
          <a:xfrm>
            <a:off x="5295900" y="3543300"/>
            <a:ext cx="3429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>
            <a:off x="7124700" y="3543300"/>
            <a:ext cx="3429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79" name="Line 59"/>
          <p:cNvSpPr>
            <a:spLocks noChangeShapeType="1"/>
          </p:cNvSpPr>
          <p:nvPr/>
        </p:nvSpPr>
        <p:spPr bwMode="auto">
          <a:xfrm flipH="1">
            <a:off x="47244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0" name="Line 60"/>
          <p:cNvSpPr>
            <a:spLocks noChangeShapeType="1"/>
          </p:cNvSpPr>
          <p:nvPr/>
        </p:nvSpPr>
        <p:spPr bwMode="auto">
          <a:xfrm flipH="1">
            <a:off x="6553200" y="3543300"/>
            <a:ext cx="3429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1" name="Line 61"/>
          <p:cNvSpPr>
            <a:spLocks noChangeShapeType="1"/>
          </p:cNvSpPr>
          <p:nvPr/>
        </p:nvSpPr>
        <p:spPr bwMode="auto">
          <a:xfrm flipH="1">
            <a:off x="83820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2" name="Line 62"/>
          <p:cNvSpPr>
            <a:spLocks noChangeShapeType="1"/>
          </p:cNvSpPr>
          <p:nvPr/>
        </p:nvSpPr>
        <p:spPr bwMode="auto">
          <a:xfrm flipH="1">
            <a:off x="8153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3" name="Line 63"/>
          <p:cNvSpPr>
            <a:spLocks noChangeShapeType="1"/>
          </p:cNvSpPr>
          <p:nvPr/>
        </p:nvSpPr>
        <p:spPr bwMode="auto">
          <a:xfrm flipH="1">
            <a:off x="7239000" y="4457700"/>
            <a:ext cx="1143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4" name="Line 64"/>
          <p:cNvSpPr>
            <a:spLocks noChangeShapeType="1"/>
          </p:cNvSpPr>
          <p:nvPr/>
        </p:nvSpPr>
        <p:spPr bwMode="auto">
          <a:xfrm flipH="1">
            <a:off x="6324600" y="4457700"/>
            <a:ext cx="1143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5" name="Line 65"/>
          <p:cNvSpPr>
            <a:spLocks noChangeShapeType="1"/>
          </p:cNvSpPr>
          <p:nvPr/>
        </p:nvSpPr>
        <p:spPr bwMode="auto">
          <a:xfrm flipH="1">
            <a:off x="5410200" y="4457700"/>
            <a:ext cx="1143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6" name="Line 66"/>
          <p:cNvSpPr>
            <a:spLocks noChangeShapeType="1"/>
          </p:cNvSpPr>
          <p:nvPr/>
        </p:nvSpPr>
        <p:spPr bwMode="auto">
          <a:xfrm>
            <a:off x="5753100" y="4457700"/>
            <a:ext cx="1143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7" name="Line 67"/>
          <p:cNvSpPr>
            <a:spLocks noChangeShapeType="1"/>
          </p:cNvSpPr>
          <p:nvPr/>
        </p:nvSpPr>
        <p:spPr bwMode="auto">
          <a:xfrm>
            <a:off x="48387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8" name="Line 68"/>
          <p:cNvSpPr>
            <a:spLocks noChangeShapeType="1"/>
          </p:cNvSpPr>
          <p:nvPr/>
        </p:nvSpPr>
        <p:spPr bwMode="auto">
          <a:xfrm>
            <a:off x="6667500" y="4457700"/>
            <a:ext cx="1143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89" name="Line 69"/>
          <p:cNvSpPr>
            <a:spLocks noChangeShapeType="1"/>
          </p:cNvSpPr>
          <p:nvPr/>
        </p:nvSpPr>
        <p:spPr bwMode="auto">
          <a:xfrm>
            <a:off x="7581900" y="4457700"/>
            <a:ext cx="114300" cy="800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90" name="Text Box 70"/>
          <p:cNvSpPr txBox="1">
            <a:spLocks noChangeArrowheads="1"/>
          </p:cNvSpPr>
          <p:nvPr/>
        </p:nvSpPr>
        <p:spPr bwMode="auto">
          <a:xfrm>
            <a:off x="5638801" y="1536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1" name="Text Box 71"/>
          <p:cNvSpPr txBox="1">
            <a:spLocks noChangeArrowheads="1"/>
          </p:cNvSpPr>
          <p:nvPr/>
        </p:nvSpPr>
        <p:spPr bwMode="auto">
          <a:xfrm>
            <a:off x="38100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2" name="Text Box 72"/>
          <p:cNvSpPr txBox="1">
            <a:spLocks noChangeArrowheads="1"/>
          </p:cNvSpPr>
          <p:nvPr/>
        </p:nvSpPr>
        <p:spPr bwMode="auto">
          <a:xfrm>
            <a:off x="74676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3" name="Text Box 73"/>
          <p:cNvSpPr txBox="1">
            <a:spLocks noChangeArrowheads="1"/>
          </p:cNvSpPr>
          <p:nvPr/>
        </p:nvSpPr>
        <p:spPr bwMode="auto">
          <a:xfrm>
            <a:off x="65532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4" name="Text Box 74"/>
          <p:cNvSpPr txBox="1">
            <a:spLocks noChangeArrowheads="1"/>
          </p:cNvSpPr>
          <p:nvPr/>
        </p:nvSpPr>
        <p:spPr bwMode="auto">
          <a:xfrm>
            <a:off x="83820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5" name="Text Box 75"/>
          <p:cNvSpPr txBox="1">
            <a:spLocks noChangeArrowheads="1"/>
          </p:cNvSpPr>
          <p:nvPr/>
        </p:nvSpPr>
        <p:spPr bwMode="auto">
          <a:xfrm>
            <a:off x="47244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6" name="Text Box 76"/>
          <p:cNvSpPr txBox="1">
            <a:spLocks noChangeArrowheads="1"/>
          </p:cNvSpPr>
          <p:nvPr/>
        </p:nvSpPr>
        <p:spPr bwMode="auto">
          <a:xfrm>
            <a:off x="4267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7" name="Text Box 77"/>
          <p:cNvSpPr txBox="1">
            <a:spLocks noChangeArrowheads="1"/>
          </p:cNvSpPr>
          <p:nvPr/>
        </p:nvSpPr>
        <p:spPr bwMode="auto">
          <a:xfrm>
            <a:off x="51816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8" name="Text Box 78"/>
          <p:cNvSpPr txBox="1">
            <a:spLocks noChangeArrowheads="1"/>
          </p:cNvSpPr>
          <p:nvPr/>
        </p:nvSpPr>
        <p:spPr bwMode="auto">
          <a:xfrm>
            <a:off x="60960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799" name="Text Box 79"/>
          <p:cNvSpPr txBox="1">
            <a:spLocks noChangeArrowheads="1"/>
          </p:cNvSpPr>
          <p:nvPr/>
        </p:nvSpPr>
        <p:spPr bwMode="auto">
          <a:xfrm>
            <a:off x="7010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800" name="Text Box 80"/>
          <p:cNvSpPr txBox="1">
            <a:spLocks noChangeArrowheads="1"/>
          </p:cNvSpPr>
          <p:nvPr/>
        </p:nvSpPr>
        <p:spPr bwMode="auto">
          <a:xfrm>
            <a:off x="7924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801" name="Text Box 81"/>
          <p:cNvSpPr txBox="1">
            <a:spLocks noChangeArrowheads="1"/>
          </p:cNvSpPr>
          <p:nvPr/>
        </p:nvSpPr>
        <p:spPr bwMode="auto">
          <a:xfrm>
            <a:off x="23241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0000</a:t>
            </a:r>
          </a:p>
        </p:txBody>
      </p:sp>
      <p:sp>
        <p:nvSpPr>
          <p:cNvPr id="158802" name="Line 82"/>
          <p:cNvSpPr>
            <a:spLocks noChangeShapeType="1"/>
          </p:cNvSpPr>
          <p:nvPr/>
        </p:nvSpPr>
        <p:spPr bwMode="auto">
          <a:xfrm>
            <a:off x="24384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03" name="Line 83"/>
          <p:cNvSpPr>
            <a:spLocks noChangeShapeType="1"/>
          </p:cNvSpPr>
          <p:nvPr/>
        </p:nvSpPr>
        <p:spPr bwMode="auto">
          <a:xfrm>
            <a:off x="97536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04" name="Line 84"/>
          <p:cNvSpPr>
            <a:spLocks noChangeShapeType="1"/>
          </p:cNvSpPr>
          <p:nvPr/>
        </p:nvSpPr>
        <p:spPr bwMode="auto">
          <a:xfrm>
            <a:off x="60960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05" name="Line 85"/>
          <p:cNvSpPr>
            <a:spLocks noChangeShapeType="1"/>
          </p:cNvSpPr>
          <p:nvPr/>
        </p:nvSpPr>
        <p:spPr bwMode="auto">
          <a:xfrm>
            <a:off x="42672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06" name="Line 86"/>
          <p:cNvSpPr>
            <a:spLocks noChangeShapeType="1"/>
          </p:cNvSpPr>
          <p:nvPr/>
        </p:nvSpPr>
        <p:spPr bwMode="auto">
          <a:xfrm>
            <a:off x="79248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07" name="Line 87"/>
          <p:cNvSpPr>
            <a:spLocks noChangeShapeType="1"/>
          </p:cNvSpPr>
          <p:nvPr/>
        </p:nvSpPr>
        <p:spPr bwMode="auto">
          <a:xfrm>
            <a:off x="33528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08" name="Line 88"/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09" name="Line 89"/>
          <p:cNvSpPr>
            <a:spLocks noChangeShapeType="1"/>
          </p:cNvSpPr>
          <p:nvPr/>
        </p:nvSpPr>
        <p:spPr bwMode="auto">
          <a:xfrm>
            <a:off x="70104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0" name="Line 90"/>
          <p:cNvSpPr>
            <a:spLocks noChangeShapeType="1"/>
          </p:cNvSpPr>
          <p:nvPr/>
        </p:nvSpPr>
        <p:spPr bwMode="auto">
          <a:xfrm>
            <a:off x="88392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1" name="Line 91"/>
          <p:cNvSpPr>
            <a:spLocks noChangeShapeType="1"/>
          </p:cNvSpPr>
          <p:nvPr/>
        </p:nvSpPr>
        <p:spPr bwMode="auto">
          <a:xfrm>
            <a:off x="9296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2" name="Line 92"/>
          <p:cNvSpPr>
            <a:spLocks noChangeShapeType="1"/>
          </p:cNvSpPr>
          <p:nvPr/>
        </p:nvSpPr>
        <p:spPr bwMode="auto">
          <a:xfrm>
            <a:off x="8382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3" name="Line 93"/>
          <p:cNvSpPr>
            <a:spLocks noChangeShapeType="1"/>
          </p:cNvSpPr>
          <p:nvPr/>
        </p:nvSpPr>
        <p:spPr bwMode="auto">
          <a:xfrm>
            <a:off x="7467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4" name="Line 94"/>
          <p:cNvSpPr>
            <a:spLocks noChangeShapeType="1"/>
          </p:cNvSpPr>
          <p:nvPr/>
        </p:nvSpPr>
        <p:spPr bwMode="auto">
          <a:xfrm>
            <a:off x="65532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5" name="Line 95"/>
          <p:cNvSpPr>
            <a:spLocks noChangeShapeType="1"/>
          </p:cNvSpPr>
          <p:nvPr/>
        </p:nvSpPr>
        <p:spPr bwMode="auto">
          <a:xfrm>
            <a:off x="56388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6" name="Line 96"/>
          <p:cNvSpPr>
            <a:spLocks noChangeShapeType="1"/>
          </p:cNvSpPr>
          <p:nvPr/>
        </p:nvSpPr>
        <p:spPr bwMode="auto">
          <a:xfrm>
            <a:off x="4724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7" name="Line 97"/>
          <p:cNvSpPr>
            <a:spLocks noChangeShapeType="1"/>
          </p:cNvSpPr>
          <p:nvPr/>
        </p:nvSpPr>
        <p:spPr bwMode="auto">
          <a:xfrm>
            <a:off x="3810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8" name="Line 98"/>
          <p:cNvSpPr>
            <a:spLocks noChangeShapeType="1"/>
          </p:cNvSpPr>
          <p:nvPr/>
        </p:nvSpPr>
        <p:spPr bwMode="auto">
          <a:xfrm>
            <a:off x="2895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19" name="Text Box 99"/>
          <p:cNvSpPr txBox="1">
            <a:spLocks noChangeArrowheads="1"/>
          </p:cNvSpPr>
          <p:nvPr/>
        </p:nvSpPr>
        <p:spPr bwMode="auto">
          <a:xfrm>
            <a:off x="59817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158820" name="Text Box 100"/>
          <p:cNvSpPr txBox="1">
            <a:spLocks noChangeArrowheads="1"/>
          </p:cNvSpPr>
          <p:nvPr/>
        </p:nvSpPr>
        <p:spPr bwMode="auto">
          <a:xfrm>
            <a:off x="41529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158821" name="Text Box 101"/>
          <p:cNvSpPr txBox="1">
            <a:spLocks noChangeArrowheads="1"/>
          </p:cNvSpPr>
          <p:nvPr/>
        </p:nvSpPr>
        <p:spPr bwMode="auto">
          <a:xfrm>
            <a:off x="78105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1100</a:t>
            </a:r>
          </a:p>
        </p:txBody>
      </p:sp>
      <p:sp>
        <p:nvSpPr>
          <p:cNvPr id="158822" name="Text Box 102"/>
          <p:cNvSpPr txBox="1">
            <a:spLocks noChangeArrowheads="1"/>
          </p:cNvSpPr>
          <p:nvPr/>
        </p:nvSpPr>
        <p:spPr bwMode="auto">
          <a:xfrm>
            <a:off x="6299201" y="15525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23" name="Text Box 103"/>
          <p:cNvSpPr txBox="1">
            <a:spLocks noChangeArrowheads="1"/>
          </p:cNvSpPr>
          <p:nvPr/>
        </p:nvSpPr>
        <p:spPr bwMode="auto">
          <a:xfrm>
            <a:off x="44704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24" name="Text Box 104"/>
          <p:cNvSpPr txBox="1">
            <a:spLocks noChangeArrowheads="1"/>
          </p:cNvSpPr>
          <p:nvPr/>
        </p:nvSpPr>
        <p:spPr bwMode="auto">
          <a:xfrm>
            <a:off x="81280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25" name="Text Box 105"/>
          <p:cNvSpPr txBox="1">
            <a:spLocks noChangeArrowheads="1"/>
          </p:cNvSpPr>
          <p:nvPr/>
        </p:nvSpPr>
        <p:spPr bwMode="auto">
          <a:xfrm>
            <a:off x="72136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26" name="Text Box 106"/>
          <p:cNvSpPr txBox="1">
            <a:spLocks noChangeArrowheads="1"/>
          </p:cNvSpPr>
          <p:nvPr/>
        </p:nvSpPr>
        <p:spPr bwMode="auto">
          <a:xfrm>
            <a:off x="90424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27" name="Text Box 107"/>
          <p:cNvSpPr txBox="1">
            <a:spLocks noChangeArrowheads="1"/>
          </p:cNvSpPr>
          <p:nvPr/>
        </p:nvSpPr>
        <p:spPr bwMode="auto">
          <a:xfrm>
            <a:off x="53848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28" name="Text Box 108"/>
          <p:cNvSpPr txBox="1">
            <a:spLocks noChangeArrowheads="1"/>
          </p:cNvSpPr>
          <p:nvPr/>
        </p:nvSpPr>
        <p:spPr bwMode="auto">
          <a:xfrm>
            <a:off x="4927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29" name="Text Box 109"/>
          <p:cNvSpPr txBox="1">
            <a:spLocks noChangeArrowheads="1"/>
          </p:cNvSpPr>
          <p:nvPr/>
        </p:nvSpPr>
        <p:spPr bwMode="auto">
          <a:xfrm>
            <a:off x="58420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30" name="Text Box 110"/>
          <p:cNvSpPr txBox="1">
            <a:spLocks noChangeArrowheads="1"/>
          </p:cNvSpPr>
          <p:nvPr/>
        </p:nvSpPr>
        <p:spPr bwMode="auto">
          <a:xfrm>
            <a:off x="67564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31" name="Text Box 111"/>
          <p:cNvSpPr txBox="1">
            <a:spLocks noChangeArrowheads="1"/>
          </p:cNvSpPr>
          <p:nvPr/>
        </p:nvSpPr>
        <p:spPr bwMode="auto">
          <a:xfrm>
            <a:off x="7670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32" name="Text Box 112"/>
          <p:cNvSpPr txBox="1">
            <a:spLocks noChangeArrowheads="1"/>
          </p:cNvSpPr>
          <p:nvPr/>
        </p:nvSpPr>
        <p:spPr bwMode="auto">
          <a:xfrm>
            <a:off x="8585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8833" name="Rectangle 113"/>
          <p:cNvSpPr>
            <a:spLocks noChangeArrowheads="1"/>
          </p:cNvSpPr>
          <p:nvPr/>
        </p:nvSpPr>
        <p:spPr bwMode="auto">
          <a:xfrm>
            <a:off x="4724400" y="5257800"/>
            <a:ext cx="365760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834" name="Line 114"/>
          <p:cNvSpPr>
            <a:spLocks noChangeShapeType="1"/>
          </p:cNvSpPr>
          <p:nvPr/>
        </p:nvSpPr>
        <p:spPr bwMode="auto">
          <a:xfrm>
            <a:off x="5295900" y="3543300"/>
            <a:ext cx="342900" cy="1714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35" name="Line 115"/>
          <p:cNvSpPr>
            <a:spLocks noChangeShapeType="1"/>
          </p:cNvSpPr>
          <p:nvPr/>
        </p:nvSpPr>
        <p:spPr bwMode="auto">
          <a:xfrm flipH="1">
            <a:off x="7010400" y="2628900"/>
            <a:ext cx="800100" cy="2628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Title 2"/>
          <p:cNvSpPr txBox="1">
            <a:spLocks/>
          </p:cNvSpPr>
          <p:nvPr/>
        </p:nvSpPr>
        <p:spPr>
          <a:xfrm>
            <a:off x="1525911" y="31709"/>
            <a:ext cx="9197329" cy="13504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 w="9525">
                  <a:noFill/>
                  <a:prstDash val="solid"/>
                </a:ln>
                <a:solidFill>
                  <a:srgbClr val="4BACC6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</a:rPr>
              <a:t>Heap Model	</a:t>
            </a:r>
            <a:endParaRPr kumimoji="0" lang="zh-CN" altLang="en-US" sz="36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rgbClr val="4BACC6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3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3EE0-CE99-475D-B169-D3A5F74C322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895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352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810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267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724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5181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5638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096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6553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7010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467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7924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0" name="Rectangle 16"/>
          <p:cNvSpPr>
            <a:spLocks noChangeArrowheads="1"/>
          </p:cNvSpPr>
          <p:nvPr/>
        </p:nvSpPr>
        <p:spPr bwMode="auto">
          <a:xfrm>
            <a:off x="8382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8839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9296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9763" name="Group 19"/>
          <p:cNvGrpSpPr>
            <a:grpSpLocks/>
          </p:cNvGrpSpPr>
          <p:nvPr/>
        </p:nvGrpSpPr>
        <p:grpSpPr bwMode="auto">
          <a:xfrm>
            <a:off x="5867400" y="1600200"/>
            <a:ext cx="457200" cy="228600"/>
            <a:chOff x="2736" y="2016"/>
            <a:chExt cx="288" cy="144"/>
          </a:xfrm>
        </p:grpSpPr>
        <p:sp>
          <p:nvSpPr>
            <p:cNvPr id="159764" name="Rectangle 20"/>
            <p:cNvSpPr>
              <a:spLocks noChangeArrowheads="1"/>
            </p:cNvSpPr>
            <p:nvPr/>
          </p:nvSpPr>
          <p:spPr bwMode="auto">
            <a:xfrm>
              <a:off x="2736" y="2016"/>
              <a:ext cx="28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5" name="Line 21"/>
            <p:cNvSpPr>
              <a:spLocks noChangeShapeType="1"/>
            </p:cNvSpPr>
            <p:nvPr/>
          </p:nvSpPr>
          <p:spPr bwMode="auto">
            <a:xfrm>
              <a:off x="288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66" name="Group 22"/>
          <p:cNvGrpSpPr>
            <a:grpSpLocks/>
          </p:cNvGrpSpPr>
          <p:nvPr/>
        </p:nvGrpSpPr>
        <p:grpSpPr bwMode="auto">
          <a:xfrm>
            <a:off x="4038600" y="2514600"/>
            <a:ext cx="457200" cy="228600"/>
            <a:chOff x="1584" y="1584"/>
            <a:chExt cx="288" cy="144"/>
          </a:xfrm>
        </p:grpSpPr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8" name="Rectangle 2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69" name="Group 25"/>
          <p:cNvGrpSpPr>
            <a:grpSpLocks/>
          </p:cNvGrpSpPr>
          <p:nvPr/>
        </p:nvGrpSpPr>
        <p:grpSpPr bwMode="auto">
          <a:xfrm>
            <a:off x="7696200" y="2514600"/>
            <a:ext cx="457200" cy="228600"/>
            <a:chOff x="1584" y="1584"/>
            <a:chExt cx="288" cy="144"/>
          </a:xfrm>
        </p:grpSpPr>
        <p:sp>
          <p:nvSpPr>
            <p:cNvPr id="159770" name="Rectangle 2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1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72" name="Line 28"/>
          <p:cNvSpPr>
            <a:spLocks noChangeShapeType="1"/>
          </p:cNvSpPr>
          <p:nvPr/>
        </p:nvSpPr>
        <p:spPr bwMode="auto">
          <a:xfrm flipH="1">
            <a:off x="4267200" y="1714500"/>
            <a:ext cx="168275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6210300" y="1714500"/>
            <a:ext cx="1714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74" name="Group 30"/>
          <p:cNvGrpSpPr>
            <a:grpSpLocks/>
          </p:cNvGrpSpPr>
          <p:nvPr/>
        </p:nvGrpSpPr>
        <p:grpSpPr bwMode="auto">
          <a:xfrm>
            <a:off x="4953000" y="3429000"/>
            <a:ext cx="457200" cy="228600"/>
            <a:chOff x="1584" y="1584"/>
            <a:chExt cx="288" cy="144"/>
          </a:xfrm>
        </p:grpSpPr>
        <p:sp>
          <p:nvSpPr>
            <p:cNvPr id="159775" name="Rectangle 3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6" name="Rectangle 3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77" name="Group 33"/>
          <p:cNvGrpSpPr>
            <a:grpSpLocks/>
          </p:cNvGrpSpPr>
          <p:nvPr/>
        </p:nvGrpSpPr>
        <p:grpSpPr bwMode="auto">
          <a:xfrm>
            <a:off x="8610600" y="3429000"/>
            <a:ext cx="457200" cy="228600"/>
            <a:chOff x="1584" y="1584"/>
            <a:chExt cx="288" cy="144"/>
          </a:xfrm>
        </p:grpSpPr>
        <p:sp>
          <p:nvSpPr>
            <p:cNvPr id="159778" name="Rectangle 3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9" name="Rectangle 3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80" name="Line 36"/>
          <p:cNvSpPr>
            <a:spLocks noChangeShapeType="1"/>
          </p:cNvSpPr>
          <p:nvPr/>
        </p:nvSpPr>
        <p:spPr bwMode="auto">
          <a:xfrm>
            <a:off x="80391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84" name="Group 40"/>
          <p:cNvGrpSpPr>
            <a:grpSpLocks/>
          </p:cNvGrpSpPr>
          <p:nvPr/>
        </p:nvGrpSpPr>
        <p:grpSpPr bwMode="auto">
          <a:xfrm>
            <a:off x="4495800" y="4343400"/>
            <a:ext cx="457200" cy="228600"/>
            <a:chOff x="1584" y="1584"/>
            <a:chExt cx="288" cy="144"/>
          </a:xfrm>
        </p:grpSpPr>
        <p:sp>
          <p:nvSpPr>
            <p:cNvPr id="159785" name="Rectangle 4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96" name="Group 52"/>
          <p:cNvGrpSpPr>
            <a:grpSpLocks/>
          </p:cNvGrpSpPr>
          <p:nvPr/>
        </p:nvGrpSpPr>
        <p:grpSpPr bwMode="auto">
          <a:xfrm>
            <a:off x="8153400" y="4343400"/>
            <a:ext cx="457200" cy="228600"/>
            <a:chOff x="1584" y="1584"/>
            <a:chExt cx="288" cy="144"/>
          </a:xfrm>
        </p:grpSpPr>
        <p:sp>
          <p:nvSpPr>
            <p:cNvPr id="159797" name="Rectangle 5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98" name="Rectangle 5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800" name="Line 56"/>
          <p:cNvSpPr>
            <a:spLocks noChangeShapeType="1"/>
          </p:cNvSpPr>
          <p:nvPr/>
        </p:nvSpPr>
        <p:spPr bwMode="auto">
          <a:xfrm>
            <a:off x="43815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03" name="Line 59"/>
          <p:cNvSpPr>
            <a:spLocks noChangeShapeType="1"/>
          </p:cNvSpPr>
          <p:nvPr/>
        </p:nvSpPr>
        <p:spPr bwMode="auto">
          <a:xfrm flipH="1">
            <a:off x="47244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05" name="Line 61"/>
          <p:cNvSpPr>
            <a:spLocks noChangeShapeType="1"/>
          </p:cNvSpPr>
          <p:nvPr/>
        </p:nvSpPr>
        <p:spPr bwMode="auto">
          <a:xfrm flipH="1">
            <a:off x="83820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06" name="Line 62"/>
          <p:cNvSpPr>
            <a:spLocks noChangeShapeType="1"/>
          </p:cNvSpPr>
          <p:nvPr/>
        </p:nvSpPr>
        <p:spPr bwMode="auto">
          <a:xfrm flipH="1">
            <a:off x="8153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11" name="Line 67"/>
          <p:cNvSpPr>
            <a:spLocks noChangeShapeType="1"/>
          </p:cNvSpPr>
          <p:nvPr/>
        </p:nvSpPr>
        <p:spPr bwMode="auto">
          <a:xfrm>
            <a:off x="48387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14" name="Text Box 70"/>
          <p:cNvSpPr txBox="1">
            <a:spLocks noChangeArrowheads="1"/>
          </p:cNvSpPr>
          <p:nvPr/>
        </p:nvSpPr>
        <p:spPr bwMode="auto">
          <a:xfrm>
            <a:off x="5638801" y="1536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15" name="Text Box 71"/>
          <p:cNvSpPr txBox="1">
            <a:spLocks noChangeArrowheads="1"/>
          </p:cNvSpPr>
          <p:nvPr/>
        </p:nvSpPr>
        <p:spPr bwMode="auto">
          <a:xfrm>
            <a:off x="38100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16" name="Text Box 72"/>
          <p:cNvSpPr txBox="1">
            <a:spLocks noChangeArrowheads="1"/>
          </p:cNvSpPr>
          <p:nvPr/>
        </p:nvSpPr>
        <p:spPr bwMode="auto">
          <a:xfrm>
            <a:off x="74676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18" name="Text Box 74"/>
          <p:cNvSpPr txBox="1">
            <a:spLocks noChangeArrowheads="1"/>
          </p:cNvSpPr>
          <p:nvPr/>
        </p:nvSpPr>
        <p:spPr bwMode="auto">
          <a:xfrm>
            <a:off x="83820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19" name="Text Box 75"/>
          <p:cNvSpPr txBox="1">
            <a:spLocks noChangeArrowheads="1"/>
          </p:cNvSpPr>
          <p:nvPr/>
        </p:nvSpPr>
        <p:spPr bwMode="auto">
          <a:xfrm>
            <a:off x="47244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20" name="Text Box 76"/>
          <p:cNvSpPr txBox="1">
            <a:spLocks noChangeArrowheads="1"/>
          </p:cNvSpPr>
          <p:nvPr/>
        </p:nvSpPr>
        <p:spPr bwMode="auto">
          <a:xfrm>
            <a:off x="4267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24" name="Text Box 80"/>
          <p:cNvSpPr txBox="1">
            <a:spLocks noChangeArrowheads="1"/>
          </p:cNvSpPr>
          <p:nvPr/>
        </p:nvSpPr>
        <p:spPr bwMode="auto">
          <a:xfrm>
            <a:off x="7924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25" name="Text Box 81"/>
          <p:cNvSpPr txBox="1">
            <a:spLocks noChangeArrowheads="1"/>
          </p:cNvSpPr>
          <p:nvPr/>
        </p:nvSpPr>
        <p:spPr bwMode="auto">
          <a:xfrm>
            <a:off x="23241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0000</a:t>
            </a:r>
          </a:p>
        </p:txBody>
      </p:sp>
      <p:sp>
        <p:nvSpPr>
          <p:cNvPr id="159826" name="Line 82"/>
          <p:cNvSpPr>
            <a:spLocks noChangeShapeType="1"/>
          </p:cNvSpPr>
          <p:nvPr/>
        </p:nvSpPr>
        <p:spPr bwMode="auto">
          <a:xfrm>
            <a:off x="24384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7" name="Line 83"/>
          <p:cNvSpPr>
            <a:spLocks noChangeShapeType="1"/>
          </p:cNvSpPr>
          <p:nvPr/>
        </p:nvSpPr>
        <p:spPr bwMode="auto">
          <a:xfrm>
            <a:off x="97536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8" name="Line 84"/>
          <p:cNvSpPr>
            <a:spLocks noChangeShapeType="1"/>
          </p:cNvSpPr>
          <p:nvPr/>
        </p:nvSpPr>
        <p:spPr bwMode="auto">
          <a:xfrm>
            <a:off x="60960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9" name="Line 85"/>
          <p:cNvSpPr>
            <a:spLocks noChangeShapeType="1"/>
          </p:cNvSpPr>
          <p:nvPr/>
        </p:nvSpPr>
        <p:spPr bwMode="auto">
          <a:xfrm>
            <a:off x="42672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0" name="Line 86"/>
          <p:cNvSpPr>
            <a:spLocks noChangeShapeType="1"/>
          </p:cNvSpPr>
          <p:nvPr/>
        </p:nvSpPr>
        <p:spPr bwMode="auto">
          <a:xfrm>
            <a:off x="79248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1" name="Line 87"/>
          <p:cNvSpPr>
            <a:spLocks noChangeShapeType="1"/>
          </p:cNvSpPr>
          <p:nvPr/>
        </p:nvSpPr>
        <p:spPr bwMode="auto">
          <a:xfrm>
            <a:off x="33528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2" name="Line 88"/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70104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4" name="Line 90"/>
          <p:cNvSpPr>
            <a:spLocks noChangeShapeType="1"/>
          </p:cNvSpPr>
          <p:nvPr/>
        </p:nvSpPr>
        <p:spPr bwMode="auto">
          <a:xfrm>
            <a:off x="88392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5" name="Line 91"/>
          <p:cNvSpPr>
            <a:spLocks noChangeShapeType="1"/>
          </p:cNvSpPr>
          <p:nvPr/>
        </p:nvSpPr>
        <p:spPr bwMode="auto">
          <a:xfrm>
            <a:off x="9296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6" name="Line 92"/>
          <p:cNvSpPr>
            <a:spLocks noChangeShapeType="1"/>
          </p:cNvSpPr>
          <p:nvPr/>
        </p:nvSpPr>
        <p:spPr bwMode="auto">
          <a:xfrm>
            <a:off x="8382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7" name="Line 93"/>
          <p:cNvSpPr>
            <a:spLocks noChangeShapeType="1"/>
          </p:cNvSpPr>
          <p:nvPr/>
        </p:nvSpPr>
        <p:spPr bwMode="auto">
          <a:xfrm>
            <a:off x="7467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8" name="Line 94"/>
          <p:cNvSpPr>
            <a:spLocks noChangeShapeType="1"/>
          </p:cNvSpPr>
          <p:nvPr/>
        </p:nvSpPr>
        <p:spPr bwMode="auto">
          <a:xfrm>
            <a:off x="65532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9" name="Line 95"/>
          <p:cNvSpPr>
            <a:spLocks noChangeShapeType="1"/>
          </p:cNvSpPr>
          <p:nvPr/>
        </p:nvSpPr>
        <p:spPr bwMode="auto">
          <a:xfrm>
            <a:off x="56388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40" name="Line 96"/>
          <p:cNvSpPr>
            <a:spLocks noChangeShapeType="1"/>
          </p:cNvSpPr>
          <p:nvPr/>
        </p:nvSpPr>
        <p:spPr bwMode="auto">
          <a:xfrm>
            <a:off x="4724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41" name="Line 97"/>
          <p:cNvSpPr>
            <a:spLocks noChangeShapeType="1"/>
          </p:cNvSpPr>
          <p:nvPr/>
        </p:nvSpPr>
        <p:spPr bwMode="auto">
          <a:xfrm>
            <a:off x="3810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42" name="Line 98"/>
          <p:cNvSpPr>
            <a:spLocks noChangeShapeType="1"/>
          </p:cNvSpPr>
          <p:nvPr/>
        </p:nvSpPr>
        <p:spPr bwMode="auto">
          <a:xfrm>
            <a:off x="2895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43" name="Text Box 99"/>
          <p:cNvSpPr txBox="1">
            <a:spLocks noChangeArrowheads="1"/>
          </p:cNvSpPr>
          <p:nvPr/>
        </p:nvSpPr>
        <p:spPr bwMode="auto">
          <a:xfrm>
            <a:off x="59817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159844" name="Text Box 100"/>
          <p:cNvSpPr txBox="1">
            <a:spLocks noChangeArrowheads="1"/>
          </p:cNvSpPr>
          <p:nvPr/>
        </p:nvSpPr>
        <p:spPr bwMode="auto">
          <a:xfrm>
            <a:off x="41529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159845" name="Text Box 101"/>
          <p:cNvSpPr txBox="1">
            <a:spLocks noChangeArrowheads="1"/>
          </p:cNvSpPr>
          <p:nvPr/>
        </p:nvSpPr>
        <p:spPr bwMode="auto">
          <a:xfrm>
            <a:off x="78105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1100</a:t>
            </a:r>
          </a:p>
        </p:txBody>
      </p:sp>
      <p:sp>
        <p:nvSpPr>
          <p:cNvPr id="159846" name="Text Box 102"/>
          <p:cNvSpPr txBox="1">
            <a:spLocks noChangeArrowheads="1"/>
          </p:cNvSpPr>
          <p:nvPr/>
        </p:nvSpPr>
        <p:spPr bwMode="auto">
          <a:xfrm>
            <a:off x="6299201" y="15525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9847" name="Text Box 103"/>
          <p:cNvSpPr txBox="1">
            <a:spLocks noChangeArrowheads="1"/>
          </p:cNvSpPr>
          <p:nvPr/>
        </p:nvSpPr>
        <p:spPr bwMode="auto">
          <a:xfrm>
            <a:off x="44704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81280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9850" name="Text Box 106"/>
          <p:cNvSpPr txBox="1">
            <a:spLocks noChangeArrowheads="1"/>
          </p:cNvSpPr>
          <p:nvPr/>
        </p:nvSpPr>
        <p:spPr bwMode="auto">
          <a:xfrm>
            <a:off x="90424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9851" name="Text Box 107"/>
          <p:cNvSpPr txBox="1">
            <a:spLocks noChangeArrowheads="1"/>
          </p:cNvSpPr>
          <p:nvPr/>
        </p:nvSpPr>
        <p:spPr bwMode="auto">
          <a:xfrm>
            <a:off x="53848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9852" name="Text Box 108"/>
          <p:cNvSpPr txBox="1">
            <a:spLocks noChangeArrowheads="1"/>
          </p:cNvSpPr>
          <p:nvPr/>
        </p:nvSpPr>
        <p:spPr bwMode="auto">
          <a:xfrm>
            <a:off x="4927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9856" name="Text Box 112"/>
          <p:cNvSpPr txBox="1">
            <a:spLocks noChangeArrowheads="1"/>
          </p:cNvSpPr>
          <p:nvPr/>
        </p:nvSpPr>
        <p:spPr bwMode="auto">
          <a:xfrm>
            <a:off x="8585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9857" name="Rectangle 113"/>
          <p:cNvSpPr>
            <a:spLocks noChangeArrowheads="1"/>
          </p:cNvSpPr>
          <p:nvPr/>
        </p:nvSpPr>
        <p:spPr bwMode="auto">
          <a:xfrm>
            <a:off x="4724400" y="5372100"/>
            <a:ext cx="3657600" cy="342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858" name="Line 114"/>
          <p:cNvSpPr>
            <a:spLocks noChangeShapeType="1"/>
          </p:cNvSpPr>
          <p:nvPr/>
        </p:nvSpPr>
        <p:spPr bwMode="auto">
          <a:xfrm>
            <a:off x="5295900" y="3543300"/>
            <a:ext cx="342900" cy="1714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59" name="Line 115"/>
          <p:cNvSpPr>
            <a:spLocks noChangeShapeType="1"/>
          </p:cNvSpPr>
          <p:nvPr/>
        </p:nvSpPr>
        <p:spPr bwMode="auto">
          <a:xfrm flipH="1">
            <a:off x="7010400" y="2628900"/>
            <a:ext cx="800100" cy="2628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66" name="AutoShape 122"/>
          <p:cNvSpPr>
            <a:spLocks noChangeArrowheads="1"/>
          </p:cNvSpPr>
          <p:nvPr/>
        </p:nvSpPr>
        <p:spPr bwMode="auto">
          <a:xfrm rot="10800000">
            <a:off x="4724400" y="5257800"/>
            <a:ext cx="457200" cy="114300"/>
          </a:xfrm>
          <a:custGeom>
            <a:avLst/>
            <a:gdLst>
              <a:gd name="G0" fmla="+- 2700 0 0"/>
              <a:gd name="G1" fmla="+- 21600 0 2700"/>
              <a:gd name="G2" fmla="*/ 2700 1 2"/>
              <a:gd name="G3" fmla="+- 21600 0 G2"/>
              <a:gd name="G4" fmla="+/ 2700 21600 2"/>
              <a:gd name="G5" fmla="+/ G1 0 2"/>
              <a:gd name="G6" fmla="*/ 21600 21600 2700"/>
              <a:gd name="G7" fmla="*/ G6 1 2"/>
              <a:gd name="G8" fmla="+- 21600 0 G7"/>
              <a:gd name="G9" fmla="*/ 21600 1 2"/>
              <a:gd name="G10" fmla="+- 2700 0 G9"/>
              <a:gd name="G11" fmla="?: G10 G8 0"/>
              <a:gd name="G12" fmla="?: G10 G7 21600"/>
              <a:gd name="T0" fmla="*/ 20250 w 21600"/>
              <a:gd name="T1" fmla="*/ 10800 h 21600"/>
              <a:gd name="T2" fmla="*/ 10800 w 21600"/>
              <a:gd name="T3" fmla="*/ 21600 h 21600"/>
              <a:gd name="T4" fmla="*/ 1350 w 21600"/>
              <a:gd name="T5" fmla="*/ 10800 h 21600"/>
              <a:gd name="T6" fmla="*/ 10800 w 21600"/>
              <a:gd name="T7" fmla="*/ 0 h 21600"/>
              <a:gd name="T8" fmla="*/ 3150 w 21600"/>
              <a:gd name="T9" fmla="*/ 3150 h 21600"/>
              <a:gd name="T10" fmla="*/ 18450 w 21600"/>
              <a:gd name="T11" fmla="*/ 184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700" y="21600"/>
                </a:lnTo>
                <a:lnTo>
                  <a:pt x="189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867" name="AutoShape 123"/>
          <p:cNvSpPr>
            <a:spLocks noChangeArrowheads="1"/>
          </p:cNvSpPr>
          <p:nvPr/>
        </p:nvSpPr>
        <p:spPr bwMode="auto">
          <a:xfrm rot="10800000">
            <a:off x="5181600" y="5257800"/>
            <a:ext cx="914400" cy="114300"/>
          </a:xfrm>
          <a:custGeom>
            <a:avLst/>
            <a:gdLst>
              <a:gd name="G0" fmla="+- 2700 0 0"/>
              <a:gd name="G1" fmla="+- 21600 0 2700"/>
              <a:gd name="G2" fmla="*/ 2700 1 2"/>
              <a:gd name="G3" fmla="+- 21600 0 G2"/>
              <a:gd name="G4" fmla="+/ 2700 21600 2"/>
              <a:gd name="G5" fmla="+/ G1 0 2"/>
              <a:gd name="G6" fmla="*/ 21600 21600 2700"/>
              <a:gd name="G7" fmla="*/ G6 1 2"/>
              <a:gd name="G8" fmla="+- 21600 0 G7"/>
              <a:gd name="G9" fmla="*/ 21600 1 2"/>
              <a:gd name="G10" fmla="+- 2700 0 G9"/>
              <a:gd name="G11" fmla="?: G10 G8 0"/>
              <a:gd name="G12" fmla="?: G10 G7 21600"/>
              <a:gd name="T0" fmla="*/ 20250 w 21600"/>
              <a:gd name="T1" fmla="*/ 10800 h 21600"/>
              <a:gd name="T2" fmla="*/ 10800 w 21600"/>
              <a:gd name="T3" fmla="*/ 21600 h 21600"/>
              <a:gd name="T4" fmla="*/ 1350 w 21600"/>
              <a:gd name="T5" fmla="*/ 10800 h 21600"/>
              <a:gd name="T6" fmla="*/ 10800 w 21600"/>
              <a:gd name="T7" fmla="*/ 0 h 21600"/>
              <a:gd name="T8" fmla="*/ 3150 w 21600"/>
              <a:gd name="T9" fmla="*/ 3150 h 21600"/>
              <a:gd name="T10" fmla="*/ 18450 w 21600"/>
              <a:gd name="T11" fmla="*/ 184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700" y="21600"/>
                </a:lnTo>
                <a:lnTo>
                  <a:pt x="189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868" name="AutoShape 124"/>
          <p:cNvSpPr>
            <a:spLocks noChangeArrowheads="1"/>
          </p:cNvSpPr>
          <p:nvPr/>
        </p:nvSpPr>
        <p:spPr bwMode="auto">
          <a:xfrm rot="10800000">
            <a:off x="6096000" y="5257800"/>
            <a:ext cx="1828800" cy="114300"/>
          </a:xfrm>
          <a:custGeom>
            <a:avLst/>
            <a:gdLst>
              <a:gd name="G0" fmla="+- 2700 0 0"/>
              <a:gd name="G1" fmla="+- 21600 0 2700"/>
              <a:gd name="G2" fmla="*/ 2700 1 2"/>
              <a:gd name="G3" fmla="+- 21600 0 G2"/>
              <a:gd name="G4" fmla="+/ 2700 21600 2"/>
              <a:gd name="G5" fmla="+/ G1 0 2"/>
              <a:gd name="G6" fmla="*/ 21600 21600 2700"/>
              <a:gd name="G7" fmla="*/ G6 1 2"/>
              <a:gd name="G8" fmla="+- 21600 0 G7"/>
              <a:gd name="G9" fmla="*/ 21600 1 2"/>
              <a:gd name="G10" fmla="+- 2700 0 G9"/>
              <a:gd name="G11" fmla="?: G10 G8 0"/>
              <a:gd name="G12" fmla="?: G10 G7 21600"/>
              <a:gd name="T0" fmla="*/ 20250 w 21600"/>
              <a:gd name="T1" fmla="*/ 10800 h 21600"/>
              <a:gd name="T2" fmla="*/ 10800 w 21600"/>
              <a:gd name="T3" fmla="*/ 21600 h 21600"/>
              <a:gd name="T4" fmla="*/ 1350 w 21600"/>
              <a:gd name="T5" fmla="*/ 10800 h 21600"/>
              <a:gd name="T6" fmla="*/ 10800 w 21600"/>
              <a:gd name="T7" fmla="*/ 0 h 21600"/>
              <a:gd name="T8" fmla="*/ 3150 w 21600"/>
              <a:gd name="T9" fmla="*/ 3150 h 21600"/>
              <a:gd name="T10" fmla="*/ 18450 w 21600"/>
              <a:gd name="T11" fmla="*/ 184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700" y="21600"/>
                </a:lnTo>
                <a:lnTo>
                  <a:pt x="189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869" name="AutoShape 125"/>
          <p:cNvSpPr>
            <a:spLocks noChangeArrowheads="1"/>
          </p:cNvSpPr>
          <p:nvPr/>
        </p:nvSpPr>
        <p:spPr bwMode="auto">
          <a:xfrm rot="10800000">
            <a:off x="7924800" y="5257800"/>
            <a:ext cx="457200" cy="114300"/>
          </a:xfrm>
          <a:custGeom>
            <a:avLst/>
            <a:gdLst>
              <a:gd name="G0" fmla="+- 2700 0 0"/>
              <a:gd name="G1" fmla="+- 21600 0 2700"/>
              <a:gd name="G2" fmla="*/ 2700 1 2"/>
              <a:gd name="G3" fmla="+- 21600 0 G2"/>
              <a:gd name="G4" fmla="+/ 2700 21600 2"/>
              <a:gd name="G5" fmla="+/ G1 0 2"/>
              <a:gd name="G6" fmla="*/ 21600 21600 2700"/>
              <a:gd name="G7" fmla="*/ G6 1 2"/>
              <a:gd name="G8" fmla="+- 21600 0 G7"/>
              <a:gd name="G9" fmla="*/ 21600 1 2"/>
              <a:gd name="G10" fmla="+- 2700 0 G9"/>
              <a:gd name="G11" fmla="?: G10 G8 0"/>
              <a:gd name="G12" fmla="?: G10 G7 21600"/>
              <a:gd name="T0" fmla="*/ 20250 w 21600"/>
              <a:gd name="T1" fmla="*/ 10800 h 21600"/>
              <a:gd name="T2" fmla="*/ 10800 w 21600"/>
              <a:gd name="T3" fmla="*/ 21600 h 21600"/>
              <a:gd name="T4" fmla="*/ 1350 w 21600"/>
              <a:gd name="T5" fmla="*/ 10800 h 21600"/>
              <a:gd name="T6" fmla="*/ 10800 w 21600"/>
              <a:gd name="T7" fmla="*/ 0 h 21600"/>
              <a:gd name="T8" fmla="*/ 3150 w 21600"/>
              <a:gd name="T9" fmla="*/ 3150 h 21600"/>
              <a:gd name="T10" fmla="*/ 18450 w 21600"/>
              <a:gd name="T11" fmla="*/ 184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700" y="21600"/>
                </a:lnTo>
                <a:lnTo>
                  <a:pt x="189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Title 2"/>
          <p:cNvSpPr txBox="1">
            <a:spLocks/>
          </p:cNvSpPr>
          <p:nvPr/>
        </p:nvSpPr>
        <p:spPr>
          <a:xfrm>
            <a:off x="1525911" y="31709"/>
            <a:ext cx="9197329" cy="13504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 w="9525">
                  <a:noFill/>
                  <a:prstDash val="solid"/>
                </a:ln>
                <a:solidFill>
                  <a:srgbClr val="4BACC6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</a:rPr>
              <a:t>Heap Model	</a:t>
            </a:r>
            <a:endParaRPr kumimoji="0" lang="zh-CN" altLang="en-US" sz="36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rgbClr val="4BACC6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A451-D6B3-4ACF-A4CA-7C65FA209A7B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162835" name="Group 19"/>
          <p:cNvGrpSpPr>
            <a:grpSpLocks/>
          </p:cNvGrpSpPr>
          <p:nvPr/>
        </p:nvGrpSpPr>
        <p:grpSpPr bwMode="auto">
          <a:xfrm>
            <a:off x="5867400" y="1600200"/>
            <a:ext cx="457200" cy="228600"/>
            <a:chOff x="2736" y="2016"/>
            <a:chExt cx="288" cy="144"/>
          </a:xfrm>
        </p:grpSpPr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2736" y="2016"/>
              <a:ext cx="28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7" name="Line 21"/>
            <p:cNvSpPr>
              <a:spLocks noChangeShapeType="1"/>
            </p:cNvSpPr>
            <p:nvPr/>
          </p:nvSpPr>
          <p:spPr bwMode="auto">
            <a:xfrm>
              <a:off x="288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38" name="Group 22"/>
          <p:cNvGrpSpPr>
            <a:grpSpLocks/>
          </p:cNvGrpSpPr>
          <p:nvPr/>
        </p:nvGrpSpPr>
        <p:grpSpPr bwMode="auto">
          <a:xfrm>
            <a:off x="4038600" y="2514600"/>
            <a:ext cx="457200" cy="228600"/>
            <a:chOff x="1584" y="1584"/>
            <a:chExt cx="288" cy="144"/>
          </a:xfrm>
        </p:grpSpPr>
        <p:sp>
          <p:nvSpPr>
            <p:cNvPr id="162839" name="Rectangle 2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841" name="Group 25"/>
          <p:cNvGrpSpPr>
            <a:grpSpLocks/>
          </p:cNvGrpSpPr>
          <p:nvPr/>
        </p:nvGrpSpPr>
        <p:grpSpPr bwMode="auto">
          <a:xfrm>
            <a:off x="7696200" y="2514600"/>
            <a:ext cx="457200" cy="228600"/>
            <a:chOff x="1584" y="1584"/>
            <a:chExt cx="288" cy="144"/>
          </a:xfrm>
        </p:grpSpPr>
        <p:sp>
          <p:nvSpPr>
            <p:cNvPr id="162842" name="Rectangle 2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3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44" name="Line 28"/>
          <p:cNvSpPr>
            <a:spLocks noChangeShapeType="1"/>
          </p:cNvSpPr>
          <p:nvPr/>
        </p:nvSpPr>
        <p:spPr bwMode="auto">
          <a:xfrm flipH="1">
            <a:off x="4267200" y="1714500"/>
            <a:ext cx="168275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>
            <a:off x="6210300" y="1714500"/>
            <a:ext cx="1714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2846" name="Group 30"/>
          <p:cNvGrpSpPr>
            <a:grpSpLocks/>
          </p:cNvGrpSpPr>
          <p:nvPr/>
        </p:nvGrpSpPr>
        <p:grpSpPr bwMode="auto">
          <a:xfrm>
            <a:off x="4953000" y="3429000"/>
            <a:ext cx="457200" cy="228600"/>
            <a:chOff x="1584" y="1584"/>
            <a:chExt cx="288" cy="144"/>
          </a:xfrm>
        </p:grpSpPr>
        <p:sp>
          <p:nvSpPr>
            <p:cNvPr id="162847" name="Rectangle 3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8" name="Rectangle 3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849" name="Group 33"/>
          <p:cNvGrpSpPr>
            <a:grpSpLocks/>
          </p:cNvGrpSpPr>
          <p:nvPr/>
        </p:nvGrpSpPr>
        <p:grpSpPr bwMode="auto">
          <a:xfrm>
            <a:off x="8610600" y="3429000"/>
            <a:ext cx="457200" cy="228600"/>
            <a:chOff x="1584" y="1584"/>
            <a:chExt cx="288" cy="144"/>
          </a:xfrm>
        </p:grpSpPr>
        <p:sp>
          <p:nvSpPr>
            <p:cNvPr id="162850" name="Rectangle 3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1" name="Rectangle 3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52" name="Line 36"/>
          <p:cNvSpPr>
            <a:spLocks noChangeShapeType="1"/>
          </p:cNvSpPr>
          <p:nvPr/>
        </p:nvSpPr>
        <p:spPr bwMode="auto">
          <a:xfrm>
            <a:off x="80391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2853" name="Group 37"/>
          <p:cNvGrpSpPr>
            <a:grpSpLocks/>
          </p:cNvGrpSpPr>
          <p:nvPr/>
        </p:nvGrpSpPr>
        <p:grpSpPr bwMode="auto">
          <a:xfrm>
            <a:off x="4495800" y="4343400"/>
            <a:ext cx="457200" cy="228600"/>
            <a:chOff x="1584" y="1584"/>
            <a:chExt cx="288" cy="144"/>
          </a:xfrm>
        </p:grpSpPr>
        <p:sp>
          <p:nvSpPr>
            <p:cNvPr id="162854" name="Rectangle 38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5" name="Rectangle 39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856" name="Group 40"/>
          <p:cNvGrpSpPr>
            <a:grpSpLocks/>
          </p:cNvGrpSpPr>
          <p:nvPr/>
        </p:nvGrpSpPr>
        <p:grpSpPr bwMode="auto">
          <a:xfrm>
            <a:off x="8153400" y="4343400"/>
            <a:ext cx="457200" cy="228600"/>
            <a:chOff x="1584" y="1584"/>
            <a:chExt cx="288" cy="144"/>
          </a:xfrm>
        </p:grpSpPr>
        <p:sp>
          <p:nvSpPr>
            <p:cNvPr id="162857" name="Rectangle 4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8" name="Rectangle 4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59" name="Line 43"/>
          <p:cNvSpPr>
            <a:spLocks noChangeShapeType="1"/>
          </p:cNvSpPr>
          <p:nvPr/>
        </p:nvSpPr>
        <p:spPr bwMode="auto">
          <a:xfrm>
            <a:off x="43815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60" name="Line 44"/>
          <p:cNvSpPr>
            <a:spLocks noChangeShapeType="1"/>
          </p:cNvSpPr>
          <p:nvPr/>
        </p:nvSpPr>
        <p:spPr bwMode="auto">
          <a:xfrm flipH="1">
            <a:off x="47244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61" name="Line 45"/>
          <p:cNvSpPr>
            <a:spLocks noChangeShapeType="1"/>
          </p:cNvSpPr>
          <p:nvPr/>
        </p:nvSpPr>
        <p:spPr bwMode="auto">
          <a:xfrm flipH="1">
            <a:off x="83820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62" name="Line 46"/>
          <p:cNvSpPr>
            <a:spLocks noChangeShapeType="1"/>
          </p:cNvSpPr>
          <p:nvPr/>
        </p:nvSpPr>
        <p:spPr bwMode="auto">
          <a:xfrm flipH="1">
            <a:off x="6438900" y="4457700"/>
            <a:ext cx="182880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63" name="Line 47"/>
          <p:cNvSpPr>
            <a:spLocks noChangeShapeType="1"/>
          </p:cNvSpPr>
          <p:nvPr/>
        </p:nvSpPr>
        <p:spPr bwMode="auto">
          <a:xfrm>
            <a:off x="4838700" y="4457700"/>
            <a:ext cx="160020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64" name="Text Box 48"/>
          <p:cNvSpPr txBox="1">
            <a:spLocks noChangeArrowheads="1"/>
          </p:cNvSpPr>
          <p:nvPr/>
        </p:nvSpPr>
        <p:spPr bwMode="auto">
          <a:xfrm>
            <a:off x="5638801" y="1536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65" name="Text Box 49"/>
          <p:cNvSpPr txBox="1">
            <a:spLocks noChangeArrowheads="1"/>
          </p:cNvSpPr>
          <p:nvPr/>
        </p:nvSpPr>
        <p:spPr bwMode="auto">
          <a:xfrm>
            <a:off x="38100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66" name="Text Box 50"/>
          <p:cNvSpPr txBox="1">
            <a:spLocks noChangeArrowheads="1"/>
          </p:cNvSpPr>
          <p:nvPr/>
        </p:nvSpPr>
        <p:spPr bwMode="auto">
          <a:xfrm>
            <a:off x="74676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83820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68" name="Text Box 52"/>
          <p:cNvSpPr txBox="1">
            <a:spLocks noChangeArrowheads="1"/>
          </p:cNvSpPr>
          <p:nvPr/>
        </p:nvSpPr>
        <p:spPr bwMode="auto">
          <a:xfrm>
            <a:off x="47244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69" name="Text Box 53"/>
          <p:cNvSpPr txBox="1">
            <a:spLocks noChangeArrowheads="1"/>
          </p:cNvSpPr>
          <p:nvPr/>
        </p:nvSpPr>
        <p:spPr bwMode="auto">
          <a:xfrm>
            <a:off x="4267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70" name="Text Box 54"/>
          <p:cNvSpPr txBox="1">
            <a:spLocks noChangeArrowheads="1"/>
          </p:cNvSpPr>
          <p:nvPr/>
        </p:nvSpPr>
        <p:spPr bwMode="auto">
          <a:xfrm>
            <a:off x="7924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92" name="Text Box 76"/>
          <p:cNvSpPr txBox="1">
            <a:spLocks noChangeArrowheads="1"/>
          </p:cNvSpPr>
          <p:nvPr/>
        </p:nvSpPr>
        <p:spPr bwMode="auto">
          <a:xfrm>
            <a:off x="6299201" y="15525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93" name="Text Box 77"/>
          <p:cNvSpPr txBox="1">
            <a:spLocks noChangeArrowheads="1"/>
          </p:cNvSpPr>
          <p:nvPr/>
        </p:nvSpPr>
        <p:spPr bwMode="auto">
          <a:xfrm>
            <a:off x="44704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94" name="Text Box 78"/>
          <p:cNvSpPr txBox="1">
            <a:spLocks noChangeArrowheads="1"/>
          </p:cNvSpPr>
          <p:nvPr/>
        </p:nvSpPr>
        <p:spPr bwMode="auto">
          <a:xfrm>
            <a:off x="81280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95" name="Text Box 79"/>
          <p:cNvSpPr txBox="1">
            <a:spLocks noChangeArrowheads="1"/>
          </p:cNvSpPr>
          <p:nvPr/>
        </p:nvSpPr>
        <p:spPr bwMode="auto">
          <a:xfrm>
            <a:off x="90424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96" name="Text Box 80"/>
          <p:cNvSpPr txBox="1">
            <a:spLocks noChangeArrowheads="1"/>
          </p:cNvSpPr>
          <p:nvPr/>
        </p:nvSpPr>
        <p:spPr bwMode="auto">
          <a:xfrm>
            <a:off x="53848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97" name="Text Box 81"/>
          <p:cNvSpPr txBox="1">
            <a:spLocks noChangeArrowheads="1"/>
          </p:cNvSpPr>
          <p:nvPr/>
        </p:nvSpPr>
        <p:spPr bwMode="auto">
          <a:xfrm>
            <a:off x="4927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98" name="Text Box 82"/>
          <p:cNvSpPr txBox="1">
            <a:spLocks noChangeArrowheads="1"/>
          </p:cNvSpPr>
          <p:nvPr/>
        </p:nvSpPr>
        <p:spPr bwMode="auto">
          <a:xfrm>
            <a:off x="8585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900" name="Line 84"/>
          <p:cNvSpPr>
            <a:spLocks noChangeShapeType="1"/>
          </p:cNvSpPr>
          <p:nvPr/>
        </p:nvSpPr>
        <p:spPr bwMode="auto">
          <a:xfrm>
            <a:off x="5295900" y="3543300"/>
            <a:ext cx="1143000" cy="1257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901" name="Line 85"/>
          <p:cNvSpPr>
            <a:spLocks noChangeShapeType="1"/>
          </p:cNvSpPr>
          <p:nvPr/>
        </p:nvSpPr>
        <p:spPr bwMode="auto">
          <a:xfrm flipH="1">
            <a:off x="6438900" y="2628900"/>
            <a:ext cx="1371600" cy="217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906" name="Rectangle 90"/>
          <p:cNvSpPr>
            <a:spLocks noChangeArrowheads="1"/>
          </p:cNvSpPr>
          <p:nvPr/>
        </p:nvSpPr>
        <p:spPr bwMode="auto">
          <a:xfrm>
            <a:off x="4724400" y="4800600"/>
            <a:ext cx="3657600" cy="1714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ea typeface="宋体" panose="02010600030101010101" pitchFamily="2" charset="-122"/>
              </a:rPr>
              <a:t>Start address:	0101</a:t>
            </a:r>
          </a:p>
          <a:p>
            <a:r>
              <a:rPr lang="en-US" altLang="zh-CN">
                <a:ea typeface="宋体" panose="02010600030101010101" pitchFamily="2" charset="-122"/>
              </a:rPr>
              <a:t>Size:		8</a:t>
            </a:r>
          </a:p>
          <a:p>
            <a:r>
              <a:rPr lang="en-US" altLang="zh-CN">
                <a:ea typeface="宋体" panose="02010600030101010101" pitchFamily="2" charset="-122"/>
              </a:rPr>
              <a:t>Access count:	19</a:t>
            </a:r>
          </a:p>
          <a:p>
            <a:r>
              <a:rPr lang="en-US" altLang="zh-CN">
                <a:ea typeface="宋体" panose="02010600030101010101" pitchFamily="2" charset="-122"/>
              </a:rPr>
              <a:t>Last access time:	19’000’000</a:t>
            </a:r>
          </a:p>
          <a:p>
            <a:r>
              <a:rPr lang="en-US" altLang="zh-CN">
                <a:ea typeface="宋体" panose="02010600030101010101" pitchFamily="2" charset="-122"/>
              </a:rPr>
              <a:t>Alloc site:	EIP 0x400019</a:t>
            </a:r>
          </a:p>
          <a:p>
            <a:r>
              <a:rPr lang="en-US" altLang="zh-CN">
                <a:ea typeface="宋体" panose="02010600030101010101" pitchFamily="2" charset="-122"/>
              </a:rPr>
              <a:t>Last access site:	EIP 0x400190</a:t>
            </a: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1525911" y="31709"/>
            <a:ext cx="9197329" cy="13504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 w="9525">
                  <a:noFill/>
                  <a:prstDash val="solid"/>
                </a:ln>
                <a:solidFill>
                  <a:srgbClr val="4BACC6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</a:rPr>
              <a:t>Heap Model	</a:t>
            </a:r>
            <a:endParaRPr kumimoji="0" lang="zh-CN" altLang="en-US" sz="36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rgbClr val="4BACC6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5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Leak Reporting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34" y="2005264"/>
            <a:ext cx="7400297" cy="44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Benchmarks</a:t>
            </a:r>
          </a:p>
          <a:p>
            <a:pPr lvl="1"/>
            <a:r>
              <a:rPr lang="en-US" altLang="zh-CN" dirty="0" smtClean="0"/>
              <a:t>SPECInt2000</a:t>
            </a:r>
          </a:p>
          <a:p>
            <a:pPr lvl="1"/>
            <a:r>
              <a:rPr lang="en-US" altLang="zh-CN" dirty="0" smtClean="0"/>
              <a:t>Largest data </a:t>
            </a:r>
          </a:p>
          <a:p>
            <a:r>
              <a:rPr lang="en-US" altLang="zh-CN" dirty="0" smtClean="0"/>
              <a:t>Case study</a:t>
            </a:r>
          </a:p>
          <a:p>
            <a:pPr lvl="1"/>
            <a:r>
              <a:rPr lang="en-US" altLang="zh-CN" dirty="0" smtClean="0"/>
              <a:t>Large </a:t>
            </a:r>
            <a:r>
              <a:rPr lang="en-US" altLang="zh-CN" dirty="0"/>
              <a:t>I</a:t>
            </a:r>
            <a:r>
              <a:rPr lang="en-US" altLang="zh-CN" dirty="0" smtClean="0"/>
              <a:t>nteractive Web Application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Party PC Game (Strategy)</a:t>
            </a:r>
          </a:p>
          <a:p>
            <a:pPr lvl="1"/>
            <a:r>
              <a:rPr lang="en-US" altLang="zh-CN" dirty="0" smtClean="0"/>
              <a:t>Multimedia Application</a:t>
            </a:r>
          </a:p>
          <a:p>
            <a:pPr lvl="1"/>
            <a:r>
              <a:rPr lang="en-US" altLang="zh-CN" dirty="0" smtClean="0"/>
              <a:t>First Party PC Game (Simulation)</a:t>
            </a:r>
          </a:p>
          <a:p>
            <a:pPr lvl="1"/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0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Overhead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59" y="1752600"/>
            <a:ext cx="7295647" cy="50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Space Overhead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15" y="1752600"/>
            <a:ext cx="7723772" cy="49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 of Adaptive Profiling on Leak Detection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35" y="1841333"/>
            <a:ext cx="7307932" cy="49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Staleness Prediction Evaluation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80" y="1901742"/>
            <a:ext cx="7103756" cy="48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Proceedings of the 11th International Conference on Architectural Support for Programming Languages and Operating </a:t>
            </a:r>
            <a:r>
              <a:rPr lang="en-US" altLang="zh-CN" dirty="0" smtClean="0"/>
              <a:t>Systems (ASPLOS 2004)</a:t>
            </a:r>
          </a:p>
          <a:p>
            <a:r>
              <a:rPr lang="en-US" altLang="zh-CN" dirty="0" err="1" smtClean="0"/>
              <a:t>Trishul</a:t>
            </a:r>
            <a:r>
              <a:rPr lang="en-US" altLang="zh-CN" dirty="0" smtClean="0"/>
              <a:t> M. </a:t>
            </a:r>
            <a:r>
              <a:rPr lang="en-US" altLang="zh-CN" dirty="0" err="1" smtClean="0"/>
              <a:t>Chilimbi</a:t>
            </a:r>
            <a:r>
              <a:rPr lang="en-US" altLang="zh-CN" dirty="0" smtClean="0"/>
              <a:t>, Microsoft Research, One Microsoft Way, Redmond, WA</a:t>
            </a:r>
          </a:p>
          <a:p>
            <a:r>
              <a:rPr lang="en-US" altLang="zh-CN" dirty="0" smtClean="0"/>
              <a:t>Matthias </a:t>
            </a:r>
            <a:r>
              <a:rPr lang="en-US" altLang="zh-CN" dirty="0" err="1" smtClean="0"/>
              <a:t>Hauswirth</a:t>
            </a:r>
            <a:r>
              <a:rPr lang="en-US" altLang="zh-CN" dirty="0" smtClean="0"/>
              <a:t>, University of Colorado at Boulder , Boulder, CO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the 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8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Studies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7" y="2254167"/>
            <a:ext cx="11701964" cy="28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Arnold-Ryder </a:t>
            </a:r>
            <a:r>
              <a:rPr lang="en-US" altLang="zh-CN" dirty="0" smtClean="0"/>
              <a:t>framework</a:t>
            </a:r>
            <a:endParaRPr lang="en-US" altLang="zh-CN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10" y="1904999"/>
            <a:ext cx="5070495" cy="3731684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6882063" y="2741009"/>
            <a:ext cx="377751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tartup:nCheck</a:t>
            </a:r>
            <a:r>
              <a:rPr lang="en-US" altLang="zh-CN" dirty="0" smtClean="0"/>
              <a:t> = nCheck0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nCheck</a:t>
            </a:r>
            <a:r>
              <a:rPr lang="en-US" altLang="zh-CN" dirty="0" smtClean="0"/>
              <a:t> &gt; 0</a:t>
            </a:r>
          </a:p>
          <a:p>
            <a:r>
              <a:rPr lang="en-US" altLang="zh-CN" dirty="0" smtClean="0"/>
              <a:t>    run checking code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decrease </a:t>
            </a:r>
            <a:r>
              <a:rPr lang="en-US" altLang="zh-CN" dirty="0" err="1" smtClean="0"/>
              <a:t>nCheck</a:t>
            </a:r>
            <a:endParaRPr lang="en-US" altLang="zh-CN" dirty="0" smtClean="0"/>
          </a:p>
          <a:p>
            <a:r>
              <a:rPr lang="en-US" altLang="zh-CN" dirty="0" smtClean="0"/>
              <a:t>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run instrumented code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nCheck</a:t>
            </a:r>
            <a:r>
              <a:rPr lang="en-US" altLang="zh-CN" dirty="0" smtClean="0"/>
              <a:t> = nCheck0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76062" y="6019800"/>
                <a:ext cx="5359253" cy="6127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𝑛𝐶h𝑒𝑐𝑘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0+1 </m:t>
                          </m:r>
                        </m:den>
                      </m:f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62" y="6019800"/>
                <a:ext cx="5359253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Bursty</a:t>
            </a:r>
            <a:r>
              <a:rPr lang="en-US" altLang="zh-CN" dirty="0" smtClean="0"/>
              <a:t> Tracing</a:t>
            </a:r>
            <a:endParaRPr lang="en-US" altLang="zh-CN" dirty="0"/>
          </a:p>
        </p:txBody>
      </p:sp>
      <p:sp>
        <p:nvSpPr>
          <p:cNvPr id="136" name="TextBox 135"/>
          <p:cNvSpPr txBox="1"/>
          <p:nvPr/>
        </p:nvSpPr>
        <p:spPr>
          <a:xfrm>
            <a:off x="6882063" y="2048514"/>
            <a:ext cx="377751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tartup: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nCheck</a:t>
            </a:r>
            <a:r>
              <a:rPr lang="en-US" altLang="zh-CN" dirty="0" smtClean="0"/>
              <a:t> = nCheck0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nInstr</a:t>
            </a:r>
            <a:r>
              <a:rPr lang="en-US" altLang="zh-CN" dirty="0" smtClean="0"/>
              <a:t> = 0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nCheck</a:t>
            </a:r>
            <a:r>
              <a:rPr lang="en-US" altLang="zh-CN" dirty="0" smtClean="0"/>
              <a:t> &gt; 0</a:t>
            </a:r>
          </a:p>
          <a:p>
            <a:r>
              <a:rPr lang="en-US" altLang="zh-CN" dirty="0" smtClean="0"/>
              <a:t>    run checking code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decrease </a:t>
            </a:r>
            <a:r>
              <a:rPr lang="en-US" altLang="zh-CN" dirty="0" err="1" smtClean="0"/>
              <a:t>nCheck</a:t>
            </a:r>
            <a:endParaRPr lang="en-US" altLang="zh-CN" dirty="0" smtClean="0"/>
          </a:p>
          <a:p>
            <a:r>
              <a:rPr lang="en-US" altLang="zh-CN" dirty="0" smtClean="0"/>
              <a:t>     if  </a:t>
            </a:r>
            <a:r>
              <a:rPr lang="en-US" altLang="zh-CN" dirty="0" err="1" smtClean="0"/>
              <a:t>nCheck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nInstr</a:t>
            </a:r>
            <a:r>
              <a:rPr lang="en-US" altLang="zh-CN" dirty="0" smtClean="0"/>
              <a:t>=nInstr0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f  </a:t>
            </a:r>
            <a:r>
              <a:rPr lang="en-US" altLang="zh-CN" dirty="0" err="1" smtClean="0"/>
              <a:t>nInstr</a:t>
            </a:r>
            <a:r>
              <a:rPr lang="en-US" altLang="zh-CN" dirty="0" smtClean="0"/>
              <a:t>&gt;0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run instrumented code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decreate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nInstr</a:t>
            </a:r>
            <a:endParaRPr lang="en-US" altLang="zh-CN" dirty="0" smtClean="0"/>
          </a:p>
          <a:p>
            <a:r>
              <a:rPr lang="en-US" altLang="zh-CN" dirty="0" smtClean="0"/>
              <a:t>    if </a:t>
            </a:r>
            <a:r>
              <a:rPr lang="en-US" altLang="zh-CN" dirty="0" err="1" smtClean="0"/>
              <a:t>nInstr</a:t>
            </a:r>
            <a:r>
              <a:rPr lang="en-US" altLang="zh-CN" dirty="0" smtClean="0"/>
              <a:t>=0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nCheck</a:t>
            </a:r>
            <a:r>
              <a:rPr lang="en-US" altLang="zh-CN" dirty="0" smtClean="0"/>
              <a:t>=nCheck0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76" y="2229038"/>
            <a:ext cx="4717223" cy="3332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2810" y="6172199"/>
                <a:ext cx="4379495" cy="61734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𝑛𝐼𝑛𝑠𝑡𝑟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𝑛𝐶h𝑒𝑐𝑘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𝑛𝐼𝑛𝑠𝑡𝑟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10" y="6172199"/>
                <a:ext cx="4379495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𝑛𝐶h𝑒𝑐𝑘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𝐷𝑒𝑐𝑟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𝑛𝐼𝑛𝑠𝑡𝑟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/>
                  <a:t>s</a:t>
                </a:r>
                <a:r>
                  <a:rPr lang="en-US" altLang="zh-CN" dirty="0" smtClean="0"/>
                  <a:t>ampling rate of frequently executed code decrease quickly until reaching a lower bound</a:t>
                </a:r>
              </a:p>
              <a:p>
                <a:r>
                  <a:rPr lang="en-US" altLang="zh-CN" dirty="0" smtClean="0"/>
                  <a:t>ABT is used to trace frequent events (memory access)</a:t>
                </a:r>
              </a:p>
              <a:p>
                <a:r>
                  <a:rPr lang="en-US" altLang="zh-CN" dirty="0" smtClean="0"/>
                  <a:t>Infrequent events (memory allocations) are fully traced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34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Adaptive </a:t>
            </a:r>
            <a:r>
              <a:rPr lang="en-US" altLang="zh-CN" dirty="0" err="1" smtClean="0"/>
              <a:t>Bursty</a:t>
            </a:r>
            <a:r>
              <a:rPr lang="en-US" altLang="zh-CN" dirty="0" smtClean="0"/>
              <a:t> Tracing (ABT)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2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Requirements</a:t>
            </a:r>
          </a:p>
          <a:p>
            <a:pPr lvl="1"/>
            <a:r>
              <a:rPr lang="en-US" altLang="zh-CN" dirty="0" err="1" smtClean="0"/>
              <a:t>AllocateObject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startAddress</a:t>
            </a:r>
            <a:r>
              <a:rPr lang="en-US" altLang="zh-CN" dirty="0" smtClean="0"/>
              <a:t>, size)</a:t>
            </a:r>
          </a:p>
          <a:p>
            <a:pPr lvl="1"/>
            <a:r>
              <a:rPr lang="en-US" altLang="zh-CN" dirty="0" err="1" smtClean="0"/>
              <a:t>FreeObject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startAddress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FindObject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addresss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GetObjectIterator</a:t>
            </a:r>
            <a:endParaRPr lang="en-US" altLang="zh-CN" dirty="0" smtClean="0"/>
          </a:p>
          <a:p>
            <a:r>
              <a:rPr lang="en-US" altLang="zh-CN" dirty="0" smtClean="0"/>
              <a:t>Implementations</a:t>
            </a:r>
          </a:p>
          <a:p>
            <a:pPr lvl="1"/>
            <a:r>
              <a:rPr lang="en-US" altLang="zh-CN" dirty="0" smtClean="0"/>
              <a:t>Hash table (address-&gt;</a:t>
            </a:r>
            <a:r>
              <a:rPr lang="en-US" altLang="zh-CN" dirty="0" err="1" smtClean="0"/>
              <a:t>objectInfo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Hash table (</a:t>
            </a:r>
            <a:r>
              <a:rPr lang="en-US" altLang="zh-CN" dirty="0" err="1" smtClean="0"/>
              <a:t>startAddress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objectInfo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Hash table (address-&gt;</a:t>
            </a:r>
            <a:r>
              <a:rPr lang="en-US" altLang="zh-CN" dirty="0" err="1" smtClean="0"/>
              <a:t>offsetToStartAddress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Address tree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Model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895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352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3810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4267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724400" y="5257800"/>
            <a:ext cx="45720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5181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5638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6096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6553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7010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467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7924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8382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8839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9296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61811" name="Group 19"/>
          <p:cNvGrpSpPr>
            <a:grpSpLocks/>
          </p:cNvGrpSpPr>
          <p:nvPr/>
        </p:nvGrpSpPr>
        <p:grpSpPr bwMode="auto">
          <a:xfrm>
            <a:off x="5867400" y="1600200"/>
            <a:ext cx="457200" cy="228600"/>
            <a:chOff x="2736" y="2016"/>
            <a:chExt cx="288" cy="144"/>
          </a:xfrm>
        </p:grpSpPr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2736" y="2016"/>
              <a:ext cx="28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288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14" name="Group 22"/>
          <p:cNvGrpSpPr>
            <a:grpSpLocks/>
          </p:cNvGrpSpPr>
          <p:nvPr/>
        </p:nvGrpSpPr>
        <p:grpSpPr bwMode="auto">
          <a:xfrm>
            <a:off x="4038600" y="2514600"/>
            <a:ext cx="457200" cy="228600"/>
            <a:chOff x="1584" y="1584"/>
            <a:chExt cx="288" cy="144"/>
          </a:xfrm>
        </p:grpSpPr>
        <p:sp>
          <p:nvSpPr>
            <p:cNvPr id="161815" name="Rectangle 2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16" name="Rectangle 2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17" name="Group 25"/>
          <p:cNvGrpSpPr>
            <a:grpSpLocks/>
          </p:cNvGrpSpPr>
          <p:nvPr/>
        </p:nvGrpSpPr>
        <p:grpSpPr bwMode="auto">
          <a:xfrm>
            <a:off x="7696200" y="2514600"/>
            <a:ext cx="457200" cy="228600"/>
            <a:chOff x="1584" y="1584"/>
            <a:chExt cx="288" cy="144"/>
          </a:xfrm>
        </p:grpSpPr>
        <p:sp>
          <p:nvSpPr>
            <p:cNvPr id="161818" name="Rectangle 2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19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1820" name="Line 28"/>
          <p:cNvSpPr>
            <a:spLocks noChangeShapeType="1"/>
          </p:cNvSpPr>
          <p:nvPr/>
        </p:nvSpPr>
        <p:spPr bwMode="auto">
          <a:xfrm flipH="1">
            <a:off x="4267200" y="1714500"/>
            <a:ext cx="1682750" cy="800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>
            <a:off x="6210300" y="1714500"/>
            <a:ext cx="1714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61822" name="Group 30"/>
          <p:cNvGrpSpPr>
            <a:grpSpLocks/>
          </p:cNvGrpSpPr>
          <p:nvPr/>
        </p:nvGrpSpPr>
        <p:grpSpPr bwMode="auto">
          <a:xfrm>
            <a:off x="3124200" y="3429000"/>
            <a:ext cx="457200" cy="228600"/>
            <a:chOff x="1584" y="1584"/>
            <a:chExt cx="288" cy="144"/>
          </a:xfrm>
        </p:grpSpPr>
        <p:sp>
          <p:nvSpPr>
            <p:cNvPr id="161823" name="Rectangle 3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24" name="Rectangle 3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25" name="Group 33"/>
          <p:cNvGrpSpPr>
            <a:grpSpLocks/>
          </p:cNvGrpSpPr>
          <p:nvPr/>
        </p:nvGrpSpPr>
        <p:grpSpPr bwMode="auto">
          <a:xfrm>
            <a:off x="4953000" y="3429000"/>
            <a:ext cx="457200" cy="228600"/>
            <a:chOff x="1584" y="1584"/>
            <a:chExt cx="288" cy="144"/>
          </a:xfrm>
        </p:grpSpPr>
        <p:sp>
          <p:nvSpPr>
            <p:cNvPr id="161826" name="Rectangle 3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27" name="Rectangle 3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8610600" y="3429000"/>
            <a:ext cx="457200" cy="228600"/>
            <a:chOff x="1584" y="1584"/>
            <a:chExt cx="288" cy="144"/>
          </a:xfrm>
        </p:grpSpPr>
        <p:sp>
          <p:nvSpPr>
            <p:cNvPr id="161829" name="Rectangle 3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30" name="Rectangle 3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1831" name="Line 39"/>
          <p:cNvSpPr>
            <a:spLocks noChangeShapeType="1"/>
          </p:cNvSpPr>
          <p:nvPr/>
        </p:nvSpPr>
        <p:spPr bwMode="auto">
          <a:xfrm>
            <a:off x="80391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61832" name="Group 40"/>
          <p:cNvGrpSpPr>
            <a:grpSpLocks/>
          </p:cNvGrpSpPr>
          <p:nvPr/>
        </p:nvGrpSpPr>
        <p:grpSpPr bwMode="auto">
          <a:xfrm>
            <a:off x="6781800" y="3429000"/>
            <a:ext cx="457200" cy="228600"/>
            <a:chOff x="1584" y="1584"/>
            <a:chExt cx="288" cy="144"/>
          </a:xfrm>
        </p:grpSpPr>
        <p:sp>
          <p:nvSpPr>
            <p:cNvPr id="161833" name="Rectangle 4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34" name="Rectangle 4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35" name="Group 43"/>
          <p:cNvGrpSpPr>
            <a:grpSpLocks/>
          </p:cNvGrpSpPr>
          <p:nvPr/>
        </p:nvGrpSpPr>
        <p:grpSpPr bwMode="auto">
          <a:xfrm>
            <a:off x="2667000" y="4343400"/>
            <a:ext cx="457200" cy="228600"/>
            <a:chOff x="1584" y="1584"/>
            <a:chExt cx="288" cy="144"/>
          </a:xfrm>
        </p:grpSpPr>
        <p:sp>
          <p:nvSpPr>
            <p:cNvPr id="161836" name="Rectangle 4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37" name="Rectangle 4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38" name="Group 46"/>
          <p:cNvGrpSpPr>
            <a:grpSpLocks/>
          </p:cNvGrpSpPr>
          <p:nvPr/>
        </p:nvGrpSpPr>
        <p:grpSpPr bwMode="auto">
          <a:xfrm>
            <a:off x="3581400" y="4343400"/>
            <a:ext cx="457200" cy="228600"/>
            <a:chOff x="1584" y="1584"/>
            <a:chExt cx="288" cy="144"/>
          </a:xfrm>
        </p:grpSpPr>
        <p:sp>
          <p:nvSpPr>
            <p:cNvPr id="161839" name="Rectangle 4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40" name="Rectangle 4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41" name="Group 49"/>
          <p:cNvGrpSpPr>
            <a:grpSpLocks/>
          </p:cNvGrpSpPr>
          <p:nvPr/>
        </p:nvGrpSpPr>
        <p:grpSpPr bwMode="auto">
          <a:xfrm>
            <a:off x="4495800" y="4343400"/>
            <a:ext cx="457200" cy="228600"/>
            <a:chOff x="1584" y="1584"/>
            <a:chExt cx="288" cy="144"/>
          </a:xfrm>
        </p:grpSpPr>
        <p:sp>
          <p:nvSpPr>
            <p:cNvPr id="161842" name="Rectangle 50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43" name="Rectangle 51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44" name="Group 52"/>
          <p:cNvGrpSpPr>
            <a:grpSpLocks/>
          </p:cNvGrpSpPr>
          <p:nvPr/>
        </p:nvGrpSpPr>
        <p:grpSpPr bwMode="auto">
          <a:xfrm>
            <a:off x="5410200" y="4343400"/>
            <a:ext cx="457200" cy="228600"/>
            <a:chOff x="1584" y="1584"/>
            <a:chExt cx="288" cy="144"/>
          </a:xfrm>
        </p:grpSpPr>
        <p:sp>
          <p:nvSpPr>
            <p:cNvPr id="161845" name="Rectangle 5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46" name="Rectangle 5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47" name="Group 55"/>
          <p:cNvGrpSpPr>
            <a:grpSpLocks/>
          </p:cNvGrpSpPr>
          <p:nvPr/>
        </p:nvGrpSpPr>
        <p:grpSpPr bwMode="auto">
          <a:xfrm>
            <a:off x="6324600" y="4343400"/>
            <a:ext cx="457200" cy="228600"/>
            <a:chOff x="1584" y="1584"/>
            <a:chExt cx="288" cy="144"/>
          </a:xfrm>
        </p:grpSpPr>
        <p:sp>
          <p:nvSpPr>
            <p:cNvPr id="161848" name="Rectangle 5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49" name="Rectangle 5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50" name="Group 58"/>
          <p:cNvGrpSpPr>
            <a:grpSpLocks/>
          </p:cNvGrpSpPr>
          <p:nvPr/>
        </p:nvGrpSpPr>
        <p:grpSpPr bwMode="auto">
          <a:xfrm>
            <a:off x="7239000" y="4343400"/>
            <a:ext cx="457200" cy="228600"/>
            <a:chOff x="1584" y="1584"/>
            <a:chExt cx="288" cy="144"/>
          </a:xfrm>
        </p:grpSpPr>
        <p:sp>
          <p:nvSpPr>
            <p:cNvPr id="161851" name="Rectangle 59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52" name="Rectangle 60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53" name="Group 61"/>
          <p:cNvGrpSpPr>
            <a:grpSpLocks/>
          </p:cNvGrpSpPr>
          <p:nvPr/>
        </p:nvGrpSpPr>
        <p:grpSpPr bwMode="auto">
          <a:xfrm>
            <a:off x="8153400" y="4343400"/>
            <a:ext cx="457200" cy="228600"/>
            <a:chOff x="1584" y="1584"/>
            <a:chExt cx="288" cy="144"/>
          </a:xfrm>
        </p:grpSpPr>
        <p:sp>
          <p:nvSpPr>
            <p:cNvPr id="161854" name="Rectangle 62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55" name="Rectangle 63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1856" name="Group 64"/>
          <p:cNvGrpSpPr>
            <a:grpSpLocks/>
          </p:cNvGrpSpPr>
          <p:nvPr/>
        </p:nvGrpSpPr>
        <p:grpSpPr bwMode="auto">
          <a:xfrm>
            <a:off x="9067800" y="4343400"/>
            <a:ext cx="457200" cy="228600"/>
            <a:chOff x="1584" y="1584"/>
            <a:chExt cx="288" cy="144"/>
          </a:xfrm>
        </p:grpSpPr>
        <p:sp>
          <p:nvSpPr>
            <p:cNvPr id="161857" name="Rectangle 65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58" name="Rectangle 66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1859" name="Line 67"/>
          <p:cNvSpPr>
            <a:spLocks noChangeShapeType="1"/>
          </p:cNvSpPr>
          <p:nvPr/>
        </p:nvSpPr>
        <p:spPr bwMode="auto">
          <a:xfrm flipH="1">
            <a:off x="70104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0" name="Line 68"/>
          <p:cNvSpPr>
            <a:spLocks noChangeShapeType="1"/>
          </p:cNvSpPr>
          <p:nvPr/>
        </p:nvSpPr>
        <p:spPr bwMode="auto">
          <a:xfrm flipH="1">
            <a:off x="33528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1" name="Line 69"/>
          <p:cNvSpPr>
            <a:spLocks noChangeShapeType="1"/>
          </p:cNvSpPr>
          <p:nvPr/>
        </p:nvSpPr>
        <p:spPr bwMode="auto">
          <a:xfrm>
            <a:off x="4381500" y="2628900"/>
            <a:ext cx="800100" cy="800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2" name="Line 70"/>
          <p:cNvSpPr>
            <a:spLocks noChangeShapeType="1"/>
          </p:cNvSpPr>
          <p:nvPr/>
        </p:nvSpPr>
        <p:spPr bwMode="auto">
          <a:xfrm>
            <a:off x="52959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3" name="Line 71"/>
          <p:cNvSpPr>
            <a:spLocks noChangeShapeType="1"/>
          </p:cNvSpPr>
          <p:nvPr/>
        </p:nvSpPr>
        <p:spPr bwMode="auto">
          <a:xfrm>
            <a:off x="71247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4" name="Line 72"/>
          <p:cNvSpPr>
            <a:spLocks noChangeShapeType="1"/>
          </p:cNvSpPr>
          <p:nvPr/>
        </p:nvSpPr>
        <p:spPr bwMode="auto">
          <a:xfrm>
            <a:off x="89535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5" name="Line 73"/>
          <p:cNvSpPr>
            <a:spLocks noChangeShapeType="1"/>
          </p:cNvSpPr>
          <p:nvPr/>
        </p:nvSpPr>
        <p:spPr bwMode="auto">
          <a:xfrm>
            <a:off x="34671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6" name="Line 74"/>
          <p:cNvSpPr>
            <a:spLocks noChangeShapeType="1"/>
          </p:cNvSpPr>
          <p:nvPr/>
        </p:nvSpPr>
        <p:spPr bwMode="auto">
          <a:xfrm flipH="1">
            <a:off x="28956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7" name="Line 75"/>
          <p:cNvSpPr>
            <a:spLocks noChangeShapeType="1"/>
          </p:cNvSpPr>
          <p:nvPr/>
        </p:nvSpPr>
        <p:spPr bwMode="auto">
          <a:xfrm flipH="1">
            <a:off x="4724400" y="3543300"/>
            <a:ext cx="342900" cy="800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8" name="Line 76"/>
          <p:cNvSpPr>
            <a:spLocks noChangeShapeType="1"/>
          </p:cNvSpPr>
          <p:nvPr/>
        </p:nvSpPr>
        <p:spPr bwMode="auto">
          <a:xfrm flipH="1">
            <a:off x="65532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69" name="Line 77"/>
          <p:cNvSpPr>
            <a:spLocks noChangeShapeType="1"/>
          </p:cNvSpPr>
          <p:nvPr/>
        </p:nvSpPr>
        <p:spPr bwMode="auto">
          <a:xfrm flipH="1">
            <a:off x="83820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0" name="Line 78"/>
          <p:cNvSpPr>
            <a:spLocks noChangeShapeType="1"/>
          </p:cNvSpPr>
          <p:nvPr/>
        </p:nvSpPr>
        <p:spPr bwMode="auto">
          <a:xfrm flipH="1">
            <a:off x="8153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1" name="Line 79"/>
          <p:cNvSpPr>
            <a:spLocks noChangeShapeType="1"/>
          </p:cNvSpPr>
          <p:nvPr/>
        </p:nvSpPr>
        <p:spPr bwMode="auto">
          <a:xfrm>
            <a:off x="84963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2" name="Line 80"/>
          <p:cNvSpPr>
            <a:spLocks noChangeShapeType="1"/>
          </p:cNvSpPr>
          <p:nvPr/>
        </p:nvSpPr>
        <p:spPr bwMode="auto">
          <a:xfrm flipH="1">
            <a:off x="90678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3" name="Line 81"/>
          <p:cNvSpPr>
            <a:spLocks noChangeShapeType="1"/>
          </p:cNvSpPr>
          <p:nvPr/>
        </p:nvSpPr>
        <p:spPr bwMode="auto">
          <a:xfrm flipH="1">
            <a:off x="72390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4" name="Line 82"/>
          <p:cNvSpPr>
            <a:spLocks noChangeShapeType="1"/>
          </p:cNvSpPr>
          <p:nvPr/>
        </p:nvSpPr>
        <p:spPr bwMode="auto">
          <a:xfrm flipH="1">
            <a:off x="63246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5" name="Line 83"/>
          <p:cNvSpPr>
            <a:spLocks noChangeShapeType="1"/>
          </p:cNvSpPr>
          <p:nvPr/>
        </p:nvSpPr>
        <p:spPr bwMode="auto">
          <a:xfrm flipH="1">
            <a:off x="54102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6" name="Line 84"/>
          <p:cNvSpPr>
            <a:spLocks noChangeShapeType="1"/>
          </p:cNvSpPr>
          <p:nvPr/>
        </p:nvSpPr>
        <p:spPr bwMode="auto">
          <a:xfrm flipH="1">
            <a:off x="44958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7" name="Line 85"/>
          <p:cNvSpPr>
            <a:spLocks noChangeShapeType="1"/>
          </p:cNvSpPr>
          <p:nvPr/>
        </p:nvSpPr>
        <p:spPr bwMode="auto">
          <a:xfrm flipH="1">
            <a:off x="26670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8" name="Line 86"/>
          <p:cNvSpPr>
            <a:spLocks noChangeShapeType="1"/>
          </p:cNvSpPr>
          <p:nvPr/>
        </p:nvSpPr>
        <p:spPr bwMode="auto">
          <a:xfrm flipH="1">
            <a:off x="3581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79" name="Line 87"/>
          <p:cNvSpPr>
            <a:spLocks noChangeShapeType="1"/>
          </p:cNvSpPr>
          <p:nvPr/>
        </p:nvSpPr>
        <p:spPr bwMode="auto">
          <a:xfrm>
            <a:off x="94107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80" name="Line 88"/>
          <p:cNvSpPr>
            <a:spLocks noChangeShapeType="1"/>
          </p:cNvSpPr>
          <p:nvPr/>
        </p:nvSpPr>
        <p:spPr bwMode="auto">
          <a:xfrm>
            <a:off x="30099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81" name="Line 89"/>
          <p:cNvSpPr>
            <a:spLocks noChangeShapeType="1"/>
          </p:cNvSpPr>
          <p:nvPr/>
        </p:nvSpPr>
        <p:spPr bwMode="auto">
          <a:xfrm>
            <a:off x="57531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82" name="Line 90"/>
          <p:cNvSpPr>
            <a:spLocks noChangeShapeType="1"/>
          </p:cNvSpPr>
          <p:nvPr/>
        </p:nvSpPr>
        <p:spPr bwMode="auto">
          <a:xfrm>
            <a:off x="4838700" y="4457700"/>
            <a:ext cx="114300" cy="800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83" name="Line 91"/>
          <p:cNvSpPr>
            <a:spLocks noChangeShapeType="1"/>
          </p:cNvSpPr>
          <p:nvPr/>
        </p:nvSpPr>
        <p:spPr bwMode="auto">
          <a:xfrm>
            <a:off x="39243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84" name="Line 92"/>
          <p:cNvSpPr>
            <a:spLocks noChangeShapeType="1"/>
          </p:cNvSpPr>
          <p:nvPr/>
        </p:nvSpPr>
        <p:spPr bwMode="auto">
          <a:xfrm>
            <a:off x="66675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85" name="Line 93"/>
          <p:cNvSpPr>
            <a:spLocks noChangeShapeType="1"/>
          </p:cNvSpPr>
          <p:nvPr/>
        </p:nvSpPr>
        <p:spPr bwMode="auto">
          <a:xfrm>
            <a:off x="75819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886" name="Text Box 94"/>
          <p:cNvSpPr txBox="1">
            <a:spLocks noChangeArrowheads="1"/>
          </p:cNvSpPr>
          <p:nvPr/>
        </p:nvSpPr>
        <p:spPr bwMode="auto">
          <a:xfrm>
            <a:off x="5638801" y="1536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7E9CE8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87" name="Text Box 95"/>
          <p:cNvSpPr txBox="1">
            <a:spLocks noChangeArrowheads="1"/>
          </p:cNvSpPr>
          <p:nvPr/>
        </p:nvSpPr>
        <p:spPr bwMode="auto">
          <a:xfrm>
            <a:off x="38100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88" name="Text Box 96"/>
          <p:cNvSpPr txBox="1">
            <a:spLocks noChangeArrowheads="1"/>
          </p:cNvSpPr>
          <p:nvPr/>
        </p:nvSpPr>
        <p:spPr bwMode="auto">
          <a:xfrm>
            <a:off x="28956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89" name="Text Box 97"/>
          <p:cNvSpPr txBox="1">
            <a:spLocks noChangeArrowheads="1"/>
          </p:cNvSpPr>
          <p:nvPr/>
        </p:nvSpPr>
        <p:spPr bwMode="auto">
          <a:xfrm>
            <a:off x="2438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0" name="Text Box 98"/>
          <p:cNvSpPr txBox="1">
            <a:spLocks noChangeArrowheads="1"/>
          </p:cNvSpPr>
          <p:nvPr/>
        </p:nvSpPr>
        <p:spPr bwMode="auto">
          <a:xfrm>
            <a:off x="74676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1" name="Text Box 99"/>
          <p:cNvSpPr txBox="1">
            <a:spLocks noChangeArrowheads="1"/>
          </p:cNvSpPr>
          <p:nvPr/>
        </p:nvSpPr>
        <p:spPr bwMode="auto">
          <a:xfrm>
            <a:off x="65532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83820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3" name="Text Box 101"/>
          <p:cNvSpPr txBox="1">
            <a:spLocks noChangeArrowheads="1"/>
          </p:cNvSpPr>
          <p:nvPr/>
        </p:nvSpPr>
        <p:spPr bwMode="auto">
          <a:xfrm>
            <a:off x="47244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7E9CE8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4" name="Text Box 102"/>
          <p:cNvSpPr txBox="1">
            <a:spLocks noChangeArrowheads="1"/>
          </p:cNvSpPr>
          <p:nvPr/>
        </p:nvSpPr>
        <p:spPr bwMode="auto">
          <a:xfrm>
            <a:off x="3352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5" name="Text Box 103"/>
          <p:cNvSpPr txBox="1">
            <a:spLocks noChangeArrowheads="1"/>
          </p:cNvSpPr>
          <p:nvPr/>
        </p:nvSpPr>
        <p:spPr bwMode="auto">
          <a:xfrm>
            <a:off x="4267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6" name="Text Box 104"/>
          <p:cNvSpPr txBox="1">
            <a:spLocks noChangeArrowheads="1"/>
          </p:cNvSpPr>
          <p:nvPr/>
        </p:nvSpPr>
        <p:spPr bwMode="auto">
          <a:xfrm>
            <a:off x="51816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7" name="Text Box 105"/>
          <p:cNvSpPr txBox="1">
            <a:spLocks noChangeArrowheads="1"/>
          </p:cNvSpPr>
          <p:nvPr/>
        </p:nvSpPr>
        <p:spPr bwMode="auto">
          <a:xfrm>
            <a:off x="60960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8" name="Text Box 106"/>
          <p:cNvSpPr txBox="1">
            <a:spLocks noChangeArrowheads="1"/>
          </p:cNvSpPr>
          <p:nvPr/>
        </p:nvSpPr>
        <p:spPr bwMode="auto">
          <a:xfrm>
            <a:off x="7010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99" name="Text Box 107"/>
          <p:cNvSpPr txBox="1">
            <a:spLocks noChangeArrowheads="1"/>
          </p:cNvSpPr>
          <p:nvPr/>
        </p:nvSpPr>
        <p:spPr bwMode="auto">
          <a:xfrm>
            <a:off x="7924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900" name="Text Box 108"/>
          <p:cNvSpPr txBox="1">
            <a:spLocks noChangeArrowheads="1"/>
          </p:cNvSpPr>
          <p:nvPr/>
        </p:nvSpPr>
        <p:spPr bwMode="auto">
          <a:xfrm>
            <a:off x="8839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901" name="Text Box 109"/>
          <p:cNvSpPr txBox="1">
            <a:spLocks noChangeArrowheads="1"/>
          </p:cNvSpPr>
          <p:nvPr/>
        </p:nvSpPr>
        <p:spPr bwMode="auto">
          <a:xfrm>
            <a:off x="23241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0000</a:t>
            </a:r>
          </a:p>
        </p:txBody>
      </p:sp>
      <p:sp>
        <p:nvSpPr>
          <p:cNvPr id="161902" name="Line 110"/>
          <p:cNvSpPr>
            <a:spLocks noChangeShapeType="1"/>
          </p:cNvSpPr>
          <p:nvPr/>
        </p:nvSpPr>
        <p:spPr bwMode="auto">
          <a:xfrm>
            <a:off x="24384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03" name="Line 111"/>
          <p:cNvSpPr>
            <a:spLocks noChangeShapeType="1"/>
          </p:cNvSpPr>
          <p:nvPr/>
        </p:nvSpPr>
        <p:spPr bwMode="auto">
          <a:xfrm>
            <a:off x="97536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04" name="Line 112"/>
          <p:cNvSpPr>
            <a:spLocks noChangeShapeType="1"/>
          </p:cNvSpPr>
          <p:nvPr/>
        </p:nvSpPr>
        <p:spPr bwMode="auto">
          <a:xfrm>
            <a:off x="60960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05" name="Line 113"/>
          <p:cNvSpPr>
            <a:spLocks noChangeShapeType="1"/>
          </p:cNvSpPr>
          <p:nvPr/>
        </p:nvSpPr>
        <p:spPr bwMode="auto">
          <a:xfrm>
            <a:off x="42672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06" name="Line 114"/>
          <p:cNvSpPr>
            <a:spLocks noChangeShapeType="1"/>
          </p:cNvSpPr>
          <p:nvPr/>
        </p:nvSpPr>
        <p:spPr bwMode="auto">
          <a:xfrm>
            <a:off x="79248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07" name="Line 115"/>
          <p:cNvSpPr>
            <a:spLocks noChangeShapeType="1"/>
          </p:cNvSpPr>
          <p:nvPr/>
        </p:nvSpPr>
        <p:spPr bwMode="auto">
          <a:xfrm>
            <a:off x="33528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08" name="Line 116"/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09" name="Line 117"/>
          <p:cNvSpPr>
            <a:spLocks noChangeShapeType="1"/>
          </p:cNvSpPr>
          <p:nvPr/>
        </p:nvSpPr>
        <p:spPr bwMode="auto">
          <a:xfrm>
            <a:off x="70104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0" name="Line 118"/>
          <p:cNvSpPr>
            <a:spLocks noChangeShapeType="1"/>
          </p:cNvSpPr>
          <p:nvPr/>
        </p:nvSpPr>
        <p:spPr bwMode="auto">
          <a:xfrm>
            <a:off x="88392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1" name="Line 119"/>
          <p:cNvSpPr>
            <a:spLocks noChangeShapeType="1"/>
          </p:cNvSpPr>
          <p:nvPr/>
        </p:nvSpPr>
        <p:spPr bwMode="auto">
          <a:xfrm>
            <a:off x="9296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2" name="Line 120"/>
          <p:cNvSpPr>
            <a:spLocks noChangeShapeType="1"/>
          </p:cNvSpPr>
          <p:nvPr/>
        </p:nvSpPr>
        <p:spPr bwMode="auto">
          <a:xfrm>
            <a:off x="8382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3" name="Line 121"/>
          <p:cNvSpPr>
            <a:spLocks noChangeShapeType="1"/>
          </p:cNvSpPr>
          <p:nvPr/>
        </p:nvSpPr>
        <p:spPr bwMode="auto">
          <a:xfrm>
            <a:off x="7467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4" name="Line 122"/>
          <p:cNvSpPr>
            <a:spLocks noChangeShapeType="1"/>
          </p:cNvSpPr>
          <p:nvPr/>
        </p:nvSpPr>
        <p:spPr bwMode="auto">
          <a:xfrm>
            <a:off x="65532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5" name="Line 123"/>
          <p:cNvSpPr>
            <a:spLocks noChangeShapeType="1"/>
          </p:cNvSpPr>
          <p:nvPr/>
        </p:nvSpPr>
        <p:spPr bwMode="auto">
          <a:xfrm>
            <a:off x="56388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6" name="Line 124"/>
          <p:cNvSpPr>
            <a:spLocks noChangeShapeType="1"/>
          </p:cNvSpPr>
          <p:nvPr/>
        </p:nvSpPr>
        <p:spPr bwMode="auto">
          <a:xfrm>
            <a:off x="4724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7" name="Line 125"/>
          <p:cNvSpPr>
            <a:spLocks noChangeShapeType="1"/>
          </p:cNvSpPr>
          <p:nvPr/>
        </p:nvSpPr>
        <p:spPr bwMode="auto">
          <a:xfrm>
            <a:off x="3810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8" name="Line 126"/>
          <p:cNvSpPr>
            <a:spLocks noChangeShapeType="1"/>
          </p:cNvSpPr>
          <p:nvPr/>
        </p:nvSpPr>
        <p:spPr bwMode="auto">
          <a:xfrm>
            <a:off x="2895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1919" name="Text Box 127"/>
          <p:cNvSpPr txBox="1">
            <a:spLocks noChangeArrowheads="1"/>
          </p:cNvSpPr>
          <p:nvPr/>
        </p:nvSpPr>
        <p:spPr bwMode="auto">
          <a:xfrm>
            <a:off x="59817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161920" name="Text Box 128"/>
          <p:cNvSpPr txBox="1">
            <a:spLocks noChangeArrowheads="1"/>
          </p:cNvSpPr>
          <p:nvPr/>
        </p:nvSpPr>
        <p:spPr bwMode="auto">
          <a:xfrm>
            <a:off x="41529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161921" name="Text Box 129"/>
          <p:cNvSpPr txBox="1">
            <a:spLocks noChangeArrowheads="1"/>
          </p:cNvSpPr>
          <p:nvPr/>
        </p:nvSpPr>
        <p:spPr bwMode="auto">
          <a:xfrm>
            <a:off x="78105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1100</a:t>
            </a:r>
          </a:p>
        </p:txBody>
      </p:sp>
      <p:sp>
        <p:nvSpPr>
          <p:cNvPr id="161922" name="Text Box 130"/>
          <p:cNvSpPr txBox="1">
            <a:spLocks noChangeArrowheads="1"/>
          </p:cNvSpPr>
          <p:nvPr/>
        </p:nvSpPr>
        <p:spPr bwMode="auto">
          <a:xfrm>
            <a:off x="6299201" y="15525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23" name="Text Box 131"/>
          <p:cNvSpPr txBox="1">
            <a:spLocks noChangeArrowheads="1"/>
          </p:cNvSpPr>
          <p:nvPr/>
        </p:nvSpPr>
        <p:spPr bwMode="auto">
          <a:xfrm>
            <a:off x="44704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7E9CE8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24" name="Text Box 132"/>
          <p:cNvSpPr txBox="1">
            <a:spLocks noChangeArrowheads="1"/>
          </p:cNvSpPr>
          <p:nvPr/>
        </p:nvSpPr>
        <p:spPr bwMode="auto">
          <a:xfrm>
            <a:off x="35560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25" name="Text Box 133"/>
          <p:cNvSpPr txBox="1">
            <a:spLocks noChangeArrowheads="1"/>
          </p:cNvSpPr>
          <p:nvPr/>
        </p:nvSpPr>
        <p:spPr bwMode="auto">
          <a:xfrm>
            <a:off x="3098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26" name="Text Box 134"/>
          <p:cNvSpPr txBox="1">
            <a:spLocks noChangeArrowheads="1"/>
          </p:cNvSpPr>
          <p:nvPr/>
        </p:nvSpPr>
        <p:spPr bwMode="auto">
          <a:xfrm>
            <a:off x="81280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27" name="Text Box 135"/>
          <p:cNvSpPr txBox="1">
            <a:spLocks noChangeArrowheads="1"/>
          </p:cNvSpPr>
          <p:nvPr/>
        </p:nvSpPr>
        <p:spPr bwMode="auto">
          <a:xfrm>
            <a:off x="72136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28" name="Text Box 136"/>
          <p:cNvSpPr txBox="1">
            <a:spLocks noChangeArrowheads="1"/>
          </p:cNvSpPr>
          <p:nvPr/>
        </p:nvSpPr>
        <p:spPr bwMode="auto">
          <a:xfrm>
            <a:off x="90424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29" name="Text Box 137"/>
          <p:cNvSpPr txBox="1">
            <a:spLocks noChangeArrowheads="1"/>
          </p:cNvSpPr>
          <p:nvPr/>
        </p:nvSpPr>
        <p:spPr bwMode="auto">
          <a:xfrm>
            <a:off x="53848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0" name="Text Box 138"/>
          <p:cNvSpPr txBox="1">
            <a:spLocks noChangeArrowheads="1"/>
          </p:cNvSpPr>
          <p:nvPr/>
        </p:nvSpPr>
        <p:spPr bwMode="auto">
          <a:xfrm>
            <a:off x="4013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1" name="Text Box 139"/>
          <p:cNvSpPr txBox="1">
            <a:spLocks noChangeArrowheads="1"/>
          </p:cNvSpPr>
          <p:nvPr/>
        </p:nvSpPr>
        <p:spPr bwMode="auto">
          <a:xfrm>
            <a:off x="4927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7E9CE8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2" name="Text Box 140"/>
          <p:cNvSpPr txBox="1">
            <a:spLocks noChangeArrowheads="1"/>
          </p:cNvSpPr>
          <p:nvPr/>
        </p:nvSpPr>
        <p:spPr bwMode="auto">
          <a:xfrm>
            <a:off x="58420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3" name="Text Box 141"/>
          <p:cNvSpPr txBox="1">
            <a:spLocks noChangeArrowheads="1"/>
          </p:cNvSpPr>
          <p:nvPr/>
        </p:nvSpPr>
        <p:spPr bwMode="auto">
          <a:xfrm>
            <a:off x="67564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4" name="Text Box 142"/>
          <p:cNvSpPr txBox="1">
            <a:spLocks noChangeArrowheads="1"/>
          </p:cNvSpPr>
          <p:nvPr/>
        </p:nvSpPr>
        <p:spPr bwMode="auto">
          <a:xfrm>
            <a:off x="7670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5" name="Text Box 143"/>
          <p:cNvSpPr txBox="1">
            <a:spLocks noChangeArrowheads="1"/>
          </p:cNvSpPr>
          <p:nvPr/>
        </p:nvSpPr>
        <p:spPr bwMode="auto">
          <a:xfrm>
            <a:off x="8585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6" name="Text Box 144"/>
          <p:cNvSpPr txBox="1">
            <a:spLocks noChangeArrowheads="1"/>
          </p:cNvSpPr>
          <p:nvPr/>
        </p:nvSpPr>
        <p:spPr bwMode="auto">
          <a:xfrm>
            <a:off x="9499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937" name="Text Box 145"/>
          <p:cNvSpPr txBox="1">
            <a:spLocks noChangeArrowheads="1"/>
          </p:cNvSpPr>
          <p:nvPr/>
        </p:nvSpPr>
        <p:spPr bwMode="auto">
          <a:xfrm>
            <a:off x="1665288" y="1500689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Address: </a:t>
            </a:r>
            <a:r>
              <a:rPr lang="en-US" altLang="zh-CN" sz="2400" dirty="0">
                <a:solidFill>
                  <a:srgbClr val="7E9CE8"/>
                </a:solidFill>
                <a:ea typeface="宋体" panose="02010600030101010101" pitchFamily="2" charset="-122"/>
              </a:rPr>
              <a:t>0101</a:t>
            </a:r>
          </a:p>
        </p:txBody>
      </p:sp>
      <p:sp>
        <p:nvSpPr>
          <p:cNvPr id="161938" name="Text Box 146"/>
          <p:cNvSpPr txBox="1">
            <a:spLocks noChangeArrowheads="1"/>
          </p:cNvSpPr>
          <p:nvPr/>
        </p:nvSpPr>
        <p:spPr bwMode="auto">
          <a:xfrm>
            <a:off x="46101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7E9CE8"/>
                </a:solidFill>
                <a:ea typeface="宋体" panose="02010600030101010101" pitchFamily="2" charset="-122"/>
              </a:rPr>
              <a:t>0101</a:t>
            </a:r>
          </a:p>
        </p:txBody>
      </p:sp>
      <p:sp>
        <p:nvSpPr>
          <p:cNvPr id="150" name="Title 2"/>
          <p:cNvSpPr txBox="1">
            <a:spLocks/>
          </p:cNvSpPr>
          <p:nvPr/>
        </p:nvSpPr>
        <p:spPr>
          <a:xfrm>
            <a:off x="1525911" y="31709"/>
            <a:ext cx="9197329" cy="13504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 w="9525">
                  <a:noFill/>
                  <a:prstDash val="solid"/>
                </a:ln>
                <a:solidFill>
                  <a:srgbClr val="4BACC6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</a:rPr>
              <a:t>Heap Model	</a:t>
            </a:r>
            <a:endParaRPr kumimoji="0" lang="zh-CN" altLang="en-US" sz="36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rgbClr val="4BACC6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359" y="6462739"/>
            <a:ext cx="1207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Slides showing heap model are copied from: http</a:t>
            </a:r>
            <a:r>
              <a:rPr lang="en-US" altLang="zh-CN" dirty="0"/>
              <a:t>://research.microsoft.com/en-us/um/people/trishulc/swatpresentation3.ppt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3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57E7-283F-4124-8748-238DD57EE71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2895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352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810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4267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4724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5181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638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6096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6553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7010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7467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7924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8382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8839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9296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667" name="Group 19"/>
          <p:cNvGrpSpPr>
            <a:grpSpLocks/>
          </p:cNvGrpSpPr>
          <p:nvPr/>
        </p:nvGrpSpPr>
        <p:grpSpPr bwMode="auto">
          <a:xfrm>
            <a:off x="5867400" y="1600200"/>
            <a:ext cx="457200" cy="228600"/>
            <a:chOff x="2736" y="2016"/>
            <a:chExt cx="288" cy="144"/>
          </a:xfrm>
        </p:grpSpPr>
        <p:sp>
          <p:nvSpPr>
            <p:cNvPr id="155668" name="Rectangle 20"/>
            <p:cNvSpPr>
              <a:spLocks noChangeArrowheads="1"/>
            </p:cNvSpPr>
            <p:nvPr/>
          </p:nvSpPr>
          <p:spPr bwMode="auto">
            <a:xfrm>
              <a:off x="2736" y="2016"/>
              <a:ext cx="28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9" name="Line 21"/>
            <p:cNvSpPr>
              <a:spLocks noChangeShapeType="1"/>
            </p:cNvSpPr>
            <p:nvPr/>
          </p:nvSpPr>
          <p:spPr bwMode="auto">
            <a:xfrm>
              <a:off x="288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4038600" y="2514600"/>
            <a:ext cx="457200" cy="228600"/>
            <a:chOff x="1584" y="1584"/>
            <a:chExt cx="288" cy="144"/>
          </a:xfrm>
        </p:grpSpPr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2" name="Rectangle 2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673" name="Group 25"/>
          <p:cNvGrpSpPr>
            <a:grpSpLocks/>
          </p:cNvGrpSpPr>
          <p:nvPr/>
        </p:nvGrpSpPr>
        <p:grpSpPr bwMode="auto">
          <a:xfrm>
            <a:off x="7696200" y="2514600"/>
            <a:ext cx="457200" cy="228600"/>
            <a:chOff x="1584" y="1584"/>
            <a:chExt cx="288" cy="144"/>
          </a:xfrm>
        </p:grpSpPr>
        <p:sp>
          <p:nvSpPr>
            <p:cNvPr id="155674" name="Rectangle 2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5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76" name="Line 28"/>
          <p:cNvSpPr>
            <a:spLocks noChangeShapeType="1"/>
          </p:cNvSpPr>
          <p:nvPr/>
        </p:nvSpPr>
        <p:spPr bwMode="auto">
          <a:xfrm flipH="1">
            <a:off x="4267200" y="1714500"/>
            <a:ext cx="168275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7" name="Line 29"/>
          <p:cNvSpPr>
            <a:spLocks noChangeShapeType="1"/>
          </p:cNvSpPr>
          <p:nvPr/>
        </p:nvSpPr>
        <p:spPr bwMode="auto">
          <a:xfrm>
            <a:off x="6210300" y="1714500"/>
            <a:ext cx="1714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5678" name="Group 30"/>
          <p:cNvGrpSpPr>
            <a:grpSpLocks/>
          </p:cNvGrpSpPr>
          <p:nvPr/>
        </p:nvGrpSpPr>
        <p:grpSpPr bwMode="auto">
          <a:xfrm>
            <a:off x="3124200" y="3429000"/>
            <a:ext cx="457200" cy="228600"/>
            <a:chOff x="1584" y="1584"/>
            <a:chExt cx="288" cy="144"/>
          </a:xfrm>
        </p:grpSpPr>
        <p:sp>
          <p:nvSpPr>
            <p:cNvPr id="155679" name="Rectangle 3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0" name="Rectangle 3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681" name="Group 33"/>
          <p:cNvGrpSpPr>
            <a:grpSpLocks/>
          </p:cNvGrpSpPr>
          <p:nvPr/>
        </p:nvGrpSpPr>
        <p:grpSpPr bwMode="auto">
          <a:xfrm>
            <a:off x="4953000" y="3429000"/>
            <a:ext cx="457200" cy="228600"/>
            <a:chOff x="1584" y="1584"/>
            <a:chExt cx="288" cy="144"/>
          </a:xfrm>
        </p:grpSpPr>
        <p:sp>
          <p:nvSpPr>
            <p:cNvPr id="155682" name="Rectangle 3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3" name="Rectangle 3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684" name="Group 36"/>
          <p:cNvGrpSpPr>
            <a:grpSpLocks/>
          </p:cNvGrpSpPr>
          <p:nvPr/>
        </p:nvGrpSpPr>
        <p:grpSpPr bwMode="auto">
          <a:xfrm>
            <a:off x="8610600" y="3429000"/>
            <a:ext cx="457200" cy="228600"/>
            <a:chOff x="1584" y="1584"/>
            <a:chExt cx="288" cy="144"/>
          </a:xfrm>
        </p:grpSpPr>
        <p:sp>
          <p:nvSpPr>
            <p:cNvPr id="155685" name="Rectangle 3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80391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6781800" y="3429000"/>
            <a:ext cx="457200" cy="228600"/>
            <a:chOff x="1584" y="1584"/>
            <a:chExt cx="288" cy="144"/>
          </a:xfrm>
        </p:grpSpPr>
        <p:sp>
          <p:nvSpPr>
            <p:cNvPr id="155689" name="Rectangle 4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0" name="Rectangle 4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691" name="Group 43"/>
          <p:cNvGrpSpPr>
            <a:grpSpLocks/>
          </p:cNvGrpSpPr>
          <p:nvPr/>
        </p:nvGrpSpPr>
        <p:grpSpPr bwMode="auto">
          <a:xfrm>
            <a:off x="2667000" y="4343400"/>
            <a:ext cx="457200" cy="228600"/>
            <a:chOff x="1584" y="1584"/>
            <a:chExt cx="288" cy="144"/>
          </a:xfrm>
        </p:grpSpPr>
        <p:sp>
          <p:nvSpPr>
            <p:cNvPr id="155692" name="Rectangle 4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3" name="Rectangle 4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694" name="Group 46"/>
          <p:cNvGrpSpPr>
            <a:grpSpLocks/>
          </p:cNvGrpSpPr>
          <p:nvPr/>
        </p:nvGrpSpPr>
        <p:grpSpPr bwMode="auto">
          <a:xfrm>
            <a:off x="3581400" y="4343400"/>
            <a:ext cx="457200" cy="228600"/>
            <a:chOff x="1584" y="1584"/>
            <a:chExt cx="288" cy="144"/>
          </a:xfrm>
        </p:grpSpPr>
        <p:sp>
          <p:nvSpPr>
            <p:cNvPr id="155695" name="Rectangle 4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6" name="Rectangle 4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697" name="Group 49"/>
          <p:cNvGrpSpPr>
            <a:grpSpLocks/>
          </p:cNvGrpSpPr>
          <p:nvPr/>
        </p:nvGrpSpPr>
        <p:grpSpPr bwMode="auto">
          <a:xfrm>
            <a:off x="4495800" y="4343400"/>
            <a:ext cx="457200" cy="228600"/>
            <a:chOff x="1584" y="1584"/>
            <a:chExt cx="288" cy="144"/>
          </a:xfrm>
        </p:grpSpPr>
        <p:sp>
          <p:nvSpPr>
            <p:cNvPr id="155698" name="Rectangle 50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9" name="Rectangle 51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00" name="Group 52"/>
          <p:cNvGrpSpPr>
            <a:grpSpLocks/>
          </p:cNvGrpSpPr>
          <p:nvPr/>
        </p:nvGrpSpPr>
        <p:grpSpPr bwMode="auto">
          <a:xfrm>
            <a:off x="5410200" y="4343400"/>
            <a:ext cx="457200" cy="228600"/>
            <a:chOff x="1584" y="1584"/>
            <a:chExt cx="288" cy="144"/>
          </a:xfrm>
        </p:grpSpPr>
        <p:sp>
          <p:nvSpPr>
            <p:cNvPr id="155701" name="Rectangle 5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02" name="Rectangle 5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03" name="Group 55"/>
          <p:cNvGrpSpPr>
            <a:grpSpLocks/>
          </p:cNvGrpSpPr>
          <p:nvPr/>
        </p:nvGrpSpPr>
        <p:grpSpPr bwMode="auto">
          <a:xfrm>
            <a:off x="6324600" y="4343400"/>
            <a:ext cx="457200" cy="228600"/>
            <a:chOff x="1584" y="1584"/>
            <a:chExt cx="288" cy="144"/>
          </a:xfrm>
        </p:grpSpPr>
        <p:sp>
          <p:nvSpPr>
            <p:cNvPr id="155704" name="Rectangle 5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05" name="Rectangle 5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06" name="Group 58"/>
          <p:cNvGrpSpPr>
            <a:grpSpLocks/>
          </p:cNvGrpSpPr>
          <p:nvPr/>
        </p:nvGrpSpPr>
        <p:grpSpPr bwMode="auto">
          <a:xfrm>
            <a:off x="7239000" y="4343400"/>
            <a:ext cx="457200" cy="228600"/>
            <a:chOff x="1584" y="1584"/>
            <a:chExt cx="288" cy="144"/>
          </a:xfrm>
        </p:grpSpPr>
        <p:sp>
          <p:nvSpPr>
            <p:cNvPr id="155707" name="Rectangle 59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08" name="Rectangle 60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09" name="Group 61"/>
          <p:cNvGrpSpPr>
            <a:grpSpLocks/>
          </p:cNvGrpSpPr>
          <p:nvPr/>
        </p:nvGrpSpPr>
        <p:grpSpPr bwMode="auto">
          <a:xfrm>
            <a:off x="8153400" y="4343400"/>
            <a:ext cx="457200" cy="228600"/>
            <a:chOff x="1584" y="1584"/>
            <a:chExt cx="288" cy="144"/>
          </a:xfrm>
        </p:grpSpPr>
        <p:sp>
          <p:nvSpPr>
            <p:cNvPr id="155710" name="Rectangle 62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11" name="Rectangle 63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12" name="Group 64"/>
          <p:cNvGrpSpPr>
            <a:grpSpLocks/>
          </p:cNvGrpSpPr>
          <p:nvPr/>
        </p:nvGrpSpPr>
        <p:grpSpPr bwMode="auto">
          <a:xfrm>
            <a:off x="9067800" y="4343400"/>
            <a:ext cx="457200" cy="228600"/>
            <a:chOff x="1584" y="1584"/>
            <a:chExt cx="288" cy="144"/>
          </a:xfrm>
        </p:grpSpPr>
        <p:sp>
          <p:nvSpPr>
            <p:cNvPr id="155713" name="Rectangle 65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14" name="Rectangle 66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715" name="Line 67"/>
          <p:cNvSpPr>
            <a:spLocks noChangeShapeType="1"/>
          </p:cNvSpPr>
          <p:nvPr/>
        </p:nvSpPr>
        <p:spPr bwMode="auto">
          <a:xfrm flipH="1">
            <a:off x="70104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6" name="Line 68"/>
          <p:cNvSpPr>
            <a:spLocks noChangeShapeType="1"/>
          </p:cNvSpPr>
          <p:nvPr/>
        </p:nvSpPr>
        <p:spPr bwMode="auto">
          <a:xfrm flipH="1">
            <a:off x="33528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7" name="Line 69"/>
          <p:cNvSpPr>
            <a:spLocks noChangeShapeType="1"/>
          </p:cNvSpPr>
          <p:nvPr/>
        </p:nvSpPr>
        <p:spPr bwMode="auto">
          <a:xfrm>
            <a:off x="43815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8" name="Line 70"/>
          <p:cNvSpPr>
            <a:spLocks noChangeShapeType="1"/>
          </p:cNvSpPr>
          <p:nvPr/>
        </p:nvSpPr>
        <p:spPr bwMode="auto">
          <a:xfrm>
            <a:off x="52959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9" name="Line 71"/>
          <p:cNvSpPr>
            <a:spLocks noChangeShapeType="1"/>
          </p:cNvSpPr>
          <p:nvPr/>
        </p:nvSpPr>
        <p:spPr bwMode="auto">
          <a:xfrm>
            <a:off x="71247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0" name="Line 72"/>
          <p:cNvSpPr>
            <a:spLocks noChangeShapeType="1"/>
          </p:cNvSpPr>
          <p:nvPr/>
        </p:nvSpPr>
        <p:spPr bwMode="auto">
          <a:xfrm>
            <a:off x="89535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1" name="Line 73"/>
          <p:cNvSpPr>
            <a:spLocks noChangeShapeType="1"/>
          </p:cNvSpPr>
          <p:nvPr/>
        </p:nvSpPr>
        <p:spPr bwMode="auto">
          <a:xfrm>
            <a:off x="34671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2" name="Line 74"/>
          <p:cNvSpPr>
            <a:spLocks noChangeShapeType="1"/>
          </p:cNvSpPr>
          <p:nvPr/>
        </p:nvSpPr>
        <p:spPr bwMode="auto">
          <a:xfrm flipH="1">
            <a:off x="28956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3" name="Line 75"/>
          <p:cNvSpPr>
            <a:spLocks noChangeShapeType="1"/>
          </p:cNvSpPr>
          <p:nvPr/>
        </p:nvSpPr>
        <p:spPr bwMode="auto">
          <a:xfrm flipH="1">
            <a:off x="47244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4" name="Line 76"/>
          <p:cNvSpPr>
            <a:spLocks noChangeShapeType="1"/>
          </p:cNvSpPr>
          <p:nvPr/>
        </p:nvSpPr>
        <p:spPr bwMode="auto">
          <a:xfrm flipH="1">
            <a:off x="65532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5" name="Line 77"/>
          <p:cNvSpPr>
            <a:spLocks noChangeShapeType="1"/>
          </p:cNvSpPr>
          <p:nvPr/>
        </p:nvSpPr>
        <p:spPr bwMode="auto">
          <a:xfrm flipH="1">
            <a:off x="83820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6" name="Line 78"/>
          <p:cNvSpPr>
            <a:spLocks noChangeShapeType="1"/>
          </p:cNvSpPr>
          <p:nvPr/>
        </p:nvSpPr>
        <p:spPr bwMode="auto">
          <a:xfrm flipH="1">
            <a:off x="8153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7" name="Line 79"/>
          <p:cNvSpPr>
            <a:spLocks noChangeShapeType="1"/>
          </p:cNvSpPr>
          <p:nvPr/>
        </p:nvSpPr>
        <p:spPr bwMode="auto">
          <a:xfrm>
            <a:off x="84963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8" name="Line 80"/>
          <p:cNvSpPr>
            <a:spLocks noChangeShapeType="1"/>
          </p:cNvSpPr>
          <p:nvPr/>
        </p:nvSpPr>
        <p:spPr bwMode="auto">
          <a:xfrm flipH="1">
            <a:off x="90678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29" name="Line 81"/>
          <p:cNvSpPr>
            <a:spLocks noChangeShapeType="1"/>
          </p:cNvSpPr>
          <p:nvPr/>
        </p:nvSpPr>
        <p:spPr bwMode="auto">
          <a:xfrm flipH="1">
            <a:off x="72390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0" name="Line 82"/>
          <p:cNvSpPr>
            <a:spLocks noChangeShapeType="1"/>
          </p:cNvSpPr>
          <p:nvPr/>
        </p:nvSpPr>
        <p:spPr bwMode="auto">
          <a:xfrm flipH="1">
            <a:off x="63246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1" name="Line 83"/>
          <p:cNvSpPr>
            <a:spLocks noChangeShapeType="1"/>
          </p:cNvSpPr>
          <p:nvPr/>
        </p:nvSpPr>
        <p:spPr bwMode="auto">
          <a:xfrm flipH="1">
            <a:off x="54102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2" name="Line 84"/>
          <p:cNvSpPr>
            <a:spLocks noChangeShapeType="1"/>
          </p:cNvSpPr>
          <p:nvPr/>
        </p:nvSpPr>
        <p:spPr bwMode="auto">
          <a:xfrm flipH="1">
            <a:off x="44958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3" name="Line 85"/>
          <p:cNvSpPr>
            <a:spLocks noChangeShapeType="1"/>
          </p:cNvSpPr>
          <p:nvPr/>
        </p:nvSpPr>
        <p:spPr bwMode="auto">
          <a:xfrm flipH="1">
            <a:off x="26670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4" name="Line 86"/>
          <p:cNvSpPr>
            <a:spLocks noChangeShapeType="1"/>
          </p:cNvSpPr>
          <p:nvPr/>
        </p:nvSpPr>
        <p:spPr bwMode="auto">
          <a:xfrm flipH="1">
            <a:off x="3581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5" name="Line 87"/>
          <p:cNvSpPr>
            <a:spLocks noChangeShapeType="1"/>
          </p:cNvSpPr>
          <p:nvPr/>
        </p:nvSpPr>
        <p:spPr bwMode="auto">
          <a:xfrm>
            <a:off x="94107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6" name="Line 88"/>
          <p:cNvSpPr>
            <a:spLocks noChangeShapeType="1"/>
          </p:cNvSpPr>
          <p:nvPr/>
        </p:nvSpPr>
        <p:spPr bwMode="auto">
          <a:xfrm>
            <a:off x="30099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7" name="Line 89"/>
          <p:cNvSpPr>
            <a:spLocks noChangeShapeType="1"/>
          </p:cNvSpPr>
          <p:nvPr/>
        </p:nvSpPr>
        <p:spPr bwMode="auto">
          <a:xfrm>
            <a:off x="57531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8" name="Line 90"/>
          <p:cNvSpPr>
            <a:spLocks noChangeShapeType="1"/>
          </p:cNvSpPr>
          <p:nvPr/>
        </p:nvSpPr>
        <p:spPr bwMode="auto">
          <a:xfrm>
            <a:off x="48387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39" name="Line 91"/>
          <p:cNvSpPr>
            <a:spLocks noChangeShapeType="1"/>
          </p:cNvSpPr>
          <p:nvPr/>
        </p:nvSpPr>
        <p:spPr bwMode="auto">
          <a:xfrm>
            <a:off x="39243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40" name="Line 92"/>
          <p:cNvSpPr>
            <a:spLocks noChangeShapeType="1"/>
          </p:cNvSpPr>
          <p:nvPr/>
        </p:nvSpPr>
        <p:spPr bwMode="auto">
          <a:xfrm>
            <a:off x="66675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41" name="Line 93"/>
          <p:cNvSpPr>
            <a:spLocks noChangeShapeType="1"/>
          </p:cNvSpPr>
          <p:nvPr/>
        </p:nvSpPr>
        <p:spPr bwMode="auto">
          <a:xfrm>
            <a:off x="75819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42" name="Text Box 94"/>
          <p:cNvSpPr txBox="1">
            <a:spLocks noChangeArrowheads="1"/>
          </p:cNvSpPr>
          <p:nvPr/>
        </p:nvSpPr>
        <p:spPr bwMode="auto">
          <a:xfrm>
            <a:off x="5638801" y="1536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43" name="Text Box 95"/>
          <p:cNvSpPr txBox="1">
            <a:spLocks noChangeArrowheads="1"/>
          </p:cNvSpPr>
          <p:nvPr/>
        </p:nvSpPr>
        <p:spPr bwMode="auto">
          <a:xfrm>
            <a:off x="38100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44" name="Text Box 96"/>
          <p:cNvSpPr txBox="1">
            <a:spLocks noChangeArrowheads="1"/>
          </p:cNvSpPr>
          <p:nvPr/>
        </p:nvSpPr>
        <p:spPr bwMode="auto">
          <a:xfrm>
            <a:off x="28956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45" name="Text Box 97"/>
          <p:cNvSpPr txBox="1">
            <a:spLocks noChangeArrowheads="1"/>
          </p:cNvSpPr>
          <p:nvPr/>
        </p:nvSpPr>
        <p:spPr bwMode="auto">
          <a:xfrm>
            <a:off x="2438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46" name="Text Box 98"/>
          <p:cNvSpPr txBox="1">
            <a:spLocks noChangeArrowheads="1"/>
          </p:cNvSpPr>
          <p:nvPr/>
        </p:nvSpPr>
        <p:spPr bwMode="auto">
          <a:xfrm>
            <a:off x="74676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47" name="Text Box 99"/>
          <p:cNvSpPr txBox="1">
            <a:spLocks noChangeArrowheads="1"/>
          </p:cNvSpPr>
          <p:nvPr/>
        </p:nvSpPr>
        <p:spPr bwMode="auto">
          <a:xfrm>
            <a:off x="65532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48" name="Text Box 100"/>
          <p:cNvSpPr txBox="1">
            <a:spLocks noChangeArrowheads="1"/>
          </p:cNvSpPr>
          <p:nvPr/>
        </p:nvSpPr>
        <p:spPr bwMode="auto">
          <a:xfrm>
            <a:off x="83820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49" name="Text Box 101"/>
          <p:cNvSpPr txBox="1">
            <a:spLocks noChangeArrowheads="1"/>
          </p:cNvSpPr>
          <p:nvPr/>
        </p:nvSpPr>
        <p:spPr bwMode="auto">
          <a:xfrm>
            <a:off x="47244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0" name="Text Box 102"/>
          <p:cNvSpPr txBox="1">
            <a:spLocks noChangeArrowheads="1"/>
          </p:cNvSpPr>
          <p:nvPr/>
        </p:nvSpPr>
        <p:spPr bwMode="auto">
          <a:xfrm>
            <a:off x="3352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1" name="Text Box 103"/>
          <p:cNvSpPr txBox="1">
            <a:spLocks noChangeArrowheads="1"/>
          </p:cNvSpPr>
          <p:nvPr/>
        </p:nvSpPr>
        <p:spPr bwMode="auto">
          <a:xfrm>
            <a:off x="4267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2" name="Text Box 104"/>
          <p:cNvSpPr txBox="1">
            <a:spLocks noChangeArrowheads="1"/>
          </p:cNvSpPr>
          <p:nvPr/>
        </p:nvSpPr>
        <p:spPr bwMode="auto">
          <a:xfrm>
            <a:off x="51816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3" name="Text Box 105"/>
          <p:cNvSpPr txBox="1">
            <a:spLocks noChangeArrowheads="1"/>
          </p:cNvSpPr>
          <p:nvPr/>
        </p:nvSpPr>
        <p:spPr bwMode="auto">
          <a:xfrm>
            <a:off x="60960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4" name="Text Box 106"/>
          <p:cNvSpPr txBox="1">
            <a:spLocks noChangeArrowheads="1"/>
          </p:cNvSpPr>
          <p:nvPr/>
        </p:nvSpPr>
        <p:spPr bwMode="auto">
          <a:xfrm>
            <a:off x="7010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5" name="Text Box 107"/>
          <p:cNvSpPr txBox="1">
            <a:spLocks noChangeArrowheads="1"/>
          </p:cNvSpPr>
          <p:nvPr/>
        </p:nvSpPr>
        <p:spPr bwMode="auto">
          <a:xfrm>
            <a:off x="7924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6" name="Text Box 108"/>
          <p:cNvSpPr txBox="1">
            <a:spLocks noChangeArrowheads="1"/>
          </p:cNvSpPr>
          <p:nvPr/>
        </p:nvSpPr>
        <p:spPr bwMode="auto">
          <a:xfrm>
            <a:off x="8839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5757" name="Text Box 109"/>
          <p:cNvSpPr txBox="1">
            <a:spLocks noChangeArrowheads="1"/>
          </p:cNvSpPr>
          <p:nvPr/>
        </p:nvSpPr>
        <p:spPr bwMode="auto">
          <a:xfrm>
            <a:off x="23241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0000</a:t>
            </a:r>
          </a:p>
        </p:txBody>
      </p:sp>
      <p:sp>
        <p:nvSpPr>
          <p:cNvPr id="155758" name="Line 110"/>
          <p:cNvSpPr>
            <a:spLocks noChangeShapeType="1"/>
          </p:cNvSpPr>
          <p:nvPr/>
        </p:nvSpPr>
        <p:spPr bwMode="auto">
          <a:xfrm>
            <a:off x="24384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59" name="Line 111"/>
          <p:cNvSpPr>
            <a:spLocks noChangeShapeType="1"/>
          </p:cNvSpPr>
          <p:nvPr/>
        </p:nvSpPr>
        <p:spPr bwMode="auto">
          <a:xfrm>
            <a:off x="97536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0" name="Line 112"/>
          <p:cNvSpPr>
            <a:spLocks noChangeShapeType="1"/>
          </p:cNvSpPr>
          <p:nvPr/>
        </p:nvSpPr>
        <p:spPr bwMode="auto">
          <a:xfrm>
            <a:off x="60960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1" name="Line 113"/>
          <p:cNvSpPr>
            <a:spLocks noChangeShapeType="1"/>
          </p:cNvSpPr>
          <p:nvPr/>
        </p:nvSpPr>
        <p:spPr bwMode="auto">
          <a:xfrm>
            <a:off x="42672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2" name="Line 114"/>
          <p:cNvSpPr>
            <a:spLocks noChangeShapeType="1"/>
          </p:cNvSpPr>
          <p:nvPr/>
        </p:nvSpPr>
        <p:spPr bwMode="auto">
          <a:xfrm>
            <a:off x="79248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3" name="Line 115"/>
          <p:cNvSpPr>
            <a:spLocks noChangeShapeType="1"/>
          </p:cNvSpPr>
          <p:nvPr/>
        </p:nvSpPr>
        <p:spPr bwMode="auto">
          <a:xfrm>
            <a:off x="33528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4" name="Line 116"/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5" name="Line 117"/>
          <p:cNvSpPr>
            <a:spLocks noChangeShapeType="1"/>
          </p:cNvSpPr>
          <p:nvPr/>
        </p:nvSpPr>
        <p:spPr bwMode="auto">
          <a:xfrm>
            <a:off x="70104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6" name="Line 118"/>
          <p:cNvSpPr>
            <a:spLocks noChangeShapeType="1"/>
          </p:cNvSpPr>
          <p:nvPr/>
        </p:nvSpPr>
        <p:spPr bwMode="auto">
          <a:xfrm>
            <a:off x="88392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7" name="Line 119"/>
          <p:cNvSpPr>
            <a:spLocks noChangeShapeType="1"/>
          </p:cNvSpPr>
          <p:nvPr/>
        </p:nvSpPr>
        <p:spPr bwMode="auto">
          <a:xfrm>
            <a:off x="9296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8" name="Line 120"/>
          <p:cNvSpPr>
            <a:spLocks noChangeShapeType="1"/>
          </p:cNvSpPr>
          <p:nvPr/>
        </p:nvSpPr>
        <p:spPr bwMode="auto">
          <a:xfrm>
            <a:off x="8382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69" name="Line 121"/>
          <p:cNvSpPr>
            <a:spLocks noChangeShapeType="1"/>
          </p:cNvSpPr>
          <p:nvPr/>
        </p:nvSpPr>
        <p:spPr bwMode="auto">
          <a:xfrm>
            <a:off x="7467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70" name="Line 122"/>
          <p:cNvSpPr>
            <a:spLocks noChangeShapeType="1"/>
          </p:cNvSpPr>
          <p:nvPr/>
        </p:nvSpPr>
        <p:spPr bwMode="auto">
          <a:xfrm>
            <a:off x="65532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71" name="Line 123"/>
          <p:cNvSpPr>
            <a:spLocks noChangeShapeType="1"/>
          </p:cNvSpPr>
          <p:nvPr/>
        </p:nvSpPr>
        <p:spPr bwMode="auto">
          <a:xfrm>
            <a:off x="56388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72" name="Line 124"/>
          <p:cNvSpPr>
            <a:spLocks noChangeShapeType="1"/>
          </p:cNvSpPr>
          <p:nvPr/>
        </p:nvSpPr>
        <p:spPr bwMode="auto">
          <a:xfrm>
            <a:off x="4724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73" name="Line 125"/>
          <p:cNvSpPr>
            <a:spLocks noChangeShapeType="1"/>
          </p:cNvSpPr>
          <p:nvPr/>
        </p:nvSpPr>
        <p:spPr bwMode="auto">
          <a:xfrm>
            <a:off x="3810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74" name="Line 126"/>
          <p:cNvSpPr>
            <a:spLocks noChangeShapeType="1"/>
          </p:cNvSpPr>
          <p:nvPr/>
        </p:nvSpPr>
        <p:spPr bwMode="auto">
          <a:xfrm>
            <a:off x="2895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75" name="Text Box 127"/>
          <p:cNvSpPr txBox="1">
            <a:spLocks noChangeArrowheads="1"/>
          </p:cNvSpPr>
          <p:nvPr/>
        </p:nvSpPr>
        <p:spPr bwMode="auto">
          <a:xfrm>
            <a:off x="59817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155776" name="Text Box 128"/>
          <p:cNvSpPr txBox="1">
            <a:spLocks noChangeArrowheads="1"/>
          </p:cNvSpPr>
          <p:nvPr/>
        </p:nvSpPr>
        <p:spPr bwMode="auto">
          <a:xfrm>
            <a:off x="41529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155777" name="Text Box 129"/>
          <p:cNvSpPr txBox="1">
            <a:spLocks noChangeArrowheads="1"/>
          </p:cNvSpPr>
          <p:nvPr/>
        </p:nvSpPr>
        <p:spPr bwMode="auto">
          <a:xfrm>
            <a:off x="78105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1100</a:t>
            </a:r>
          </a:p>
        </p:txBody>
      </p:sp>
      <p:sp>
        <p:nvSpPr>
          <p:cNvPr id="155778" name="Text Box 130"/>
          <p:cNvSpPr txBox="1">
            <a:spLocks noChangeArrowheads="1"/>
          </p:cNvSpPr>
          <p:nvPr/>
        </p:nvSpPr>
        <p:spPr bwMode="auto">
          <a:xfrm>
            <a:off x="6299201" y="15525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79" name="Text Box 131"/>
          <p:cNvSpPr txBox="1">
            <a:spLocks noChangeArrowheads="1"/>
          </p:cNvSpPr>
          <p:nvPr/>
        </p:nvSpPr>
        <p:spPr bwMode="auto">
          <a:xfrm>
            <a:off x="44704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0" name="Text Box 132"/>
          <p:cNvSpPr txBox="1">
            <a:spLocks noChangeArrowheads="1"/>
          </p:cNvSpPr>
          <p:nvPr/>
        </p:nvSpPr>
        <p:spPr bwMode="auto">
          <a:xfrm>
            <a:off x="35560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1" name="Text Box 133"/>
          <p:cNvSpPr txBox="1">
            <a:spLocks noChangeArrowheads="1"/>
          </p:cNvSpPr>
          <p:nvPr/>
        </p:nvSpPr>
        <p:spPr bwMode="auto">
          <a:xfrm>
            <a:off x="3098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2" name="Text Box 134"/>
          <p:cNvSpPr txBox="1">
            <a:spLocks noChangeArrowheads="1"/>
          </p:cNvSpPr>
          <p:nvPr/>
        </p:nvSpPr>
        <p:spPr bwMode="auto">
          <a:xfrm>
            <a:off x="81280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3" name="Text Box 135"/>
          <p:cNvSpPr txBox="1">
            <a:spLocks noChangeArrowheads="1"/>
          </p:cNvSpPr>
          <p:nvPr/>
        </p:nvSpPr>
        <p:spPr bwMode="auto">
          <a:xfrm>
            <a:off x="72136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4" name="Text Box 136"/>
          <p:cNvSpPr txBox="1">
            <a:spLocks noChangeArrowheads="1"/>
          </p:cNvSpPr>
          <p:nvPr/>
        </p:nvSpPr>
        <p:spPr bwMode="auto">
          <a:xfrm>
            <a:off x="90424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5" name="Text Box 137"/>
          <p:cNvSpPr txBox="1">
            <a:spLocks noChangeArrowheads="1"/>
          </p:cNvSpPr>
          <p:nvPr/>
        </p:nvSpPr>
        <p:spPr bwMode="auto">
          <a:xfrm>
            <a:off x="53848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6" name="Text Box 138"/>
          <p:cNvSpPr txBox="1">
            <a:spLocks noChangeArrowheads="1"/>
          </p:cNvSpPr>
          <p:nvPr/>
        </p:nvSpPr>
        <p:spPr bwMode="auto">
          <a:xfrm>
            <a:off x="4013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7" name="Text Box 139"/>
          <p:cNvSpPr txBox="1">
            <a:spLocks noChangeArrowheads="1"/>
          </p:cNvSpPr>
          <p:nvPr/>
        </p:nvSpPr>
        <p:spPr bwMode="auto">
          <a:xfrm>
            <a:off x="4927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8" name="Text Box 140"/>
          <p:cNvSpPr txBox="1">
            <a:spLocks noChangeArrowheads="1"/>
          </p:cNvSpPr>
          <p:nvPr/>
        </p:nvSpPr>
        <p:spPr bwMode="auto">
          <a:xfrm>
            <a:off x="58420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89" name="Text Box 141"/>
          <p:cNvSpPr txBox="1">
            <a:spLocks noChangeArrowheads="1"/>
          </p:cNvSpPr>
          <p:nvPr/>
        </p:nvSpPr>
        <p:spPr bwMode="auto">
          <a:xfrm>
            <a:off x="67564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90" name="Text Box 142"/>
          <p:cNvSpPr txBox="1">
            <a:spLocks noChangeArrowheads="1"/>
          </p:cNvSpPr>
          <p:nvPr/>
        </p:nvSpPr>
        <p:spPr bwMode="auto">
          <a:xfrm>
            <a:off x="7670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91" name="Text Box 143"/>
          <p:cNvSpPr txBox="1">
            <a:spLocks noChangeArrowheads="1"/>
          </p:cNvSpPr>
          <p:nvPr/>
        </p:nvSpPr>
        <p:spPr bwMode="auto">
          <a:xfrm>
            <a:off x="8585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92" name="Text Box 144"/>
          <p:cNvSpPr txBox="1">
            <a:spLocks noChangeArrowheads="1"/>
          </p:cNvSpPr>
          <p:nvPr/>
        </p:nvSpPr>
        <p:spPr bwMode="auto">
          <a:xfrm>
            <a:off x="9499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794" name="Rectangle 146"/>
          <p:cNvSpPr>
            <a:spLocks noChangeArrowheads="1"/>
          </p:cNvSpPr>
          <p:nvPr/>
        </p:nvSpPr>
        <p:spPr bwMode="auto">
          <a:xfrm>
            <a:off x="4724400" y="5257800"/>
            <a:ext cx="365760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95" name="Text Box 147"/>
          <p:cNvSpPr txBox="1">
            <a:spLocks noChangeArrowheads="1"/>
          </p:cNvSpPr>
          <p:nvPr/>
        </p:nvSpPr>
        <p:spPr bwMode="auto">
          <a:xfrm>
            <a:off x="4724400" y="5829300"/>
            <a:ext cx="365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8 byte</a:t>
            </a:r>
          </a:p>
        </p:txBody>
      </p:sp>
      <p:sp>
        <p:nvSpPr>
          <p:cNvPr id="155796" name="Text Box 148"/>
          <p:cNvSpPr txBox="1">
            <a:spLocks noChangeArrowheads="1"/>
          </p:cNvSpPr>
          <p:nvPr/>
        </p:nvSpPr>
        <p:spPr bwMode="auto">
          <a:xfrm>
            <a:off x="4610100" y="58293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0101</a:t>
            </a:r>
          </a:p>
        </p:txBody>
      </p:sp>
      <p:sp>
        <p:nvSpPr>
          <p:cNvPr id="155797" name="Line 149"/>
          <p:cNvSpPr>
            <a:spLocks noChangeShapeType="1"/>
          </p:cNvSpPr>
          <p:nvPr/>
        </p:nvSpPr>
        <p:spPr bwMode="auto">
          <a:xfrm>
            <a:off x="4724400" y="58293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" name="Title 2"/>
          <p:cNvSpPr txBox="1">
            <a:spLocks/>
          </p:cNvSpPr>
          <p:nvPr/>
        </p:nvSpPr>
        <p:spPr>
          <a:xfrm>
            <a:off x="1525911" y="31709"/>
            <a:ext cx="9197329" cy="13504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 w="9525">
                  <a:noFill/>
                  <a:prstDash val="solid"/>
                </a:ln>
                <a:solidFill>
                  <a:srgbClr val="4BACC6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</a:rPr>
              <a:t>Heap Model	</a:t>
            </a:r>
            <a:endParaRPr kumimoji="0" lang="zh-CN" altLang="en-US" sz="36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rgbClr val="4BACC6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4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895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3352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810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4267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4724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5181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638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6096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6553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7010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74676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79248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83820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88392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9296400" y="5257800"/>
            <a:ext cx="457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56691" name="Group 19"/>
          <p:cNvGrpSpPr>
            <a:grpSpLocks/>
          </p:cNvGrpSpPr>
          <p:nvPr/>
        </p:nvGrpSpPr>
        <p:grpSpPr bwMode="auto">
          <a:xfrm>
            <a:off x="5867400" y="1600200"/>
            <a:ext cx="457200" cy="228600"/>
            <a:chOff x="2736" y="2016"/>
            <a:chExt cx="288" cy="144"/>
          </a:xfrm>
        </p:grpSpPr>
        <p:sp>
          <p:nvSpPr>
            <p:cNvPr id="156692" name="Rectangle 20"/>
            <p:cNvSpPr>
              <a:spLocks noChangeArrowheads="1"/>
            </p:cNvSpPr>
            <p:nvPr/>
          </p:nvSpPr>
          <p:spPr bwMode="auto">
            <a:xfrm>
              <a:off x="2736" y="2016"/>
              <a:ext cx="28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288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694" name="Group 22"/>
          <p:cNvGrpSpPr>
            <a:grpSpLocks/>
          </p:cNvGrpSpPr>
          <p:nvPr/>
        </p:nvGrpSpPr>
        <p:grpSpPr bwMode="auto">
          <a:xfrm>
            <a:off x="4038600" y="2514600"/>
            <a:ext cx="457200" cy="228600"/>
            <a:chOff x="1584" y="1584"/>
            <a:chExt cx="288" cy="144"/>
          </a:xfrm>
        </p:grpSpPr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697" name="Group 25"/>
          <p:cNvGrpSpPr>
            <a:grpSpLocks/>
          </p:cNvGrpSpPr>
          <p:nvPr/>
        </p:nvGrpSpPr>
        <p:grpSpPr bwMode="auto">
          <a:xfrm>
            <a:off x="7696200" y="2514600"/>
            <a:ext cx="457200" cy="228600"/>
            <a:chOff x="1584" y="1584"/>
            <a:chExt cx="288" cy="144"/>
          </a:xfrm>
        </p:grpSpPr>
        <p:sp>
          <p:nvSpPr>
            <p:cNvPr id="156698" name="Rectangle 2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699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6700" name="Line 28"/>
          <p:cNvSpPr>
            <a:spLocks noChangeShapeType="1"/>
          </p:cNvSpPr>
          <p:nvPr/>
        </p:nvSpPr>
        <p:spPr bwMode="auto">
          <a:xfrm flipH="1">
            <a:off x="4267200" y="1714500"/>
            <a:ext cx="168275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01" name="Line 29"/>
          <p:cNvSpPr>
            <a:spLocks noChangeShapeType="1"/>
          </p:cNvSpPr>
          <p:nvPr/>
        </p:nvSpPr>
        <p:spPr bwMode="auto">
          <a:xfrm>
            <a:off x="6210300" y="1714500"/>
            <a:ext cx="1714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56702" name="Group 30"/>
          <p:cNvGrpSpPr>
            <a:grpSpLocks/>
          </p:cNvGrpSpPr>
          <p:nvPr/>
        </p:nvGrpSpPr>
        <p:grpSpPr bwMode="auto">
          <a:xfrm>
            <a:off x="3124200" y="3429000"/>
            <a:ext cx="457200" cy="228600"/>
            <a:chOff x="1584" y="1584"/>
            <a:chExt cx="288" cy="144"/>
          </a:xfrm>
        </p:grpSpPr>
        <p:sp>
          <p:nvSpPr>
            <p:cNvPr id="156703" name="Rectangle 3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04" name="Rectangle 3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05" name="Group 33"/>
          <p:cNvGrpSpPr>
            <a:grpSpLocks/>
          </p:cNvGrpSpPr>
          <p:nvPr/>
        </p:nvGrpSpPr>
        <p:grpSpPr bwMode="auto">
          <a:xfrm>
            <a:off x="4953000" y="3429000"/>
            <a:ext cx="457200" cy="228600"/>
            <a:chOff x="1584" y="1584"/>
            <a:chExt cx="288" cy="144"/>
          </a:xfrm>
        </p:grpSpPr>
        <p:sp>
          <p:nvSpPr>
            <p:cNvPr id="156706" name="Rectangle 3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07" name="Rectangle 3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08" name="Group 36"/>
          <p:cNvGrpSpPr>
            <a:grpSpLocks/>
          </p:cNvGrpSpPr>
          <p:nvPr/>
        </p:nvGrpSpPr>
        <p:grpSpPr bwMode="auto">
          <a:xfrm>
            <a:off x="8610600" y="3429000"/>
            <a:ext cx="457200" cy="228600"/>
            <a:chOff x="1584" y="1584"/>
            <a:chExt cx="288" cy="144"/>
          </a:xfrm>
        </p:grpSpPr>
        <p:sp>
          <p:nvSpPr>
            <p:cNvPr id="156709" name="Rectangle 3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10" name="Rectangle 3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6711" name="Line 39"/>
          <p:cNvSpPr>
            <a:spLocks noChangeShapeType="1"/>
          </p:cNvSpPr>
          <p:nvPr/>
        </p:nvSpPr>
        <p:spPr bwMode="auto">
          <a:xfrm>
            <a:off x="80391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56712" name="Group 40"/>
          <p:cNvGrpSpPr>
            <a:grpSpLocks/>
          </p:cNvGrpSpPr>
          <p:nvPr/>
        </p:nvGrpSpPr>
        <p:grpSpPr bwMode="auto">
          <a:xfrm>
            <a:off x="6781800" y="3429000"/>
            <a:ext cx="457200" cy="228600"/>
            <a:chOff x="1584" y="1584"/>
            <a:chExt cx="288" cy="144"/>
          </a:xfrm>
        </p:grpSpPr>
        <p:sp>
          <p:nvSpPr>
            <p:cNvPr id="156713" name="Rectangle 41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14" name="Rectangle 42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15" name="Group 43"/>
          <p:cNvGrpSpPr>
            <a:grpSpLocks/>
          </p:cNvGrpSpPr>
          <p:nvPr/>
        </p:nvGrpSpPr>
        <p:grpSpPr bwMode="auto">
          <a:xfrm>
            <a:off x="2667000" y="4343400"/>
            <a:ext cx="457200" cy="228600"/>
            <a:chOff x="1584" y="1584"/>
            <a:chExt cx="288" cy="144"/>
          </a:xfrm>
        </p:grpSpPr>
        <p:sp>
          <p:nvSpPr>
            <p:cNvPr id="156716" name="Rectangle 44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17" name="Rectangle 45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18" name="Group 46"/>
          <p:cNvGrpSpPr>
            <a:grpSpLocks/>
          </p:cNvGrpSpPr>
          <p:nvPr/>
        </p:nvGrpSpPr>
        <p:grpSpPr bwMode="auto">
          <a:xfrm>
            <a:off x="3581400" y="4343400"/>
            <a:ext cx="457200" cy="228600"/>
            <a:chOff x="1584" y="1584"/>
            <a:chExt cx="288" cy="144"/>
          </a:xfrm>
        </p:grpSpPr>
        <p:sp>
          <p:nvSpPr>
            <p:cNvPr id="156719" name="Rectangle 4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20" name="Rectangle 48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21" name="Group 49"/>
          <p:cNvGrpSpPr>
            <a:grpSpLocks/>
          </p:cNvGrpSpPr>
          <p:nvPr/>
        </p:nvGrpSpPr>
        <p:grpSpPr bwMode="auto">
          <a:xfrm>
            <a:off x="4495800" y="4343400"/>
            <a:ext cx="457200" cy="228600"/>
            <a:chOff x="1584" y="1584"/>
            <a:chExt cx="288" cy="144"/>
          </a:xfrm>
        </p:grpSpPr>
        <p:sp>
          <p:nvSpPr>
            <p:cNvPr id="156722" name="Rectangle 50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23" name="Rectangle 51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24" name="Group 52"/>
          <p:cNvGrpSpPr>
            <a:grpSpLocks/>
          </p:cNvGrpSpPr>
          <p:nvPr/>
        </p:nvGrpSpPr>
        <p:grpSpPr bwMode="auto">
          <a:xfrm>
            <a:off x="5410200" y="4343400"/>
            <a:ext cx="457200" cy="228600"/>
            <a:chOff x="1584" y="1584"/>
            <a:chExt cx="288" cy="144"/>
          </a:xfrm>
        </p:grpSpPr>
        <p:sp>
          <p:nvSpPr>
            <p:cNvPr id="156725" name="Rectangle 53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26" name="Rectangle 54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27" name="Group 55"/>
          <p:cNvGrpSpPr>
            <a:grpSpLocks/>
          </p:cNvGrpSpPr>
          <p:nvPr/>
        </p:nvGrpSpPr>
        <p:grpSpPr bwMode="auto">
          <a:xfrm>
            <a:off x="6324600" y="4343400"/>
            <a:ext cx="457200" cy="228600"/>
            <a:chOff x="1584" y="1584"/>
            <a:chExt cx="288" cy="144"/>
          </a:xfrm>
        </p:grpSpPr>
        <p:sp>
          <p:nvSpPr>
            <p:cNvPr id="156728" name="Rectangle 56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29" name="Rectangle 57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30" name="Group 58"/>
          <p:cNvGrpSpPr>
            <a:grpSpLocks/>
          </p:cNvGrpSpPr>
          <p:nvPr/>
        </p:nvGrpSpPr>
        <p:grpSpPr bwMode="auto">
          <a:xfrm>
            <a:off x="7239000" y="4343400"/>
            <a:ext cx="457200" cy="228600"/>
            <a:chOff x="1584" y="1584"/>
            <a:chExt cx="288" cy="144"/>
          </a:xfrm>
        </p:grpSpPr>
        <p:sp>
          <p:nvSpPr>
            <p:cNvPr id="156731" name="Rectangle 59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32" name="Rectangle 60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33" name="Group 61"/>
          <p:cNvGrpSpPr>
            <a:grpSpLocks/>
          </p:cNvGrpSpPr>
          <p:nvPr/>
        </p:nvGrpSpPr>
        <p:grpSpPr bwMode="auto">
          <a:xfrm>
            <a:off x="8153400" y="4343400"/>
            <a:ext cx="457200" cy="228600"/>
            <a:chOff x="1584" y="1584"/>
            <a:chExt cx="288" cy="144"/>
          </a:xfrm>
        </p:grpSpPr>
        <p:sp>
          <p:nvSpPr>
            <p:cNvPr id="156734" name="Rectangle 62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35" name="Rectangle 63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6736" name="Group 64"/>
          <p:cNvGrpSpPr>
            <a:grpSpLocks/>
          </p:cNvGrpSpPr>
          <p:nvPr/>
        </p:nvGrpSpPr>
        <p:grpSpPr bwMode="auto">
          <a:xfrm>
            <a:off x="9067800" y="4343400"/>
            <a:ext cx="457200" cy="228600"/>
            <a:chOff x="1584" y="1584"/>
            <a:chExt cx="288" cy="144"/>
          </a:xfrm>
        </p:grpSpPr>
        <p:sp>
          <p:nvSpPr>
            <p:cNvPr id="156737" name="Rectangle 65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38" name="Rectangle 66"/>
            <p:cNvSpPr>
              <a:spLocks noChangeArrowheads="1"/>
            </p:cNvSpPr>
            <p:nvPr/>
          </p:nvSpPr>
          <p:spPr bwMode="auto">
            <a:xfrm>
              <a:off x="1728" y="1584"/>
              <a:ext cx="14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6739" name="Line 67"/>
          <p:cNvSpPr>
            <a:spLocks noChangeShapeType="1"/>
          </p:cNvSpPr>
          <p:nvPr/>
        </p:nvSpPr>
        <p:spPr bwMode="auto">
          <a:xfrm flipH="1">
            <a:off x="70104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0" name="Line 68"/>
          <p:cNvSpPr>
            <a:spLocks noChangeShapeType="1"/>
          </p:cNvSpPr>
          <p:nvPr/>
        </p:nvSpPr>
        <p:spPr bwMode="auto">
          <a:xfrm flipH="1">
            <a:off x="3352800" y="2628900"/>
            <a:ext cx="8001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1" name="Line 69"/>
          <p:cNvSpPr>
            <a:spLocks noChangeShapeType="1"/>
          </p:cNvSpPr>
          <p:nvPr/>
        </p:nvSpPr>
        <p:spPr bwMode="auto">
          <a:xfrm>
            <a:off x="4381500" y="2628900"/>
            <a:ext cx="8001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2" name="Line 70"/>
          <p:cNvSpPr>
            <a:spLocks noChangeShapeType="1"/>
          </p:cNvSpPr>
          <p:nvPr/>
        </p:nvSpPr>
        <p:spPr bwMode="auto">
          <a:xfrm>
            <a:off x="52959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3" name="Line 71"/>
          <p:cNvSpPr>
            <a:spLocks noChangeShapeType="1"/>
          </p:cNvSpPr>
          <p:nvPr/>
        </p:nvSpPr>
        <p:spPr bwMode="auto">
          <a:xfrm>
            <a:off x="71247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4" name="Line 72"/>
          <p:cNvSpPr>
            <a:spLocks noChangeShapeType="1"/>
          </p:cNvSpPr>
          <p:nvPr/>
        </p:nvSpPr>
        <p:spPr bwMode="auto">
          <a:xfrm>
            <a:off x="8953500" y="3543300"/>
            <a:ext cx="3429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5" name="Line 73"/>
          <p:cNvSpPr>
            <a:spLocks noChangeShapeType="1"/>
          </p:cNvSpPr>
          <p:nvPr/>
        </p:nvSpPr>
        <p:spPr bwMode="auto">
          <a:xfrm>
            <a:off x="3467100" y="3543300"/>
            <a:ext cx="3429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6" name="Line 74"/>
          <p:cNvSpPr>
            <a:spLocks noChangeShapeType="1"/>
          </p:cNvSpPr>
          <p:nvPr/>
        </p:nvSpPr>
        <p:spPr bwMode="auto">
          <a:xfrm flipH="1">
            <a:off x="2895600" y="3543300"/>
            <a:ext cx="3429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7" name="Line 75"/>
          <p:cNvSpPr>
            <a:spLocks noChangeShapeType="1"/>
          </p:cNvSpPr>
          <p:nvPr/>
        </p:nvSpPr>
        <p:spPr bwMode="auto">
          <a:xfrm flipH="1">
            <a:off x="47244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8" name="Line 76"/>
          <p:cNvSpPr>
            <a:spLocks noChangeShapeType="1"/>
          </p:cNvSpPr>
          <p:nvPr/>
        </p:nvSpPr>
        <p:spPr bwMode="auto">
          <a:xfrm flipH="1">
            <a:off x="65532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49" name="Line 77"/>
          <p:cNvSpPr>
            <a:spLocks noChangeShapeType="1"/>
          </p:cNvSpPr>
          <p:nvPr/>
        </p:nvSpPr>
        <p:spPr bwMode="auto">
          <a:xfrm flipH="1">
            <a:off x="8382000" y="3543300"/>
            <a:ext cx="3429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0" name="Line 78"/>
          <p:cNvSpPr>
            <a:spLocks noChangeShapeType="1"/>
          </p:cNvSpPr>
          <p:nvPr/>
        </p:nvSpPr>
        <p:spPr bwMode="auto">
          <a:xfrm flipH="1">
            <a:off x="81534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1" name="Line 79"/>
          <p:cNvSpPr>
            <a:spLocks noChangeShapeType="1"/>
          </p:cNvSpPr>
          <p:nvPr/>
        </p:nvSpPr>
        <p:spPr bwMode="auto">
          <a:xfrm>
            <a:off x="84963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2" name="Line 80"/>
          <p:cNvSpPr>
            <a:spLocks noChangeShapeType="1"/>
          </p:cNvSpPr>
          <p:nvPr/>
        </p:nvSpPr>
        <p:spPr bwMode="auto">
          <a:xfrm flipH="1">
            <a:off x="90678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3" name="Line 81"/>
          <p:cNvSpPr>
            <a:spLocks noChangeShapeType="1"/>
          </p:cNvSpPr>
          <p:nvPr/>
        </p:nvSpPr>
        <p:spPr bwMode="auto">
          <a:xfrm flipH="1">
            <a:off x="72390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4" name="Line 82"/>
          <p:cNvSpPr>
            <a:spLocks noChangeShapeType="1"/>
          </p:cNvSpPr>
          <p:nvPr/>
        </p:nvSpPr>
        <p:spPr bwMode="auto">
          <a:xfrm flipH="1">
            <a:off x="63246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5" name="Line 83"/>
          <p:cNvSpPr>
            <a:spLocks noChangeShapeType="1"/>
          </p:cNvSpPr>
          <p:nvPr/>
        </p:nvSpPr>
        <p:spPr bwMode="auto">
          <a:xfrm flipH="1">
            <a:off x="54102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6" name="Line 84"/>
          <p:cNvSpPr>
            <a:spLocks noChangeShapeType="1"/>
          </p:cNvSpPr>
          <p:nvPr/>
        </p:nvSpPr>
        <p:spPr bwMode="auto">
          <a:xfrm flipH="1">
            <a:off x="44958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7" name="Line 85"/>
          <p:cNvSpPr>
            <a:spLocks noChangeShapeType="1"/>
          </p:cNvSpPr>
          <p:nvPr/>
        </p:nvSpPr>
        <p:spPr bwMode="auto">
          <a:xfrm flipH="1">
            <a:off x="26670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8" name="Line 86"/>
          <p:cNvSpPr>
            <a:spLocks noChangeShapeType="1"/>
          </p:cNvSpPr>
          <p:nvPr/>
        </p:nvSpPr>
        <p:spPr bwMode="auto">
          <a:xfrm flipH="1">
            <a:off x="35814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59" name="Line 87"/>
          <p:cNvSpPr>
            <a:spLocks noChangeShapeType="1"/>
          </p:cNvSpPr>
          <p:nvPr/>
        </p:nvSpPr>
        <p:spPr bwMode="auto">
          <a:xfrm>
            <a:off x="94107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60" name="Line 88"/>
          <p:cNvSpPr>
            <a:spLocks noChangeShapeType="1"/>
          </p:cNvSpPr>
          <p:nvPr/>
        </p:nvSpPr>
        <p:spPr bwMode="auto">
          <a:xfrm>
            <a:off x="30099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61" name="Line 89"/>
          <p:cNvSpPr>
            <a:spLocks noChangeShapeType="1"/>
          </p:cNvSpPr>
          <p:nvPr/>
        </p:nvSpPr>
        <p:spPr bwMode="auto">
          <a:xfrm>
            <a:off x="57531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62" name="Line 90"/>
          <p:cNvSpPr>
            <a:spLocks noChangeShapeType="1"/>
          </p:cNvSpPr>
          <p:nvPr/>
        </p:nvSpPr>
        <p:spPr bwMode="auto">
          <a:xfrm>
            <a:off x="48387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63" name="Line 91"/>
          <p:cNvSpPr>
            <a:spLocks noChangeShapeType="1"/>
          </p:cNvSpPr>
          <p:nvPr/>
        </p:nvSpPr>
        <p:spPr bwMode="auto">
          <a:xfrm>
            <a:off x="3924300" y="4457700"/>
            <a:ext cx="114300" cy="8001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64" name="Line 92"/>
          <p:cNvSpPr>
            <a:spLocks noChangeShapeType="1"/>
          </p:cNvSpPr>
          <p:nvPr/>
        </p:nvSpPr>
        <p:spPr bwMode="auto">
          <a:xfrm>
            <a:off x="66675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65" name="Line 93"/>
          <p:cNvSpPr>
            <a:spLocks noChangeShapeType="1"/>
          </p:cNvSpPr>
          <p:nvPr/>
        </p:nvSpPr>
        <p:spPr bwMode="auto">
          <a:xfrm>
            <a:off x="7581900" y="4457700"/>
            <a:ext cx="1143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66" name="Text Box 94"/>
          <p:cNvSpPr txBox="1">
            <a:spLocks noChangeArrowheads="1"/>
          </p:cNvSpPr>
          <p:nvPr/>
        </p:nvSpPr>
        <p:spPr bwMode="auto">
          <a:xfrm>
            <a:off x="5638801" y="1536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67" name="Text Box 95"/>
          <p:cNvSpPr txBox="1">
            <a:spLocks noChangeArrowheads="1"/>
          </p:cNvSpPr>
          <p:nvPr/>
        </p:nvSpPr>
        <p:spPr bwMode="auto">
          <a:xfrm>
            <a:off x="38100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68" name="Text Box 96"/>
          <p:cNvSpPr txBox="1">
            <a:spLocks noChangeArrowheads="1"/>
          </p:cNvSpPr>
          <p:nvPr/>
        </p:nvSpPr>
        <p:spPr bwMode="auto">
          <a:xfrm>
            <a:off x="28956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69" name="Text Box 97"/>
          <p:cNvSpPr txBox="1">
            <a:spLocks noChangeArrowheads="1"/>
          </p:cNvSpPr>
          <p:nvPr/>
        </p:nvSpPr>
        <p:spPr bwMode="auto">
          <a:xfrm>
            <a:off x="2438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0" name="Text Box 98"/>
          <p:cNvSpPr txBox="1">
            <a:spLocks noChangeArrowheads="1"/>
          </p:cNvSpPr>
          <p:nvPr/>
        </p:nvSpPr>
        <p:spPr bwMode="auto">
          <a:xfrm>
            <a:off x="7467601" y="2451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1" name="Text Box 99"/>
          <p:cNvSpPr txBox="1">
            <a:spLocks noChangeArrowheads="1"/>
          </p:cNvSpPr>
          <p:nvPr/>
        </p:nvSpPr>
        <p:spPr bwMode="auto">
          <a:xfrm>
            <a:off x="65532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2" name="Text Box 100"/>
          <p:cNvSpPr txBox="1">
            <a:spLocks noChangeArrowheads="1"/>
          </p:cNvSpPr>
          <p:nvPr/>
        </p:nvSpPr>
        <p:spPr bwMode="auto">
          <a:xfrm>
            <a:off x="83820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3" name="Text Box 101"/>
          <p:cNvSpPr txBox="1">
            <a:spLocks noChangeArrowheads="1"/>
          </p:cNvSpPr>
          <p:nvPr/>
        </p:nvSpPr>
        <p:spPr bwMode="auto">
          <a:xfrm>
            <a:off x="4724401" y="336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4" name="Text Box 102"/>
          <p:cNvSpPr txBox="1">
            <a:spLocks noChangeArrowheads="1"/>
          </p:cNvSpPr>
          <p:nvPr/>
        </p:nvSpPr>
        <p:spPr bwMode="auto">
          <a:xfrm>
            <a:off x="3352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5" name="Text Box 103"/>
          <p:cNvSpPr txBox="1">
            <a:spLocks noChangeArrowheads="1"/>
          </p:cNvSpPr>
          <p:nvPr/>
        </p:nvSpPr>
        <p:spPr bwMode="auto">
          <a:xfrm>
            <a:off x="4267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6" name="Text Box 104"/>
          <p:cNvSpPr txBox="1">
            <a:spLocks noChangeArrowheads="1"/>
          </p:cNvSpPr>
          <p:nvPr/>
        </p:nvSpPr>
        <p:spPr bwMode="auto">
          <a:xfrm>
            <a:off x="51816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7" name="Text Box 105"/>
          <p:cNvSpPr txBox="1">
            <a:spLocks noChangeArrowheads="1"/>
          </p:cNvSpPr>
          <p:nvPr/>
        </p:nvSpPr>
        <p:spPr bwMode="auto">
          <a:xfrm>
            <a:off x="60960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8" name="Text Box 106"/>
          <p:cNvSpPr txBox="1">
            <a:spLocks noChangeArrowheads="1"/>
          </p:cNvSpPr>
          <p:nvPr/>
        </p:nvSpPr>
        <p:spPr bwMode="auto">
          <a:xfrm>
            <a:off x="70104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79" name="Text Box 107"/>
          <p:cNvSpPr txBox="1">
            <a:spLocks noChangeArrowheads="1"/>
          </p:cNvSpPr>
          <p:nvPr/>
        </p:nvSpPr>
        <p:spPr bwMode="auto">
          <a:xfrm>
            <a:off x="79248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80" name="Text Box 108"/>
          <p:cNvSpPr txBox="1">
            <a:spLocks noChangeArrowheads="1"/>
          </p:cNvSpPr>
          <p:nvPr/>
        </p:nvSpPr>
        <p:spPr bwMode="auto">
          <a:xfrm>
            <a:off x="8839201" y="427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6781" name="Text Box 109"/>
          <p:cNvSpPr txBox="1">
            <a:spLocks noChangeArrowheads="1"/>
          </p:cNvSpPr>
          <p:nvPr/>
        </p:nvSpPr>
        <p:spPr bwMode="auto">
          <a:xfrm>
            <a:off x="23241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0000</a:t>
            </a:r>
          </a:p>
        </p:txBody>
      </p:sp>
      <p:sp>
        <p:nvSpPr>
          <p:cNvPr id="156782" name="Line 110"/>
          <p:cNvSpPr>
            <a:spLocks noChangeShapeType="1"/>
          </p:cNvSpPr>
          <p:nvPr/>
        </p:nvSpPr>
        <p:spPr bwMode="auto">
          <a:xfrm>
            <a:off x="24384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83" name="Line 111"/>
          <p:cNvSpPr>
            <a:spLocks noChangeShapeType="1"/>
          </p:cNvSpPr>
          <p:nvPr/>
        </p:nvSpPr>
        <p:spPr bwMode="auto">
          <a:xfrm>
            <a:off x="97536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84" name="Line 112"/>
          <p:cNvSpPr>
            <a:spLocks noChangeShapeType="1"/>
          </p:cNvSpPr>
          <p:nvPr/>
        </p:nvSpPr>
        <p:spPr bwMode="auto">
          <a:xfrm>
            <a:off x="60960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85" name="Line 113"/>
          <p:cNvSpPr>
            <a:spLocks noChangeShapeType="1"/>
          </p:cNvSpPr>
          <p:nvPr/>
        </p:nvSpPr>
        <p:spPr bwMode="auto">
          <a:xfrm>
            <a:off x="42672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86" name="Line 114"/>
          <p:cNvSpPr>
            <a:spLocks noChangeShapeType="1"/>
          </p:cNvSpPr>
          <p:nvPr/>
        </p:nvSpPr>
        <p:spPr bwMode="auto">
          <a:xfrm>
            <a:off x="7924800" y="6172200"/>
            <a:ext cx="0" cy="342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87" name="Line 115"/>
          <p:cNvSpPr>
            <a:spLocks noChangeShapeType="1"/>
          </p:cNvSpPr>
          <p:nvPr/>
        </p:nvSpPr>
        <p:spPr bwMode="auto">
          <a:xfrm>
            <a:off x="33528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88" name="Line 116"/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89" name="Line 117"/>
          <p:cNvSpPr>
            <a:spLocks noChangeShapeType="1"/>
          </p:cNvSpPr>
          <p:nvPr/>
        </p:nvSpPr>
        <p:spPr bwMode="auto">
          <a:xfrm>
            <a:off x="70104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0" name="Line 118"/>
          <p:cNvSpPr>
            <a:spLocks noChangeShapeType="1"/>
          </p:cNvSpPr>
          <p:nvPr/>
        </p:nvSpPr>
        <p:spPr bwMode="auto">
          <a:xfrm>
            <a:off x="8839200" y="6172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1" name="Line 119"/>
          <p:cNvSpPr>
            <a:spLocks noChangeShapeType="1"/>
          </p:cNvSpPr>
          <p:nvPr/>
        </p:nvSpPr>
        <p:spPr bwMode="auto">
          <a:xfrm>
            <a:off x="9296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2" name="Line 120"/>
          <p:cNvSpPr>
            <a:spLocks noChangeShapeType="1"/>
          </p:cNvSpPr>
          <p:nvPr/>
        </p:nvSpPr>
        <p:spPr bwMode="auto">
          <a:xfrm>
            <a:off x="8382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3" name="Line 121"/>
          <p:cNvSpPr>
            <a:spLocks noChangeShapeType="1"/>
          </p:cNvSpPr>
          <p:nvPr/>
        </p:nvSpPr>
        <p:spPr bwMode="auto">
          <a:xfrm>
            <a:off x="7467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4" name="Line 122"/>
          <p:cNvSpPr>
            <a:spLocks noChangeShapeType="1"/>
          </p:cNvSpPr>
          <p:nvPr/>
        </p:nvSpPr>
        <p:spPr bwMode="auto">
          <a:xfrm>
            <a:off x="65532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5" name="Line 123"/>
          <p:cNvSpPr>
            <a:spLocks noChangeShapeType="1"/>
          </p:cNvSpPr>
          <p:nvPr/>
        </p:nvSpPr>
        <p:spPr bwMode="auto">
          <a:xfrm>
            <a:off x="56388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6" name="Line 124"/>
          <p:cNvSpPr>
            <a:spLocks noChangeShapeType="1"/>
          </p:cNvSpPr>
          <p:nvPr/>
        </p:nvSpPr>
        <p:spPr bwMode="auto">
          <a:xfrm>
            <a:off x="47244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7" name="Line 125"/>
          <p:cNvSpPr>
            <a:spLocks noChangeShapeType="1"/>
          </p:cNvSpPr>
          <p:nvPr/>
        </p:nvSpPr>
        <p:spPr bwMode="auto">
          <a:xfrm>
            <a:off x="38100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8" name="Line 126"/>
          <p:cNvSpPr>
            <a:spLocks noChangeShapeType="1"/>
          </p:cNvSpPr>
          <p:nvPr/>
        </p:nvSpPr>
        <p:spPr bwMode="auto">
          <a:xfrm>
            <a:off x="2895600" y="61722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6799" name="Text Box 127"/>
          <p:cNvSpPr txBox="1">
            <a:spLocks noChangeArrowheads="1"/>
          </p:cNvSpPr>
          <p:nvPr/>
        </p:nvSpPr>
        <p:spPr bwMode="auto">
          <a:xfrm>
            <a:off x="59817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156800" name="Text Box 128"/>
          <p:cNvSpPr txBox="1">
            <a:spLocks noChangeArrowheads="1"/>
          </p:cNvSpPr>
          <p:nvPr/>
        </p:nvSpPr>
        <p:spPr bwMode="auto">
          <a:xfrm>
            <a:off x="41529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156801" name="Text Box 129"/>
          <p:cNvSpPr txBox="1">
            <a:spLocks noChangeArrowheads="1"/>
          </p:cNvSpPr>
          <p:nvPr/>
        </p:nvSpPr>
        <p:spPr bwMode="auto">
          <a:xfrm>
            <a:off x="7810500" y="6172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1100</a:t>
            </a:r>
          </a:p>
        </p:txBody>
      </p:sp>
      <p:sp>
        <p:nvSpPr>
          <p:cNvPr id="156802" name="Text Box 130"/>
          <p:cNvSpPr txBox="1">
            <a:spLocks noChangeArrowheads="1"/>
          </p:cNvSpPr>
          <p:nvPr/>
        </p:nvSpPr>
        <p:spPr bwMode="auto">
          <a:xfrm>
            <a:off x="6299201" y="15525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03" name="Text Box 131"/>
          <p:cNvSpPr txBox="1">
            <a:spLocks noChangeArrowheads="1"/>
          </p:cNvSpPr>
          <p:nvPr/>
        </p:nvSpPr>
        <p:spPr bwMode="auto">
          <a:xfrm>
            <a:off x="44704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04" name="Text Box 132"/>
          <p:cNvSpPr txBox="1">
            <a:spLocks noChangeArrowheads="1"/>
          </p:cNvSpPr>
          <p:nvPr/>
        </p:nvSpPr>
        <p:spPr bwMode="auto">
          <a:xfrm>
            <a:off x="35560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05" name="Text Box 133"/>
          <p:cNvSpPr txBox="1">
            <a:spLocks noChangeArrowheads="1"/>
          </p:cNvSpPr>
          <p:nvPr/>
        </p:nvSpPr>
        <p:spPr bwMode="auto">
          <a:xfrm>
            <a:off x="3098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06" name="Text Box 134"/>
          <p:cNvSpPr txBox="1">
            <a:spLocks noChangeArrowheads="1"/>
          </p:cNvSpPr>
          <p:nvPr/>
        </p:nvSpPr>
        <p:spPr bwMode="auto">
          <a:xfrm>
            <a:off x="8128001" y="2466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07" name="Text Box 135"/>
          <p:cNvSpPr txBox="1">
            <a:spLocks noChangeArrowheads="1"/>
          </p:cNvSpPr>
          <p:nvPr/>
        </p:nvSpPr>
        <p:spPr bwMode="auto">
          <a:xfrm>
            <a:off x="72136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08" name="Text Box 136"/>
          <p:cNvSpPr txBox="1">
            <a:spLocks noChangeArrowheads="1"/>
          </p:cNvSpPr>
          <p:nvPr/>
        </p:nvSpPr>
        <p:spPr bwMode="auto">
          <a:xfrm>
            <a:off x="90424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09" name="Text Box 137"/>
          <p:cNvSpPr txBox="1">
            <a:spLocks noChangeArrowheads="1"/>
          </p:cNvSpPr>
          <p:nvPr/>
        </p:nvSpPr>
        <p:spPr bwMode="auto">
          <a:xfrm>
            <a:off x="5384801" y="3381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0" name="Text Box 138"/>
          <p:cNvSpPr txBox="1">
            <a:spLocks noChangeArrowheads="1"/>
          </p:cNvSpPr>
          <p:nvPr/>
        </p:nvSpPr>
        <p:spPr bwMode="auto">
          <a:xfrm>
            <a:off x="4013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1" name="Text Box 139"/>
          <p:cNvSpPr txBox="1">
            <a:spLocks noChangeArrowheads="1"/>
          </p:cNvSpPr>
          <p:nvPr/>
        </p:nvSpPr>
        <p:spPr bwMode="auto">
          <a:xfrm>
            <a:off x="4927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2" name="Text Box 140"/>
          <p:cNvSpPr txBox="1">
            <a:spLocks noChangeArrowheads="1"/>
          </p:cNvSpPr>
          <p:nvPr/>
        </p:nvSpPr>
        <p:spPr bwMode="auto">
          <a:xfrm>
            <a:off x="58420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3" name="Text Box 141"/>
          <p:cNvSpPr txBox="1">
            <a:spLocks noChangeArrowheads="1"/>
          </p:cNvSpPr>
          <p:nvPr/>
        </p:nvSpPr>
        <p:spPr bwMode="auto">
          <a:xfrm>
            <a:off x="67564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4" name="Text Box 142"/>
          <p:cNvSpPr txBox="1">
            <a:spLocks noChangeArrowheads="1"/>
          </p:cNvSpPr>
          <p:nvPr/>
        </p:nvSpPr>
        <p:spPr bwMode="auto">
          <a:xfrm>
            <a:off x="76708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5" name="Text Box 143"/>
          <p:cNvSpPr txBox="1">
            <a:spLocks noChangeArrowheads="1"/>
          </p:cNvSpPr>
          <p:nvPr/>
        </p:nvSpPr>
        <p:spPr bwMode="auto">
          <a:xfrm>
            <a:off x="85852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6" name="Text Box 144"/>
          <p:cNvSpPr txBox="1">
            <a:spLocks noChangeArrowheads="1"/>
          </p:cNvSpPr>
          <p:nvPr/>
        </p:nvSpPr>
        <p:spPr bwMode="auto">
          <a:xfrm>
            <a:off x="9499601" y="42957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817" name="Rectangle 145"/>
          <p:cNvSpPr>
            <a:spLocks noChangeArrowheads="1"/>
          </p:cNvSpPr>
          <p:nvPr/>
        </p:nvSpPr>
        <p:spPr bwMode="auto">
          <a:xfrm>
            <a:off x="4724400" y="5257800"/>
            <a:ext cx="365760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9" name="Title 2"/>
          <p:cNvSpPr txBox="1">
            <a:spLocks/>
          </p:cNvSpPr>
          <p:nvPr/>
        </p:nvSpPr>
        <p:spPr>
          <a:xfrm>
            <a:off x="1525911" y="31709"/>
            <a:ext cx="9197329" cy="13504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 w="9525">
                  <a:noFill/>
                  <a:prstDash val="solid"/>
                </a:ln>
                <a:solidFill>
                  <a:srgbClr val="4BACC6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</a:rPr>
              <a:t>Heap Model	</a:t>
            </a:r>
            <a:endParaRPr kumimoji="0" lang="zh-CN" altLang="en-US" sz="36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rgbClr val="4BACC6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3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526</Words>
  <Application>Microsoft Office PowerPoint</Application>
  <PresentationFormat>Widescreen</PresentationFormat>
  <Paragraphs>292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Century Gothic</vt:lpstr>
      <vt:lpstr>Blue atom design template</vt:lpstr>
      <vt:lpstr>Office Theme</vt:lpstr>
      <vt:lpstr>1_Office Theme</vt:lpstr>
      <vt:lpstr>2_Office Theme</vt:lpstr>
      <vt:lpstr>Low-Overhead Memory Leak Detection  Using Adaptive Statistical Profiling</vt:lpstr>
      <vt:lpstr>About the Paper</vt:lpstr>
      <vt:lpstr>Arnold-Ryder framework</vt:lpstr>
      <vt:lpstr>Bursty Tracing</vt:lpstr>
      <vt:lpstr>Adaptive Bursty Tracing (ABT)</vt:lpstr>
      <vt:lpstr>Heap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Leak Reporting</vt:lpstr>
      <vt:lpstr>Experiments</vt:lpstr>
      <vt:lpstr>Runtime Overhead</vt:lpstr>
      <vt:lpstr>Space Overhead</vt:lpstr>
      <vt:lpstr>Impact of Adaptive Profiling on Leak Detection</vt:lpstr>
      <vt:lpstr>Staleness Prediction Evaluation</vt:lpstr>
      <vt:lpstr>Case Studies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Low-Overhead Memory Leak Detection Using Adaptive Statistical Profilling</dc:title>
  <dc:creator>hasen</dc:creator>
  <cp:lastModifiedBy>hasen</cp:lastModifiedBy>
  <cp:revision>79</cp:revision>
  <dcterms:created xsi:type="dcterms:W3CDTF">2013-10-30T14:11:24Z</dcterms:created>
  <dcterms:modified xsi:type="dcterms:W3CDTF">2013-11-01T03:16:33Z</dcterms:modified>
</cp:coreProperties>
</file>