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81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5870D-60E3-4EF3-868A-96BADFD345E6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AFBE1-8B1F-4777-B577-0E8D8FCE8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GenProg</a:t>
            </a:r>
            <a:r>
              <a:rPr lang="zh-CN" altLang="en-US" dirty="0" smtClean="0"/>
              <a:t>自动修</a:t>
            </a:r>
            <a:r>
              <a:rPr lang="en-US" altLang="zh-CN" dirty="0" smtClean="0"/>
              <a:t>Bug </a:t>
            </a:r>
            <a:r>
              <a:rPr lang="zh-CN" altLang="en-US" smtClean="0"/>
              <a:t>遗传算法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6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上面的哪行，如果</a:t>
            </a:r>
            <a:r>
              <a:rPr lang="en-US" altLang="zh-CN" dirty="0" err="1" smtClean="0"/>
              <a:t>contentlength</a:t>
            </a:r>
            <a:r>
              <a:rPr lang="zh-CN" altLang="en-US" dirty="0" smtClean="0"/>
              <a:t>为负数，有可能往任意缓冲区里面写东西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2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125</a:t>
            </a:r>
            <a:r>
              <a:rPr lang="zh-CN" altLang="en-US" dirty="0" smtClean="0"/>
              <a:t>个无关紧要</a:t>
            </a:r>
            <a:endParaRPr lang="en-US" altLang="zh-CN" dirty="0" smtClean="0"/>
          </a:p>
          <a:p>
            <a:r>
              <a:rPr lang="zh-CN" altLang="en-US" dirty="0" smtClean="0"/>
              <a:t>真正的重要的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75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0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0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两篇论文，一个团队</a:t>
            </a:r>
            <a:endParaRPr lang="en-US" altLang="zh-CN" dirty="0" smtClean="0"/>
          </a:p>
          <a:p>
            <a:r>
              <a:rPr lang="zh-CN" altLang="en-US" dirty="0" smtClean="0"/>
              <a:t>第一篇是</a:t>
            </a:r>
            <a:r>
              <a:rPr lang="en-US" altLang="zh-CN" dirty="0" smtClean="0"/>
              <a:t>TSE</a:t>
            </a:r>
            <a:r>
              <a:rPr lang="zh-CN" altLang="en-US" dirty="0" smtClean="0"/>
              <a:t>的，在它之间已经有三四篇，这篇是对</a:t>
            </a:r>
            <a:r>
              <a:rPr lang="en-US" altLang="zh-CN" dirty="0" err="1" smtClean="0"/>
              <a:t>GenProg</a:t>
            </a:r>
            <a:r>
              <a:rPr lang="zh-CN" altLang="en-US" dirty="0" smtClean="0"/>
              <a:t>一个总结性的</a:t>
            </a:r>
            <a:endParaRPr lang="en-US" altLang="zh-CN" dirty="0" smtClean="0"/>
          </a:p>
          <a:p>
            <a:r>
              <a:rPr lang="zh-CN" altLang="en-US" dirty="0" smtClean="0"/>
              <a:t>第二篇是</a:t>
            </a:r>
            <a:r>
              <a:rPr lang="en-US" altLang="zh-CN" dirty="0" smtClean="0"/>
              <a:t>ICSE</a:t>
            </a:r>
            <a:r>
              <a:rPr lang="zh-CN" altLang="en-US" dirty="0" smtClean="0"/>
              <a:t>的，主要是看</a:t>
            </a:r>
            <a:r>
              <a:rPr lang="en-US" altLang="zh-CN" dirty="0" err="1" smtClean="0"/>
              <a:t>GenProg</a:t>
            </a:r>
            <a:r>
              <a:rPr lang="zh-CN" altLang="en-US" dirty="0" smtClean="0"/>
              <a:t>对现实中的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能修多少，以及计算一下自动修复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一个需要多少钱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程序员花很多时间在修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，大家深有体会</a:t>
            </a:r>
            <a:endParaRPr lang="en-US" altLang="zh-CN" dirty="0" smtClean="0"/>
          </a:p>
          <a:p>
            <a:r>
              <a:rPr lang="zh-CN" altLang="en-US" dirty="0" smtClean="0"/>
              <a:t>每年花费，</a:t>
            </a:r>
            <a:r>
              <a:rPr lang="en-US" altLang="zh-CN" dirty="0" smtClean="0"/>
              <a:t>312</a:t>
            </a:r>
            <a:r>
              <a:rPr lang="en-US" altLang="zh-CN" baseline="0" dirty="0" smtClean="0"/>
              <a:t> billion</a:t>
            </a:r>
            <a:r>
              <a:rPr lang="zh-CN" altLang="en-US" baseline="0" dirty="0" smtClean="0"/>
              <a:t>，相当于丹麦</a:t>
            </a:r>
            <a:r>
              <a:rPr lang="en-US" altLang="zh-CN" baseline="0" dirty="0" smtClean="0"/>
              <a:t>2012</a:t>
            </a:r>
            <a:r>
              <a:rPr lang="zh-CN" altLang="en-US" baseline="0" dirty="0" smtClean="0"/>
              <a:t>年的</a:t>
            </a:r>
            <a:r>
              <a:rPr lang="en-US" altLang="zh-CN" baseline="0" dirty="0" smtClean="0"/>
              <a:t>GDP</a:t>
            </a:r>
          </a:p>
          <a:p>
            <a:r>
              <a:rPr lang="zh-CN" altLang="en-US" baseline="0" dirty="0" smtClean="0"/>
              <a:t>美国的是</a:t>
            </a:r>
            <a:r>
              <a:rPr lang="en-US" altLang="zh-CN" baseline="0" dirty="0" smtClean="0"/>
              <a:t>15684.800</a:t>
            </a:r>
            <a:r>
              <a:rPr lang="zh-CN" altLang="en-US" baseline="0" dirty="0" smtClean="0"/>
              <a:t>，中国的是八千多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超级大的系统，代码结构也不是很好</a:t>
            </a:r>
            <a:endParaRPr lang="en-US" altLang="zh-CN" dirty="0" smtClean="0"/>
          </a:p>
          <a:p>
            <a:r>
              <a:rPr lang="zh-CN" altLang="en-US" dirty="0" smtClean="0"/>
              <a:t>很贵，</a:t>
            </a:r>
            <a:r>
              <a:rPr lang="en-US" altLang="zh-CN" dirty="0" err="1" smtClean="0"/>
              <a:t>mozilla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security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bug bounty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3000</a:t>
            </a:r>
            <a:r>
              <a:rPr lang="zh-CN" altLang="en-US" baseline="0" dirty="0" smtClean="0"/>
              <a:t>刀</a:t>
            </a:r>
            <a:endParaRPr lang="en-US" altLang="zh-CN" baseline="0" dirty="0" smtClean="0"/>
          </a:p>
          <a:p>
            <a:r>
              <a:rPr lang="zh-CN" altLang="en-US" baseline="0" dirty="0" smtClean="0"/>
              <a:t>发布很久才能有</a:t>
            </a:r>
            <a:r>
              <a:rPr lang="en-US" altLang="zh-CN" baseline="0" dirty="0" smtClean="0"/>
              <a:t>bug</a:t>
            </a:r>
          </a:p>
          <a:p>
            <a:r>
              <a:rPr lang="zh-CN" altLang="en-US" baseline="0" dirty="0" smtClean="0"/>
              <a:t>难以验证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8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源文件作为输入</a:t>
            </a:r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的测试</a:t>
            </a:r>
            <a:r>
              <a:rPr lang="zh-CN" altLang="en-US" baseline="0" dirty="0" smtClean="0"/>
              <a:t> 一个</a:t>
            </a:r>
            <a:r>
              <a:rPr lang="en-US" altLang="zh-CN" baseline="0" dirty="0" smtClean="0"/>
              <a:t>negative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case</a:t>
            </a:r>
            <a:r>
              <a:rPr lang="zh-CN" altLang="en-US" baseline="0" dirty="0" smtClean="0"/>
              <a:t>，跑不过的</a:t>
            </a:r>
            <a:r>
              <a:rPr lang="en-US" altLang="zh-CN" baseline="0" dirty="0" smtClean="0"/>
              <a:t>test</a:t>
            </a:r>
          </a:p>
          <a:p>
            <a:r>
              <a:rPr lang="zh-CN" altLang="en-US" dirty="0" smtClean="0"/>
              <a:t>变种</a:t>
            </a:r>
            <a:endParaRPr lang="en-US" altLang="zh-CN" dirty="0" smtClean="0"/>
          </a:p>
          <a:p>
            <a:r>
              <a:rPr lang="zh-CN" altLang="en-US" dirty="0" smtClean="0"/>
              <a:t>遗传算法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9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Nullhttpd</a:t>
            </a:r>
            <a:r>
              <a:rPr lang="en-US" altLang="zh-CN" dirty="0" smtClean="0"/>
              <a:t> v0.5.0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7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理想中的情况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3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文件，测试，有一个没有通过</a:t>
            </a:r>
            <a:endParaRPr lang="en-US" altLang="zh-CN" dirty="0" smtClean="0"/>
          </a:p>
          <a:p>
            <a:r>
              <a:rPr lang="zh-CN" altLang="en-US" dirty="0" smtClean="0"/>
              <a:t>变异（交叉），</a:t>
            </a:r>
            <a:r>
              <a:rPr lang="en-US" altLang="zh-CN" dirty="0" smtClean="0"/>
              <a:t>fitness</a:t>
            </a:r>
            <a:r>
              <a:rPr lang="zh-CN" altLang="en-US" dirty="0" smtClean="0"/>
              <a:t>基于通过测试的个数</a:t>
            </a:r>
            <a:endParaRPr lang="en-US" altLang="zh-CN" dirty="0" smtClean="0"/>
          </a:p>
          <a:p>
            <a:r>
              <a:rPr lang="zh-CN" altLang="en-US" dirty="0" smtClean="0"/>
              <a:t>直到有一个修复能够通过所有测试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AFBE1-8B1F-4777-B577-0E8D8FCE84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9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3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6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7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60B6-72F7-4B88-94BA-AE720E4368F8}" type="datetimeFigureOut">
              <a:rPr lang="zh-CN" altLang="en-US" smtClean="0"/>
              <a:t>2013/12/3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AB7C-A860-4FC7-ADD8-BCB491C2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15.tiff"/><Relationship Id="rId18" Type="http://schemas.openxmlformats.org/officeDocument/2006/relationships/image" Target="../media/image20.tiff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tiff"/><Relationship Id="rId17" Type="http://schemas.openxmlformats.org/officeDocument/2006/relationships/image" Target="../media/image19.tif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tiff"/><Relationship Id="rId5" Type="http://schemas.openxmlformats.org/officeDocument/2006/relationships/image" Target="../media/image7.jpeg"/><Relationship Id="rId15" Type="http://schemas.openxmlformats.org/officeDocument/2006/relationships/image" Target="../media/image17.tiff"/><Relationship Id="rId10" Type="http://schemas.openxmlformats.org/officeDocument/2006/relationships/image" Target="../media/image12.tiff"/><Relationship Id="rId19" Type="http://schemas.openxmlformats.org/officeDocument/2006/relationships/image" Target="../media/image21.tiff"/><Relationship Id="rId4" Type="http://schemas.openxmlformats.org/officeDocument/2006/relationships/image" Target="../media/image6.png"/><Relationship Id="rId9" Type="http://schemas.openxmlformats.org/officeDocument/2006/relationships/image" Target="../media/image11.tiff"/><Relationship Id="rId14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worldbank.org/data-catalog/GDP-ranking-table" TargetMode="External"/><Relationship Id="rId4" Type="http://schemas.openxmlformats.org/officeDocument/2006/relationships/hyperlink" Target="http://www.roguewave.com/DesktopModules/Bring2mind/DMX/Download.aspx?entryid=1606&amp;command=core_download&amp;PortalId=0&amp;TabId=60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org/security/bug-boun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088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Automatic Software Repair Using GenProg</a:t>
            </a:r>
            <a:endParaRPr lang="zh-CN" altLang="en-US" sz="54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816211" y="3502152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张汉生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Hansheng</a:t>
            </a:r>
            <a:endParaRPr lang="en-US" altLang="zh-CN" dirty="0" smtClean="0"/>
          </a:p>
          <a:p>
            <a:r>
              <a:rPr lang="en-US" altLang="zh-CN" dirty="0" smtClean="0"/>
              <a:t>2013/12/3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8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Motivating Example</a:t>
            </a:r>
          </a:p>
          <a:p>
            <a:r>
              <a:rPr lang="en-US" altLang="zh-CN" b="1" dirty="0" smtClean="0"/>
              <a:t>Technical Approach</a:t>
            </a:r>
          </a:p>
          <a:p>
            <a:r>
              <a:rPr lang="en-US" altLang="zh-CN" dirty="0" smtClean="0"/>
              <a:t>Repair Results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dirty="0" smtClean="0"/>
              <a:t>Monetary Cost of Automated Program Repair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4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GenProg</a:t>
            </a:r>
            <a:r>
              <a:rPr lang="en-US" altLang="zh-CN" dirty="0" smtClean="0"/>
              <a:t>: Quick Look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7" descr="tra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313" y="1690688"/>
            <a:ext cx="1341572" cy="1341572"/>
          </a:xfrm>
          <a:prstGeom prst="rect">
            <a:avLst/>
          </a:prstGeom>
        </p:spPr>
      </p:pic>
      <p:cxnSp>
        <p:nvCxnSpPr>
          <p:cNvPr id="5" name="Elbow Connector 8"/>
          <p:cNvCxnSpPr>
            <a:stCxn id="7" idx="2"/>
            <a:endCxn id="27" idx="1"/>
          </p:cNvCxnSpPr>
          <p:nvPr/>
        </p:nvCxnSpPr>
        <p:spPr>
          <a:xfrm rot="5400000">
            <a:off x="1524520" y="4503903"/>
            <a:ext cx="1510765" cy="97892"/>
          </a:xfrm>
          <a:prstGeom prst="bentConnector4">
            <a:avLst>
              <a:gd name="adj1" fmla="val 25702"/>
              <a:gd name="adj2" fmla="val 33352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1"/>
          <p:cNvGrpSpPr/>
          <p:nvPr/>
        </p:nvGrpSpPr>
        <p:grpSpPr>
          <a:xfrm>
            <a:off x="1525555" y="1715372"/>
            <a:ext cx="1616868" cy="2082095"/>
            <a:chOff x="115528" y="331635"/>
            <a:chExt cx="1922949" cy="2527172"/>
          </a:xfrm>
        </p:grpSpPr>
        <p:sp>
          <p:nvSpPr>
            <p:cNvPr id="7" name="Rectangle 9"/>
            <p:cNvSpPr/>
            <p:nvPr/>
          </p:nvSpPr>
          <p:spPr>
            <a:xfrm>
              <a:off x="179364" y="331635"/>
              <a:ext cx="1783047" cy="252717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28" y="426552"/>
              <a:ext cx="1922949" cy="1922949"/>
            </a:xfrm>
            <a:prstGeom prst="rect">
              <a:avLst/>
            </a:prstGeom>
          </p:spPr>
        </p:pic>
        <p:pic>
          <p:nvPicPr>
            <p:cNvPr id="9" name="Picture 11" descr="check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DFFF8"/>
                </a:clrFrom>
                <a:clrTo>
                  <a:srgbClr val="FDFF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2091" y="2332890"/>
              <a:ext cx="426244" cy="457200"/>
            </a:xfrm>
            <a:prstGeom prst="rect">
              <a:avLst/>
            </a:prstGeom>
          </p:spPr>
        </p:pic>
        <p:pic>
          <p:nvPicPr>
            <p:cNvPr id="10" name="Picture 12" descr="X.jpg"/>
            <p:cNvPicPr>
              <a:picLocks noChangeAspect="1"/>
            </p:cNvPicPr>
            <p:nvPr/>
          </p:nvPicPr>
          <p:blipFill>
            <a:blip r:embed="rId6"/>
            <a:srcRect l="12493" t="9391" r="12493" b="14087"/>
            <a:stretch>
              <a:fillRect/>
            </a:stretch>
          </p:blipFill>
          <p:spPr>
            <a:xfrm>
              <a:off x="1475181" y="2359398"/>
              <a:ext cx="400433" cy="411480"/>
            </a:xfrm>
            <a:prstGeom prst="rect">
              <a:avLst/>
            </a:prstGeom>
          </p:spPr>
        </p:pic>
        <p:pic>
          <p:nvPicPr>
            <p:cNvPr id="11" name="Picture 13" descr="check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DFFF8"/>
                </a:clrFrom>
                <a:clrTo>
                  <a:srgbClr val="FDFF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3777" y="2326378"/>
              <a:ext cx="426244" cy="457200"/>
            </a:xfrm>
            <a:prstGeom prst="rect">
              <a:avLst/>
            </a:prstGeom>
          </p:spPr>
        </p:pic>
        <p:pic>
          <p:nvPicPr>
            <p:cNvPr id="12" name="Picture 14" descr="check.jp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DFFF8"/>
                </a:clrFrom>
                <a:clrTo>
                  <a:srgbClr val="FDFF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2934" y="2326378"/>
              <a:ext cx="426244" cy="457200"/>
            </a:xfrm>
            <a:prstGeom prst="rect">
              <a:avLst/>
            </a:prstGeom>
          </p:spPr>
        </p:pic>
      </p:grpSp>
      <p:grpSp>
        <p:nvGrpSpPr>
          <p:cNvPr id="13" name="Group 15"/>
          <p:cNvGrpSpPr/>
          <p:nvPr/>
        </p:nvGrpSpPr>
        <p:grpSpPr>
          <a:xfrm>
            <a:off x="4912921" y="1838295"/>
            <a:ext cx="2185561" cy="2074781"/>
            <a:chOff x="2940535" y="941841"/>
            <a:chExt cx="2324815" cy="2280522"/>
          </a:xfrm>
        </p:grpSpPr>
        <p:pic>
          <p:nvPicPr>
            <p:cNvPr id="14" name="Picture 16" descr="scale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6143" y="1902939"/>
              <a:ext cx="1180570" cy="1319424"/>
            </a:xfrm>
            <a:prstGeom prst="rect">
              <a:avLst/>
            </a:prstGeom>
          </p:spPr>
        </p:pic>
        <p:sp>
          <p:nvSpPr>
            <p:cNvPr id="15" name="Rectangle 17"/>
            <p:cNvSpPr/>
            <p:nvPr/>
          </p:nvSpPr>
          <p:spPr>
            <a:xfrm>
              <a:off x="2940535" y="941841"/>
              <a:ext cx="2324815" cy="226428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7077" y="1020789"/>
              <a:ext cx="891734" cy="1001018"/>
            </a:xfrm>
            <a:prstGeom prst="rect">
              <a:avLst/>
            </a:prstGeom>
          </p:spPr>
        </p:pic>
      </p:grpSp>
      <p:grpSp>
        <p:nvGrpSpPr>
          <p:cNvPr id="17" name="Group 19"/>
          <p:cNvGrpSpPr/>
          <p:nvPr/>
        </p:nvGrpSpPr>
        <p:grpSpPr>
          <a:xfrm>
            <a:off x="2230956" y="4574062"/>
            <a:ext cx="2092193" cy="1483054"/>
            <a:chOff x="2516669" y="3770499"/>
            <a:chExt cx="3170807" cy="2768814"/>
          </a:xfrm>
        </p:grpSpPr>
        <p:pic>
          <p:nvPicPr>
            <p:cNvPr id="18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1879" y="3883052"/>
              <a:ext cx="659215" cy="655564"/>
            </a:xfrm>
            <a:prstGeom prst="rect">
              <a:avLst/>
            </a:prstGeom>
          </p:spPr>
        </p:pic>
        <p:pic>
          <p:nvPicPr>
            <p:cNvPr id="19" name="Picture 2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44195" y="5194181"/>
              <a:ext cx="659215" cy="655564"/>
            </a:xfrm>
            <a:prstGeom prst="rect">
              <a:avLst/>
            </a:prstGeom>
          </p:spPr>
        </p:pic>
        <p:pic>
          <p:nvPicPr>
            <p:cNvPr id="20" name="Picture 2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7317" y="4491515"/>
              <a:ext cx="659215" cy="655564"/>
            </a:xfrm>
            <a:prstGeom prst="rect">
              <a:avLst/>
            </a:prstGeom>
          </p:spPr>
        </p:pic>
        <p:pic>
          <p:nvPicPr>
            <p:cNvPr id="21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41047" y="4099235"/>
              <a:ext cx="659215" cy="655564"/>
            </a:xfrm>
            <a:prstGeom prst="rect">
              <a:avLst/>
            </a:prstGeom>
          </p:spPr>
        </p:pic>
        <p:pic>
          <p:nvPicPr>
            <p:cNvPr id="22" name="Picture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6824" y="5137184"/>
              <a:ext cx="659215" cy="655564"/>
            </a:xfrm>
            <a:prstGeom prst="rect">
              <a:avLst/>
            </a:prstGeom>
          </p:spPr>
        </p:pic>
        <p:pic>
          <p:nvPicPr>
            <p:cNvPr id="23" name="Picture 2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66916" y="4819297"/>
              <a:ext cx="659215" cy="655564"/>
            </a:xfrm>
            <a:prstGeom prst="rect">
              <a:avLst/>
            </a:prstGeom>
          </p:spPr>
        </p:pic>
        <p:pic>
          <p:nvPicPr>
            <p:cNvPr id="24" name="Picture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37035" y="5883749"/>
              <a:ext cx="659215" cy="655564"/>
            </a:xfrm>
            <a:prstGeom prst="rect">
              <a:avLst/>
            </a:prstGeom>
          </p:spPr>
        </p:pic>
        <p:pic>
          <p:nvPicPr>
            <p:cNvPr id="25" name="Picture 2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77076" y="5707885"/>
              <a:ext cx="659215" cy="655564"/>
            </a:xfrm>
            <a:prstGeom prst="rect">
              <a:avLst/>
            </a:prstGeom>
          </p:spPr>
        </p:pic>
        <p:pic>
          <p:nvPicPr>
            <p:cNvPr id="26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4195" y="3836969"/>
              <a:ext cx="827684" cy="808604"/>
            </a:xfrm>
            <a:prstGeom prst="rect">
              <a:avLst/>
            </a:prstGeom>
          </p:spPr>
        </p:pic>
        <p:sp>
          <p:nvSpPr>
            <p:cNvPr id="27" name="Rectangle 29"/>
            <p:cNvSpPr/>
            <p:nvPr/>
          </p:nvSpPr>
          <p:spPr>
            <a:xfrm>
              <a:off x="2516669" y="3770499"/>
              <a:ext cx="3170807" cy="274134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3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29570" y="4645617"/>
              <a:ext cx="659215" cy="655564"/>
            </a:xfrm>
            <a:prstGeom prst="rect">
              <a:avLst/>
            </a:prstGeom>
          </p:spPr>
        </p:pic>
        <p:pic>
          <p:nvPicPr>
            <p:cNvPr id="29" name="Picture 3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4907" y="5834637"/>
              <a:ext cx="659215" cy="655564"/>
            </a:xfrm>
            <a:prstGeom prst="rect">
              <a:avLst/>
            </a:prstGeom>
          </p:spPr>
        </p:pic>
        <p:pic>
          <p:nvPicPr>
            <p:cNvPr id="30" name="Picture 3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396250" y="5521963"/>
              <a:ext cx="659215" cy="655564"/>
            </a:xfrm>
            <a:prstGeom prst="rect">
              <a:avLst/>
            </a:prstGeom>
          </p:spPr>
        </p:pic>
        <p:pic>
          <p:nvPicPr>
            <p:cNvPr id="31" name="Picture 3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181832" y="3835950"/>
              <a:ext cx="659215" cy="655564"/>
            </a:xfrm>
            <a:prstGeom prst="rect">
              <a:avLst/>
            </a:prstGeom>
          </p:spPr>
        </p:pic>
      </p:grpSp>
      <p:cxnSp>
        <p:nvCxnSpPr>
          <p:cNvPr id="32" name="Shape 349"/>
          <p:cNvCxnSpPr/>
          <p:nvPr/>
        </p:nvCxnSpPr>
        <p:spPr>
          <a:xfrm>
            <a:off x="7094112" y="3067093"/>
            <a:ext cx="2700724" cy="127289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5"/>
          <p:cNvCxnSpPr>
            <a:stCxn id="15" idx="3"/>
          </p:cNvCxnSpPr>
          <p:nvPr/>
        </p:nvCxnSpPr>
        <p:spPr>
          <a:xfrm>
            <a:off x="7098482" y="2868298"/>
            <a:ext cx="2787232" cy="253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63958" y="1566764"/>
            <a:ext cx="395887" cy="453377"/>
          </a:xfrm>
          <a:prstGeom prst="rect">
            <a:avLst/>
          </a:prstGeom>
        </p:spPr>
      </p:pic>
      <p:pic>
        <p:nvPicPr>
          <p:cNvPr id="35" name="Picture 37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686990" y="1619502"/>
            <a:ext cx="402336" cy="457200"/>
          </a:xfrm>
          <a:prstGeom prst="rect">
            <a:avLst/>
          </a:prstGeom>
        </p:spPr>
      </p:pic>
      <p:pic>
        <p:nvPicPr>
          <p:cNvPr id="36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1874" y="1546843"/>
            <a:ext cx="398786" cy="405935"/>
          </a:xfrm>
          <a:prstGeom prst="rect">
            <a:avLst/>
          </a:prstGeom>
        </p:spPr>
      </p:pic>
      <p:grpSp>
        <p:nvGrpSpPr>
          <p:cNvPr id="37" name="Group 3"/>
          <p:cNvGrpSpPr/>
          <p:nvPr/>
        </p:nvGrpSpPr>
        <p:grpSpPr>
          <a:xfrm>
            <a:off x="9608429" y="4313312"/>
            <a:ext cx="1392456" cy="1439155"/>
            <a:chOff x="7189774" y="3920061"/>
            <a:chExt cx="1929383" cy="2527172"/>
          </a:xfrm>
        </p:grpSpPr>
        <p:pic>
          <p:nvPicPr>
            <p:cNvPr id="38" name="Picture 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189774" y="4014216"/>
              <a:ext cx="1929383" cy="1929383"/>
            </a:xfrm>
            <a:prstGeom prst="rect">
              <a:avLst/>
            </a:prstGeom>
          </p:spPr>
        </p:pic>
        <p:grpSp>
          <p:nvGrpSpPr>
            <p:cNvPr id="39" name="Group 2"/>
            <p:cNvGrpSpPr/>
            <p:nvPr/>
          </p:nvGrpSpPr>
          <p:grpSpPr>
            <a:xfrm>
              <a:off x="7272187" y="3920061"/>
              <a:ext cx="1783047" cy="2527172"/>
              <a:chOff x="7272187" y="3920061"/>
              <a:chExt cx="1783047" cy="2527172"/>
            </a:xfrm>
          </p:grpSpPr>
          <p:pic>
            <p:nvPicPr>
              <p:cNvPr id="40" name="Picture 5" descr="check.jp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DFFF8"/>
                  </a:clrFrom>
                  <a:clrTo>
                    <a:srgbClr val="FDFFF8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353381" y="5914804"/>
                <a:ext cx="426244" cy="457200"/>
              </a:xfrm>
              <a:prstGeom prst="rect">
                <a:avLst/>
              </a:prstGeom>
            </p:spPr>
          </p:pic>
          <p:grpSp>
            <p:nvGrpSpPr>
              <p:cNvPr id="41" name="Group 39"/>
              <p:cNvGrpSpPr/>
              <p:nvPr/>
            </p:nvGrpSpPr>
            <p:grpSpPr>
              <a:xfrm>
                <a:off x="7272187" y="3920061"/>
                <a:ext cx="1783047" cy="2527172"/>
                <a:chOff x="179364" y="331635"/>
                <a:chExt cx="1783047" cy="2527172"/>
              </a:xfrm>
            </p:grpSpPr>
            <p:sp>
              <p:nvSpPr>
                <p:cNvPr id="42" name="Rectangle 40"/>
                <p:cNvSpPr/>
                <p:nvPr/>
              </p:nvSpPr>
              <p:spPr>
                <a:xfrm>
                  <a:off x="179364" y="331635"/>
                  <a:ext cx="1783047" cy="2527172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1"/>
                <p:cNvGrpSpPr/>
                <p:nvPr/>
              </p:nvGrpSpPr>
              <p:grpSpPr>
                <a:xfrm>
                  <a:off x="652934" y="2326378"/>
                  <a:ext cx="1230409" cy="457200"/>
                  <a:chOff x="585198" y="2326378"/>
                  <a:chExt cx="1230409" cy="457200"/>
                </a:xfrm>
              </p:grpSpPr>
              <p:pic>
                <p:nvPicPr>
                  <p:cNvPr id="44" name="Picture 42" descr="check.jpg"/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DFFF8"/>
                      </a:clrFrom>
                      <a:clrTo>
                        <a:srgbClr val="FDFFF8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389363" y="2326378"/>
                    <a:ext cx="426244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3" descr="check.jpg"/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DFFF8"/>
                      </a:clrFrom>
                      <a:clrTo>
                        <a:srgbClr val="FDFFF8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986041" y="2326378"/>
                    <a:ext cx="426244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4" descr="check.jpg"/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DFFF8"/>
                      </a:clrFrom>
                      <a:clrTo>
                        <a:srgbClr val="FDFFF8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585198" y="2326378"/>
                    <a:ext cx="426244" cy="457200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47" name="TextBox 45"/>
          <p:cNvSpPr txBox="1"/>
          <p:nvPr/>
        </p:nvSpPr>
        <p:spPr>
          <a:xfrm>
            <a:off x="2964775" y="2211815"/>
            <a:ext cx="11670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tabLst>
                <a:tab pos="225425" algn="l"/>
              </a:tabLst>
            </a:pPr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48" name="TextBox 46"/>
          <p:cNvSpPr txBox="1"/>
          <p:nvPr/>
        </p:nvSpPr>
        <p:spPr>
          <a:xfrm>
            <a:off x="8306445" y="5218369"/>
            <a:ext cx="14439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49" name="Straight Arrow Connector 47"/>
          <p:cNvCxnSpPr>
            <a:stCxn id="27" idx="0"/>
          </p:cNvCxnSpPr>
          <p:nvPr/>
        </p:nvCxnSpPr>
        <p:spPr>
          <a:xfrm flipV="1">
            <a:off x="3277053" y="2820146"/>
            <a:ext cx="1650068" cy="17539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8"/>
          <p:cNvCxnSpPr/>
          <p:nvPr/>
        </p:nvCxnSpPr>
        <p:spPr>
          <a:xfrm rot="5400000">
            <a:off x="3913277" y="4253086"/>
            <a:ext cx="1645862" cy="8675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49"/>
          <p:cNvSpPr txBox="1"/>
          <p:nvPr/>
        </p:nvSpPr>
        <p:spPr>
          <a:xfrm>
            <a:off x="4899065" y="3775295"/>
            <a:ext cx="31197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EVALUATE FITNESS</a:t>
            </a:r>
            <a:endParaRPr lang="en-US" sz="2400" dirty="0"/>
          </a:p>
        </p:txBody>
      </p:sp>
      <p:sp>
        <p:nvSpPr>
          <p:cNvPr id="52" name="TextBox 50"/>
          <p:cNvSpPr txBox="1"/>
          <p:nvPr/>
        </p:nvSpPr>
        <p:spPr>
          <a:xfrm>
            <a:off x="7782598" y="1923446"/>
            <a:ext cx="15086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DISCARD</a:t>
            </a:r>
            <a:endParaRPr lang="en-US" sz="2400" dirty="0"/>
          </a:p>
        </p:txBody>
      </p:sp>
      <p:sp>
        <p:nvSpPr>
          <p:cNvPr id="53" name="TextBox 51"/>
          <p:cNvSpPr txBox="1"/>
          <p:nvPr/>
        </p:nvSpPr>
        <p:spPr>
          <a:xfrm>
            <a:off x="7900458" y="3402265"/>
            <a:ext cx="2106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ACCEPT</a:t>
            </a:r>
            <a:endParaRPr lang="en-US" sz="2400" dirty="0"/>
          </a:p>
        </p:txBody>
      </p:sp>
      <p:sp>
        <p:nvSpPr>
          <p:cNvPr id="54" name="TextBox 52"/>
          <p:cNvSpPr txBox="1"/>
          <p:nvPr/>
        </p:nvSpPr>
        <p:spPr>
          <a:xfrm>
            <a:off x="-355860" y="5615794"/>
            <a:ext cx="40445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MUTATE</a:t>
            </a:r>
            <a:endParaRPr lang="en-US" sz="2400" dirty="0"/>
          </a:p>
        </p:txBody>
      </p:sp>
      <p:pic>
        <p:nvPicPr>
          <p:cNvPr id="55" name="Picture 5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592981" y="3032260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Selection and Genetic Operators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Selection</a:t>
                </a:r>
              </a:p>
              <a:p>
                <a:pPr lvl="1"/>
                <a:r>
                  <a:rPr lang="en-US" altLang="zh-CN" dirty="0" smtClean="0"/>
                  <a:t>Fitness function:</a:t>
                </a:r>
              </a:p>
              <a:p>
                <a:pPr lvl="2"/>
                <a:r>
                  <a:rPr lang="en-US" altLang="zh-CN" dirty="0" smtClean="0"/>
                  <a:t>Evaluates how many tests the variant passes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𝑓𝑖𝑡𝑛𝑒𝑠𝑠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𝑃𝑜𝑠𝑇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𝑝𝑎𝑠𝑠𝑒𝑠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}|+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𝑛𝑒𝑔𝑇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×|{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𝑁𝑒𝑔𝑇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𝑝𝑎𝑠𝑒𝑠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Mutation: using the code elsewhere from the program</a:t>
                </a:r>
              </a:p>
              <a:p>
                <a:pPr lvl="1"/>
                <a:r>
                  <a:rPr lang="en-US" altLang="zh-CN" dirty="0" smtClean="0"/>
                  <a:t>Insert</a:t>
                </a:r>
              </a:p>
              <a:p>
                <a:pPr lvl="1"/>
                <a:r>
                  <a:rPr lang="en-US" altLang="zh-CN" dirty="0" smtClean="0"/>
                  <a:t>Delete</a:t>
                </a:r>
              </a:p>
              <a:p>
                <a:pPr lvl="1"/>
                <a:r>
                  <a:rPr lang="en-US" altLang="zh-CN" dirty="0" smtClean="0"/>
                  <a:t>Swap</a:t>
                </a:r>
              </a:p>
              <a:p>
                <a:r>
                  <a:rPr lang="en-US" altLang="zh-CN" dirty="0" smtClean="0"/>
                  <a:t>Crossover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2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Motivating Example</a:t>
            </a:r>
          </a:p>
          <a:p>
            <a:r>
              <a:rPr lang="en-US" altLang="zh-CN" dirty="0" smtClean="0"/>
              <a:t>Technical Approach</a:t>
            </a:r>
          </a:p>
          <a:p>
            <a:r>
              <a:rPr lang="en-US" altLang="zh-CN" b="1" dirty="0" smtClean="0"/>
              <a:t>Repair Results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dirty="0" smtClean="0"/>
              <a:t>Monetary Cost of Automated Program Repair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2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585" y="1825625"/>
            <a:ext cx="8582829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1994" y="1044357"/>
            <a:ext cx="419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100 trials for each repair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Initial Repair is minimized to final repair</a:t>
            </a:r>
          </a:p>
        </p:txBody>
      </p:sp>
    </p:spTree>
    <p:extLst>
      <p:ext uri="{BB962C8B-B14F-4D97-AF65-F5344CB8AC3E}">
        <p14:creationId xmlns:p14="http://schemas.microsoft.com/office/powerpoint/2010/main" val="31703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Motivating Example</a:t>
            </a:r>
          </a:p>
          <a:p>
            <a:r>
              <a:rPr lang="en-US" altLang="zh-CN" dirty="0" smtClean="0"/>
              <a:t>Technical Approach</a:t>
            </a:r>
          </a:p>
          <a:p>
            <a:r>
              <a:rPr lang="en-US" altLang="zh-CN" dirty="0" smtClean="0"/>
              <a:t>Repair Results</a:t>
            </a:r>
          </a:p>
          <a:p>
            <a:r>
              <a:rPr lang="en-US" altLang="zh-CN" b="1" dirty="0" smtClean="0"/>
              <a:t>An Example</a:t>
            </a:r>
          </a:p>
          <a:p>
            <a:r>
              <a:rPr lang="en-US" altLang="zh-CN" dirty="0" smtClean="0"/>
              <a:t>Monetary Cost of Automated Program Repair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Nullhttpd</a:t>
            </a:r>
            <a:r>
              <a:rPr lang="en-US" altLang="zh-CN" dirty="0" smtClean="0"/>
              <a:t>: Remote Heap Buffer Overflow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2147"/>
            <a:ext cx="5681487" cy="25672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930" y="2182148"/>
            <a:ext cx="4743870" cy="9295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7481" y="5008728"/>
            <a:ext cx="1059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Expected Repaired (in the next release by human developers): inserts local bounds  check in the left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GenProg</a:t>
            </a:r>
            <a:r>
              <a:rPr lang="en-US" altLang="zh-CN" dirty="0" smtClean="0"/>
              <a:t>: use right function to process post-data in high-level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0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Motivating Example</a:t>
            </a:r>
          </a:p>
          <a:p>
            <a:r>
              <a:rPr lang="en-US" altLang="zh-CN" dirty="0" smtClean="0"/>
              <a:t>Technical Approach</a:t>
            </a:r>
          </a:p>
          <a:p>
            <a:r>
              <a:rPr lang="en-US" altLang="zh-CN" dirty="0" smtClean="0"/>
              <a:t>Repair Results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b="1" dirty="0" smtClean="0"/>
              <a:t>Monetary Cost of Automated Program Repair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6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 Bounties: Tarsnap.com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200 candidate patches</a:t>
                </a:r>
              </a:p>
              <a:p>
                <a:r>
                  <a:rPr lang="en-US" altLang="zh-CN" dirty="0" smtClean="0"/>
                  <a:t>Harmless or minor: 125</a:t>
                </a:r>
              </a:p>
              <a:p>
                <a:r>
                  <a:rPr lang="en-US" altLang="zh-CN" dirty="0" smtClean="0"/>
                  <a:t>True positive: 75</a:t>
                </a:r>
              </a:p>
              <a:p>
                <a:r>
                  <a:rPr lang="en-US" altLang="zh-CN" dirty="0" smtClean="0"/>
                  <a:t>Total cost: $1,265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$1265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≈$17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5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Setup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5483" y="1690689"/>
            <a:ext cx="6188317" cy="3563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831585"/>
            <a:ext cx="444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Amazon’s EC2 cloud computing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10 trials for each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32-bit Fedora 13 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7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GenProg: A Generic Method for Automatic Software Repair</a:t>
            </a:r>
          </a:p>
          <a:p>
            <a:pPr lvl="1"/>
            <a:r>
              <a:rPr lang="en-US" altLang="zh-CN" dirty="0" smtClean="0"/>
              <a:t>Claire Le </a:t>
            </a:r>
            <a:r>
              <a:rPr lang="en-US" altLang="zh-CN" dirty="0" err="1" smtClean="0"/>
              <a:t>Goues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ThanhVu</a:t>
            </a:r>
            <a:r>
              <a:rPr lang="en-US" altLang="zh-CN" dirty="0" smtClean="0"/>
              <a:t> Nguyen, Stephanie Forrest and Westley Weimer</a:t>
            </a:r>
          </a:p>
          <a:p>
            <a:pPr lvl="1"/>
            <a:r>
              <a:rPr lang="en-US" altLang="zh-CN" dirty="0" smtClean="0"/>
              <a:t>IEEE Transactions on </a:t>
            </a:r>
            <a:r>
              <a:rPr lang="en-US" altLang="zh-CN" dirty="0"/>
              <a:t>S</a:t>
            </a:r>
            <a:r>
              <a:rPr lang="en-US" altLang="zh-CN" dirty="0" smtClean="0"/>
              <a:t>oftware Engineering , 2012</a:t>
            </a:r>
          </a:p>
          <a:p>
            <a:r>
              <a:rPr lang="en-US" altLang="zh-CN" dirty="0" smtClean="0"/>
              <a:t>A Systematic Study of Automated Program Repair: Fixing 55 out of 105 Bugs for $8 Each</a:t>
            </a:r>
          </a:p>
          <a:p>
            <a:pPr lvl="1"/>
            <a:r>
              <a:rPr lang="en-US" altLang="zh-CN" dirty="0" smtClean="0"/>
              <a:t>Claire Le </a:t>
            </a:r>
            <a:r>
              <a:rPr lang="en-US" altLang="zh-CN" dirty="0" err="1" smtClean="0"/>
              <a:t>Goues</a:t>
            </a:r>
            <a:r>
              <a:rPr lang="en-US" altLang="zh-CN" dirty="0" smtClean="0"/>
              <a:t>, Michael Dewey-Vogt, Stephanie Forrest and Westley Weimer</a:t>
            </a:r>
          </a:p>
          <a:p>
            <a:pPr lvl="1"/>
            <a:r>
              <a:rPr lang="en-US" altLang="zh-CN" dirty="0" smtClean="0"/>
              <a:t>International Conference on Software Engineering, 2012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4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46" y="1690688"/>
            <a:ext cx="5943454" cy="448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41696" y="2429301"/>
                <a:ext cx="1954381" cy="1058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Fix 55/105 bugs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Total cost: $403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$403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$7.3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6" y="2429301"/>
                <a:ext cx="1954381" cy="1058688"/>
              </a:xfrm>
              <a:prstGeom prst="rect">
                <a:avLst/>
              </a:prstGeom>
              <a:blipFill rotWithShape="0">
                <a:blip r:embed="rId3"/>
                <a:stretch>
                  <a:fillRect l="-1869" t="-3468" r="-2181" b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48669" y="3234518"/>
            <a:ext cx="15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-25000" dirty="0" smtClean="0"/>
              <a:t>Thank You</a:t>
            </a:r>
            <a:endParaRPr lang="zh-CN" alt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321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Problem: Buggy Software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0445" y="2879921"/>
            <a:ext cx="3800475" cy="2952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64850" y="4927002"/>
            <a:ext cx="1506070" cy="462579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233590"/>
            <a:ext cx="60995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Research by University of Cambridge, January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49.9% programming time spent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$312 billion</a:t>
            </a:r>
            <a:r>
              <a:rPr lang="en-US" altLang="zh-CN" sz="2000" dirty="0" smtClean="0"/>
              <a:t> per year</a:t>
            </a:r>
            <a:endParaRPr lang="en-US" altLang="zh-CN" sz="2000" dirty="0"/>
          </a:p>
          <a:p>
            <a:r>
              <a:rPr lang="en-US" altLang="zh-CN" sz="900" dirty="0" smtClean="0">
                <a:hlinkClick r:id="rId4"/>
              </a:rPr>
              <a:t>http://www.roguewave.com/DesktopModules/Bring2mind/DMX/Download.aspx?entryid=1606&amp;command=core_download&amp;PortalId=0&amp;TabId=607</a:t>
            </a:r>
            <a:endParaRPr lang="zh-CN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7370445" y="2252165"/>
            <a:ext cx="4215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Global GDP Ranking 2012 from World Bank</a:t>
            </a:r>
          </a:p>
          <a:p>
            <a:r>
              <a:rPr lang="en-US" altLang="zh-CN" sz="1200" dirty="0" smtClean="0">
                <a:hlinkClick r:id="rId5"/>
              </a:rPr>
              <a:t>http://data.worldbank.org/data-catalog/GDP-ranking-table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191445" y="497362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million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Solution: Pay Strangers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 Bounties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xpensive: “The bounty for valid critical client security bugs will be $3000 (US) cash reward and a Mozilla T-shirt”, </a:t>
            </a:r>
            <a:r>
              <a:rPr lang="en-US" altLang="zh-CN" dirty="0" smtClean="0">
                <a:hlinkClick r:id="rId3"/>
              </a:rPr>
              <a:t>http://www.mozilla.org/security/bug-bounty.html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May take much time</a:t>
            </a:r>
          </a:p>
          <a:p>
            <a:pPr lvl="1"/>
            <a:r>
              <a:rPr lang="en-US" altLang="zh-CN" dirty="0" smtClean="0"/>
              <a:t>Could be difficult to validate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5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Solution: Automate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GenProg</a:t>
            </a:r>
          </a:p>
          <a:p>
            <a:pPr lvl="1"/>
            <a:r>
              <a:rPr lang="en-US" altLang="zh-CN" dirty="0" smtClean="0"/>
              <a:t>Input: </a:t>
            </a:r>
          </a:p>
          <a:p>
            <a:pPr lvl="2"/>
            <a:r>
              <a:rPr lang="en-US" altLang="zh-CN" dirty="0" smtClean="0"/>
              <a:t>buggy program(.c source code) </a:t>
            </a:r>
          </a:p>
          <a:p>
            <a:pPr lvl="2"/>
            <a:r>
              <a:rPr lang="en-US" altLang="zh-CN" dirty="0" smtClean="0"/>
              <a:t>A test suite contains:</a:t>
            </a:r>
          </a:p>
          <a:p>
            <a:pPr lvl="3"/>
            <a:r>
              <a:rPr lang="en-US" altLang="zh-CN" dirty="0" smtClean="0"/>
              <a:t>Positive tests descripting required function of the program</a:t>
            </a:r>
          </a:p>
          <a:p>
            <a:pPr lvl="3"/>
            <a:r>
              <a:rPr lang="en-US" altLang="zh-CN" dirty="0"/>
              <a:t>O</a:t>
            </a:r>
            <a:r>
              <a:rPr lang="en-US" altLang="zh-CN" dirty="0" smtClean="0"/>
              <a:t>ne negative test addressing the bug</a:t>
            </a:r>
          </a:p>
          <a:p>
            <a:pPr lvl="1"/>
            <a:r>
              <a:rPr lang="en-US" altLang="zh-CN" dirty="0" smtClean="0"/>
              <a:t>Output:</a:t>
            </a:r>
          </a:p>
          <a:p>
            <a:pPr lvl="2"/>
            <a:r>
              <a:rPr lang="en-US" altLang="zh-CN" dirty="0" smtClean="0"/>
              <a:t>A patch passes all tests</a:t>
            </a:r>
          </a:p>
          <a:p>
            <a:pPr lvl="1"/>
            <a:r>
              <a:rPr lang="en-US" altLang="zh-CN" dirty="0" smtClean="0"/>
              <a:t>Insights: Repaired program is a variant of the buggy one that:</a:t>
            </a:r>
          </a:p>
          <a:p>
            <a:pPr lvl="2"/>
            <a:r>
              <a:rPr lang="en-US" altLang="zh-CN" dirty="0" smtClean="0"/>
              <a:t>fixing the bug -&gt; pass the negative test</a:t>
            </a:r>
          </a:p>
          <a:p>
            <a:pPr lvl="2"/>
            <a:r>
              <a:rPr lang="en-US" altLang="zh-CN" dirty="0" smtClean="0"/>
              <a:t>maintaining the functional requirements -&gt; pass all positive test</a:t>
            </a:r>
          </a:p>
          <a:p>
            <a:pPr lvl="1"/>
            <a:r>
              <a:rPr lang="en-US" altLang="zh-CN" dirty="0" smtClean="0"/>
              <a:t>Use genetic programming to find such a 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Motivating Example</a:t>
            </a:r>
          </a:p>
          <a:p>
            <a:r>
              <a:rPr lang="en-US" altLang="zh-CN" dirty="0" smtClean="0"/>
              <a:t>Technical Approach</a:t>
            </a:r>
          </a:p>
          <a:p>
            <a:r>
              <a:rPr lang="en-US" altLang="zh-CN" dirty="0" smtClean="0"/>
              <a:t>Repair Results</a:t>
            </a:r>
          </a:p>
          <a:p>
            <a:r>
              <a:rPr lang="en-US" altLang="zh-CN" dirty="0" smtClean="0"/>
              <a:t>Examples</a:t>
            </a:r>
          </a:p>
          <a:p>
            <a:r>
              <a:rPr lang="en-US" altLang="zh-CN" dirty="0" smtClean="0"/>
              <a:t>Monetary Cost of Automated Program Repair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3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Motivating Example</a:t>
            </a:r>
          </a:p>
          <a:p>
            <a:r>
              <a:rPr lang="en-US" altLang="zh-CN" dirty="0" smtClean="0"/>
              <a:t>Technical Approach</a:t>
            </a:r>
          </a:p>
          <a:p>
            <a:r>
              <a:rPr lang="en-US" altLang="zh-CN" dirty="0" smtClean="0"/>
              <a:t>Repair Results</a:t>
            </a:r>
          </a:p>
          <a:p>
            <a:r>
              <a:rPr lang="en-US" altLang="zh-CN" dirty="0" smtClean="0"/>
              <a:t>An Example</a:t>
            </a:r>
          </a:p>
          <a:p>
            <a:r>
              <a:rPr lang="en-US" altLang="zh-CN" dirty="0" smtClean="0"/>
              <a:t>Monetary Cost of Automated Program Repair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4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Buggy webserver code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9344" y="1690688"/>
            <a:ext cx="5504456" cy="44484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2592594"/>
            <a:ext cx="3318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Failed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</a:t>
            </a:r>
            <a:r>
              <a:rPr lang="en-US" altLang="zh-CN" dirty="0" err="1" smtClean="0"/>
              <a:t>equest_method</a:t>
            </a:r>
            <a:r>
              <a:rPr lang="en-US" altLang="zh-CN" dirty="0" smtClean="0"/>
              <a:t> =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</a:t>
            </a:r>
            <a:r>
              <a:rPr lang="en-US" altLang="zh-CN" dirty="0" smtClean="0"/>
              <a:t>ength &lt;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Failed to return expected html</a:t>
            </a:r>
          </a:p>
        </p:txBody>
      </p:sp>
      <p:sp>
        <p:nvSpPr>
          <p:cNvPr id="10" name="矩形 9"/>
          <p:cNvSpPr/>
          <p:nvPr/>
        </p:nvSpPr>
        <p:spPr>
          <a:xfrm>
            <a:off x="6782937" y="4694830"/>
            <a:ext cx="4271750" cy="259307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Patched webserver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1652" y="1690688"/>
            <a:ext cx="5762148" cy="44287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1311" y="4107766"/>
            <a:ext cx="3165231" cy="492369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981737"/>
            <a:ext cx="4597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Another function does the bounds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Eventually </a:t>
            </a:r>
            <a:r>
              <a:rPr lang="en-US" altLang="zh-CN" dirty="0" err="1" smtClean="0"/>
              <a:t>GenProg</a:t>
            </a:r>
            <a:r>
              <a:rPr lang="en-US" altLang="zh-CN" dirty="0" smtClean="0"/>
              <a:t> tries inserting the check from </a:t>
            </a:r>
            <a:r>
              <a:rPr lang="en-US" altLang="zh-CN" dirty="0" err="1" smtClean="0"/>
              <a:t>cgi_main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ProcessRequest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 program with this check passes all tests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007" y="6297051"/>
            <a:ext cx="35909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721</Words>
  <Application>Microsoft Office PowerPoint</Application>
  <PresentationFormat>宽屏</PresentationFormat>
  <Paragraphs>156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楷体</vt:lpstr>
      <vt:lpstr>宋体</vt:lpstr>
      <vt:lpstr>Arial</vt:lpstr>
      <vt:lpstr>Calibri</vt:lpstr>
      <vt:lpstr>Calibri Light</vt:lpstr>
      <vt:lpstr>Cambria Math</vt:lpstr>
      <vt:lpstr>Office Theme</vt:lpstr>
      <vt:lpstr>Automatic Software Repair Using GenProg</vt:lpstr>
      <vt:lpstr>PowerPoint 演示文稿</vt:lpstr>
      <vt:lpstr>Problem: Buggy Software</vt:lpstr>
      <vt:lpstr>Solution: Pay Strangers</vt:lpstr>
      <vt:lpstr>Solution: Automate</vt:lpstr>
      <vt:lpstr>Outline</vt:lpstr>
      <vt:lpstr>Outline</vt:lpstr>
      <vt:lpstr>Buggy webserver code</vt:lpstr>
      <vt:lpstr>Patched webserver</vt:lpstr>
      <vt:lpstr>Outline</vt:lpstr>
      <vt:lpstr>GenProg: Quick Look</vt:lpstr>
      <vt:lpstr>Selection and Genetic Operators</vt:lpstr>
      <vt:lpstr>Outline</vt:lpstr>
      <vt:lpstr>Results</vt:lpstr>
      <vt:lpstr>Outline</vt:lpstr>
      <vt:lpstr>Nullhttpd: Remote Heap Buffer Overflow</vt:lpstr>
      <vt:lpstr>Outline</vt:lpstr>
      <vt:lpstr>Bug Bounties: Tarsnap.com</vt:lpstr>
      <vt:lpstr>Experiment Setup</vt:lpstr>
      <vt:lpstr>Results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Software Repair Using GenProg</dc:title>
  <dc:creator>hasen</dc:creator>
  <cp:lastModifiedBy>hasen</cp:lastModifiedBy>
  <cp:revision>89</cp:revision>
  <dcterms:created xsi:type="dcterms:W3CDTF">2013-12-02T14:12:57Z</dcterms:created>
  <dcterms:modified xsi:type="dcterms:W3CDTF">2013-12-03T06:37:56Z</dcterms:modified>
</cp:coreProperties>
</file>