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jpeg" ContentType="image/jpe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Z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Z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Z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680" y="14760"/>
            <a:ext cx="9136080" cy="6851880"/>
          </a:xfrm>
          <a:prstGeom prst="rect">
            <a:avLst/>
          </a:prstGeom>
          <a:ln>
            <a:noFill/>
          </a:ln>
        </p:spPr>
      </p:pic>
      <p:pic>
        <p:nvPicPr>
          <p:cNvPr id="37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38" name="Picture 4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93000" y="1804680"/>
            <a:ext cx="2277720" cy="24523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688680" y="4641480"/>
            <a:ext cx="7919640" cy="22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ZA" sz="2800">
                <a:solidFill>
                  <a:srgbClr val="000000"/>
                </a:solidFill>
                <a:latin typeface="Arial"/>
              </a:rPr>
              <a:t>Service Discovery: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ZA" sz="2800">
                <a:solidFill>
                  <a:srgbClr val="000000"/>
                </a:solidFill>
                <a:latin typeface="Arial"/>
              </a:rPr>
              <a:t>What's out there and what works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ZA" sz="1600">
                <a:solidFill>
                  <a:srgbClr val="000000"/>
                </a:solidFill>
                <a:latin typeface="Arial"/>
              </a:rPr>
              <a:t>Cape Town Spin – Sept 16, 2015</a:t>
            </a:r>
            <a:endParaRPr/>
          </a:p>
          <a:p>
            <a:pPr algn="ctr"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911560"/>
            <a:ext cx="9143280" cy="9457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-288000" y="-288000"/>
            <a:ext cx="9720000" cy="7344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87" name="CustomShape 2"/>
          <p:cNvSpPr/>
          <p:nvPr/>
        </p:nvSpPr>
        <p:spPr>
          <a:xfrm>
            <a:off x="429840" y="716040"/>
            <a:ext cx="7922880" cy="3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ZA" sz="2000">
                <a:solidFill>
                  <a:srgbClr val="ffffff"/>
                </a:solidFill>
                <a:latin typeface="Calibri"/>
              </a:rPr>
              <a:t>etcd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504000" y="1512000"/>
            <a:ext cx="8063640" cy="249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2400">
                <a:solidFill>
                  <a:srgbClr val="ffffff"/>
                </a:solidFill>
                <a:latin typeface="Arial"/>
              </a:rPr>
              <a:t>Part of the CoreOS suite, focused on a minimal OS to support container deployment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Distributed key value store, configuration management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Backend for Kubernetes, SkyDNS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39440" y="206640"/>
            <a:ext cx="2896560" cy="101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>
                <p:childTnLst>
                  <p:par>
                    <p:cTn id="69" fill="freeze">
                      <p:stCondLst>
                        <p:cond delay="indefinite"/>
                      </p:stCondLst>
                      <p:childTnLst>
                        <p:par>
                          <p:cTn id="70" fill="freeze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freeze">
                      <p:stCondLst>
                        <p:cond delay="indefinite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freeze">
                      <p:stCondLst>
                        <p:cond delay="indefinite"/>
                      </p:stCondLst>
                      <p:childTnLst>
                        <p:par>
                          <p:cTn id="78" fill="freeze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38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911560"/>
            <a:ext cx="9143280" cy="9457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-432000" y="-432000"/>
            <a:ext cx="10296000" cy="7704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92" name="CustomShape 2"/>
          <p:cNvSpPr/>
          <p:nvPr/>
        </p:nvSpPr>
        <p:spPr>
          <a:xfrm>
            <a:off x="144000" y="626760"/>
            <a:ext cx="7922880" cy="3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ZA" sz="2000">
                <a:solidFill>
                  <a:srgbClr val="ffffff"/>
                </a:solidFill>
                <a:latin typeface="Calibri"/>
              </a:rPr>
              <a:t>Comparing...</a:t>
            </a:r>
            <a:endParaRPr/>
          </a:p>
        </p:txBody>
      </p:sp>
      <p:graphicFrame>
        <p:nvGraphicFramePr>
          <p:cNvPr id="93" name="Table 3"/>
          <p:cNvGraphicFramePr/>
          <p:nvPr/>
        </p:nvGraphicFramePr>
        <p:xfrm>
          <a:off x="252000" y="1224000"/>
          <a:ext cx="9000000" cy="4320000"/>
        </p:xfrm>
        <a:graphic>
          <a:graphicData uri="http://schemas.openxmlformats.org/drawingml/2006/table">
            <a:tbl>
              <a:tblPr/>
              <a:tblGrid>
                <a:gridCol w="1798920"/>
                <a:gridCol w="1798920"/>
                <a:gridCol w="1798920"/>
                <a:gridCol w="1798920"/>
                <a:gridCol w="1804320"/>
              </a:tblGrid>
              <a:tr h="56844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ZA" sz="1600">
                          <a:latin typeface="Arial"/>
                        </a:rPr>
                        <a:t>ZooKeeper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ZA" sz="1600">
                          <a:latin typeface="Arial"/>
                        </a:rPr>
                        <a:t>Eureka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ZA" sz="1600">
                          <a:latin typeface="Arial"/>
                        </a:rPr>
                        <a:t>Consul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ZA" sz="1600">
                          <a:latin typeface="Arial"/>
                        </a:rPr>
                        <a:t>etcd</a:t>
                      </a:r>
                      <a:endParaRPr/>
                    </a:p>
                  </a:txBody>
                  <a:tcPr/>
                </a:tc>
              </a:tr>
              <a:tr h="568440">
                <a:tc>
                  <a:txBody>
                    <a:bodyPr lIns="90000" rIns="90000" tIns="46800" bIns="46800"/>
                    <a:p>
                      <a:r>
                        <a:rPr b="1" lang="en-ZA" sz="1600">
                          <a:latin typeface="Arial"/>
                        </a:rPr>
                        <a:t>CAP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latin typeface="Arial"/>
                        </a:rPr>
                        <a:t>CP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latin typeface="Arial"/>
                        </a:rPr>
                        <a:t>AP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latin typeface="Arial"/>
                        </a:rPr>
                        <a:t>CP, config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latin typeface="Arial"/>
                        </a:rPr>
                        <a:t>CP, config</a:t>
                      </a:r>
                      <a:endParaRPr/>
                    </a:p>
                  </a:txBody>
                  <a:tcPr/>
                </a:tc>
              </a:tr>
              <a:tr h="568440">
                <a:tc>
                  <a:txBody>
                    <a:bodyPr lIns="90000" rIns="90000" tIns="46800" bIns="46800"/>
                    <a:p>
                      <a:r>
                        <a:rPr b="1" lang="en-ZA" sz="1600">
                          <a:latin typeface="Arial"/>
                        </a:rPr>
                        <a:t>Who?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latin typeface="Arial"/>
                        </a:rPr>
                        <a:t>Apache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latin typeface="Arial"/>
                        </a:rPr>
                        <a:t>Netflix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latin typeface="Arial"/>
                        </a:rPr>
                        <a:t>Hashicorp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latin typeface="Arial"/>
                        </a:rPr>
                        <a:t>CoreOS</a:t>
                      </a:r>
                      <a:endParaRPr/>
                    </a:p>
                  </a:txBody>
                  <a:tcPr/>
                </a:tc>
              </a:tr>
              <a:tr h="843840">
                <a:tc>
                  <a:txBody>
                    <a:bodyPr lIns="90000" rIns="90000" tIns="46800" bIns="46800"/>
                    <a:p>
                      <a:r>
                        <a:rPr b="1" lang="en-ZA" sz="1600">
                          <a:latin typeface="Arial"/>
                        </a:rPr>
                        <a:t>Libs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latin typeface="Arial"/>
                        </a:rPr>
                        <a:t>Java, C, Python, Perl + community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latin typeface="Arial"/>
                        </a:rPr>
                        <a:t>Java, REST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solidFill>
                            <a:srgbClr val="ffffff"/>
                          </a:solidFill>
                          <a:latin typeface="Arial"/>
                        </a:rPr>
                        <a:t>Range, REST, DNS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 sz="1600">
                          <a:latin typeface="Arial"/>
                        </a:rPr>
                        <a:t>Range, REST, DNS</a:t>
                      </a:r>
                      <a:endParaRPr/>
                    </a:p>
                  </a:txBody>
                  <a:tcPr/>
                </a:tc>
              </a:tr>
              <a:tr h="568440">
                <a:tc>
                  <a:txBody>
                    <a:bodyPr lIns="90000" rIns="90000" tIns="46800" bIns="46800"/>
                    <a:p>
                      <a:r>
                        <a:rPr b="1" lang="en-ZA">
                          <a:solidFill>
                            <a:srgbClr val="ffffff"/>
                          </a:solidFill>
                          <a:latin typeface="Arial"/>
                        </a:rPr>
                        <a:t>Ops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latin typeface="Arial"/>
                        </a:rPr>
                        <a:t>high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latin typeface="Arial"/>
                        </a:rPr>
                        <a:t>low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latin typeface="Arial"/>
                        </a:rPr>
                        <a:t>med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latin typeface="Arial"/>
                        </a:rPr>
                        <a:t>high</a:t>
                      </a:r>
                      <a:endParaRPr/>
                    </a:p>
                  </a:txBody>
                  <a:tcPr/>
                </a:tc>
              </a:tr>
              <a:tr h="568440">
                <a:tc>
                  <a:txBody>
                    <a:bodyPr lIns="90000" rIns="90000" tIns="46800" bIns="46800"/>
                    <a:p>
                      <a:r>
                        <a:rPr b="1" lang="en-ZA">
                          <a:latin typeface="Arial"/>
                        </a:rPr>
                        <a:t>Why not?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solidFill>
                            <a:srgbClr val="ffffff"/>
                          </a:solidFill>
                          <a:latin typeface="Arial"/>
                        </a:rPr>
                        <a:t>Coordination-focused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latin typeface="Arial"/>
                        </a:rPr>
                        <a:t>Stack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latin typeface="Arial"/>
                        </a:rPr>
                        <a:t>Not quite battle tested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latin typeface="Arial"/>
                        </a:rPr>
                        <a:t>Moving target</a:t>
                      </a:r>
                      <a:endParaRPr/>
                    </a:p>
                  </a:txBody>
                  <a:tcPr/>
                </a:tc>
              </a:tr>
              <a:tr h="633960">
                <a:tc>
                  <a:txBody>
                    <a:bodyPr lIns="90000" rIns="90000" tIns="46800" bIns="46800"/>
                    <a:p>
                      <a:r>
                        <a:rPr b="1" lang="en-ZA">
                          <a:latin typeface="Arial"/>
                        </a:rPr>
                        <a:t>Why?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latin typeface="Arial"/>
                        </a:rPr>
                        <a:t>Tool backbone, understood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latin typeface="Arial"/>
                        </a:rPr>
                        <a:t>AWS, AP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latin typeface="Arial"/>
                        </a:rPr>
                        <a:t>Product mix, interface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ZA">
                          <a:latin typeface="Arial"/>
                        </a:rPr>
                        <a:t>Containers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Shape 4"/>
          <p:cNvSpPr txBox="1"/>
          <p:nvPr/>
        </p:nvSpPr>
        <p:spPr>
          <a:xfrm>
            <a:off x="278280" y="5989680"/>
            <a:ext cx="9378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>
                <a:solidFill>
                  <a:srgbClr val="ffffff"/>
                </a:solidFill>
                <a:latin typeface="Arial"/>
              </a:rPr>
              <a:t>* Honourable mentions: AirBNB SmartStack, SkyDNS, Doozer, GCE HTTP/S load balancer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911560"/>
            <a:ext cx="9143280" cy="9457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-432000" y="-432000"/>
            <a:ext cx="10296000" cy="7704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97" name="CustomShape 2"/>
          <p:cNvSpPr/>
          <p:nvPr/>
        </p:nvSpPr>
        <p:spPr>
          <a:xfrm>
            <a:off x="346320" y="3289680"/>
            <a:ext cx="7922880" cy="3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ZA" sz="5400">
                <a:solidFill>
                  <a:srgbClr val="ffffff"/>
                </a:solidFill>
                <a:latin typeface="Calibri"/>
              </a:rPr>
              <a:t>Thanks!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ZA" sz="4000">
                <a:solidFill>
                  <a:srgbClr val="ffffff"/>
                </a:solidFill>
                <a:latin typeface="Calibri"/>
              </a:rPr>
              <a:t>Hans Hesse</a:t>
            </a:r>
            <a:endParaRPr/>
          </a:p>
          <a:p>
            <a:pPr>
              <a:lnSpc>
                <a:spcPct val="100000"/>
              </a:lnSpc>
            </a:pPr>
            <a:r>
              <a:rPr lang="en-ZA" sz="2400">
                <a:solidFill>
                  <a:srgbClr val="ffffff"/>
                </a:solidFill>
                <a:latin typeface="Calibri"/>
              </a:rPr>
              <a:t>hans.hesse@gmail.com</a:t>
            </a:r>
            <a:endParaRPr/>
          </a:p>
          <a:p>
            <a:pPr>
              <a:lnSpc>
                <a:spcPct val="100000"/>
              </a:lnSpc>
            </a:pPr>
            <a:r>
              <a:rPr lang="en-ZA" sz="2400">
                <a:solidFill>
                  <a:srgbClr val="ffffff"/>
                </a:solidFill>
                <a:latin typeface="Calibri"/>
              </a:rPr>
              <a:t>twitter @hanshesse</a:t>
            </a:r>
            <a:endParaRPr/>
          </a:p>
          <a:p>
            <a:pPr>
              <a:lnSpc>
                <a:spcPct val="100000"/>
              </a:lnSpc>
            </a:pPr>
            <a:r>
              <a:rPr lang="en-ZA" sz="2400">
                <a:solidFill>
                  <a:srgbClr val="ffffff"/>
                </a:solidFill>
                <a:latin typeface="Calibri"/>
              </a:rPr>
              <a:t>github hanshesse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144000" y="-72000"/>
            <a:ext cx="9432000" cy="705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41" name="CustomShape 2"/>
          <p:cNvSpPr/>
          <p:nvPr/>
        </p:nvSpPr>
        <p:spPr>
          <a:xfrm>
            <a:off x="429840" y="324720"/>
            <a:ext cx="7922880" cy="3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ZA" sz="2000">
                <a:solidFill>
                  <a:srgbClr val="f2f2f2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419400" y="853920"/>
            <a:ext cx="8182440" cy="87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Helvetica Light"/>
              </a:rPr>
              <a:t>01</a:t>
            </a:r>
            <a:endParaRPr/>
          </a:p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Arial"/>
              </a:rPr>
              <a:t>What problem are we trying to solve?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409320" y="1786320"/>
            <a:ext cx="7438680" cy="87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Helvetica Light"/>
              </a:rPr>
              <a:t>02</a:t>
            </a:r>
            <a:endParaRPr/>
          </a:p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Arial"/>
              </a:rPr>
              <a:t>Distributed coordination, CAP, ZooKeeper</a:t>
            </a:r>
            <a:endParaRPr/>
          </a:p>
        </p:txBody>
      </p:sp>
      <p:pic>
        <p:nvPicPr>
          <p:cNvPr id="4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1753920"/>
            <a:ext cx="8279280" cy="17640"/>
          </a:xfrm>
          <a:prstGeom prst="rect">
            <a:avLst/>
          </a:prstGeom>
          <a:ln>
            <a:noFill/>
          </a:ln>
        </p:spPr>
      </p:pic>
      <p:pic>
        <p:nvPicPr>
          <p:cNvPr id="45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720" y="2736000"/>
            <a:ext cx="8279280" cy="1764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432720" y="2786400"/>
            <a:ext cx="7438680" cy="87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Helvetica Light"/>
              </a:rPr>
              <a:t>03</a:t>
            </a:r>
            <a:endParaRPr/>
          </a:p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Arial"/>
              </a:rPr>
              <a:t>AWS, discovery and mid-tier balancing, Eureka</a:t>
            </a:r>
            <a:endParaRPr/>
          </a:p>
        </p:txBody>
      </p:sp>
      <p:pic>
        <p:nvPicPr>
          <p:cNvPr id="47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5400" y="2754000"/>
            <a:ext cx="8279280" cy="17640"/>
          </a:xfrm>
          <a:prstGeom prst="rect">
            <a:avLst/>
          </a:prstGeom>
          <a:ln>
            <a:noFill/>
          </a:ln>
        </p:spPr>
      </p:pic>
      <p:pic>
        <p:nvPicPr>
          <p:cNvPr id="48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56120" y="3736080"/>
            <a:ext cx="8279280" cy="17640"/>
          </a:xfrm>
          <a:prstGeom prst="rect">
            <a:avLst/>
          </a:prstGeom>
          <a:ln>
            <a:noFill/>
          </a:ln>
        </p:spPr>
      </p:pic>
      <p:sp>
        <p:nvSpPr>
          <p:cNvPr id="49" name="CustomShape 6"/>
          <p:cNvSpPr/>
          <p:nvPr/>
        </p:nvSpPr>
        <p:spPr>
          <a:xfrm>
            <a:off x="432000" y="3802320"/>
            <a:ext cx="7438680" cy="87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Helvetica Light"/>
              </a:rPr>
              <a:t>04</a:t>
            </a:r>
            <a:endParaRPr/>
          </a:p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Arial"/>
              </a:rPr>
              <a:t>Consul, SRV records</a:t>
            </a:r>
            <a:endParaRPr/>
          </a:p>
        </p:txBody>
      </p:sp>
      <p:pic>
        <p:nvPicPr>
          <p:cNvPr id="50" name="Picture 8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55400" y="4806360"/>
            <a:ext cx="8279280" cy="17640"/>
          </a:xfrm>
          <a:prstGeom prst="rect">
            <a:avLst/>
          </a:prstGeom>
          <a:ln>
            <a:noFill/>
          </a:ln>
        </p:spPr>
      </p:pic>
      <p:sp>
        <p:nvSpPr>
          <p:cNvPr id="51" name="CustomShape 7"/>
          <p:cNvSpPr/>
          <p:nvPr/>
        </p:nvSpPr>
        <p:spPr>
          <a:xfrm>
            <a:off x="463680" y="4802040"/>
            <a:ext cx="7438680" cy="87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Helvetica Light"/>
              </a:rPr>
              <a:t>05</a:t>
            </a:r>
            <a:endParaRPr/>
          </a:p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Arial"/>
              </a:rPr>
              <a:t>etcd, containers</a:t>
            </a:r>
            <a:endParaRPr/>
          </a:p>
        </p:txBody>
      </p:sp>
      <p:pic>
        <p:nvPicPr>
          <p:cNvPr id="52" name="Picture 8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87080" y="5770080"/>
            <a:ext cx="8279280" cy="17640"/>
          </a:xfrm>
          <a:prstGeom prst="rect">
            <a:avLst/>
          </a:prstGeom>
          <a:ln>
            <a:noFill/>
          </a:ln>
        </p:spPr>
      </p:pic>
      <p:sp>
        <p:nvSpPr>
          <p:cNvPr id="53" name="CustomShape 8"/>
          <p:cNvSpPr/>
          <p:nvPr/>
        </p:nvSpPr>
        <p:spPr>
          <a:xfrm>
            <a:off x="432000" y="5836680"/>
            <a:ext cx="7438680" cy="87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Helvetica Light"/>
              </a:rPr>
              <a:t>06</a:t>
            </a:r>
            <a:endParaRPr/>
          </a:p>
          <a:p>
            <a:pPr>
              <a:lnSpc>
                <a:spcPct val="110000"/>
              </a:lnSpc>
            </a:pPr>
            <a:r>
              <a:rPr lang="en-ZA" sz="2400">
                <a:solidFill>
                  <a:srgbClr val="f2f2f2"/>
                </a:solidFill>
                <a:latin typeface="Arial"/>
              </a:rPr>
              <a:t>Wrap it up</a:t>
            </a:r>
            <a:endParaRPr/>
          </a:p>
        </p:txBody>
      </p:sp>
      <p:pic>
        <p:nvPicPr>
          <p:cNvPr id="54" name="Picture 8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55400" y="6804720"/>
            <a:ext cx="8279280" cy="1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911560"/>
            <a:ext cx="9143280" cy="94572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396000" y="-108000"/>
            <a:ext cx="10332000" cy="723600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-216000" y="-288000"/>
            <a:ext cx="9359640" cy="741564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58" name="CustomShape 2"/>
          <p:cNvSpPr/>
          <p:nvPr/>
        </p:nvSpPr>
        <p:spPr>
          <a:xfrm>
            <a:off x="288000" y="410760"/>
            <a:ext cx="7922880" cy="3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ZA" sz="2000">
                <a:solidFill>
                  <a:srgbClr val="ffffff"/>
                </a:solidFill>
                <a:latin typeface="Calibri"/>
              </a:rPr>
              <a:t>About me and Zoona</a:t>
            </a: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465120" y="1041480"/>
            <a:ext cx="7991640" cy="520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>
                <a:solidFill>
                  <a:srgbClr val="ffffff"/>
                </a:solidFill>
                <a:latin typeface="Arial"/>
              </a:rPr>
              <a:t>Canadian-born engineer, moved to Zambia, joined a start-up named Zoona and moved to Cape Town</a:t>
            </a:r>
            <a:endParaRPr/>
          </a:p>
          <a:p>
            <a:endParaRPr/>
          </a:p>
          <a:p>
            <a:r>
              <a:rPr lang="en-ZA">
                <a:solidFill>
                  <a:srgbClr val="ffffff"/>
                </a:solidFill>
                <a:latin typeface="Arial"/>
              </a:rPr>
              <a:t>About Zoona:</a:t>
            </a:r>
            <a:endParaRPr/>
          </a:p>
          <a:p>
            <a:endParaRPr/>
          </a:p>
          <a:p>
            <a:r>
              <a:rPr i="1" lang="en-ZA">
                <a:solidFill>
                  <a:srgbClr val="ffffff"/>
                </a:solidFill>
                <a:latin typeface="Arial"/>
              </a:rPr>
              <a:t>We help people send and receive money when they need to most so that communities can thrive</a:t>
            </a:r>
            <a:endParaRPr/>
          </a:p>
          <a:p>
            <a:endParaRPr/>
          </a:p>
          <a:p>
            <a:r>
              <a:rPr lang="en-ZA">
                <a:solidFill>
                  <a:srgbClr val="ffffff"/>
                </a:solidFill>
                <a:latin typeface="Arial"/>
              </a:rPr>
              <a:t>Process ~$80m in transaction volume per month</a:t>
            </a:r>
            <a:endParaRPr/>
          </a:p>
          <a:p>
            <a:endParaRPr/>
          </a:p>
          <a:p>
            <a:r>
              <a:rPr lang="en-ZA">
                <a:solidFill>
                  <a:srgbClr val="ffffff"/>
                </a:solidFill>
                <a:latin typeface="Arial"/>
              </a:rPr>
              <a:t>Operating in Zambia and Malawi, opening in Ghana and Mozambique</a:t>
            </a:r>
            <a:endParaRPr/>
          </a:p>
          <a:p>
            <a:endParaRPr/>
          </a:p>
          <a:p>
            <a:r>
              <a:rPr lang="en-ZA">
                <a:solidFill>
                  <a:srgbClr val="ffffff"/>
                </a:solidFill>
                <a:latin typeface="Arial"/>
              </a:rPr>
              <a:t>Our stack:</a:t>
            </a:r>
            <a:endParaRPr/>
          </a:p>
          <a:p>
            <a:r>
              <a:rPr lang="en-ZA">
                <a:solidFill>
                  <a:srgbClr val="ffffff"/>
                </a:solidFill>
                <a:latin typeface="Arial"/>
              </a:rPr>
              <a:t>- Java, Javascript, node, Sass, PHP</a:t>
            </a:r>
            <a:endParaRPr/>
          </a:p>
          <a:p>
            <a:r>
              <a:rPr lang="en-ZA">
                <a:solidFill>
                  <a:srgbClr val="ffffff"/>
                </a:solidFill>
                <a:latin typeface="Arial"/>
              </a:rPr>
              <a:t>- MSSQL, MySQL, Couchbase</a:t>
            </a:r>
            <a:endParaRPr/>
          </a:p>
          <a:p>
            <a:r>
              <a:rPr lang="en-ZA">
                <a:solidFill>
                  <a:srgbClr val="ffffff"/>
                </a:solidFill>
                <a:latin typeface="Arial"/>
              </a:rPr>
              <a:t>- Chef, Jenkins</a:t>
            </a:r>
            <a:endParaRPr/>
          </a:p>
          <a:p>
            <a:r>
              <a:rPr lang="en-ZA">
                <a:solidFill>
                  <a:srgbClr val="ffffff"/>
                </a:solidFill>
                <a:latin typeface="Arial"/>
              </a:rPr>
              <a:t>- Rackspace cloud/physical hybrid</a:t>
            </a:r>
            <a:endParaRPr/>
          </a:p>
          <a:p>
            <a:r>
              <a:rPr lang="en-ZA">
                <a:solidFill>
                  <a:srgbClr val="ffffff"/>
                </a:solidFill>
                <a:latin typeface="Arial"/>
              </a:rPr>
              <a:t>- ~20 independent services</a:t>
            </a:r>
            <a:endParaRPr/>
          </a:p>
          <a:p>
            <a:r>
              <a:rPr lang="en-ZA">
                <a:solidFill>
                  <a:srgbClr val="ffffff"/>
                </a:solidFill>
                <a:latin typeface="Arial"/>
              </a:rPr>
              <a:t>- ~300k API calls per day</a:t>
            </a:r>
            <a:endParaRPr/>
          </a:p>
          <a:p>
            <a:r>
              <a:rPr lang="en-ZA">
                <a:solidFill>
                  <a:srgbClr val="ffffff"/>
                </a:solidFill>
                <a:latin typeface="Arial"/>
              </a:rPr>
              <a:t>- 18 people in engineering... and hiring :)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911560"/>
            <a:ext cx="9143280" cy="94572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-288000" y="-288000"/>
            <a:ext cx="9720000" cy="7344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62" name="CustomShape 2"/>
          <p:cNvSpPr/>
          <p:nvPr/>
        </p:nvSpPr>
        <p:spPr>
          <a:xfrm>
            <a:off x="429840" y="716040"/>
            <a:ext cx="7922880" cy="3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ZA" sz="2000">
                <a:solidFill>
                  <a:srgbClr val="ffffff"/>
                </a:solidFill>
                <a:latin typeface="Calibri"/>
              </a:rPr>
              <a:t>What problem are we trying to solve?</a:t>
            </a:r>
            <a:endParaRPr/>
          </a:p>
        </p:txBody>
      </p:sp>
      <p:sp>
        <p:nvSpPr>
          <p:cNvPr id="63" name="CustomShape 3"/>
          <p:cNvSpPr/>
          <p:nvPr/>
        </p:nvSpPr>
        <p:spPr>
          <a:xfrm>
            <a:off x="504000" y="1512000"/>
            <a:ext cx="8063640" cy="249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2400">
                <a:solidFill>
                  <a:srgbClr val="ffffff"/>
                </a:solidFill>
                <a:latin typeface="Arial"/>
              </a:rPr>
              <a:t>Proliferation of services, instances, DCs and teams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Metadata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Script all the things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Inevitable failure of components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Flexibility and fine-grained control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911560"/>
            <a:ext cx="9143280" cy="94572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-432000" y="-432000"/>
            <a:ext cx="10296000" cy="7704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66" name="CustomShape 2"/>
          <p:cNvSpPr/>
          <p:nvPr/>
        </p:nvSpPr>
        <p:spPr>
          <a:xfrm>
            <a:off x="346320" y="3289680"/>
            <a:ext cx="7922880" cy="3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ZA" sz="4800">
                <a:solidFill>
                  <a:srgbClr val="ffffff"/>
                </a:solidFill>
                <a:latin typeface="Calibri"/>
              </a:rPr>
              <a:t>YAGNI?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911560"/>
            <a:ext cx="9143280" cy="945720"/>
          </a:xfrm>
          <a:prstGeom prst="rect">
            <a:avLst/>
          </a:prstGeom>
          <a:ln>
            <a:noFill/>
          </a:ln>
        </p:spPr>
      </p:pic>
      <p:sp>
        <p:nvSpPr>
          <p:cNvPr id="68" name="CustomShape 1"/>
          <p:cNvSpPr/>
          <p:nvPr/>
        </p:nvSpPr>
        <p:spPr>
          <a:xfrm>
            <a:off x="-432000" y="-432000"/>
            <a:ext cx="10296000" cy="7704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69" name="CustomShape 2"/>
          <p:cNvSpPr/>
          <p:nvPr/>
        </p:nvSpPr>
        <p:spPr>
          <a:xfrm>
            <a:off x="346320" y="3289680"/>
            <a:ext cx="7922880" cy="3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ZA" sz="4800">
                <a:solidFill>
                  <a:srgbClr val="ffffff"/>
                </a:solidFill>
                <a:latin typeface="Calibri"/>
              </a:rPr>
              <a:t>Tools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911560"/>
            <a:ext cx="9143280" cy="94572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-288000" y="-288000"/>
            <a:ext cx="9720000" cy="7344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72" name="CustomShape 2"/>
          <p:cNvSpPr/>
          <p:nvPr/>
        </p:nvSpPr>
        <p:spPr>
          <a:xfrm>
            <a:off x="429840" y="716040"/>
            <a:ext cx="7922880" cy="3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ZA" sz="2000">
                <a:solidFill>
                  <a:srgbClr val="ffffff"/>
                </a:solidFill>
                <a:latin typeface="Calibri"/>
              </a:rPr>
              <a:t>ZooKeeper</a:t>
            </a:r>
            <a:endParaRPr/>
          </a:p>
        </p:txBody>
      </p:sp>
      <p:sp>
        <p:nvSpPr>
          <p:cNvPr id="73" name="CustomShape 3"/>
          <p:cNvSpPr/>
          <p:nvPr/>
        </p:nvSpPr>
        <p:spPr>
          <a:xfrm>
            <a:off x="504000" y="1512000"/>
            <a:ext cx="8063640" cy="249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2400">
                <a:solidFill>
                  <a:srgbClr val="ffffff"/>
                </a:solidFill>
                <a:latin typeface="Arial"/>
              </a:rPr>
              <a:t>Growth out the Hadoop project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Apache top-level project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Built as a distributed coordination technology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Basis for a significant number of distributed system tooling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Reputation for tough ops, but battle tested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30800" y="360000"/>
            <a:ext cx="1933200" cy="58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911560"/>
            <a:ext cx="9143280" cy="94572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-288000" y="-288000"/>
            <a:ext cx="9720000" cy="7344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77" name="CustomShape 2"/>
          <p:cNvSpPr/>
          <p:nvPr/>
        </p:nvSpPr>
        <p:spPr>
          <a:xfrm>
            <a:off x="429840" y="716040"/>
            <a:ext cx="7922880" cy="3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ZA" sz="2000">
                <a:solidFill>
                  <a:srgbClr val="ffffff"/>
                </a:solidFill>
                <a:latin typeface="Calibri"/>
              </a:rPr>
              <a:t>Eureka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504000" y="1512000"/>
            <a:ext cx="8063640" cy="249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2400">
                <a:solidFill>
                  <a:srgbClr val="ffffff"/>
                </a:solidFill>
                <a:latin typeface="Arial"/>
              </a:rPr>
              <a:t>Netflix OSS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Strongly adopted by the Spring community as part of Spring Cloud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Focus on mid-tier load balancing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Strongly molded to fit Netflix's needs with AWS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67040" y="280080"/>
            <a:ext cx="1848960" cy="101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>
                <p:childTnLst>
                  <p:par>
                    <p:cTn id="49" fill="freeze">
                      <p:stCondLst>
                        <p:cond delay="indefinite"/>
                      </p:stCondLst>
                      <p:childTnLst>
                        <p:par>
                          <p:cTn id="50" fill="freeze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911560"/>
            <a:ext cx="9143280" cy="9457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-288000" y="-288000"/>
            <a:ext cx="9720000" cy="7344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82" name="CustomShape 2"/>
          <p:cNvSpPr/>
          <p:nvPr/>
        </p:nvSpPr>
        <p:spPr>
          <a:xfrm>
            <a:off x="429840" y="716040"/>
            <a:ext cx="7922880" cy="3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ZA" sz="2000">
                <a:solidFill>
                  <a:srgbClr val="ffffff"/>
                </a:solidFill>
                <a:latin typeface="Calibri"/>
              </a:rPr>
              <a:t>Consul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504000" y="1512000"/>
            <a:ext cx="8063640" cy="249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2400">
                <a:solidFill>
                  <a:srgbClr val="ffffff"/>
                </a:solidFill>
                <a:latin typeface="Arial"/>
              </a:rPr>
              <a:t>Developed by HashiCorp, makers of Vagrant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Designed more specifically for service discovery use cases</a:t>
            </a:r>
            <a:endParaRPr/>
          </a:p>
          <a:p>
            <a:endParaRPr/>
          </a:p>
          <a:p>
            <a:r>
              <a:rPr lang="en-ZA" sz="2400">
                <a:solidFill>
                  <a:srgbClr val="ffffff"/>
                </a:solidFill>
                <a:latin typeface="Arial"/>
              </a:rPr>
              <a:t>Combines service discovery, health checking and key/value store for configuration management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40000" y="-39240"/>
            <a:ext cx="1472040" cy="147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>
                <p:childTnLst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freeze">
                      <p:stCondLst>
                        <p:cond delay="indefinite"/>
                      </p:stCondLst>
                      <p:childTnLst>
                        <p:par>
                          <p:cTn id="64" fill="freeze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03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