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57" r:id="rId4"/>
    <p:sldId id="259" r:id="rId5"/>
    <p:sldId id="266" r:id="rId6"/>
    <p:sldId id="258" r:id="rId7"/>
    <p:sldId id="269" r:id="rId8"/>
    <p:sldId id="270" r:id="rId9"/>
    <p:sldId id="267" r:id="rId10"/>
    <p:sldId id="261" r:id="rId11"/>
    <p:sldId id="306" r:id="rId12"/>
    <p:sldId id="263" r:id="rId13"/>
    <p:sldId id="288" r:id="rId14"/>
    <p:sldId id="293" r:id="rId15"/>
    <p:sldId id="297" r:id="rId16"/>
    <p:sldId id="294" r:id="rId17"/>
    <p:sldId id="295" r:id="rId18"/>
    <p:sldId id="298" r:id="rId19"/>
    <p:sldId id="299" r:id="rId20"/>
    <p:sldId id="296" r:id="rId21"/>
    <p:sldId id="301" r:id="rId22"/>
    <p:sldId id="300" r:id="rId23"/>
    <p:sldId id="302" r:id="rId24"/>
    <p:sldId id="304" r:id="rId25"/>
    <p:sldId id="305" r:id="rId26"/>
    <p:sldId id="264" r:id="rId27"/>
    <p:sldId id="260" r:id="rId28"/>
  </p:sldIdLst>
  <p:sldSz cx="9906000" cy="6858000" type="A4"/>
  <p:notesSz cx="6858000" cy="9144000"/>
  <p:defaultTextStyle>
    <a:defPPr>
      <a:defRPr lang="en-U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7" autoAdjust="0"/>
    <p:restoredTop sz="94708" autoAdjust="0"/>
  </p:normalViewPr>
  <p:slideViewPr>
    <p:cSldViewPr>
      <p:cViewPr varScale="1">
        <p:scale>
          <a:sx n="86" d="100"/>
          <a:sy n="86" d="100"/>
        </p:scale>
        <p:origin x="-27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4920-743E-4293-921D-841F2344ED0E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2BD4B-3C54-4E08-9FA9-3769505B8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2BD4B-3C54-4E08-9FA9-3769505B80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6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7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32186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36433" indent="0" algn="ctr">
              <a:buNone/>
            </a:lvl2pPr>
            <a:lvl3pPr marL="1072866" indent="0" algn="ctr">
              <a:buNone/>
            </a:lvl3pPr>
            <a:lvl4pPr marL="1609298" indent="0" algn="ctr">
              <a:buNone/>
            </a:lvl4pPr>
            <a:lvl5pPr marL="2145731" indent="0" algn="ctr">
              <a:buNone/>
            </a:lvl5pPr>
            <a:lvl6pPr marL="2682164" indent="0" algn="ctr">
              <a:buNone/>
            </a:lvl6pPr>
            <a:lvl7pPr marL="3218597" indent="0" algn="ctr">
              <a:buNone/>
            </a:lvl7pPr>
            <a:lvl8pPr marL="3755029" indent="0" algn="ctr">
              <a:buNone/>
            </a:lvl8pPr>
            <a:lvl9pPr marL="429146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6100" y="6309320"/>
            <a:ext cx="1326000" cy="476251"/>
          </a:xfrm>
        </p:spPr>
        <p:txBody>
          <a:bodyPr/>
          <a:lstStyle>
            <a:extLst/>
          </a:lstStyle>
          <a:p>
            <a:fld id="{EDD7B021-38FD-4420-BFC6-2CAB3C43D9A0}" type="datetime1">
              <a:rPr lang="en-GB" smtClean="0"/>
              <a:t>14/10/2014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2924775" y="6305549"/>
            <a:ext cx="6403375" cy="476251"/>
          </a:xfrm>
        </p:spPr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98219" y="1413803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918CA8-E361-41AC-BEB6-B4C381D0F1B6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0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B3ADB-3AC5-453C-98FA-51591FC512E2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3E401-B37C-46F5-96DE-459270DDE8D9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5280"/>
              </a:lnSpc>
              <a:buNone/>
              <a:defRPr sz="47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21457" indent="0">
              <a:lnSpc>
                <a:spcPts val="2699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775F1-F1FB-4A3F-8D00-14E2CC1614D3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1"/>
            <a:ext cx="8255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1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9AA6C-8AEF-42F6-BDAF-1427C2E70330}" type="datetime1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53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9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5101" indent="0" algn="l">
              <a:lnSpc>
                <a:spcPct val="100000"/>
              </a:lnSpc>
              <a:spcBef>
                <a:spcPts val="117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9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5101" indent="0" algn="l">
              <a:lnSpc>
                <a:spcPct val="100000"/>
              </a:lnSpc>
              <a:spcBef>
                <a:spcPts val="117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1332" indent="-321860">
              <a:lnSpc>
                <a:spcPct val="100000"/>
              </a:lnSpc>
              <a:spcBef>
                <a:spcPts val="821"/>
              </a:spcBef>
              <a:defRPr sz="2800"/>
            </a:lvl1pPr>
            <a:lvl2pPr>
              <a:lnSpc>
                <a:spcPct val="100000"/>
              </a:lnSpc>
              <a:spcBef>
                <a:spcPts val="821"/>
              </a:spcBef>
              <a:defRPr sz="2300"/>
            </a:lvl2pPr>
            <a:lvl3pPr>
              <a:lnSpc>
                <a:spcPct val="100000"/>
              </a:lnSpc>
              <a:spcBef>
                <a:spcPts val="821"/>
              </a:spcBef>
              <a:defRPr sz="2100"/>
            </a:lvl3pPr>
            <a:lvl4pPr>
              <a:lnSpc>
                <a:spcPct val="100000"/>
              </a:lnSpc>
              <a:spcBef>
                <a:spcPts val="821"/>
              </a:spcBef>
              <a:defRPr sz="1900"/>
            </a:lvl4pPr>
            <a:lvl5pPr>
              <a:lnSpc>
                <a:spcPct val="100000"/>
              </a:lnSpc>
              <a:spcBef>
                <a:spcPts val="821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1332" indent="-321860">
              <a:lnSpc>
                <a:spcPct val="100000"/>
              </a:lnSpc>
              <a:spcBef>
                <a:spcPts val="821"/>
              </a:spcBef>
              <a:defRPr sz="2800"/>
            </a:lvl1pPr>
            <a:lvl2pPr>
              <a:lnSpc>
                <a:spcPct val="100000"/>
              </a:lnSpc>
              <a:spcBef>
                <a:spcPts val="821"/>
              </a:spcBef>
              <a:defRPr sz="2300"/>
            </a:lvl2pPr>
            <a:lvl3pPr>
              <a:lnSpc>
                <a:spcPct val="100000"/>
              </a:lnSpc>
              <a:spcBef>
                <a:spcPts val="821"/>
              </a:spcBef>
              <a:defRPr sz="2100"/>
            </a:lvl3pPr>
            <a:lvl4pPr>
              <a:lnSpc>
                <a:spcPct val="100000"/>
              </a:lnSpc>
              <a:spcBef>
                <a:spcPts val="821"/>
              </a:spcBef>
              <a:defRPr sz="1900"/>
            </a:lvl4pPr>
            <a:lvl5pPr>
              <a:lnSpc>
                <a:spcPct val="100000"/>
              </a:lnSpc>
              <a:spcBef>
                <a:spcPts val="821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53CBE-F355-470E-8889-6D1532122DBD}" type="datetime1">
              <a:rPr lang="en-GB" smtClean="0"/>
              <a:t>14/10/2014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6CB4A-726D-4366-BD5D-6A2D7B6F1AEB}" type="datetime1">
              <a:rPr lang="en-GB" smtClean="0"/>
              <a:t>14/10/2014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25CDD-165E-40DB-84D7-D084011DCB0B}" type="datetime1">
              <a:rPr lang="en-GB" smtClean="0"/>
              <a:t>14/10/2014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7"/>
            <a:ext cx="41275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347"/>
              </a:lnSpc>
              <a:buNone/>
              <a:defRPr sz="26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5"/>
            <a:ext cx="4127500" cy="698500"/>
          </a:xfrm>
        </p:spPr>
        <p:txBody>
          <a:bodyPr/>
          <a:lstStyle>
            <a:lvl1pPr marL="53643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A66186-6BC5-4AD0-8A0D-4254596D5C36}" type="datetime1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93B57-E082-479D-8EC5-4E49D7BB4911}" type="datetime1">
              <a:rPr lang="en-GB" smtClean="0"/>
              <a:t>14/10/2014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7287" tIns="321860" rIns="107287" bIns="53643" rtlCol="0" anchor="t">
            <a:normAutofit/>
          </a:bodyPr>
          <a:lstStyle>
            <a:extLst/>
          </a:lstStyle>
          <a:p>
            <a:pPr marL="0" indent="-332588" algn="l" rtl="0" eaLnBrk="1" latinLnBrk="0" hangingPunct="1">
              <a:lnSpc>
                <a:spcPts val="3520"/>
              </a:lnSpc>
              <a:spcBef>
                <a:spcPts val="704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7287" tIns="321860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2"/>
            <a:ext cx="74295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877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1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6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3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1" y="-54"/>
            <a:ext cx="8808721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9"/>
            <a:ext cx="8122920" cy="1143000"/>
          </a:xfrm>
          <a:prstGeom prst="rect">
            <a:avLst/>
          </a:prstGeom>
        </p:spPr>
        <p:txBody>
          <a:bodyPr lIns="107287" tIns="53643" rIns="107287" bIns="53643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 lIns="107287" tIns="53643" rIns="107287" bIns="5364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556100" y="6309320"/>
            <a:ext cx="1326147" cy="476251"/>
          </a:xfrm>
          <a:prstGeom prst="rect">
            <a:avLst/>
          </a:prstGeom>
        </p:spPr>
        <p:txBody>
          <a:bodyPr lIns="107287" tIns="53643" rIns="107287" bIns="53643" anchor="b"/>
          <a:lstStyle>
            <a:lvl1pPr algn="l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384B06-2BDA-42F3-9646-3B8BBB9AAF48}" type="datetime1">
              <a:rPr lang="en-GB" smtClean="0"/>
              <a:t>14/10/2014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924775" y="6305549"/>
            <a:ext cx="6403375" cy="476251"/>
          </a:xfrm>
          <a:prstGeom prst="rect">
            <a:avLst/>
          </a:prstGeom>
        </p:spPr>
        <p:txBody>
          <a:bodyPr lIns="107287" tIns="53643" rIns="107287" bIns="53643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49"/>
            <a:ext cx="495300" cy="476251"/>
          </a:xfrm>
          <a:prstGeom prst="rect">
            <a:avLst/>
          </a:prstGeom>
        </p:spPr>
        <p:txBody>
          <a:bodyPr lIns="107287" tIns="53643" rIns="107287" bIns="53643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15512CF-22A1-4029-94DE-2C9A61F821F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29146" indent="-332588" algn="l" rtl="0" eaLnBrk="1" latinLnBrk="0" hangingPunct="1">
        <a:lnSpc>
          <a:spcPct val="100000"/>
        </a:lnSpc>
        <a:spcBef>
          <a:spcPts val="704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6" indent="-278945" algn="l" rtl="0" eaLnBrk="1" latinLnBrk="0" hangingPunct="1">
        <a:lnSpc>
          <a:spcPct val="100000"/>
        </a:lnSpc>
        <a:spcBef>
          <a:spcPts val="64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680" indent="-268216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7439" indent="-203844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69" indent="-214573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70228" indent="-214573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6987" indent="-21457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3018" indent="-21457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777" indent="-21457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llzip.com/" TargetMode="External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Automated Template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Johannes A. Odendaal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1DE5-F2B4-4638-B64E-A559528909EE}" type="datetime1">
              <a:rPr lang="en-GB" smtClean="0"/>
              <a:t>14/10/2014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8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242" y="1447800"/>
            <a:ext cx="8122920" cy="3925416"/>
          </a:xfrm>
        </p:spPr>
        <p:txBody>
          <a:bodyPr>
            <a:normAutofit fontScale="55000" lnSpcReduction="20000"/>
          </a:bodyPr>
          <a:lstStyle/>
          <a:p>
            <a:r>
              <a:rPr lang="en-GB" sz="3600" dirty="0"/>
              <a:t>Automated Template System </a:t>
            </a:r>
            <a:r>
              <a:rPr lang="en-GB" sz="3600" dirty="0" smtClean="0"/>
              <a:t>Ribbon</a:t>
            </a:r>
          </a:p>
          <a:p>
            <a:pPr lvl="1"/>
            <a:r>
              <a:rPr lang="en-GB" sz="3100" dirty="0" smtClean="0"/>
              <a:t>Conveniently integrated with standard MS Word menu &amp; ribbon system</a:t>
            </a:r>
          </a:p>
          <a:p>
            <a:pPr lvl="1"/>
            <a:r>
              <a:rPr lang="en-GB" sz="3100" dirty="0" smtClean="0"/>
              <a:t>Provides advanced </a:t>
            </a:r>
            <a:r>
              <a:rPr lang="en-GB" sz="3200" dirty="0"/>
              <a:t>Automated Template System </a:t>
            </a:r>
            <a:r>
              <a:rPr lang="en-GB" sz="3200" dirty="0" smtClean="0"/>
              <a:t>functionalities at click of a button</a:t>
            </a:r>
            <a:endParaRPr lang="en-GB" sz="3100" dirty="0" smtClean="0"/>
          </a:p>
          <a:p>
            <a:endParaRPr lang="en-GB" sz="3600" dirty="0" smtClean="0"/>
          </a:p>
          <a:p>
            <a:endParaRPr lang="en-GB" sz="3600" dirty="0"/>
          </a:p>
          <a:p>
            <a:endParaRPr lang="en-GB" sz="3600" dirty="0" smtClean="0"/>
          </a:p>
          <a:p>
            <a:endParaRPr lang="en-GB" sz="3600" dirty="0" smtClean="0"/>
          </a:p>
          <a:p>
            <a:r>
              <a:rPr lang="en-GB" sz="3600" dirty="0" smtClean="0"/>
              <a:t>Revised Styles Group on Home Ribbon</a:t>
            </a:r>
          </a:p>
          <a:p>
            <a:pPr lvl="1"/>
            <a:r>
              <a:rPr lang="en-GB" sz="3100" dirty="0" smtClean="0"/>
              <a:t>Similar to MS Word 2003’s ‘style-at-a-glance’ informative user interface</a:t>
            </a:r>
          </a:p>
          <a:p>
            <a:pPr lvl="1"/>
            <a:r>
              <a:rPr lang="en-GB" sz="3100" dirty="0" smtClean="0"/>
              <a:t>List level control active when needed</a:t>
            </a:r>
          </a:p>
          <a:p>
            <a:pPr lvl="1"/>
            <a:r>
              <a:rPr lang="en-GB" sz="3100" dirty="0" smtClean="0"/>
              <a:t>Hides style options users should not use</a:t>
            </a:r>
            <a:endParaRPr lang="en-GB" sz="3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94" y="5157192"/>
            <a:ext cx="49911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1" y="2564903"/>
            <a:ext cx="867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DocControl</a:t>
            </a:r>
            <a:r>
              <a:rPr lang="en-GB" sz="2000" dirty="0" smtClean="0"/>
              <a:t> group: Update Document</a:t>
            </a:r>
          </a:p>
          <a:p>
            <a:pPr lvl="1"/>
            <a:r>
              <a:rPr lang="en-GB" sz="1800" dirty="0" smtClean="0"/>
              <a:t>Manage </a:t>
            </a:r>
            <a:r>
              <a:rPr lang="en-GB" sz="1800" dirty="0"/>
              <a:t>document configuration control information embedded as fields in the </a:t>
            </a:r>
            <a:r>
              <a:rPr lang="en-GB" sz="1800" dirty="0" smtClean="0"/>
              <a:t>document</a:t>
            </a:r>
          </a:p>
          <a:p>
            <a:pPr lvl="1"/>
            <a:r>
              <a:rPr lang="en-GB" sz="1800" dirty="0" smtClean="0"/>
              <a:t>Consistently </a:t>
            </a:r>
            <a:r>
              <a:rPr lang="en-GB" sz="1800" dirty="0"/>
              <a:t>update the table of contents; list of figures and tables; and all cross references in the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3097778"/>
            <a:ext cx="4660106" cy="3067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3356992"/>
            <a:ext cx="4660106" cy="306752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573812"/>
            <a:ext cx="260604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DocControl</a:t>
            </a:r>
            <a:r>
              <a:rPr lang="en-GB" sz="2000" dirty="0"/>
              <a:t> group: </a:t>
            </a:r>
            <a:r>
              <a:rPr lang="en-GB" sz="2000" dirty="0" smtClean="0"/>
              <a:t>Update Document</a:t>
            </a:r>
          </a:p>
          <a:p>
            <a:pPr lvl="1"/>
            <a:r>
              <a:rPr lang="en-GB" sz="1800" dirty="0" smtClean="0"/>
              <a:t>Optionally protect certain meta data in Update Document visual control</a:t>
            </a:r>
          </a:p>
          <a:p>
            <a:pPr lvl="1"/>
            <a:r>
              <a:rPr lang="en-GB" sz="1800" dirty="0"/>
              <a:t>Optionally protect </a:t>
            </a:r>
            <a:r>
              <a:rPr lang="en-GB" sz="1800" dirty="0" smtClean="0"/>
              <a:t>editing in headers and footers</a:t>
            </a:r>
          </a:p>
          <a:p>
            <a:pPr lvl="1"/>
            <a:r>
              <a:rPr lang="en-GB" sz="1800" dirty="0" smtClean="0"/>
              <a:t>Optionally lock ‘form type’ document, allow form </a:t>
            </a:r>
            <a:r>
              <a:rPr lang="en-GB" sz="1800" dirty="0"/>
              <a:t>fields/content controls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3356992"/>
            <a:ext cx="4660106" cy="30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41" y="3068960"/>
            <a:ext cx="4660106" cy="306752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40" y="573812"/>
            <a:ext cx="260604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5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 smtClean="0"/>
              <a:t>DocControl</a:t>
            </a:r>
            <a:r>
              <a:rPr lang="en-GB" sz="4000" dirty="0"/>
              <a:t> group</a:t>
            </a:r>
            <a:r>
              <a:rPr lang="en-GB" dirty="0" smtClean="0"/>
              <a:t>: </a:t>
            </a:r>
            <a:r>
              <a:rPr lang="en-GB" dirty="0"/>
              <a:t>Export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Export </a:t>
            </a:r>
            <a:r>
              <a:rPr lang="en-GB" dirty="0"/>
              <a:t>all custom document properties </a:t>
            </a:r>
            <a:r>
              <a:rPr lang="en-GB" dirty="0" smtClean="0"/>
              <a:t>to </a:t>
            </a:r>
            <a:r>
              <a:rPr lang="en-GB" dirty="0"/>
              <a:t>a text file for importing </a:t>
            </a:r>
            <a:r>
              <a:rPr lang="en-GB" dirty="0" smtClean="0"/>
              <a:t>into </a:t>
            </a:r>
            <a:r>
              <a:rPr lang="en-GB" dirty="0"/>
              <a:t>another document based on the same </a:t>
            </a:r>
            <a:r>
              <a:rPr lang="en-GB" dirty="0" smtClean="0"/>
              <a:t>template</a:t>
            </a:r>
          </a:p>
          <a:p>
            <a:pPr lvl="1"/>
            <a:r>
              <a:rPr lang="en-GB" dirty="0" smtClean="0"/>
              <a:t>Used to transfer meta data to a new document with MS Word template changes</a:t>
            </a:r>
          </a:p>
          <a:p>
            <a:r>
              <a:rPr lang="en-GB" dirty="0" err="1" smtClean="0"/>
              <a:t>DocControl</a:t>
            </a:r>
            <a:r>
              <a:rPr lang="en-GB" sz="4000" dirty="0"/>
              <a:t> group</a:t>
            </a:r>
            <a:r>
              <a:rPr lang="en-GB" dirty="0" smtClean="0"/>
              <a:t>: </a:t>
            </a:r>
            <a:r>
              <a:rPr lang="en-GB" dirty="0"/>
              <a:t>Import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Import </a:t>
            </a:r>
            <a:r>
              <a:rPr lang="en-GB" dirty="0"/>
              <a:t>all document properties that have been exported with the ‘Export Document Properties</a:t>
            </a:r>
            <a:r>
              <a:rPr lang="en-GB" dirty="0" smtClean="0"/>
              <a:t>’</a:t>
            </a:r>
          </a:p>
          <a:p>
            <a:r>
              <a:rPr lang="en-GB" dirty="0" err="1" smtClean="0"/>
              <a:t>DocControl</a:t>
            </a:r>
            <a:r>
              <a:rPr lang="en-GB" sz="4000" dirty="0"/>
              <a:t> group</a:t>
            </a:r>
            <a:r>
              <a:rPr lang="en-GB" dirty="0" smtClean="0"/>
              <a:t>: </a:t>
            </a:r>
            <a:r>
              <a:rPr lang="en-GB" dirty="0"/>
              <a:t>Export </a:t>
            </a:r>
            <a:r>
              <a:rPr lang="en-GB" dirty="0" err="1" smtClean="0"/>
              <a:t>Config</a:t>
            </a:r>
            <a:endParaRPr lang="en-GB" dirty="0" smtClean="0"/>
          </a:p>
          <a:p>
            <a:pPr lvl="1"/>
            <a:r>
              <a:rPr lang="en-GB" dirty="0" smtClean="0"/>
              <a:t>Export </a:t>
            </a:r>
            <a:r>
              <a:rPr lang="en-GB" dirty="0"/>
              <a:t>all custom document properties </a:t>
            </a:r>
            <a:r>
              <a:rPr lang="en-GB" dirty="0" smtClean="0"/>
              <a:t>to </a:t>
            </a:r>
            <a:r>
              <a:rPr lang="en-GB" dirty="0"/>
              <a:t>a text file for import into the </a:t>
            </a:r>
            <a:r>
              <a:rPr lang="en-GB" dirty="0" smtClean="0"/>
              <a:t>PDMS </a:t>
            </a:r>
            <a:r>
              <a:rPr lang="en-GB" dirty="0"/>
              <a:t>workbook </a:t>
            </a:r>
            <a:r>
              <a:rPr lang="en-GB" dirty="0" smtClean="0"/>
              <a:t>or </a:t>
            </a:r>
            <a:r>
              <a:rPr lang="en-GB" dirty="0"/>
              <a:t>company PDMS system </a:t>
            </a:r>
            <a:r>
              <a:rPr lang="en-GB" dirty="0" smtClean="0"/>
              <a:t>(interfacing code supplied)</a:t>
            </a:r>
          </a:p>
          <a:p>
            <a:r>
              <a:rPr lang="en-GB" dirty="0" err="1" smtClean="0"/>
              <a:t>DocControl</a:t>
            </a:r>
            <a:r>
              <a:rPr lang="en-GB" sz="4000" dirty="0"/>
              <a:t> group</a:t>
            </a:r>
            <a:r>
              <a:rPr lang="en-GB" dirty="0" smtClean="0"/>
              <a:t>: Import </a:t>
            </a:r>
            <a:r>
              <a:rPr lang="en-GB" dirty="0" err="1" smtClean="0"/>
              <a:t>Config</a:t>
            </a:r>
            <a:endParaRPr lang="en-GB" dirty="0" smtClean="0"/>
          </a:p>
          <a:p>
            <a:pPr lvl="1"/>
            <a:r>
              <a:rPr lang="en-GB" dirty="0" smtClean="0"/>
              <a:t>Import </a:t>
            </a:r>
            <a:r>
              <a:rPr lang="en-GB" dirty="0"/>
              <a:t>all custom document properties from a text file as exported by the PDMS workbook </a:t>
            </a:r>
            <a:r>
              <a:rPr lang="en-GB" dirty="0" smtClean="0"/>
              <a:t>or </a:t>
            </a:r>
            <a:r>
              <a:rPr lang="en-GB" dirty="0"/>
              <a:t>company PDMS system (interfacing code supplied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Use Update </a:t>
            </a:r>
            <a:r>
              <a:rPr lang="en-GB" dirty="0"/>
              <a:t>Document utility after </a:t>
            </a:r>
            <a:r>
              <a:rPr lang="en-GB" dirty="0" smtClean="0"/>
              <a:t>import to </a:t>
            </a:r>
            <a:r>
              <a:rPr lang="en-GB" dirty="0"/>
              <a:t>apply </a:t>
            </a:r>
            <a:r>
              <a:rPr lang="en-GB" dirty="0" smtClean="0"/>
              <a:t>changed metadata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40" y="573812"/>
            <a:ext cx="2606040" cy="98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8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88" y="476672"/>
            <a:ext cx="262890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Page </a:t>
            </a:r>
            <a:r>
              <a:rPr lang="en-GB" sz="2000" dirty="0"/>
              <a:t>Setup group: Insert </a:t>
            </a:r>
            <a:r>
              <a:rPr lang="en-GB" sz="2000" dirty="0" smtClean="0"/>
              <a:t>Landscape, </a:t>
            </a:r>
            <a:br>
              <a:rPr lang="en-GB" sz="2000" dirty="0" smtClean="0"/>
            </a:br>
            <a:r>
              <a:rPr lang="en-GB" sz="2000" dirty="0" smtClean="0"/>
              <a:t>                               Insert Portrait</a:t>
            </a:r>
          </a:p>
          <a:p>
            <a:pPr lvl="1"/>
            <a:r>
              <a:rPr lang="en-GB" sz="1800" dirty="0"/>
              <a:t>Insert </a:t>
            </a:r>
            <a:r>
              <a:rPr lang="en-GB" sz="1800" dirty="0" smtClean="0"/>
              <a:t>landscape/portrait </a:t>
            </a:r>
            <a:r>
              <a:rPr lang="en-GB" sz="1800" dirty="0"/>
              <a:t>section with all the correct formats, headers, footers and </a:t>
            </a:r>
            <a:r>
              <a:rPr lang="en-GB" sz="1800" dirty="0" smtClean="0"/>
              <a:t>fields</a:t>
            </a:r>
            <a:endParaRPr lang="en-GB" sz="1800" dirty="0"/>
          </a:p>
          <a:p>
            <a:pPr lvl="1"/>
            <a:r>
              <a:rPr lang="en-GB" sz="1800" dirty="0" smtClean="0"/>
              <a:t>Options</a:t>
            </a:r>
            <a:r>
              <a:rPr lang="en-GB" sz="1800" dirty="0"/>
              <a:t>: </a:t>
            </a:r>
            <a:r>
              <a:rPr lang="en-GB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at the cursor position, using selected text, at the end of </a:t>
            </a:r>
            <a:r>
              <a:rPr lang="en-GB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document</a:t>
            </a:r>
            <a:endParaRPr lang="en-GB" sz="1800" dirty="0" smtClean="0"/>
          </a:p>
          <a:p>
            <a:pPr lvl="1"/>
            <a:r>
              <a:rPr lang="en-GB" sz="1800" dirty="0" smtClean="0"/>
              <a:t>No </a:t>
            </a:r>
            <a:r>
              <a:rPr lang="en-GB" sz="1800" dirty="0"/>
              <a:t>warping of </a:t>
            </a:r>
            <a:r>
              <a:rPr lang="en-GB" sz="1800" dirty="0" smtClean="0"/>
              <a:t>text in headers &amp; footers!</a:t>
            </a:r>
            <a:endParaRPr lang="en-GB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/>
            <a:endParaRPr lang="en-GB" sz="18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en-GB" sz="2000" dirty="0" smtClean="0"/>
              <a:t>Page </a:t>
            </a:r>
            <a:r>
              <a:rPr lang="en-GB" sz="2000" dirty="0"/>
              <a:t>Setup group: </a:t>
            </a:r>
            <a:r>
              <a:rPr lang="en-GB" sz="2000" dirty="0" smtClean="0"/>
              <a:t>Setup Landscape, </a:t>
            </a:r>
            <a:br>
              <a:rPr lang="en-GB" sz="2000" dirty="0" smtClean="0"/>
            </a:br>
            <a:r>
              <a:rPr lang="en-GB" sz="2000" dirty="0" smtClean="0"/>
              <a:t>                               Setup Portrait</a:t>
            </a:r>
          </a:p>
          <a:p>
            <a:pPr lvl="1"/>
            <a:r>
              <a:rPr lang="en-GB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Format current section to the correct landscape/portrait format</a:t>
            </a:r>
            <a:endParaRPr lang="en-GB" sz="1800" dirty="0" smtClean="0"/>
          </a:p>
          <a:p>
            <a:pPr lvl="1"/>
            <a:r>
              <a:rPr lang="en-GB" sz="1800" dirty="0" smtClean="0"/>
              <a:t>No </a:t>
            </a:r>
            <a:r>
              <a:rPr lang="en-GB" sz="1800" dirty="0"/>
              <a:t>warping of </a:t>
            </a:r>
            <a:r>
              <a:rPr lang="en-GB" sz="1800" dirty="0" smtClean="0"/>
              <a:t>text</a:t>
            </a:r>
            <a:r>
              <a:rPr lang="en-GB" sz="1800" dirty="0"/>
              <a:t> in headers &amp; footers</a:t>
            </a:r>
            <a:r>
              <a:rPr lang="en-GB" sz="1800" dirty="0" smtClean="0"/>
              <a:t>!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48744" y="3140968"/>
            <a:ext cx="3041650" cy="16014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61112" y="3162171"/>
            <a:ext cx="3041650" cy="16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Page </a:t>
            </a:r>
            <a:r>
              <a:rPr lang="en-GB" sz="2400" dirty="0"/>
              <a:t>Setup group: Page </a:t>
            </a:r>
            <a:r>
              <a:rPr lang="en-GB" sz="2400" dirty="0" smtClean="0"/>
              <a:t>Defaults</a:t>
            </a:r>
          </a:p>
          <a:p>
            <a:pPr lvl="1"/>
            <a:r>
              <a:rPr lang="en-GB" sz="2000" dirty="0" smtClean="0"/>
              <a:t>Set </a:t>
            </a:r>
            <a:r>
              <a:rPr lang="en-GB" sz="2000" dirty="0"/>
              <a:t>default page layout parameters </a:t>
            </a:r>
            <a:r>
              <a:rPr lang="en-GB" sz="2000" dirty="0" smtClean="0"/>
              <a:t>for </a:t>
            </a:r>
            <a:br>
              <a:rPr lang="en-GB" sz="2000" dirty="0" smtClean="0"/>
            </a:br>
            <a:r>
              <a:rPr lang="en-GB" sz="2000" dirty="0" smtClean="0"/>
              <a:t>Insert Landscape, Insert Portrait &amp; </a:t>
            </a:r>
            <a:br>
              <a:rPr lang="en-GB" sz="2000" dirty="0" smtClean="0"/>
            </a:br>
            <a:r>
              <a:rPr lang="en-GB" sz="2000" dirty="0" smtClean="0"/>
              <a:t>Setup Landscape, Setup Portrait </a:t>
            </a:r>
            <a:br>
              <a:rPr lang="en-GB" sz="2000" dirty="0" smtClean="0"/>
            </a:br>
            <a:r>
              <a:rPr lang="en-GB" sz="2000" dirty="0" smtClean="0"/>
              <a:t>utilities</a:t>
            </a:r>
            <a:endParaRPr lang="en-GB" sz="2000" dirty="0"/>
          </a:p>
          <a:p>
            <a:pPr lvl="1"/>
            <a:r>
              <a:rPr lang="en-GB" sz="2000" dirty="0"/>
              <a:t>Two predefined page </a:t>
            </a:r>
            <a:r>
              <a:rPr lang="en-GB" sz="2000" dirty="0" smtClean="0"/>
              <a:t>sizes – </a:t>
            </a:r>
            <a:br>
              <a:rPr lang="en-GB" sz="2000" dirty="0" smtClean="0"/>
            </a:br>
            <a:r>
              <a:rPr lang="en-GB" sz="2000" dirty="0" smtClean="0"/>
              <a:t>A4 &amp; Letter</a:t>
            </a:r>
          </a:p>
          <a:p>
            <a:pPr lvl="1"/>
            <a:r>
              <a:rPr lang="en-GB" sz="2000" dirty="0" smtClean="0"/>
              <a:t>Other user defined default </a:t>
            </a:r>
            <a:r>
              <a:rPr lang="en-GB" sz="2000" dirty="0"/>
              <a:t>page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sizes possible</a:t>
            </a:r>
            <a:endParaRPr lang="en-GB" sz="2000" dirty="0"/>
          </a:p>
          <a:p>
            <a:pPr lvl="1"/>
            <a:r>
              <a:rPr lang="en-GB" sz="2000" dirty="0" smtClean="0"/>
              <a:t>Change default </a:t>
            </a:r>
            <a:r>
              <a:rPr lang="en-GB" sz="2000" dirty="0"/>
              <a:t>values </a:t>
            </a:r>
            <a:r>
              <a:rPr lang="en-GB" sz="2000" dirty="0" smtClean="0"/>
              <a:t>only or also </a:t>
            </a:r>
            <a:br>
              <a:rPr lang="en-GB" sz="2000" dirty="0" smtClean="0"/>
            </a:br>
            <a:r>
              <a:rPr lang="en-GB" sz="2000" dirty="0" smtClean="0"/>
              <a:t>apply to </a:t>
            </a:r>
            <a:r>
              <a:rPr lang="en-GB" sz="2000" dirty="0"/>
              <a:t>all </a:t>
            </a:r>
            <a:r>
              <a:rPr lang="en-GB" sz="2000" dirty="0" smtClean="0"/>
              <a:t>sections </a:t>
            </a:r>
            <a:r>
              <a:rPr lang="en-GB" sz="2000" dirty="0"/>
              <a:t>in </a:t>
            </a:r>
            <a:r>
              <a:rPr lang="en-GB" sz="2000" dirty="0" smtClean="0"/>
              <a:t>document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88" y="476672"/>
            <a:ext cx="262890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65168" y="2343804"/>
            <a:ext cx="2695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Table </a:t>
            </a:r>
            <a:r>
              <a:rPr lang="en-GB" sz="2400" dirty="0" smtClean="0"/>
              <a:t>group</a:t>
            </a:r>
            <a:r>
              <a:rPr lang="en-GB" sz="2400" dirty="0"/>
              <a:t>: Format </a:t>
            </a:r>
            <a:r>
              <a:rPr lang="en-GB" sz="2400" dirty="0" smtClean="0"/>
              <a:t>Table</a:t>
            </a:r>
          </a:p>
          <a:p>
            <a:pPr lvl="1"/>
            <a:r>
              <a:rPr lang="en-GB" sz="2000" dirty="0" smtClean="0"/>
              <a:t>Format new </a:t>
            </a:r>
            <a:r>
              <a:rPr lang="en-GB" sz="2000" dirty="0"/>
              <a:t>or existing </a:t>
            </a:r>
            <a:r>
              <a:rPr lang="en-GB" sz="2000" dirty="0" smtClean="0"/>
              <a:t>table</a:t>
            </a:r>
          </a:p>
          <a:p>
            <a:pPr lvl="1"/>
            <a:r>
              <a:rPr lang="en-GB" sz="2000" dirty="0" smtClean="0"/>
              <a:t>Implement consistent company table standard</a:t>
            </a:r>
            <a:endParaRPr lang="en-GB" sz="2000" dirty="0"/>
          </a:p>
          <a:p>
            <a:r>
              <a:rPr lang="en-GB" sz="2400" dirty="0"/>
              <a:t>Table </a:t>
            </a:r>
            <a:r>
              <a:rPr lang="en-GB" sz="2400" dirty="0" smtClean="0"/>
              <a:t>group</a:t>
            </a:r>
            <a:r>
              <a:rPr lang="en-GB" sz="2400" dirty="0"/>
              <a:t>: Table </a:t>
            </a:r>
            <a:r>
              <a:rPr lang="en-GB" sz="2400" dirty="0" smtClean="0"/>
              <a:t>Header</a:t>
            </a:r>
          </a:p>
          <a:p>
            <a:pPr lvl="1"/>
            <a:r>
              <a:rPr lang="en-GB" sz="2000" dirty="0"/>
              <a:t>F</a:t>
            </a:r>
            <a:r>
              <a:rPr lang="en-GB" sz="2000" dirty="0" smtClean="0"/>
              <a:t>ormat </a:t>
            </a:r>
            <a:r>
              <a:rPr lang="en-GB" sz="2000" dirty="0"/>
              <a:t>selected text as table </a:t>
            </a:r>
            <a:r>
              <a:rPr lang="en-GB" sz="2000" dirty="0" smtClean="0"/>
              <a:t>header</a:t>
            </a:r>
          </a:p>
          <a:p>
            <a:pPr lvl="1"/>
            <a:r>
              <a:rPr lang="en-GB" sz="2000" dirty="0" smtClean="0"/>
              <a:t>Use company </a:t>
            </a:r>
            <a:r>
              <a:rPr lang="en-GB" sz="2000" dirty="0"/>
              <a:t>table standard</a:t>
            </a:r>
          </a:p>
          <a:p>
            <a:r>
              <a:rPr lang="en-GB" sz="2400" dirty="0" smtClean="0"/>
              <a:t>Table </a:t>
            </a:r>
            <a:r>
              <a:rPr lang="en-GB" sz="2400" dirty="0"/>
              <a:t>g</a:t>
            </a:r>
            <a:r>
              <a:rPr lang="en-GB" sz="2400" dirty="0" smtClean="0"/>
              <a:t>roup</a:t>
            </a:r>
            <a:r>
              <a:rPr lang="en-GB" sz="2400" dirty="0"/>
              <a:t>: </a:t>
            </a:r>
            <a:r>
              <a:rPr lang="en-GB" sz="2400" dirty="0" smtClean="0"/>
              <a:t>Abbreviations</a:t>
            </a:r>
          </a:p>
          <a:p>
            <a:pPr lvl="1"/>
            <a:r>
              <a:rPr lang="en-GB" sz="2000" dirty="0" smtClean="0"/>
              <a:t>Delete current </a:t>
            </a:r>
            <a:r>
              <a:rPr lang="en-GB" sz="2000" dirty="0"/>
              <a:t>abbreviations table and compile </a:t>
            </a:r>
            <a:r>
              <a:rPr lang="en-GB" sz="2000" dirty="0" smtClean="0"/>
              <a:t>new </a:t>
            </a:r>
            <a:r>
              <a:rPr lang="en-GB" sz="2000" dirty="0"/>
              <a:t>one </a:t>
            </a:r>
            <a:r>
              <a:rPr lang="en-GB" sz="2000" dirty="0" smtClean="0"/>
              <a:t>with abbreviations found in document</a:t>
            </a:r>
          </a:p>
          <a:p>
            <a:pPr lvl="1"/>
            <a:r>
              <a:rPr lang="en-GB" sz="2000" dirty="0" smtClean="0"/>
              <a:t>Make use of abbreviations </a:t>
            </a:r>
            <a:r>
              <a:rPr lang="en-GB" sz="2000" dirty="0"/>
              <a:t>listed in </a:t>
            </a:r>
            <a:r>
              <a:rPr lang="en-GB" sz="2000" dirty="0" smtClean="0"/>
              <a:t>template &amp; </a:t>
            </a:r>
            <a:r>
              <a:rPr lang="en-GB" sz="2000" dirty="0"/>
              <a:t>user abbreviations </a:t>
            </a:r>
            <a:r>
              <a:rPr lang="en-GB" sz="2000" dirty="0" smtClean="0"/>
              <a:t>databases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748" y="476672"/>
            <a:ext cx="13487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8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Styles </a:t>
            </a:r>
            <a:r>
              <a:rPr lang="en-GB" sz="2800" dirty="0" smtClean="0"/>
              <a:t>group</a:t>
            </a:r>
            <a:r>
              <a:rPr lang="en-GB" sz="2800" dirty="0"/>
              <a:t>: Outline </a:t>
            </a:r>
            <a:r>
              <a:rPr lang="en-GB" sz="2800" dirty="0" smtClean="0"/>
              <a:t>Numbering</a:t>
            </a:r>
          </a:p>
          <a:p>
            <a:pPr lvl="1"/>
            <a:r>
              <a:rPr lang="en-GB" sz="2400" dirty="0" smtClean="0"/>
              <a:t>Easily adds </a:t>
            </a:r>
            <a:r>
              <a:rPr lang="en-GB" sz="2400" dirty="0"/>
              <a:t>outline </a:t>
            </a:r>
            <a:r>
              <a:rPr lang="en-GB" sz="2400" dirty="0" smtClean="0"/>
              <a:t>numbering</a:t>
            </a:r>
            <a:br>
              <a:rPr lang="en-GB" sz="2400" dirty="0" smtClean="0"/>
            </a:br>
            <a:r>
              <a:rPr lang="en-GB" sz="2400" dirty="0" smtClean="0"/>
              <a:t>to paragraphs, fit in with </a:t>
            </a:r>
            <a:br>
              <a:rPr lang="en-GB" sz="2400" dirty="0" smtClean="0"/>
            </a:br>
            <a:r>
              <a:rPr lang="en-GB" sz="2400" dirty="0" smtClean="0"/>
              <a:t>outline numbered headings</a:t>
            </a:r>
          </a:p>
          <a:p>
            <a:pPr lvl="1"/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18" y="476672"/>
            <a:ext cx="170307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61" y="4509120"/>
            <a:ext cx="620077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576686"/>
            <a:ext cx="21145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Styles group</a:t>
            </a:r>
            <a:r>
              <a:rPr lang="en-GB" sz="2800" dirty="0"/>
              <a:t>: Delete </a:t>
            </a:r>
            <a:r>
              <a:rPr lang="en-GB" sz="2800" dirty="0" smtClean="0"/>
              <a:t>Styles</a:t>
            </a:r>
          </a:p>
          <a:p>
            <a:pPr lvl="1"/>
            <a:r>
              <a:rPr lang="en-GB" sz="2400" dirty="0" smtClean="0"/>
              <a:t>Delete </a:t>
            </a:r>
            <a:r>
              <a:rPr lang="en-GB" sz="2400" dirty="0"/>
              <a:t>all foreign </a:t>
            </a:r>
            <a:r>
              <a:rPr lang="en-GB" sz="2400" dirty="0" smtClean="0"/>
              <a:t>(not permitted) styles as defined in template database</a:t>
            </a:r>
          </a:p>
          <a:p>
            <a:pPr lvl="1"/>
            <a:r>
              <a:rPr lang="en-GB" sz="2400" dirty="0" smtClean="0"/>
              <a:t>Update all styles with those in default attached MS Word 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18" y="476672"/>
            <a:ext cx="170307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80792" y="3692624"/>
            <a:ext cx="2657475" cy="1752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601072" y="4484712"/>
            <a:ext cx="3057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Styles group</a:t>
            </a:r>
            <a:r>
              <a:rPr lang="en-GB" sz="2800" dirty="0"/>
              <a:t>: Update </a:t>
            </a:r>
            <a:r>
              <a:rPr lang="en-GB" sz="2800" dirty="0" smtClean="0"/>
              <a:t>Case</a:t>
            </a:r>
          </a:p>
          <a:p>
            <a:pPr lvl="1"/>
            <a:r>
              <a:rPr lang="en-GB" sz="2400" dirty="0" smtClean="0"/>
              <a:t>Apply correct </a:t>
            </a:r>
            <a:r>
              <a:rPr lang="en-GB" sz="2400" dirty="0"/>
              <a:t>case formatting to all headings and captions as defined in template database</a:t>
            </a:r>
            <a:endParaRPr lang="en-GB" sz="2400" dirty="0" smtClean="0"/>
          </a:p>
          <a:p>
            <a:pPr lvl="1"/>
            <a:r>
              <a:rPr lang="en-GB" sz="2400" dirty="0" smtClean="0"/>
              <a:t>Maintains </a:t>
            </a:r>
            <a:r>
              <a:rPr lang="en-GB" sz="2400" dirty="0"/>
              <a:t>uppercase for </a:t>
            </a:r>
            <a:r>
              <a:rPr lang="en-GB" sz="2400" dirty="0" smtClean="0"/>
              <a:t>abbreviations</a:t>
            </a:r>
          </a:p>
          <a:p>
            <a:pPr lvl="1"/>
            <a:r>
              <a:rPr lang="en-GB" sz="2400" dirty="0" smtClean="0"/>
              <a:t>Maintains lowercase </a:t>
            </a:r>
            <a:r>
              <a:rPr lang="en-GB" sz="2400" dirty="0"/>
              <a:t>for link </a:t>
            </a:r>
            <a:r>
              <a:rPr lang="en-GB" sz="2400" dirty="0" smtClean="0"/>
              <a:t>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18" y="476672"/>
            <a:ext cx="170307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4077072"/>
            <a:ext cx="4648200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/>
              <a:t>System </a:t>
            </a:r>
            <a:r>
              <a:rPr lang="en-GB" dirty="0" smtClean="0"/>
              <a:t>Components</a:t>
            </a:r>
          </a:p>
          <a:p>
            <a:r>
              <a:rPr lang="en-GB" dirty="0" smtClean="0"/>
              <a:t>Features</a:t>
            </a:r>
          </a:p>
          <a:p>
            <a:r>
              <a:rPr lang="en-GB" dirty="0" smtClean="0"/>
              <a:t>Change Management</a:t>
            </a:r>
          </a:p>
          <a:p>
            <a:r>
              <a:rPr lang="en-GB" dirty="0"/>
              <a:t>Licence and Copyright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F69-F202-4002-8B4A-18B1047BFC40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Utils</a:t>
            </a:r>
            <a:r>
              <a:rPr lang="en-GB" sz="2000" dirty="0"/>
              <a:t> </a:t>
            </a:r>
            <a:r>
              <a:rPr lang="en-GB" sz="2000" dirty="0" smtClean="0"/>
              <a:t>group</a:t>
            </a:r>
            <a:r>
              <a:rPr lang="en-GB" sz="2000" dirty="0"/>
              <a:t>: Type °</a:t>
            </a:r>
            <a:r>
              <a:rPr lang="en-GB" sz="2000" dirty="0" smtClean="0"/>
              <a:t>C</a:t>
            </a:r>
          </a:p>
          <a:p>
            <a:pPr lvl="1"/>
            <a:r>
              <a:rPr lang="en-GB" sz="1800" dirty="0" smtClean="0"/>
              <a:t>Type </a:t>
            </a:r>
            <a:r>
              <a:rPr lang="en-GB" sz="1800" dirty="0"/>
              <a:t>°C at the cursor </a:t>
            </a:r>
            <a:r>
              <a:rPr lang="en-GB" sz="1800" dirty="0" smtClean="0"/>
              <a:t>position</a:t>
            </a:r>
            <a:endParaRPr lang="en-GB" sz="1800" dirty="0"/>
          </a:p>
          <a:p>
            <a:r>
              <a:rPr lang="en-GB" sz="2000" dirty="0" err="1"/>
              <a:t>Utils</a:t>
            </a:r>
            <a:r>
              <a:rPr lang="en-GB" sz="2000" dirty="0"/>
              <a:t> </a:t>
            </a:r>
            <a:r>
              <a:rPr lang="en-GB" sz="2000" dirty="0" smtClean="0"/>
              <a:t>group</a:t>
            </a:r>
            <a:r>
              <a:rPr lang="en-GB" sz="2000" dirty="0"/>
              <a:t>: Insert </a:t>
            </a:r>
            <a:r>
              <a:rPr lang="en-GB" sz="2000" dirty="0" smtClean="0"/>
              <a:t>Equation</a:t>
            </a:r>
          </a:p>
          <a:p>
            <a:pPr lvl="1"/>
            <a:r>
              <a:rPr lang="en-GB" sz="1800" dirty="0" smtClean="0"/>
              <a:t>Insert numbered </a:t>
            </a:r>
            <a:r>
              <a:rPr lang="en-GB" sz="1800" dirty="0"/>
              <a:t>equation in the </a:t>
            </a:r>
            <a:r>
              <a:rPr lang="en-GB" sz="1800" dirty="0" smtClean="0"/>
              <a:t>document</a:t>
            </a:r>
          </a:p>
          <a:p>
            <a:pPr lvl="1"/>
            <a:r>
              <a:rPr lang="en-GB" sz="1800" dirty="0" smtClean="0"/>
              <a:t>Implement standard MS Word numbering fields for easy cross‑referencing</a:t>
            </a:r>
          </a:p>
          <a:p>
            <a:pPr lvl="1"/>
            <a:r>
              <a:rPr lang="en-GB" sz="1800" dirty="0" smtClean="0"/>
              <a:t>Use default MS </a:t>
            </a:r>
            <a:r>
              <a:rPr lang="en-GB" sz="1800" dirty="0"/>
              <a:t>Word equation </a:t>
            </a:r>
            <a:r>
              <a:rPr lang="en-GB" sz="1800" dirty="0" smtClean="0"/>
              <a:t>editor, prevents document corruption caused by many 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party utilities with extensive use of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48" y="476672"/>
            <a:ext cx="26060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74" y="4365104"/>
            <a:ext cx="61436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Utils</a:t>
            </a:r>
            <a:r>
              <a:rPr lang="en-GB" sz="2000" dirty="0" smtClean="0"/>
              <a:t> group</a:t>
            </a:r>
            <a:r>
              <a:rPr lang="en-GB" sz="2000" dirty="0"/>
              <a:t>: Sign </a:t>
            </a:r>
            <a:r>
              <a:rPr lang="en-GB" sz="2000" dirty="0" smtClean="0"/>
              <a:t>Document</a:t>
            </a:r>
          </a:p>
          <a:p>
            <a:pPr lvl="1"/>
            <a:r>
              <a:rPr lang="en-GB" sz="1800" dirty="0"/>
              <a:t>Digitally sign </a:t>
            </a:r>
            <a:r>
              <a:rPr lang="en-GB" sz="1800" dirty="0" smtClean="0"/>
              <a:t>document (without locking it), used for letters &amp; memos</a:t>
            </a:r>
          </a:p>
          <a:p>
            <a:pPr lvl="1"/>
            <a:r>
              <a:rPr lang="en-GB" sz="1800" dirty="0" smtClean="0"/>
              <a:t>Use composite </a:t>
            </a:r>
            <a:r>
              <a:rPr lang="en-GB" sz="1800" dirty="0"/>
              <a:t>date-time stamped signature, single bitmap for enhanced </a:t>
            </a:r>
            <a:r>
              <a:rPr lang="en-GB" sz="1800" dirty="0" smtClean="0"/>
              <a:t>security</a:t>
            </a:r>
            <a:endParaRPr lang="en-GB" sz="1800" dirty="0"/>
          </a:p>
          <a:p>
            <a:pPr lvl="1"/>
            <a:r>
              <a:rPr lang="en-GB" sz="1800" dirty="0" smtClean="0"/>
              <a:t>Options: create signed </a:t>
            </a:r>
            <a:r>
              <a:rPr lang="en-GB" sz="1800" dirty="0"/>
              <a:t>copy-protected </a:t>
            </a:r>
            <a:r>
              <a:rPr lang="en-GB" sz="1800" dirty="0" smtClean="0"/>
              <a:t>PDF,  </a:t>
            </a:r>
            <a:r>
              <a:rPr lang="en-GB" sz="1800" dirty="0"/>
              <a:t>delete </a:t>
            </a:r>
            <a:r>
              <a:rPr lang="en-GB" sz="1800" dirty="0" smtClean="0"/>
              <a:t>signature </a:t>
            </a:r>
            <a:r>
              <a:rPr lang="en-GB" sz="1800" dirty="0"/>
              <a:t>from </a:t>
            </a:r>
            <a:r>
              <a:rPr lang="en-GB" sz="1800" dirty="0" smtClean="0"/>
              <a:t>MS </a:t>
            </a:r>
            <a:r>
              <a:rPr lang="en-GB" sz="1800" dirty="0"/>
              <a:t>Word </a:t>
            </a:r>
            <a:r>
              <a:rPr lang="en-GB" sz="1800" dirty="0" smtClean="0"/>
              <a:t>document, open </a:t>
            </a:r>
            <a:r>
              <a:rPr lang="en-GB" sz="1800" dirty="0"/>
              <a:t>the signed PDF </a:t>
            </a:r>
            <a:r>
              <a:rPr lang="en-GB" sz="1800" dirty="0" smtClean="0"/>
              <a:t>document, signature height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48" y="476672"/>
            <a:ext cx="26060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685753"/>
            <a:ext cx="46196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 smtClean="0"/>
              <a:t>Utils</a:t>
            </a:r>
            <a:r>
              <a:rPr lang="en-GB" dirty="0" smtClean="0"/>
              <a:t> group</a:t>
            </a:r>
            <a:r>
              <a:rPr lang="en-GB" dirty="0"/>
              <a:t>: Caption </a:t>
            </a:r>
            <a:r>
              <a:rPr lang="en-GB" dirty="0" smtClean="0"/>
              <a:t>Table</a:t>
            </a:r>
          </a:p>
          <a:p>
            <a:pPr lvl="1"/>
            <a:r>
              <a:rPr lang="en-GB" dirty="0" smtClean="0"/>
              <a:t>Insert table </a:t>
            </a:r>
            <a:r>
              <a:rPr lang="en-GB" dirty="0"/>
              <a:t>caption at </a:t>
            </a:r>
            <a:r>
              <a:rPr lang="en-GB" dirty="0" smtClean="0"/>
              <a:t>beginning </a:t>
            </a:r>
            <a:r>
              <a:rPr lang="en-GB" dirty="0"/>
              <a:t>of </a:t>
            </a:r>
            <a:r>
              <a:rPr lang="en-GB" dirty="0" smtClean="0"/>
              <a:t>paragraph above table, change style accordingly</a:t>
            </a:r>
          </a:p>
          <a:p>
            <a:pPr lvl="1"/>
            <a:r>
              <a:rPr lang="en-GB" dirty="0" smtClean="0"/>
              <a:t>Non‑breaking white space added </a:t>
            </a:r>
            <a:r>
              <a:rPr lang="en-GB" dirty="0"/>
              <a:t>between </a:t>
            </a:r>
            <a:r>
              <a:rPr lang="en-GB" dirty="0" smtClean="0"/>
              <a:t>‘Table’ </a:t>
            </a:r>
            <a:r>
              <a:rPr lang="en-GB" dirty="0"/>
              <a:t>and </a:t>
            </a:r>
            <a:r>
              <a:rPr lang="en-GB" dirty="0" smtClean="0"/>
              <a:t>table </a:t>
            </a:r>
            <a:r>
              <a:rPr lang="en-GB" dirty="0"/>
              <a:t>number that makes up the caption </a:t>
            </a:r>
            <a:r>
              <a:rPr lang="en-GB" dirty="0" smtClean="0"/>
              <a:t>label</a:t>
            </a:r>
          </a:p>
          <a:p>
            <a:pPr lvl="1"/>
            <a:r>
              <a:rPr lang="en-GB" dirty="0" smtClean="0"/>
              <a:t>Whole caption </a:t>
            </a:r>
            <a:r>
              <a:rPr lang="en-GB" dirty="0"/>
              <a:t>label always together on </a:t>
            </a:r>
            <a:r>
              <a:rPr lang="en-GB" dirty="0" smtClean="0"/>
              <a:t>same line when referenced</a:t>
            </a:r>
          </a:p>
          <a:p>
            <a:pPr lvl="1"/>
            <a:r>
              <a:rPr lang="en-GB" dirty="0" smtClean="0"/>
              <a:t>Caption formatted to </a:t>
            </a:r>
            <a:r>
              <a:rPr lang="en-GB" dirty="0"/>
              <a:t>always </a:t>
            </a:r>
            <a:r>
              <a:rPr lang="en-GB" dirty="0" smtClean="0"/>
              <a:t>stay with table header and 1</a:t>
            </a:r>
            <a:r>
              <a:rPr lang="en-GB" baseline="30000" dirty="0" smtClean="0"/>
              <a:t>st</a:t>
            </a:r>
            <a:r>
              <a:rPr lang="en-GB" dirty="0" smtClean="0"/>
              <a:t> table row on same page</a:t>
            </a:r>
            <a:endParaRPr lang="en-GB" dirty="0"/>
          </a:p>
          <a:p>
            <a:r>
              <a:rPr lang="en-GB" dirty="0" err="1"/>
              <a:t>Utils</a:t>
            </a:r>
            <a:r>
              <a:rPr lang="en-GB" dirty="0"/>
              <a:t> </a:t>
            </a:r>
            <a:r>
              <a:rPr lang="en-GB" dirty="0" smtClean="0"/>
              <a:t>group</a:t>
            </a:r>
            <a:r>
              <a:rPr lang="en-GB" dirty="0"/>
              <a:t>: Caption </a:t>
            </a:r>
            <a:r>
              <a:rPr lang="en-GB" dirty="0" smtClean="0"/>
              <a:t>Figure</a:t>
            </a:r>
          </a:p>
          <a:p>
            <a:pPr lvl="1"/>
            <a:r>
              <a:rPr lang="en-GB" dirty="0" smtClean="0"/>
              <a:t>Insert figure </a:t>
            </a:r>
            <a:r>
              <a:rPr lang="en-GB" dirty="0"/>
              <a:t>caption at </a:t>
            </a:r>
            <a:r>
              <a:rPr lang="en-GB" dirty="0" smtClean="0"/>
              <a:t>beginning </a:t>
            </a:r>
            <a:r>
              <a:rPr lang="en-GB" dirty="0"/>
              <a:t>of </a:t>
            </a:r>
            <a:r>
              <a:rPr lang="en-GB" dirty="0" smtClean="0"/>
              <a:t>paragraph below inline figure,  </a:t>
            </a:r>
            <a:r>
              <a:rPr lang="en-GB" dirty="0"/>
              <a:t>change the style </a:t>
            </a:r>
            <a:r>
              <a:rPr lang="en-GB" dirty="0" smtClean="0"/>
              <a:t>accordingly</a:t>
            </a:r>
          </a:p>
          <a:p>
            <a:pPr lvl="1"/>
            <a:r>
              <a:rPr lang="en-GB" dirty="0" smtClean="0"/>
              <a:t>Non‑breaking white space added between ‘Figure’ and figure number that makes up the caption label</a:t>
            </a:r>
          </a:p>
          <a:p>
            <a:pPr lvl="1"/>
            <a:r>
              <a:rPr lang="en-GB" dirty="0" smtClean="0"/>
              <a:t>Whole caption </a:t>
            </a:r>
            <a:r>
              <a:rPr lang="en-GB" dirty="0"/>
              <a:t>label </a:t>
            </a:r>
            <a:r>
              <a:rPr lang="en-GB" dirty="0" smtClean="0"/>
              <a:t>always together </a:t>
            </a:r>
            <a:r>
              <a:rPr lang="en-GB" dirty="0"/>
              <a:t>on </a:t>
            </a:r>
            <a:r>
              <a:rPr lang="en-GB" dirty="0" smtClean="0"/>
              <a:t>same </a:t>
            </a:r>
            <a:r>
              <a:rPr lang="en-GB" dirty="0"/>
              <a:t>line when </a:t>
            </a:r>
            <a:r>
              <a:rPr lang="en-GB" dirty="0" smtClean="0"/>
              <a:t>referenced</a:t>
            </a:r>
          </a:p>
          <a:p>
            <a:pPr lvl="1"/>
            <a:r>
              <a:rPr lang="en-GB" dirty="0" smtClean="0"/>
              <a:t>Special </a:t>
            </a:r>
            <a:r>
              <a:rPr lang="en-GB" dirty="0"/>
              <a:t>formatting applied to inline </a:t>
            </a:r>
            <a:r>
              <a:rPr lang="en-GB" dirty="0" smtClean="0"/>
              <a:t>figure, always stay with caption on same page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48" y="476672"/>
            <a:ext cx="26060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6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242" y="1447800"/>
            <a:ext cx="8122920" cy="1621160"/>
          </a:xfrm>
        </p:spPr>
        <p:txBody>
          <a:bodyPr>
            <a:normAutofit fontScale="55000" lnSpcReduction="20000"/>
          </a:bodyPr>
          <a:lstStyle/>
          <a:p>
            <a:r>
              <a:rPr lang="en-GB" dirty="0" err="1" smtClean="0"/>
              <a:t>Utils</a:t>
            </a:r>
            <a:r>
              <a:rPr lang="en-GB" dirty="0" smtClean="0"/>
              <a:t> group</a:t>
            </a:r>
            <a:r>
              <a:rPr lang="en-GB" dirty="0"/>
              <a:t>: </a:t>
            </a:r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Compile requirements </a:t>
            </a:r>
            <a:r>
              <a:rPr lang="en-GB" dirty="0"/>
              <a:t>table at </a:t>
            </a:r>
            <a:r>
              <a:rPr lang="en-GB" dirty="0" smtClean="0"/>
              <a:t>cursor position</a:t>
            </a:r>
          </a:p>
          <a:p>
            <a:pPr lvl="1"/>
            <a:r>
              <a:rPr lang="en-GB" dirty="0" smtClean="0"/>
              <a:t>Based </a:t>
            </a:r>
            <a:r>
              <a:rPr lang="en-GB" dirty="0"/>
              <a:t>on use of </a:t>
            </a:r>
            <a:r>
              <a:rPr lang="en-GB" dirty="0" smtClean="0"/>
              <a:t>auto numbering Requirements </a:t>
            </a:r>
            <a:r>
              <a:rPr lang="en-GB" dirty="0"/>
              <a:t>style </a:t>
            </a:r>
            <a:r>
              <a:rPr lang="en-GB" dirty="0" smtClean="0"/>
              <a:t>in document</a:t>
            </a:r>
          </a:p>
          <a:p>
            <a:pPr lvl="1"/>
            <a:r>
              <a:rPr lang="en-GB" dirty="0" smtClean="0"/>
              <a:t>Insert cross‑reference table; requirement number</a:t>
            </a:r>
            <a:r>
              <a:rPr lang="en-GB" dirty="0"/>
              <a:t>, requirement </a:t>
            </a:r>
            <a:r>
              <a:rPr lang="en-GB" dirty="0" smtClean="0"/>
              <a:t>name, </a:t>
            </a:r>
            <a:r>
              <a:rPr lang="en-GB" dirty="0"/>
              <a:t>heading </a:t>
            </a:r>
            <a:r>
              <a:rPr lang="en-GB" dirty="0" smtClean="0"/>
              <a:t>number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48" y="476672"/>
            <a:ext cx="26060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93" y="3140968"/>
            <a:ext cx="6922775" cy="33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89104" y="2900536"/>
            <a:ext cx="3705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Implementing a system like this in an organization can be a daunting task</a:t>
            </a:r>
          </a:p>
          <a:p>
            <a:r>
              <a:rPr lang="en-GB" dirty="0"/>
              <a:t>This should not stop you making the right decision for your </a:t>
            </a:r>
            <a:r>
              <a:rPr lang="en-GB" dirty="0" smtClean="0"/>
              <a:t>organization</a:t>
            </a:r>
          </a:p>
          <a:p>
            <a:r>
              <a:rPr lang="en-GB" dirty="0" smtClean="0"/>
              <a:t>Basic </a:t>
            </a:r>
            <a:r>
              <a:rPr lang="en-GB" dirty="0"/>
              <a:t>change management </a:t>
            </a:r>
            <a:r>
              <a:rPr lang="en-GB" dirty="0" smtClean="0"/>
              <a:t>scheme:</a:t>
            </a:r>
            <a:endParaRPr lang="en-GB" dirty="0"/>
          </a:p>
          <a:p>
            <a:pPr lvl="1"/>
            <a:r>
              <a:rPr lang="en-GB" dirty="0"/>
              <a:t>Create a documentation standard for your organization if it does not exist</a:t>
            </a:r>
          </a:p>
          <a:p>
            <a:pPr lvl="1"/>
            <a:r>
              <a:rPr lang="en-GB" dirty="0"/>
              <a:t>Identify your organization’s Microsoft Word super </a:t>
            </a:r>
            <a:r>
              <a:rPr lang="en-GB" dirty="0" smtClean="0"/>
              <a:t>user(s)</a:t>
            </a:r>
            <a:endParaRPr lang="en-GB" dirty="0"/>
          </a:p>
          <a:p>
            <a:pPr lvl="1"/>
            <a:r>
              <a:rPr lang="en-GB" dirty="0"/>
              <a:t>Implement the documentation standard (face value) into the default </a:t>
            </a:r>
            <a:r>
              <a:rPr lang="en-GB" dirty="0" smtClean="0"/>
              <a:t>templates</a:t>
            </a:r>
          </a:p>
          <a:p>
            <a:pPr lvl="1"/>
            <a:r>
              <a:rPr lang="en-GB" dirty="0" smtClean="0"/>
              <a:t>Roll-out </a:t>
            </a:r>
            <a:r>
              <a:rPr lang="en-GB" dirty="0"/>
              <a:t>the Automated Template </a:t>
            </a:r>
            <a:r>
              <a:rPr lang="en-GB" dirty="0" smtClean="0"/>
              <a:t>System to the </a:t>
            </a:r>
            <a:r>
              <a:rPr lang="en-GB" dirty="0"/>
              <a:t>super user(s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Train the </a:t>
            </a:r>
            <a:r>
              <a:rPr lang="en-GB" dirty="0"/>
              <a:t>super user(s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Self study of the user manual with pre-defined template usage exercises</a:t>
            </a:r>
          </a:p>
          <a:p>
            <a:pPr lvl="2"/>
            <a:r>
              <a:rPr lang="en-GB" dirty="0" smtClean="0"/>
              <a:t>Physical/remote group contact session to mark exercises &amp; embed training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401-B37C-46F5-96DE-459270DDE8D9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GB" dirty="0" smtClean="0"/>
              <a:t>Create ‘most used’ standardized </a:t>
            </a:r>
            <a:r>
              <a:rPr lang="en-GB" dirty="0"/>
              <a:t>Microsoft Word document </a:t>
            </a:r>
            <a:r>
              <a:rPr lang="en-GB" dirty="0" smtClean="0"/>
              <a:t>layouts based on default </a:t>
            </a:r>
            <a:r>
              <a:rPr lang="en-GB" dirty="0"/>
              <a:t>templates</a:t>
            </a:r>
          </a:p>
          <a:p>
            <a:pPr lvl="1"/>
            <a:r>
              <a:rPr lang="en-GB" dirty="0" smtClean="0"/>
              <a:t>Roll-out </a:t>
            </a:r>
            <a:r>
              <a:rPr lang="en-GB" dirty="0"/>
              <a:t>the Automated Template System to </a:t>
            </a:r>
            <a:r>
              <a:rPr lang="en-GB" dirty="0" smtClean="0"/>
              <a:t>elect target group</a:t>
            </a:r>
          </a:p>
          <a:p>
            <a:pPr lvl="1"/>
            <a:r>
              <a:rPr lang="en-GB" dirty="0" smtClean="0"/>
              <a:t>Super </a:t>
            </a:r>
            <a:r>
              <a:rPr lang="en-GB" dirty="0"/>
              <a:t>user(s) </a:t>
            </a:r>
            <a:r>
              <a:rPr lang="en-GB" dirty="0" smtClean="0"/>
              <a:t>train </a:t>
            </a:r>
            <a:r>
              <a:rPr lang="en-GB" dirty="0"/>
              <a:t>the elect target </a:t>
            </a:r>
            <a:r>
              <a:rPr lang="en-GB" dirty="0" smtClean="0"/>
              <a:t>group</a:t>
            </a:r>
          </a:p>
          <a:p>
            <a:pPr lvl="2"/>
            <a:r>
              <a:rPr lang="en-GB" dirty="0"/>
              <a:t>Physical/remote </a:t>
            </a:r>
            <a:r>
              <a:rPr lang="en-GB" dirty="0" smtClean="0"/>
              <a:t>group contact </a:t>
            </a:r>
            <a:r>
              <a:rPr lang="en-GB" dirty="0"/>
              <a:t>session </a:t>
            </a:r>
            <a:r>
              <a:rPr lang="en-GB" dirty="0" smtClean="0"/>
              <a:t>- Automated </a:t>
            </a:r>
            <a:r>
              <a:rPr lang="en-GB" dirty="0"/>
              <a:t>Template System </a:t>
            </a:r>
            <a:r>
              <a:rPr lang="en-GB" dirty="0" smtClean="0"/>
              <a:t>presentation &amp; demonstration</a:t>
            </a:r>
          </a:p>
          <a:p>
            <a:pPr lvl="2"/>
            <a:r>
              <a:rPr lang="en-GB" dirty="0" smtClean="0"/>
              <a:t>Self </a:t>
            </a:r>
            <a:r>
              <a:rPr lang="en-GB" dirty="0"/>
              <a:t>study of the user manual </a:t>
            </a:r>
            <a:r>
              <a:rPr lang="en-GB" dirty="0" smtClean="0"/>
              <a:t>with pre-defined </a:t>
            </a:r>
            <a:r>
              <a:rPr lang="en-GB" dirty="0"/>
              <a:t>template usage </a:t>
            </a:r>
            <a:r>
              <a:rPr lang="en-GB" dirty="0" smtClean="0"/>
              <a:t>exercises</a:t>
            </a:r>
            <a:endParaRPr lang="en-GB" dirty="0"/>
          </a:p>
          <a:p>
            <a:pPr lvl="2"/>
            <a:r>
              <a:rPr lang="en-GB" dirty="0" smtClean="0"/>
              <a:t>Physical/remote group </a:t>
            </a:r>
            <a:r>
              <a:rPr lang="en-GB" dirty="0"/>
              <a:t>contact session to mark </a:t>
            </a:r>
            <a:r>
              <a:rPr lang="en-GB" dirty="0" smtClean="0"/>
              <a:t>exercises </a:t>
            </a:r>
            <a:r>
              <a:rPr lang="en-GB" dirty="0"/>
              <a:t>&amp; embed training</a:t>
            </a:r>
          </a:p>
          <a:p>
            <a:pPr lvl="1"/>
            <a:r>
              <a:rPr lang="en-GB" dirty="0" smtClean="0"/>
              <a:t>Fine tweak the training syllabus</a:t>
            </a:r>
          </a:p>
          <a:p>
            <a:pPr lvl="1"/>
            <a:r>
              <a:rPr lang="en-GB" dirty="0" smtClean="0"/>
              <a:t>Create company wide </a:t>
            </a:r>
            <a:r>
              <a:rPr lang="en-GB" dirty="0"/>
              <a:t>Automated Template System </a:t>
            </a:r>
            <a:r>
              <a:rPr lang="en-GB" dirty="0" smtClean="0"/>
              <a:t>roll-out &amp; training plan</a:t>
            </a:r>
          </a:p>
          <a:p>
            <a:pPr lvl="1"/>
            <a:r>
              <a:rPr lang="en-GB" dirty="0" smtClean="0"/>
              <a:t>Implement the </a:t>
            </a:r>
            <a:r>
              <a:rPr lang="en-GB" dirty="0"/>
              <a:t>company wide Automated Template System roll-out &amp; training plan</a:t>
            </a:r>
          </a:p>
          <a:p>
            <a:pPr lvl="1"/>
            <a:r>
              <a:rPr lang="en-GB" dirty="0" smtClean="0"/>
              <a:t>Create compliment of standardized </a:t>
            </a:r>
            <a:r>
              <a:rPr lang="en-GB" dirty="0"/>
              <a:t>Microsoft Word document layouts based on default </a:t>
            </a:r>
            <a:r>
              <a:rPr lang="en-GB" dirty="0" smtClean="0"/>
              <a:t>templates</a:t>
            </a:r>
          </a:p>
          <a:p>
            <a:pPr lvl="1"/>
            <a:r>
              <a:rPr lang="en-GB" dirty="0" smtClean="0"/>
              <a:t>Super </a:t>
            </a:r>
            <a:r>
              <a:rPr lang="en-GB" dirty="0"/>
              <a:t>user(s</a:t>
            </a:r>
            <a:r>
              <a:rPr lang="en-GB" dirty="0" smtClean="0"/>
              <a:t>) remain the 1</a:t>
            </a:r>
            <a:r>
              <a:rPr lang="en-GB" baseline="30000" dirty="0" smtClean="0"/>
              <a:t>st</a:t>
            </a:r>
            <a:r>
              <a:rPr lang="en-GB" dirty="0" smtClean="0"/>
              <a:t> contact point for user support</a:t>
            </a:r>
            <a:endParaRPr lang="en-GB" dirty="0"/>
          </a:p>
          <a:p>
            <a:pPr lvl="1"/>
            <a:r>
              <a:rPr lang="en-GB" dirty="0" smtClean="0"/>
              <a:t>Regular process &amp; documentation quality measurement to enhance overall learning in the organization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401-B37C-46F5-96DE-459270DDE8D9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Licence and Copyright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Copyright 2001 - 2014 </a:t>
            </a:r>
            <a:r>
              <a:rPr lang="en-GB" sz="2400" dirty="0"/>
              <a:t>Johannes Odendaal</a:t>
            </a:r>
          </a:p>
          <a:p>
            <a:r>
              <a:rPr lang="en-GB" sz="2400" dirty="0" smtClean="0"/>
              <a:t>Copyright limited </a:t>
            </a:r>
            <a:r>
              <a:rPr lang="en-GB" sz="2400" dirty="0"/>
              <a:t>to all </a:t>
            </a:r>
            <a:r>
              <a:rPr lang="en-GB" sz="2400" dirty="0" smtClean="0"/>
              <a:t>Visual Basic </a:t>
            </a:r>
            <a:r>
              <a:rPr lang="en-GB" sz="2400" dirty="0"/>
              <a:t>for </a:t>
            </a:r>
            <a:r>
              <a:rPr lang="en-GB" sz="2400" dirty="0" smtClean="0"/>
              <a:t>Applications programming </a:t>
            </a:r>
            <a:r>
              <a:rPr lang="en-GB" sz="2400" dirty="0"/>
              <a:t>and </a:t>
            </a:r>
            <a:r>
              <a:rPr lang="en-GB" sz="2400" dirty="0" smtClean="0"/>
              <a:t>associated visual </a:t>
            </a:r>
            <a:r>
              <a:rPr lang="en-GB" sz="2400" dirty="0"/>
              <a:t>controls that define </a:t>
            </a:r>
            <a:r>
              <a:rPr lang="en-GB" sz="2400" dirty="0" smtClean="0"/>
              <a:t>the template system</a:t>
            </a:r>
          </a:p>
          <a:p>
            <a:r>
              <a:rPr lang="en-GB" sz="2400" dirty="0" smtClean="0"/>
              <a:t>Licence conditions</a:t>
            </a:r>
          </a:p>
          <a:p>
            <a:pPr lvl="1"/>
            <a:r>
              <a:rPr lang="en-GB" sz="2000" dirty="0"/>
              <a:t>Non-exclusive &amp;</a:t>
            </a:r>
            <a:r>
              <a:rPr lang="en-GB" sz="2000" dirty="0" smtClean="0"/>
              <a:t> licensed to a specific entity</a:t>
            </a:r>
          </a:p>
          <a:p>
            <a:pPr lvl="1"/>
            <a:r>
              <a:rPr lang="en-GB" sz="2000" dirty="0" smtClean="0"/>
              <a:t>Non-expiring </a:t>
            </a:r>
            <a:r>
              <a:rPr lang="en-GB" sz="2000" dirty="0"/>
              <a:t>licence</a:t>
            </a:r>
            <a:endParaRPr lang="en-GB" sz="2000" dirty="0" smtClean="0"/>
          </a:p>
          <a:p>
            <a:pPr lvl="1"/>
            <a:r>
              <a:rPr lang="en-GB" sz="2000" dirty="0" smtClean="0"/>
              <a:t>Only licensed if</a:t>
            </a:r>
            <a:r>
              <a:rPr lang="en-GB" sz="2800" dirty="0" smtClean="0"/>
              <a:t> </a:t>
            </a:r>
            <a:r>
              <a:rPr lang="en-GB" sz="2000" dirty="0" smtClean="0"/>
              <a:t>lawfully </a:t>
            </a:r>
            <a:r>
              <a:rPr lang="en-GB" sz="2000" dirty="0"/>
              <a:t>obtained and correctly </a:t>
            </a:r>
            <a:r>
              <a:rPr lang="en-GB" sz="2000" dirty="0" smtClean="0"/>
              <a:t>installed</a:t>
            </a:r>
          </a:p>
          <a:p>
            <a:pPr lvl="1"/>
            <a:r>
              <a:rPr lang="en-GB" sz="2000" dirty="0" smtClean="0"/>
              <a:t>For exclusive </a:t>
            </a:r>
            <a:r>
              <a:rPr lang="en-GB" sz="2000" dirty="0"/>
              <a:t>use and direct or </a:t>
            </a:r>
            <a:r>
              <a:rPr lang="en-GB" sz="2000" dirty="0" smtClean="0"/>
              <a:t>indirect business </a:t>
            </a:r>
            <a:r>
              <a:rPr lang="en-GB" sz="2000" dirty="0"/>
              <a:t>of the </a:t>
            </a:r>
            <a:r>
              <a:rPr lang="en-GB" sz="2000" dirty="0" smtClean="0"/>
              <a:t>licensee</a:t>
            </a:r>
          </a:p>
          <a:p>
            <a:pPr lvl="1"/>
            <a:r>
              <a:rPr lang="en-GB" sz="2000" dirty="0" smtClean="0"/>
              <a:t>May be used </a:t>
            </a:r>
            <a:r>
              <a:rPr lang="en-GB" sz="2000" dirty="0"/>
              <a:t>by any of </a:t>
            </a:r>
            <a:r>
              <a:rPr lang="en-GB" sz="2000" dirty="0" smtClean="0"/>
              <a:t>the Licensee’s direct</a:t>
            </a:r>
            <a:r>
              <a:rPr lang="en-GB" sz="2800" dirty="0"/>
              <a:t> </a:t>
            </a:r>
            <a:r>
              <a:rPr lang="en-GB" sz="2000" dirty="0" smtClean="0"/>
              <a:t>or </a:t>
            </a:r>
            <a:r>
              <a:rPr lang="en-GB" sz="2000" dirty="0"/>
              <a:t>indirect employees or </a:t>
            </a:r>
            <a:r>
              <a:rPr lang="en-GB" sz="2000" dirty="0" smtClean="0"/>
              <a:t>contractors, unlimited amount of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Licence and 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May only be used if authorized by the licensee whereby</a:t>
            </a:r>
            <a:r>
              <a:rPr lang="en-GB" sz="2800" dirty="0"/>
              <a:t> </a:t>
            </a:r>
            <a:r>
              <a:rPr lang="en-GB" sz="2400" dirty="0"/>
              <a:t>information is captured in documents based on</a:t>
            </a:r>
            <a:r>
              <a:rPr lang="en-GB" sz="2800" dirty="0"/>
              <a:t> </a:t>
            </a:r>
            <a:r>
              <a:rPr lang="en-GB" sz="2400" dirty="0"/>
              <a:t>or making use of the Automated Template System</a:t>
            </a:r>
          </a:p>
          <a:p>
            <a:pPr lvl="1"/>
            <a:r>
              <a:rPr lang="en-GB" sz="2400" dirty="0" smtClean="0"/>
              <a:t>Applicable </a:t>
            </a:r>
            <a:r>
              <a:rPr lang="en-GB" sz="2400" dirty="0"/>
              <a:t>to any version of the Automated Template System specifically released to the licensee</a:t>
            </a:r>
          </a:p>
          <a:p>
            <a:pPr lvl="1"/>
            <a:r>
              <a:rPr lang="en-GB" sz="2400" dirty="0" smtClean="0"/>
              <a:t>Does </a:t>
            </a:r>
            <a:r>
              <a:rPr lang="en-GB" sz="2400" dirty="0"/>
              <a:t>not entitle the Licensee to </a:t>
            </a:r>
            <a:r>
              <a:rPr lang="en-GB" sz="2400" dirty="0" smtClean="0"/>
              <a:t>future upgrades </a:t>
            </a:r>
            <a:r>
              <a:rPr lang="en-GB" sz="2400" dirty="0"/>
              <a:t>or releases </a:t>
            </a:r>
            <a:r>
              <a:rPr lang="en-GB" sz="2400" dirty="0" smtClean="0"/>
              <a:t>unless otherwise agreed</a:t>
            </a:r>
          </a:p>
          <a:p>
            <a:pPr lvl="1"/>
            <a:r>
              <a:rPr lang="en-GB" sz="2400" dirty="0" smtClean="0"/>
              <a:t>Does </a:t>
            </a:r>
            <a:r>
              <a:rPr lang="en-GB" sz="2400" dirty="0"/>
              <a:t>not infringe on the </a:t>
            </a:r>
            <a:r>
              <a:rPr lang="en-GB" sz="2400" dirty="0" smtClean="0"/>
              <a:t>copyright</a:t>
            </a:r>
            <a:endParaRPr lang="en-GB" sz="2400" dirty="0"/>
          </a:p>
          <a:p>
            <a:pPr lvl="1"/>
            <a:r>
              <a:rPr lang="en-GB" sz="2400" dirty="0" smtClean="0"/>
              <a:t>In </a:t>
            </a:r>
            <a:r>
              <a:rPr lang="en-GB" sz="2400" dirty="0"/>
              <a:t>automatic effect if </a:t>
            </a:r>
            <a:r>
              <a:rPr lang="en-GB" sz="2400" dirty="0" smtClean="0"/>
              <a:t>the template </a:t>
            </a:r>
            <a:r>
              <a:rPr lang="en-GB" sz="2400" dirty="0"/>
              <a:t>system is </a:t>
            </a:r>
            <a:r>
              <a:rPr lang="en-GB" sz="2400" dirty="0" smtClean="0"/>
              <a:t>installed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dirty="0" smtClean="0"/>
              <a:t>The Automated </a:t>
            </a:r>
            <a:r>
              <a:rPr lang="en-GB" sz="2700" dirty="0"/>
              <a:t>Template System </a:t>
            </a:r>
            <a:r>
              <a:rPr lang="en-GB" sz="2700" dirty="0" smtClean="0"/>
              <a:t>enables managing &amp; maintaining documentation </a:t>
            </a:r>
            <a:r>
              <a:rPr lang="en-GB" sz="2700" dirty="0"/>
              <a:t>standards </a:t>
            </a:r>
            <a:r>
              <a:rPr lang="en-GB" sz="2700" dirty="0" smtClean="0"/>
              <a:t>in </a:t>
            </a:r>
            <a:r>
              <a:rPr lang="en-GB" sz="2700" dirty="0"/>
              <a:t>a </a:t>
            </a:r>
            <a:r>
              <a:rPr lang="en-GB" sz="2700" dirty="0" smtClean="0"/>
              <a:t>company when using MS Word</a:t>
            </a:r>
          </a:p>
          <a:p>
            <a:r>
              <a:rPr lang="en-GB" sz="2700" dirty="0" smtClean="0"/>
              <a:t>Provides flexibility with ease &amp; </a:t>
            </a:r>
            <a:r>
              <a:rPr lang="en-GB" sz="2700" dirty="0"/>
              <a:t>consistency of use</a:t>
            </a:r>
            <a:r>
              <a:rPr lang="en-GB" sz="2700" dirty="0" smtClean="0"/>
              <a:t> to enhance productivity &amp; </a:t>
            </a:r>
            <a:r>
              <a:rPr lang="en-GB" sz="2700" dirty="0"/>
              <a:t>efficiency of </a:t>
            </a:r>
            <a:r>
              <a:rPr lang="en-GB" sz="2700" dirty="0" smtClean="0"/>
              <a:t>users</a:t>
            </a:r>
            <a:r>
              <a:rPr lang="en-GB" sz="2700" dirty="0"/>
              <a:t> when generating different types of documents</a:t>
            </a:r>
            <a:endParaRPr lang="en-GB" sz="2700" dirty="0" smtClean="0"/>
          </a:p>
          <a:p>
            <a:r>
              <a:rPr lang="en-GB" sz="2700" dirty="0" smtClean="0"/>
              <a:t>Speeds up producing </a:t>
            </a:r>
            <a:r>
              <a:rPr lang="en-GB" sz="2700" dirty="0"/>
              <a:t>documents </a:t>
            </a:r>
            <a:r>
              <a:rPr lang="en-GB" sz="2700" dirty="0" smtClean="0"/>
              <a:t>with consistent </a:t>
            </a:r>
            <a:r>
              <a:rPr lang="en-GB" sz="2700" dirty="0"/>
              <a:t>and professional </a:t>
            </a:r>
            <a:r>
              <a:rPr lang="en-GB" sz="2700" dirty="0" smtClean="0"/>
              <a:t>appearance across the company</a:t>
            </a:r>
          </a:p>
          <a:p>
            <a:r>
              <a:rPr lang="en-GB" sz="2700" dirty="0"/>
              <a:t>Dramatically cuts down on editing time for all </a:t>
            </a:r>
            <a:r>
              <a:rPr lang="en-GB" sz="2700" dirty="0" smtClean="0"/>
              <a:t>users</a:t>
            </a:r>
            <a:endParaRPr lang="en-GB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F69-F202-4002-8B4A-18B1047BFC40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dirty="0" smtClean="0"/>
              <a:t>Enables </a:t>
            </a:r>
            <a:r>
              <a:rPr lang="en-GB" sz="2600" dirty="0"/>
              <a:t>efficient professional technical editing with minimal time wasted on formatting and appearance</a:t>
            </a:r>
          </a:p>
          <a:p>
            <a:r>
              <a:rPr lang="en-GB" sz="2600" dirty="0"/>
              <a:t>Integrates easily with engineering &amp; company processes and systems</a:t>
            </a:r>
          </a:p>
          <a:p>
            <a:r>
              <a:rPr lang="en-GB" sz="2600" dirty="0"/>
              <a:t>Overall system offers efficient, effective &amp; consistent maintenance</a:t>
            </a:r>
          </a:p>
          <a:p>
            <a:r>
              <a:rPr lang="en-GB" sz="2600" dirty="0" smtClean="0"/>
              <a:t>Default </a:t>
            </a:r>
            <a:r>
              <a:rPr lang="en-GB" sz="2600" dirty="0"/>
              <a:t>MS Word templates can be used to create standardized MS Word document layouts, </a:t>
            </a:r>
            <a:r>
              <a:rPr lang="en-GB" sz="2600" dirty="0" smtClean="0"/>
              <a:t>or system </a:t>
            </a:r>
            <a:r>
              <a:rPr lang="en-GB" sz="2600" dirty="0"/>
              <a:t>of registered company document </a:t>
            </a:r>
            <a:r>
              <a:rPr lang="en-GB" sz="2600" dirty="0" smtClean="0"/>
              <a:t>layouts</a:t>
            </a:r>
          </a:p>
          <a:p>
            <a:r>
              <a:rPr lang="en-GB" sz="2600" dirty="0"/>
              <a:t>Quality at the source – empower the </a:t>
            </a:r>
            <a:r>
              <a:rPr lang="en-GB" sz="2600" dirty="0" smtClean="0"/>
              <a:t>users!</a:t>
            </a:r>
            <a:endParaRPr lang="en-GB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F69-F202-4002-8B4A-18B1047BFC40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Copyright by J A Odendaal (the </a:t>
            </a:r>
            <a:r>
              <a:rPr lang="en-GB" i="1" dirty="0" smtClean="0"/>
              <a:t>Licensor</a:t>
            </a:r>
            <a:r>
              <a:rPr lang="en-GB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0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Components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340768"/>
            <a:ext cx="7776864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MS </a:t>
            </a:r>
            <a:r>
              <a:rPr lang="en-GB" dirty="0"/>
              <a:t>Word </a:t>
            </a:r>
            <a:r>
              <a:rPr lang="en-GB" dirty="0" smtClean="0"/>
              <a:t>Templates</a:t>
            </a:r>
          </a:p>
          <a:p>
            <a:pPr lvl="1"/>
            <a:r>
              <a:rPr lang="en-GB" dirty="0" smtClean="0"/>
              <a:t>Minimal default </a:t>
            </a:r>
            <a:r>
              <a:rPr lang="en-GB" dirty="0"/>
              <a:t>set </a:t>
            </a:r>
            <a:r>
              <a:rPr lang="en-GB" dirty="0" smtClean="0"/>
              <a:t>of </a:t>
            </a:r>
            <a:r>
              <a:rPr lang="en-GB" dirty="0"/>
              <a:t>MS Word templates (*.</a:t>
            </a:r>
            <a:r>
              <a:rPr lang="en-GB" dirty="0" err="1"/>
              <a:t>dotx</a:t>
            </a:r>
            <a:r>
              <a:rPr lang="en-GB" dirty="0"/>
              <a:t>, *.</a:t>
            </a:r>
            <a:r>
              <a:rPr lang="en-GB" dirty="0" err="1"/>
              <a:t>dotm</a:t>
            </a:r>
            <a:r>
              <a:rPr lang="en-GB" dirty="0" smtClean="0"/>
              <a:t>) that embodies </a:t>
            </a:r>
            <a:r>
              <a:rPr lang="en-GB" dirty="0"/>
              <a:t>company look &amp; feel (face value), implement company documentation standard</a:t>
            </a:r>
          </a:p>
          <a:p>
            <a:pPr lvl="1"/>
            <a:r>
              <a:rPr lang="en-GB" dirty="0" smtClean="0"/>
              <a:t>Automation </a:t>
            </a:r>
            <a:r>
              <a:rPr lang="en-GB" dirty="0"/>
              <a:t>part consolidated into a totally generic MS Word base template that does not offer any face value</a:t>
            </a:r>
          </a:p>
          <a:p>
            <a:pPr lvl="1"/>
            <a:r>
              <a:rPr lang="en-GB" dirty="0"/>
              <a:t>Default MS Word templates reference base template to gain access to automation </a:t>
            </a:r>
            <a:r>
              <a:rPr lang="en-GB" dirty="0" smtClean="0"/>
              <a:t>functionality</a:t>
            </a:r>
          </a:p>
          <a:p>
            <a:r>
              <a:rPr lang="en-GB" dirty="0"/>
              <a:t>Template Database</a:t>
            </a:r>
          </a:p>
          <a:p>
            <a:pPr lvl="1"/>
            <a:r>
              <a:rPr lang="en-GB" dirty="0"/>
              <a:t>Contains standardized abbreviations, case definitions for captions or headings, allowed style names, document type definitions, security classifications, etc.</a:t>
            </a:r>
          </a:p>
          <a:p>
            <a:pPr lvl="1"/>
            <a:r>
              <a:rPr lang="en-GB" dirty="0"/>
              <a:t>Based on MS </a:t>
            </a:r>
            <a:r>
              <a:rPr lang="en-GB" dirty="0" smtClean="0"/>
              <a:t>Excel</a:t>
            </a:r>
          </a:p>
          <a:p>
            <a:r>
              <a:rPr lang="en-GB" dirty="0"/>
              <a:t>Business Contacts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Contains list </a:t>
            </a:r>
            <a:r>
              <a:rPr lang="en-GB" dirty="0"/>
              <a:t>of business contacts, </a:t>
            </a:r>
            <a:r>
              <a:rPr lang="en-GB" dirty="0" smtClean="0"/>
              <a:t>their designations and </a:t>
            </a:r>
            <a:r>
              <a:rPr lang="en-GB" dirty="0"/>
              <a:t>business addresses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User </a:t>
            </a:r>
            <a:r>
              <a:rPr lang="en-GB" dirty="0"/>
              <a:t>Abbreviations Database</a:t>
            </a:r>
          </a:p>
          <a:p>
            <a:pPr lvl="1"/>
            <a:r>
              <a:rPr lang="en-GB" dirty="0"/>
              <a:t>User-defined abbreviation definitions, not overwritten </a:t>
            </a:r>
            <a:r>
              <a:rPr lang="en-GB" dirty="0" smtClean="0"/>
              <a:t>with Automated </a:t>
            </a:r>
            <a:r>
              <a:rPr lang="en-GB" dirty="0"/>
              <a:t>Template System updates</a:t>
            </a:r>
          </a:p>
          <a:p>
            <a:pPr lvl="1"/>
            <a:r>
              <a:rPr lang="en-GB" dirty="0"/>
              <a:t>Based on MS </a:t>
            </a:r>
            <a:r>
              <a:rPr lang="en-GB" dirty="0" smtClean="0"/>
              <a:t>Excel</a:t>
            </a:r>
          </a:p>
          <a:p>
            <a:r>
              <a:rPr lang="en-GB" dirty="0"/>
              <a:t>Product Data Management System (PDMS) Interface</a:t>
            </a:r>
          </a:p>
          <a:p>
            <a:pPr lvl="1"/>
            <a:r>
              <a:rPr lang="en-GB" dirty="0"/>
              <a:t>Provides interfacing code to exchange and control documents’ metadata or configuration data between a PDMS and the document itself</a:t>
            </a:r>
          </a:p>
          <a:p>
            <a:pPr lvl="1"/>
            <a:r>
              <a:rPr lang="en-GB" dirty="0"/>
              <a:t>Indirect interface to the PDMS, used in an offline mode of operation</a:t>
            </a:r>
          </a:p>
          <a:p>
            <a:pPr lvl="1"/>
            <a:r>
              <a:rPr lang="en-GB" dirty="0"/>
              <a:t>Example interfacing code resides in an Excel workbook</a:t>
            </a:r>
          </a:p>
          <a:p>
            <a:pPr lvl="1"/>
            <a:r>
              <a:rPr lang="en-GB" dirty="0"/>
              <a:t>Can be used as the official document index or interfacing code integrated with company’s PDMS</a:t>
            </a:r>
          </a:p>
          <a:p>
            <a:pPr marL="472061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Competency Database</a:t>
            </a:r>
          </a:p>
          <a:p>
            <a:pPr lvl="1"/>
            <a:r>
              <a:rPr lang="en-GB" dirty="0"/>
              <a:t>Provides a comprehensive tool to manage resource competencies within a company (required in formal industry sectors)</a:t>
            </a:r>
          </a:p>
          <a:p>
            <a:pPr lvl="1"/>
            <a:r>
              <a:rPr lang="en-GB" dirty="0"/>
              <a:t>Influences who may prepare, review and approve formal documents</a:t>
            </a:r>
          </a:p>
          <a:p>
            <a:pPr lvl="1"/>
            <a:r>
              <a:rPr lang="en-GB" dirty="0"/>
              <a:t>No direct interface with the MS Word templates; creates a simplified database for use with the MS Word templates</a:t>
            </a:r>
          </a:p>
          <a:p>
            <a:pPr lvl="1"/>
            <a:r>
              <a:rPr lang="en-GB" dirty="0"/>
              <a:t>Based on MS Excel</a:t>
            </a:r>
          </a:p>
          <a:p>
            <a:r>
              <a:rPr lang="en-GB" dirty="0"/>
              <a:t>Resources and Competencies Database</a:t>
            </a:r>
          </a:p>
          <a:p>
            <a:pPr lvl="1"/>
            <a:r>
              <a:rPr lang="en-GB" dirty="0"/>
              <a:t>Provides list of approved resources, their competency levels &amp; competency functions for specific project phases within specific competency areas</a:t>
            </a:r>
          </a:p>
          <a:p>
            <a:pPr lvl="1"/>
            <a:r>
              <a:rPr lang="en-GB" dirty="0"/>
              <a:t>Based on MS </a:t>
            </a:r>
            <a:r>
              <a:rPr lang="en-GB" dirty="0" smtClean="0"/>
              <a:t>Excel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Applications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Magick</a:t>
            </a:r>
            <a:r>
              <a:rPr lang="en-GB" dirty="0"/>
              <a:t> (</a:t>
            </a:r>
            <a:r>
              <a:rPr lang="en-GB" u="sng" dirty="0">
                <a:hlinkClick r:id="rId2"/>
              </a:rPr>
              <a:t>http://www.imagemagick.org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Open source, free for use, distributed under Apache 2.0 licence</a:t>
            </a:r>
          </a:p>
          <a:p>
            <a:pPr lvl="2"/>
            <a:r>
              <a:rPr lang="en-GB" dirty="0"/>
              <a:t>Used for creation of composite electronic signature image</a:t>
            </a:r>
          </a:p>
          <a:p>
            <a:pPr lvl="1"/>
            <a:r>
              <a:rPr lang="en-GB" dirty="0" err="1" smtClean="0"/>
              <a:t>Bullzip</a:t>
            </a:r>
            <a:r>
              <a:rPr lang="en-GB" dirty="0" smtClean="0"/>
              <a:t> </a:t>
            </a:r>
            <a:r>
              <a:rPr lang="en-GB" dirty="0"/>
              <a:t>PDF Printer (</a:t>
            </a:r>
            <a:r>
              <a:rPr lang="en-GB" u="sng" dirty="0">
                <a:hlinkClick r:id="rId3"/>
              </a:rPr>
              <a:t>http://www.bullzip.com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Free </a:t>
            </a:r>
            <a:r>
              <a:rPr lang="en-GB" dirty="0"/>
              <a:t>for up to 10 users in a </a:t>
            </a:r>
            <a:r>
              <a:rPr lang="en-GB" dirty="0" smtClean="0"/>
              <a:t>company</a:t>
            </a:r>
          </a:p>
          <a:p>
            <a:pPr lvl="2"/>
            <a:r>
              <a:rPr lang="en-GB" dirty="0" smtClean="0"/>
              <a:t>Optional installation</a:t>
            </a:r>
          </a:p>
          <a:p>
            <a:pPr lvl="2"/>
            <a:r>
              <a:rPr lang="en-GB" dirty="0" smtClean="0"/>
              <a:t>Provides ability </a:t>
            </a:r>
            <a:r>
              <a:rPr lang="en-GB" dirty="0"/>
              <a:t>to </a:t>
            </a:r>
            <a:r>
              <a:rPr lang="en-GB" dirty="0" smtClean="0"/>
              <a:t>programmatically apply </a:t>
            </a:r>
            <a:r>
              <a:rPr lang="en-GB" dirty="0"/>
              <a:t>copy protection to PDF </a:t>
            </a:r>
            <a:r>
              <a:rPr lang="en-GB" dirty="0" smtClean="0"/>
              <a:t>files</a:t>
            </a:r>
          </a:p>
          <a:p>
            <a:pPr lvl="2"/>
            <a:r>
              <a:rPr lang="en-GB" dirty="0" smtClean="0"/>
              <a:t>Enhances security </a:t>
            </a:r>
            <a:r>
              <a:rPr lang="en-GB" dirty="0"/>
              <a:t>of PDF files created by the signature </a:t>
            </a:r>
            <a:r>
              <a:rPr lang="en-GB" dirty="0" smtClean="0"/>
              <a:t>utility</a:t>
            </a:r>
          </a:p>
          <a:p>
            <a:pPr lvl="2"/>
            <a:r>
              <a:rPr lang="en-GB" dirty="0" smtClean="0"/>
              <a:t>If not installed automatic </a:t>
            </a:r>
            <a:r>
              <a:rPr lang="en-GB" dirty="0"/>
              <a:t>creation of </a:t>
            </a:r>
            <a:r>
              <a:rPr lang="en-GB" dirty="0" smtClean="0"/>
              <a:t>signed </a:t>
            </a:r>
            <a:r>
              <a:rPr lang="en-GB" dirty="0"/>
              <a:t>copy-protected PDF </a:t>
            </a:r>
            <a:r>
              <a:rPr lang="en-GB" dirty="0" smtClean="0"/>
              <a:t>documents not available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93B1-5116-4638-BD0F-A2959B9F667B}" type="datetime1">
              <a:rPr lang="en-GB" smtClean="0"/>
              <a:t>14/10/2014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Copyright by J A Odendaal (the </a:t>
            </a:r>
            <a:r>
              <a:rPr lang="en-GB" i="1" smtClean="0"/>
              <a:t>Licensor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2CF-22A1-4029-94DE-2C9A61F821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2239</TotalTime>
  <Words>1865</Words>
  <Application>Microsoft Office PowerPoint</Application>
  <PresentationFormat>A4 Paper (210x297 mm)</PresentationFormat>
  <Paragraphs>283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Automated Template System</vt:lpstr>
      <vt:lpstr>Contents</vt:lpstr>
      <vt:lpstr>Introduction</vt:lpstr>
      <vt:lpstr>Introduction</vt:lpstr>
      <vt:lpstr>System Components</vt:lpstr>
      <vt:lpstr>System Components</vt:lpstr>
      <vt:lpstr>System Components</vt:lpstr>
      <vt:lpstr>System Components</vt:lpstr>
      <vt:lpstr>System Components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Change Management</vt:lpstr>
      <vt:lpstr>Change Management</vt:lpstr>
      <vt:lpstr>Licence and Copyright</vt:lpstr>
      <vt:lpstr>Licence and Copyright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Odendaal</dc:creator>
  <cp:lastModifiedBy>Johannes Odendaal</cp:lastModifiedBy>
  <cp:revision>78</cp:revision>
  <dcterms:created xsi:type="dcterms:W3CDTF">2014-08-13T03:16:28Z</dcterms:created>
  <dcterms:modified xsi:type="dcterms:W3CDTF">2014-10-14T00:55:52Z</dcterms:modified>
</cp:coreProperties>
</file>