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62" r:id="rId6"/>
    <p:sldId id="263" r:id="rId7"/>
    <p:sldId id="265" r:id="rId8"/>
    <p:sldId id="2146847057" r:id="rId9"/>
    <p:sldId id="2146847060" r:id="rId10"/>
    <p:sldId id="2146847062" r:id="rId11"/>
    <p:sldId id="2146847061"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534648" y="89009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373095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Hansika </a:t>
            </a:r>
            <a:r>
              <a:rPr lang="en-US" sz="2000" b="1" dirty="0" err="1">
                <a:solidFill>
                  <a:schemeClr val="accent1">
                    <a:lumMod val="75000"/>
                  </a:schemeClr>
                </a:solidFill>
                <a:latin typeface="Arial" pitchFamily="34" charset="0"/>
                <a:cs typeface="Arial" pitchFamily="34" charset="0"/>
              </a:rPr>
              <a:t>Kancharla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Hansika </a:t>
            </a:r>
            <a:r>
              <a:rPr lang="en-US" sz="2000" b="1" dirty="0" err="1">
                <a:solidFill>
                  <a:schemeClr val="accent1">
                    <a:lumMod val="75000"/>
                  </a:schemeClr>
                </a:solidFill>
                <a:latin typeface="Arial"/>
                <a:cs typeface="Arial"/>
              </a:rPr>
              <a:t>Kancharla</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 National Institute Of Technology Sikkim.</a:t>
            </a:r>
          </a:p>
          <a:p>
            <a:r>
              <a:rPr lang="en-US" sz="2000" b="1" dirty="0">
                <a:solidFill>
                  <a:schemeClr val="accent1">
                    <a:lumMod val="75000"/>
                  </a:schemeClr>
                </a:solidFill>
                <a:latin typeface="Arial"/>
                <a:cs typeface="Arial"/>
              </a:rPr>
              <a:t>Branch :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6969" y="1468750"/>
            <a:ext cx="11613701" cy="4431135"/>
          </a:xfrm>
        </p:spPr>
        <p:txBody>
          <a:bodyPr>
            <a:normAutofit/>
          </a:bodyPr>
          <a:lstStyle/>
          <a:p>
            <a:pPr marL="0" indent="0">
              <a:buNone/>
            </a:pPr>
            <a:r>
              <a:rPr lang="en-US" sz="2400" dirty="0"/>
              <a:t>Develop a steganography tool using Python that can securely embed a secret message within an image file. The tool should utilize a user-provided passcode for basic protection, ensuring that only authorized individuals with the correct passcode can retrieve the hidden message. The implementation must maintain image fidelity, ensuring that the changes caused by embedding the message are imperceptible to the human eye. The solution should be robust, handling various message lengths and image types while providing a user-friendly experience for both embedding and extraction.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591871"/>
            <a:ext cx="11613485" cy="5563973"/>
          </a:xfrm>
        </p:spPr>
        <p:txBody>
          <a:bodyPr vert="horz" lIns="91440" tIns="45720" rIns="91440" bIns="45720" rtlCol="0" anchor="ctr">
            <a:noAutofit/>
          </a:bodyPr>
          <a:lstStyle/>
          <a:p>
            <a:pPr lvl="1">
              <a:lnSpc>
                <a:spcPct val="250000"/>
              </a:lnSpc>
              <a:buFont typeface="Wingdings" panose="05000000000000000000" pitchFamily="2" charset="2"/>
              <a:buChar char="q"/>
            </a:pPr>
            <a:r>
              <a:rPr lang="en-IN" sz="2000" dirty="0"/>
              <a:t>             </a:t>
            </a:r>
            <a:r>
              <a:rPr lang="en-IN" sz="2000" b="1" dirty="0">
                <a:solidFill>
                  <a:schemeClr val="accent1"/>
                </a:solidFill>
              </a:rPr>
              <a:t>Main Programming Language :  </a:t>
            </a:r>
            <a:r>
              <a:rPr lang="en-IN" sz="2000" dirty="0"/>
              <a:t>Python</a:t>
            </a:r>
          </a:p>
          <a:p>
            <a:pPr lvl="1">
              <a:lnSpc>
                <a:spcPct val="250000"/>
              </a:lnSpc>
              <a:buFont typeface="Wingdings" panose="05000000000000000000" pitchFamily="2" charset="2"/>
              <a:buChar char="q"/>
            </a:pPr>
            <a:r>
              <a:rPr lang="en-IN" sz="2000" dirty="0"/>
              <a:t>              </a:t>
            </a:r>
            <a:r>
              <a:rPr lang="en-IN" sz="2000" b="1" dirty="0">
                <a:solidFill>
                  <a:schemeClr val="accent1"/>
                </a:solidFill>
              </a:rPr>
              <a:t>Image Processing and manipulation :  </a:t>
            </a:r>
            <a:r>
              <a:rPr lang="en-IN" sz="2000" dirty="0"/>
              <a:t>OpenCV(cv2)</a:t>
            </a:r>
          </a:p>
          <a:p>
            <a:pPr lvl="1">
              <a:lnSpc>
                <a:spcPct val="250000"/>
              </a:lnSpc>
              <a:buFont typeface="Wingdings" panose="05000000000000000000" pitchFamily="2" charset="2"/>
              <a:buChar char="q"/>
            </a:pPr>
            <a:r>
              <a:rPr lang="en-IN" sz="2000" dirty="0"/>
              <a:t>             </a:t>
            </a:r>
            <a:r>
              <a:rPr lang="en-IN" sz="2000" b="1" dirty="0"/>
              <a:t> </a:t>
            </a:r>
            <a:r>
              <a:rPr lang="en-IN" sz="2000" b="1" dirty="0">
                <a:solidFill>
                  <a:schemeClr val="accent1"/>
                </a:solidFill>
              </a:rPr>
              <a:t>Image Format (lossless compression) : </a:t>
            </a:r>
            <a:r>
              <a:rPr lang="en-IN" sz="2000" dirty="0"/>
              <a:t>JPG</a:t>
            </a:r>
          </a:p>
          <a:p>
            <a:pPr lvl="1">
              <a:lnSpc>
                <a:spcPct val="250000"/>
              </a:lnSpc>
              <a:buFont typeface="Wingdings" panose="05000000000000000000" pitchFamily="2" charset="2"/>
              <a:buChar char="q"/>
            </a:pPr>
            <a:r>
              <a:rPr lang="en-IN" sz="2000" dirty="0"/>
              <a:t>             </a:t>
            </a:r>
            <a:r>
              <a:rPr lang="en-IN" sz="2000" b="1" dirty="0"/>
              <a:t> </a:t>
            </a:r>
            <a:r>
              <a:rPr lang="en-IN" sz="2000" b="1" dirty="0">
                <a:solidFill>
                  <a:schemeClr val="accent1"/>
                </a:solidFill>
              </a:rPr>
              <a:t>Development Environment  :  </a:t>
            </a:r>
            <a:r>
              <a:rPr lang="en-IN" sz="2000" dirty="0"/>
              <a:t>Python IDLE</a:t>
            </a:r>
          </a:p>
          <a:p>
            <a:pPr lvl="1">
              <a:lnSpc>
                <a:spcPct val="250000"/>
              </a:lnSpc>
              <a:buFont typeface="Wingdings" panose="05000000000000000000" pitchFamily="2" charset="2"/>
              <a:buChar char="q"/>
            </a:pPr>
            <a:r>
              <a:rPr lang="en-IN" sz="2000" dirty="0"/>
              <a:t>              </a:t>
            </a:r>
            <a:r>
              <a:rPr lang="en-IN" sz="2000" b="1" dirty="0">
                <a:solidFill>
                  <a:schemeClr val="accent1"/>
                </a:solidFill>
              </a:rPr>
              <a:t>Operating System : </a:t>
            </a:r>
            <a:r>
              <a:rPr lang="en-IN" sz="2000" dirty="0"/>
              <a:t>Windows 11               </a:t>
            </a: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05068" y="1558311"/>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BA0D6C61-17AE-F8B0-A6B0-4227A546B847}"/>
              </a:ext>
            </a:extLst>
          </p:cNvPr>
          <p:cNvSpPr>
            <a:spLocks noGrp="1" noChangeArrowheads="1"/>
          </p:cNvSpPr>
          <p:nvPr>
            <p:ph idx="1"/>
          </p:nvPr>
        </p:nvSpPr>
        <p:spPr bwMode="auto">
          <a:xfrm>
            <a:off x="1200622" y="2799133"/>
            <a:ext cx="977217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solidFill>
                <a:effectLst/>
                <a:latin typeface="Arial" panose="020B0604020202020204" pitchFamily="34" charset="0"/>
              </a:rPr>
              <a:t>Practical Steganography : </a:t>
            </a:r>
            <a:r>
              <a:rPr kumimoji="0" lang="en-US" altLang="en-US" sz="2000" b="0" i="0" u="none" strike="noStrike" cap="none" normalizeH="0" baseline="0" dirty="0">
                <a:ln>
                  <a:noFill/>
                </a:ln>
                <a:solidFill>
                  <a:schemeClr val="tx1"/>
                </a:solidFill>
                <a:effectLst/>
                <a:latin typeface="Arial" panose="020B0604020202020204" pitchFamily="34" charset="0"/>
              </a:rPr>
              <a:t>Demonstrates hiding data in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b="1" dirty="0">
                <a:solidFill>
                  <a:schemeClr val="accent1"/>
                </a:solidFill>
                <a:latin typeface="Arial" panose="020B0604020202020204" pitchFamily="34" charset="0"/>
              </a:rPr>
              <a:t>Scalable Design : </a:t>
            </a:r>
            <a:r>
              <a:rPr lang="en-US" altLang="en-US" sz="2000" dirty="0">
                <a:solidFill>
                  <a:schemeClr val="tx1"/>
                </a:solidFill>
                <a:latin typeface="Arial" panose="020B0604020202020204" pitchFamily="34" charset="0"/>
              </a:rPr>
              <a:t>Easy to adapt to advanced techniques.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solidFill>
                <a:effectLst/>
                <a:latin typeface="Arial" panose="020B0604020202020204" pitchFamily="34" charset="0"/>
              </a:rPr>
              <a:t>Real-Worl</a:t>
            </a:r>
            <a:r>
              <a:rPr lang="en-US" altLang="en-US" sz="2000" b="1" dirty="0">
                <a:solidFill>
                  <a:schemeClr val="accent1"/>
                </a:solidFill>
                <a:latin typeface="Arial" panose="020B0604020202020204" pitchFamily="34" charset="0"/>
              </a:rPr>
              <a:t>d Potential : </a:t>
            </a:r>
            <a:r>
              <a:rPr lang="en-US" altLang="en-US" sz="2000" dirty="0">
                <a:solidFill>
                  <a:schemeClr val="tx1"/>
                </a:solidFill>
                <a:latin typeface="Arial" panose="020B0604020202020204" pitchFamily="34" charset="0"/>
              </a:rPr>
              <a:t>Secure communication with robust   encryption(future).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solidFill>
                <a:effectLst/>
                <a:latin typeface="Arial" panose="020B0604020202020204" pitchFamily="34" charset="0"/>
              </a:rPr>
              <a:t>User-Friendly : </a:t>
            </a:r>
            <a:r>
              <a:rPr kumimoji="0" lang="en-US" altLang="en-US" sz="2000" b="0" i="0" u="none" strike="noStrike" cap="none" normalizeH="0" baseline="0" dirty="0">
                <a:ln>
                  <a:noFill/>
                </a:ln>
                <a:solidFill>
                  <a:schemeClr val="tx1"/>
                </a:solidFill>
                <a:effectLst/>
                <a:latin typeface="Arial" panose="020B0604020202020204" pitchFamily="34" charset="0"/>
              </a:rPr>
              <a:t>Simple in</a:t>
            </a:r>
            <a:r>
              <a:rPr lang="en-US" altLang="en-US" sz="2000" dirty="0">
                <a:solidFill>
                  <a:schemeClr val="tx1"/>
                </a:solidFill>
                <a:latin typeface="Arial" panose="020B0604020202020204" pitchFamily="34" charset="0"/>
              </a:rPr>
              <a:t>put/output.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accent1"/>
                </a:solidFill>
                <a:effectLst/>
                <a:latin typeface="Arial" panose="020B0604020202020204" pitchFamily="34" charset="0"/>
              </a:rPr>
              <a:t>Future Enhancements : </a:t>
            </a:r>
            <a:r>
              <a:rPr kumimoji="0" lang="en-US" altLang="en-US" sz="2000" b="0" i="0" u="none" strike="noStrike" cap="none" normalizeH="0" baseline="0" dirty="0">
                <a:ln>
                  <a:noFill/>
                </a:ln>
                <a:solidFill>
                  <a:schemeClr val="tx1"/>
                </a:solidFill>
                <a:effectLst/>
                <a:latin typeface="Arial" panose="020B0604020202020204" pitchFamily="34" charset="0"/>
              </a:rPr>
              <a:t>Stronger encryption (AES),advanced algorithms.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b="1" dirty="0">
                <a:solidFill>
                  <a:schemeClr val="accent1"/>
                </a:solidFill>
                <a:latin typeface="Arial" panose="020B0604020202020204" pitchFamily="34" charset="0"/>
              </a:rPr>
              <a:t>Current Limitation : </a:t>
            </a:r>
            <a:r>
              <a:rPr lang="en-US" altLang="en-US" sz="2000" dirty="0">
                <a:solidFill>
                  <a:schemeClr val="tx1"/>
                </a:solidFill>
                <a:latin typeface="Arial" panose="020B0604020202020204" pitchFamily="34" charset="0"/>
              </a:rPr>
              <a:t>Basic password (XOR) is insecure.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003222" y="4273826"/>
            <a:ext cx="11029615" cy="4673324"/>
          </a:xfrm>
        </p:spPr>
        <p:txBody>
          <a:bodyPr/>
          <a:lstStyle/>
          <a:p>
            <a:r>
              <a:rPr lang="en-IN" dirty="0"/>
              <a:t>Who are the end users</a:t>
            </a:r>
          </a:p>
        </p:txBody>
      </p:sp>
      <p:sp>
        <p:nvSpPr>
          <p:cNvPr id="5" name="Rectangle 3">
            <a:extLst>
              <a:ext uri="{FF2B5EF4-FFF2-40B4-BE49-F238E27FC236}">
                <a16:creationId xmlns:a16="http://schemas.microsoft.com/office/drawing/2014/main" id="{EBE3770B-2604-0A6B-5238-CA2707BB7E36}"/>
              </a:ext>
            </a:extLst>
          </p:cNvPr>
          <p:cNvSpPr>
            <a:spLocks noChangeArrowheads="1"/>
          </p:cNvSpPr>
          <p:nvPr/>
        </p:nvSpPr>
        <p:spPr bwMode="auto">
          <a:xfrm>
            <a:off x="831749" y="1357911"/>
            <a:ext cx="9590445" cy="525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1"/>
                </a:solidFill>
                <a:effectLst/>
                <a:latin typeface="Arial" panose="020B0604020202020204" pitchFamily="34" charset="0"/>
              </a:rPr>
              <a:t> Developers</a:t>
            </a:r>
            <a:r>
              <a:rPr lang="en-US" altLang="en-US" b="1" dirty="0">
                <a:solidFill>
                  <a:schemeClr val="accent1"/>
                </a:solidFill>
                <a:latin typeface="Arial" panose="020B0604020202020204" pitchFamily="34" charset="0"/>
              </a:rPr>
              <a:t> </a:t>
            </a:r>
            <a:r>
              <a:rPr kumimoji="0" lang="en-US" altLang="en-US" sz="1800" b="1" i="0" u="none" strike="noStrike" cap="none" normalizeH="0" baseline="0" dirty="0">
                <a:ln>
                  <a:noFill/>
                </a:ln>
                <a:solidFill>
                  <a:schemeClr val="accent1"/>
                </a:solidFill>
                <a:effectLst/>
                <a:latin typeface="Arial" panose="020B0604020202020204" pitchFamily="34" charset="0"/>
              </a:rPr>
              <a:t>:</a:t>
            </a:r>
            <a:r>
              <a:rPr kumimoji="0" lang="en-US" altLang="en-US" sz="1800" b="0" i="0" u="none" strike="noStrike" cap="none" normalizeH="0" baseline="0" dirty="0">
                <a:ln>
                  <a:noFill/>
                </a:ln>
                <a:solidFill>
                  <a:schemeClr val="accent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tool primarily targets developers and cybersecurity professionals. Developers can integrate its functionality into larger applications . Cybersecurity professionals can use it for incident response, forensics, or secure organizational communication. The open-source nature fosters community contributions and feature expansion.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1"/>
                </a:solidFill>
                <a:effectLst/>
                <a:latin typeface="Arial" panose="020B0604020202020204" pitchFamily="34" charset="0"/>
              </a:rPr>
              <a:t>Potential Users</a:t>
            </a:r>
            <a:r>
              <a:rPr kumimoji="0" lang="en-US" altLang="en-US" sz="1800" b="1" i="0" u="none" strike="noStrike" cap="none" normalizeH="0" dirty="0">
                <a:ln>
                  <a:noFill/>
                </a:ln>
                <a:solidFill>
                  <a:schemeClr val="accent1"/>
                </a:solidFill>
                <a:effectLst/>
                <a:latin typeface="Arial" panose="020B0604020202020204" pitchFamily="34" charset="0"/>
              </a:rPr>
              <a:t> </a:t>
            </a:r>
            <a:r>
              <a:rPr kumimoji="0" lang="en-US" altLang="en-US" sz="1800" b="1" i="0" u="none" strike="noStrike" cap="none" normalizeH="0" baseline="0" dirty="0">
                <a:ln>
                  <a:noFill/>
                </a:ln>
                <a:solidFill>
                  <a:schemeClr val="accent1"/>
                </a:solidFill>
                <a:effectLst/>
                <a:latin typeface="Arial" panose="020B0604020202020204" pitchFamily="34" charset="0"/>
              </a:rPr>
              <a:t>:</a:t>
            </a:r>
            <a:endParaRPr kumimoji="0" lang="en-US" altLang="en-US" sz="1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Currently a proof-of-concept, this tool aims to serve individuals and organizations needing discreet communication . Potential users include journalists, activists, or businesses protecting sensitive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Future development will focus on robust encryption and user-friendly interfaces for broader accessibility.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1"/>
                </a:solidFill>
                <a:effectLst/>
                <a:latin typeface="Arial" panose="020B0604020202020204" pitchFamily="34" charset="0"/>
              </a:rPr>
              <a:t>Balanced</a:t>
            </a:r>
            <a:r>
              <a:rPr kumimoji="0" lang="en-US" altLang="en-US" sz="1800" b="1" i="0" u="none" strike="noStrike" cap="none" normalizeH="0" dirty="0">
                <a:ln>
                  <a:noFill/>
                </a:ln>
                <a:solidFill>
                  <a:schemeClr val="accent1"/>
                </a:solidFill>
                <a:effectLst/>
                <a:latin typeface="Arial" panose="020B0604020202020204" pitchFamily="34" charset="0"/>
              </a:rPr>
              <a:t> </a:t>
            </a:r>
            <a:r>
              <a:rPr kumimoji="0" lang="en-US" altLang="en-US" sz="1800" b="1" i="0" u="none" strike="noStrike" cap="none" normalizeH="0" baseline="0" dirty="0">
                <a:ln>
                  <a:noFill/>
                </a:ln>
                <a:solidFill>
                  <a:schemeClr val="accent1"/>
                </a:solidFill>
                <a:effectLst/>
                <a:latin typeface="Arial" panose="020B0604020202020204" pitchFamily="34" charset="0"/>
              </a:rPr>
              <a:t>:</a:t>
            </a:r>
            <a:endParaRPr kumimoji="0" lang="en-US" altLang="en-US" sz="1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tool serves both developers/cybersecurity experts (via API integration) and individuals seeking simple secure data hiding. Future development balances enhanced security with user-friendly design, catering to both specialized and general user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384594" y="458316"/>
            <a:ext cx="11029616" cy="530296"/>
          </a:xfrm>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4DC3E8C-DC9B-BBB2-D620-65C05599AF0E}"/>
              </a:ext>
            </a:extLst>
          </p:cNvPr>
          <p:cNvPicPr>
            <a:picLocks noChangeAspect="1"/>
          </p:cNvPicPr>
          <p:nvPr/>
        </p:nvPicPr>
        <p:blipFill>
          <a:blip r:embed="rId2"/>
          <a:srcRect r="2369"/>
          <a:stretch/>
        </p:blipFill>
        <p:spPr>
          <a:xfrm>
            <a:off x="313474" y="905876"/>
            <a:ext cx="3466046" cy="3796748"/>
          </a:xfrm>
          <a:prstGeom prst="rect">
            <a:avLst/>
          </a:prstGeom>
        </p:spPr>
      </p:pic>
      <p:pic>
        <p:nvPicPr>
          <p:cNvPr id="15" name="Picture 14">
            <a:extLst>
              <a:ext uri="{FF2B5EF4-FFF2-40B4-BE49-F238E27FC236}">
                <a16:creationId xmlns:a16="http://schemas.microsoft.com/office/drawing/2014/main" id="{42E8DBF9-6C2C-11D4-FDF8-879290336362}"/>
              </a:ext>
            </a:extLst>
          </p:cNvPr>
          <p:cNvPicPr>
            <a:picLocks noChangeAspect="1"/>
          </p:cNvPicPr>
          <p:nvPr/>
        </p:nvPicPr>
        <p:blipFill>
          <a:blip r:embed="rId3"/>
          <a:stretch>
            <a:fillRect/>
          </a:stretch>
        </p:blipFill>
        <p:spPr>
          <a:xfrm>
            <a:off x="5279273" y="383167"/>
            <a:ext cx="6098210" cy="2553056"/>
          </a:xfrm>
          <a:prstGeom prst="rect">
            <a:avLst/>
          </a:prstGeom>
        </p:spPr>
      </p:pic>
      <p:pic>
        <p:nvPicPr>
          <p:cNvPr id="19" name="Content Placeholder 18">
            <a:extLst>
              <a:ext uri="{FF2B5EF4-FFF2-40B4-BE49-F238E27FC236}">
                <a16:creationId xmlns:a16="http://schemas.microsoft.com/office/drawing/2014/main" id="{2129809B-A1F6-BAB6-9CFC-3D6A7DE69EE9}"/>
              </a:ext>
            </a:extLst>
          </p:cNvPr>
          <p:cNvPicPr>
            <a:picLocks noGrp="1" noChangeAspect="1"/>
          </p:cNvPicPr>
          <p:nvPr>
            <p:ph idx="1"/>
          </p:nvPr>
        </p:nvPicPr>
        <p:blipFill>
          <a:blip r:embed="rId4"/>
          <a:srcRect l="11358" r="12199"/>
          <a:stretch/>
        </p:blipFill>
        <p:spPr>
          <a:xfrm>
            <a:off x="5405120" y="2706895"/>
            <a:ext cx="5730240" cy="4151105"/>
          </a:xfrm>
        </p:spPr>
      </p:pic>
      <p:pic>
        <p:nvPicPr>
          <p:cNvPr id="4" name="Picture 3">
            <a:extLst>
              <a:ext uri="{FF2B5EF4-FFF2-40B4-BE49-F238E27FC236}">
                <a16:creationId xmlns:a16="http://schemas.microsoft.com/office/drawing/2014/main" id="{02087785-0FBE-F6B0-0044-51224EE1CF5C}"/>
              </a:ext>
            </a:extLst>
          </p:cNvPr>
          <p:cNvPicPr>
            <a:picLocks noChangeAspect="1"/>
          </p:cNvPicPr>
          <p:nvPr/>
        </p:nvPicPr>
        <p:blipFill>
          <a:blip r:embed="rId5"/>
          <a:srcRect l="-742" t="84088" r="60000" b="5844"/>
          <a:stretch/>
        </p:blipFill>
        <p:spPr>
          <a:xfrm>
            <a:off x="205740" y="4824111"/>
            <a:ext cx="5186045" cy="65214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1072805" y="967627"/>
            <a:ext cx="11029616" cy="530296"/>
          </a:xfrm>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682406" y="859574"/>
            <a:ext cx="8356329" cy="5482232"/>
          </a:xfrm>
        </p:spPr>
        <p:txBody>
          <a:bodyPr>
            <a:normAutofit/>
          </a:bodyPr>
          <a:lstStyle/>
          <a:p>
            <a:pPr marL="0" indent="0">
              <a:buNone/>
            </a:pPr>
            <a:r>
              <a:rPr lang="en-IN" sz="2000" dirty="0"/>
              <a:t>This  project Successfully developed a foundational steganography tool capable of embedding text messages within images using the Least Significant bit(LSB)</a:t>
            </a:r>
            <a:r>
              <a:rPr lang="en-US" sz="2000" dirty="0"/>
              <a:t> modification technique. While a basic passcode system was implemented for demonstration, future development will prioritize integrating robust encryption algorithms, such as AES, to ensure true security in real-world applications.  Furthermore, research into more advanced steganographic methods will be explored to enhance the tool's capacity, imperceptibility, and resilience against steganalysis. This work serves as a valuable proof-of-concept, laying the groundwork for creating a more sophisticated and secure steganography solution capable of protecting sensitive information in an increasingly digital world.</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2075695" y="613768"/>
            <a:ext cx="7245285" cy="4853818"/>
          </a:xfrm>
        </p:spPr>
        <p:txBody>
          <a:bodyPr/>
          <a:lstStyle/>
          <a:p>
            <a:r>
              <a:rPr lang="en-IN" dirty="0"/>
              <a:t>https://github.com/hansikakancharla/my-cybersecurity-project-aicte.git</a:t>
            </a:r>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q"/>
            </a:pPr>
            <a:r>
              <a:rPr lang="en-IN" dirty="0"/>
              <a:t> </a:t>
            </a:r>
            <a:r>
              <a:rPr lang="en-IN" b="1" dirty="0">
                <a:solidFill>
                  <a:schemeClr val="accent1"/>
                </a:solidFill>
              </a:rPr>
              <a:t>Enhance Security: </a:t>
            </a:r>
            <a:r>
              <a:rPr lang="en-IN" dirty="0"/>
              <a:t>Integrate robust AES encryption and explore steganalysis countermeasures. </a:t>
            </a:r>
          </a:p>
          <a:p>
            <a:pPr>
              <a:buFont typeface="Wingdings" panose="05000000000000000000" pitchFamily="2" charset="2"/>
              <a:buChar char="q"/>
            </a:pPr>
            <a:r>
              <a:rPr lang="en-IN" dirty="0"/>
              <a:t> </a:t>
            </a:r>
            <a:r>
              <a:rPr lang="en-IN" b="1" dirty="0">
                <a:solidFill>
                  <a:schemeClr val="accent1"/>
                </a:solidFill>
              </a:rPr>
              <a:t>Expand Functionality: </a:t>
            </a:r>
            <a:r>
              <a:rPr lang="en-IN" dirty="0"/>
              <a:t>Support diverse data types (images, audio) and increase embedding capacity. </a:t>
            </a:r>
          </a:p>
          <a:p>
            <a:pPr>
              <a:buFont typeface="Wingdings" panose="05000000000000000000" pitchFamily="2" charset="2"/>
              <a:buChar char="q"/>
            </a:pPr>
            <a:r>
              <a:rPr lang="en-IN" b="1" dirty="0">
                <a:solidFill>
                  <a:schemeClr val="accent1"/>
                </a:solidFill>
              </a:rPr>
              <a:t>Improve User Experience: </a:t>
            </a:r>
            <a:r>
              <a:rPr lang="en-IN" dirty="0"/>
              <a:t>Develop a user-friendly graphical interface. </a:t>
            </a:r>
          </a:p>
          <a:p>
            <a:pPr>
              <a:buFont typeface="Wingdings" panose="05000000000000000000" pitchFamily="2" charset="2"/>
              <a:buChar char="q"/>
            </a:pPr>
            <a:r>
              <a:rPr lang="en-IN" b="1" dirty="0">
                <a:solidFill>
                  <a:schemeClr val="accent1"/>
                </a:solidFill>
              </a:rPr>
              <a:t>Ensure Compatibility: </a:t>
            </a:r>
            <a:r>
              <a:rPr lang="en-IN" dirty="0"/>
              <a:t>Make the tool cross-platform compatible (Windows, macOS, Linux).</a:t>
            </a:r>
          </a:p>
          <a:p>
            <a:pPr>
              <a:buFont typeface="Wingdings" panose="05000000000000000000" pitchFamily="2" charset="2"/>
              <a:buChar char="q"/>
            </a:pPr>
            <a:r>
              <a:rPr lang="en-IN" b="1" dirty="0"/>
              <a:t>  </a:t>
            </a:r>
            <a:r>
              <a:rPr lang="en-IN" b="1" dirty="0">
                <a:solidFill>
                  <a:schemeClr val="accent1"/>
                </a:solidFill>
              </a:rPr>
              <a:t>API Development: </a:t>
            </a:r>
            <a:r>
              <a:rPr lang="en-IN" dirty="0"/>
              <a:t>Create an API for easy integration into other applications.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576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PROJECT TITLE : Secure data hiding in images using steganography</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hansika hansika</cp:lastModifiedBy>
  <cp:revision>28</cp:revision>
  <dcterms:created xsi:type="dcterms:W3CDTF">2021-05-26T16:50:10Z</dcterms:created>
  <dcterms:modified xsi:type="dcterms:W3CDTF">2025-02-23T10:04:55Z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