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41"/>
  </p:notesMasterIdLst>
  <p:sldIdLst>
    <p:sldId id="315" r:id="rId5"/>
    <p:sldId id="257" r:id="rId6"/>
    <p:sldId id="258" r:id="rId7"/>
    <p:sldId id="269" r:id="rId8"/>
    <p:sldId id="277" r:id="rId9"/>
    <p:sldId id="316" r:id="rId10"/>
    <p:sldId id="323" r:id="rId11"/>
    <p:sldId id="317" r:id="rId12"/>
    <p:sldId id="318" r:id="rId13"/>
    <p:sldId id="319" r:id="rId14"/>
    <p:sldId id="320" r:id="rId15"/>
    <p:sldId id="321" r:id="rId16"/>
    <p:sldId id="322" r:id="rId17"/>
    <p:sldId id="324" r:id="rId18"/>
    <p:sldId id="325" r:id="rId19"/>
    <p:sldId id="327" r:id="rId20"/>
    <p:sldId id="329" r:id="rId21"/>
    <p:sldId id="328" r:id="rId22"/>
    <p:sldId id="330" r:id="rId23"/>
    <p:sldId id="331" r:id="rId24"/>
    <p:sldId id="326" r:id="rId25"/>
    <p:sldId id="332" r:id="rId26"/>
    <p:sldId id="310" r:id="rId27"/>
    <p:sldId id="266" r:id="rId28"/>
    <p:sldId id="333" r:id="rId29"/>
    <p:sldId id="335" r:id="rId30"/>
    <p:sldId id="349" r:id="rId31"/>
    <p:sldId id="343" r:id="rId32"/>
    <p:sldId id="342" r:id="rId33"/>
    <p:sldId id="341" r:id="rId34"/>
    <p:sldId id="344" r:id="rId35"/>
    <p:sldId id="348" r:id="rId36"/>
    <p:sldId id="346" r:id="rId37"/>
    <p:sldId id="350" r:id="rId38"/>
    <p:sldId id="351" r:id="rId39"/>
    <p:sldId id="30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>
        <p:scale>
          <a:sx n="100" d="100"/>
          <a:sy n="100" d="100"/>
        </p:scale>
        <p:origin x="-197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93BCE-0E4E-439F-99B7-B0B558BE1B7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786E9-57F5-4F0B-8B8F-1CF024C02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9291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409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3" pos="721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8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3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6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9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2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AFD37-AD10-44C5-8B24-D05412B107A6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IGATE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5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143000"/>
            <a:ext cx="5486400" cy="2971800"/>
          </a:xfrm>
        </p:spPr>
        <p:txBody>
          <a:bodyPr>
            <a:noAutofit/>
          </a:bodyPr>
          <a:lstStyle/>
          <a:p>
            <a:pPr algn="ctr"/>
            <a:r>
              <a:rPr lang="en-US" sz="4000" i="1" spc="50" dirty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Census Reporting</a:t>
            </a:r>
            <a:br>
              <a:rPr lang="en-US" sz="4000" i="1" spc="50" dirty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i="1" spc="50" dirty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br>
              <a:rPr lang="en-US" sz="4000" i="1" spc="50" dirty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i="1" spc="50" dirty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(CRP)</a:t>
            </a:r>
            <a:r>
              <a:rPr lang="en-US" sz="4000" spc="50" dirty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spc="50" dirty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2400"/>
            <a:ext cx="5257800" cy="381000"/>
          </a:xfrm>
        </p:spPr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Data Conversion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62000"/>
            <a:ext cx="80772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2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76201"/>
            <a:ext cx="4343400" cy="457200"/>
          </a:xfrm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Upper Trim and Replace Null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8610600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76201"/>
            <a:ext cx="4724400" cy="457200"/>
          </a:xfrm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Aggregate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8153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1"/>
            <a:ext cx="4648200" cy="457200"/>
          </a:xfrm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Validation check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8686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76201"/>
            <a:ext cx="3733800" cy="609600"/>
          </a:xfrm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Populate Tables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524000"/>
            <a:ext cx="4038600" cy="23622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City Dimension Table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Education Dimension Table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Occupation Dimension Table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Person Dimension Table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Fact Table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362075"/>
            <a:ext cx="2133600" cy="3962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OLEDB</a:t>
            </a:r>
          </a:p>
          <a:p>
            <a:pPr algn="ctr"/>
            <a:r>
              <a:rPr lang="en-US" dirty="0" smtClean="0"/>
              <a:t>Staging </a:t>
            </a:r>
          </a:p>
          <a:p>
            <a:pPr algn="ctr"/>
            <a:r>
              <a:rPr lang="en-US" dirty="0" smtClean="0"/>
              <a:t>Cleaned Data Table</a:t>
            </a:r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52825" y="1371600"/>
            <a:ext cx="1905000" cy="76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Look Up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(Target Table)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53200" y="1524000"/>
            <a:ext cx="22098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 Dimension Table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62225" y="179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57825" y="1790700"/>
            <a:ext cx="10953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276225"/>
            <a:ext cx="4572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Dimension Tables</a:t>
            </a:r>
            <a:endParaRPr lang="en-US" sz="2400" i="1" dirty="0"/>
          </a:p>
        </p:txBody>
      </p:sp>
      <p:sp>
        <p:nvSpPr>
          <p:cNvPr id="6" name="Rounded Rectangle 5"/>
          <p:cNvSpPr/>
          <p:nvPr/>
        </p:nvSpPr>
        <p:spPr>
          <a:xfrm>
            <a:off x="3571875" y="2438400"/>
            <a:ext cx="1904999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Look Up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(Target Table)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81400" y="3352800"/>
            <a:ext cx="1933574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Look Up</a:t>
            </a:r>
            <a:endParaRPr lang="en-US" i="1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(Target Table)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90925" y="4267200"/>
            <a:ext cx="1924049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Look Up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(Target Table)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90800" y="276225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00325" y="367665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90800" y="46101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553200" y="2438400"/>
            <a:ext cx="22479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Education Dimension Table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610349" y="3343275"/>
            <a:ext cx="22098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Occupation Dimension Table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657974" y="4267200"/>
            <a:ext cx="2143125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Dimension Table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76874" y="2743200"/>
            <a:ext cx="10953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14975" y="3648075"/>
            <a:ext cx="10953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4619625"/>
            <a:ext cx="10953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5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8601"/>
            <a:ext cx="4648200" cy="533399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City Dimension Table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2133600" cy="4005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4" y="1447800"/>
            <a:ext cx="250105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2401"/>
            <a:ext cx="4876800" cy="533399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Education Dimension Table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6" y="1157602"/>
            <a:ext cx="3610575" cy="45059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8250"/>
            <a:ext cx="2380552" cy="172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52401"/>
            <a:ext cx="5029200" cy="5334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Occupation </a:t>
            </a:r>
            <a:r>
              <a:rPr lang="en-US" i="1" dirty="0">
                <a:solidFill>
                  <a:schemeClr val="tx1"/>
                </a:solidFill>
              </a:rPr>
              <a:t>D</a:t>
            </a:r>
            <a:r>
              <a:rPr lang="en-US" i="1" dirty="0" smtClean="0">
                <a:solidFill>
                  <a:schemeClr val="tx1"/>
                </a:solidFill>
              </a:rPr>
              <a:t>imension Table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7497"/>
            <a:ext cx="3410426" cy="4163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480865"/>
            <a:ext cx="2067214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52401"/>
            <a:ext cx="4343400" cy="5334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Person Dimension Table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14400"/>
            <a:ext cx="5596315" cy="517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2525" y="4405787"/>
            <a:ext cx="3725949" cy="720725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200" b="1" i="1" u="sng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Under the guidance of :</a:t>
            </a:r>
            <a:r>
              <a:rPr lang="en-US" sz="2800" i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sz="2800" i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n-US" sz="2400" i="1" cap="all" dirty="0">
              <a:ln w="0"/>
              <a:solidFill>
                <a:schemeClr val="tx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819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86175" y="437935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Mr. Rahul Kulkarni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" y="990600"/>
            <a:ext cx="4038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i="1" u="sng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Project Team:</a:t>
            </a:r>
            <a:endParaRPr lang="en-US" sz="2400" b="1" i="1" u="sng" cap="all" spc="0" dirty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1425" y="1044476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/>
              <a:t>Akshay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Devkate</a:t>
            </a:r>
            <a:endParaRPr lang="en-US" sz="2400" b="1" i="1" dirty="0" smtClean="0"/>
          </a:p>
          <a:p>
            <a:r>
              <a:rPr lang="en-US" sz="2400" b="1" i="1" dirty="0" err="1" smtClean="0"/>
              <a:t>Kanmani</a:t>
            </a:r>
            <a:r>
              <a:rPr lang="en-US" sz="2400" b="1" i="1" dirty="0" smtClean="0"/>
              <a:t> k</a:t>
            </a:r>
          </a:p>
          <a:p>
            <a:r>
              <a:rPr lang="en-US" sz="2400" b="1" i="1" dirty="0" err="1" smtClean="0"/>
              <a:t>Poonam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Wathodkar</a:t>
            </a:r>
            <a:endParaRPr lang="en-US" sz="2400" b="1" i="1" dirty="0" smtClean="0"/>
          </a:p>
          <a:p>
            <a:r>
              <a:rPr lang="en-US" sz="2400" b="1" i="1" dirty="0" err="1" smtClean="0"/>
              <a:t>Roseleena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Bharali</a:t>
            </a:r>
            <a:endParaRPr lang="en-US" sz="2400" b="1" i="1" dirty="0" smtClean="0"/>
          </a:p>
          <a:p>
            <a:r>
              <a:rPr lang="en-US" sz="2400" b="1" i="1" dirty="0" err="1" smtClean="0"/>
              <a:t>Laxmi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Nirmal</a:t>
            </a:r>
            <a:endParaRPr lang="en-US" sz="2400" b="1" i="1" dirty="0" smtClean="0"/>
          </a:p>
          <a:p>
            <a:r>
              <a:rPr lang="en-US" sz="2400" b="1" i="1" dirty="0" err="1" smtClean="0"/>
              <a:t>Shivangi</a:t>
            </a:r>
            <a:endParaRPr lang="en-US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815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8600"/>
            <a:ext cx="89916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4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2400"/>
            <a:ext cx="4343400" cy="533400"/>
          </a:xfrm>
          <a:solidFill>
            <a:schemeClr val="tx2">
              <a:lumMod val="40000"/>
              <a:lumOff val="60000"/>
            </a:schemeClr>
          </a:solidFill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Populating Fact Table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1524000"/>
            <a:ext cx="2286000" cy="3962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</a:t>
            </a:r>
          </a:p>
          <a:p>
            <a:pPr algn="ctr"/>
            <a:r>
              <a:rPr lang="en-US" dirty="0" smtClean="0"/>
              <a:t>Table</a:t>
            </a:r>
          </a:p>
          <a:p>
            <a:pPr algn="ctr"/>
            <a:r>
              <a:rPr lang="en-US" dirty="0" smtClean="0"/>
              <a:t>(Valid_Census_93)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05200" y="1066800"/>
            <a:ext cx="19812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City_dim</a:t>
            </a:r>
            <a:r>
              <a:rPr lang="en-US" dirty="0"/>
              <a:t>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5200" y="2133600"/>
            <a:ext cx="1981200" cy="76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Education_dim1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200" y="3200400"/>
            <a:ext cx="2286000" cy="685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Occupation_dim</a:t>
            </a:r>
            <a:r>
              <a:rPr lang="en-US" dirty="0"/>
              <a:t>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05200" y="4343400"/>
            <a:ext cx="1981200" cy="838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Person_dim1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19800" y="1676400"/>
            <a:ext cx="2209800" cy="3733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 Table</a:t>
            </a:r>
          </a:p>
          <a:p>
            <a:pPr algn="ctr"/>
            <a:r>
              <a:rPr lang="en-US" dirty="0" smtClean="0"/>
              <a:t>(Census_Fact_93)</a:t>
            </a:r>
            <a:endParaRPr lang="en-US" dirty="0"/>
          </a:p>
        </p:txBody>
      </p:sp>
      <p:cxnSp>
        <p:nvCxnSpPr>
          <p:cNvPr id="14" name="Straight Connector 13"/>
          <p:cNvCxnSpPr>
            <a:stCxn id="5" idx="0"/>
          </p:cNvCxnSpPr>
          <p:nvPr/>
        </p:nvCxnSpPr>
        <p:spPr>
          <a:xfrm flipV="1">
            <a:off x="1828800" y="1219200"/>
            <a:ext cx="0" cy="3048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28800" y="1219200"/>
            <a:ext cx="16764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7" idx="0"/>
          </p:cNvCxnSpPr>
          <p:nvPr/>
        </p:nvCxnSpPr>
        <p:spPr>
          <a:xfrm>
            <a:off x="4495800" y="1676400"/>
            <a:ext cx="0" cy="4572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</p:cNvCxnSpPr>
          <p:nvPr/>
        </p:nvCxnSpPr>
        <p:spPr>
          <a:xfrm>
            <a:off x="4495800" y="2895600"/>
            <a:ext cx="0" cy="3048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9" idx="0"/>
          </p:cNvCxnSpPr>
          <p:nvPr/>
        </p:nvCxnSpPr>
        <p:spPr>
          <a:xfrm>
            <a:off x="4495800" y="3886200"/>
            <a:ext cx="0" cy="4572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</p:cNvCxnSpPr>
          <p:nvPr/>
        </p:nvCxnSpPr>
        <p:spPr>
          <a:xfrm>
            <a:off x="5486400" y="1371600"/>
            <a:ext cx="1371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58000" y="1371600"/>
            <a:ext cx="0" cy="3048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3"/>
          </p:cNvCxnSpPr>
          <p:nvPr/>
        </p:nvCxnSpPr>
        <p:spPr>
          <a:xfrm>
            <a:off x="5486400" y="2514600"/>
            <a:ext cx="5334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3"/>
            <a:endCxn id="10" idx="1"/>
          </p:cNvCxnSpPr>
          <p:nvPr/>
        </p:nvCxnSpPr>
        <p:spPr>
          <a:xfrm>
            <a:off x="5791200" y="3543300"/>
            <a:ext cx="228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</p:cNvCxnSpPr>
          <p:nvPr/>
        </p:nvCxnSpPr>
        <p:spPr>
          <a:xfrm>
            <a:off x="5486400" y="4762500"/>
            <a:ext cx="5334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7" idx="1"/>
          </p:cNvCxnSpPr>
          <p:nvPr/>
        </p:nvCxnSpPr>
        <p:spPr>
          <a:xfrm>
            <a:off x="2971800" y="2514600"/>
            <a:ext cx="5334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3"/>
            <a:endCxn id="8" idx="1"/>
          </p:cNvCxnSpPr>
          <p:nvPr/>
        </p:nvCxnSpPr>
        <p:spPr>
          <a:xfrm>
            <a:off x="2971800" y="3505200"/>
            <a:ext cx="533400" cy="381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9" idx="1"/>
          </p:cNvCxnSpPr>
          <p:nvPr/>
        </p:nvCxnSpPr>
        <p:spPr>
          <a:xfrm>
            <a:off x="2971800" y="4762500"/>
            <a:ext cx="5334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28800" y="1219200"/>
            <a:ext cx="0" cy="381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2401"/>
            <a:ext cx="3886200" cy="533399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Fact Table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871184"/>
            <a:ext cx="4510398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6875" y="150167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Fact table data</a:t>
            </a:r>
            <a:endParaRPr lang="en-US" sz="2400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602307"/>
            <a:ext cx="876299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43000" y="211365"/>
            <a:ext cx="6038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 smtClean="0">
                <a:latin typeface="+mj-lt"/>
              </a:rPr>
              <a:t>Automation</a:t>
            </a:r>
            <a:endParaRPr lang="en-US" sz="2800" b="1" i="1" u="sng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0601"/>
            <a:ext cx="7543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6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219200"/>
            <a:ext cx="3725949" cy="720725"/>
          </a:xfrm>
        </p:spPr>
        <p:txBody>
          <a:bodyPr>
            <a:normAutofit/>
          </a:bodyPr>
          <a:lstStyle/>
          <a:p>
            <a:r>
              <a:rPr lang="en-US" sz="2800" b="1" i="1" u="sng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800" b="1" i="1" u="sng" dirty="0" smtClean="0">
                <a:solidFill>
                  <a:schemeClr val="tx1"/>
                </a:solidFill>
                <a:latin typeface="+mj-lt"/>
              </a:rPr>
              <a:t>Project Objectives:</a:t>
            </a:r>
            <a:endParaRPr lang="en-US" sz="2800" b="1" i="1" u="sng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057400"/>
            <a:ext cx="8153400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0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Development of a </a:t>
            </a:r>
            <a:r>
              <a:rPr lang="en-US" sz="2000" b="0" dirty="0" smtClean="0">
                <a:solidFill>
                  <a:schemeClr val="tx1"/>
                </a:solidFill>
              </a:rPr>
              <a:t>Census Reporting System(CRP)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The purpose of this project is to gather information about general population in order to present a full and reliable picture of population in Cities- its Demographic and housing conditions, social and economic characteristics.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8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581400"/>
            <a:ext cx="3725949" cy="6096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QUESTIONS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47724"/>
            <a:ext cx="2895600" cy="19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743200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Thank You</a:t>
            </a:r>
            <a:endParaRPr lang="en-US" sz="5400" b="1" dirty="0">
              <a:ln w="19050">
                <a:solidFill>
                  <a:schemeClr val="tx1"/>
                </a:solidFill>
                <a:prstDash val="solid"/>
              </a:ln>
              <a:solidFill>
                <a:schemeClr val="tx2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14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/>
          <p:cNvSpPr/>
          <p:nvPr/>
        </p:nvSpPr>
        <p:spPr>
          <a:xfrm>
            <a:off x="7593531" y="2626058"/>
            <a:ext cx="1398069" cy="2702256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Reports Based On Dataset 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182537" y="1227161"/>
            <a:ext cx="1214650" cy="2129051"/>
          </a:xfrm>
          <a:prstGeom prst="foldedCorner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4168901" y="2878542"/>
            <a:ext cx="1375192" cy="2028966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Data Warehouse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5273" y="1327246"/>
            <a:ext cx="1637343" cy="358026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SSIS</a:t>
            </a:r>
            <a:endParaRPr lang="en-US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024039" y="2626058"/>
            <a:ext cx="1146412" cy="282508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D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A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A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T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304801" y="1447800"/>
            <a:ext cx="1386952" cy="2260978"/>
          </a:xfrm>
          <a:prstGeom prst="foldedCorner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Heterogeneous sources i.e.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Operational data(Excel,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Flat files)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91753" y="2578289"/>
            <a:ext cx="478241" cy="1000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785238" y="4073340"/>
            <a:ext cx="383664" cy="653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544093" y="4010476"/>
            <a:ext cx="478241" cy="955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7144294" y="4010475"/>
            <a:ext cx="449238" cy="500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30154" y="1704833"/>
            <a:ext cx="1143000" cy="38668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Extract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19317" y="2743304"/>
            <a:ext cx="1309254" cy="38668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Transform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02445" y="3833057"/>
            <a:ext cx="1143000" cy="38668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Load</a:t>
            </a:r>
          </a:p>
        </p:txBody>
      </p:sp>
      <p:cxnSp>
        <p:nvCxnSpPr>
          <p:cNvPr id="19" name="Straight Arrow Connector 18"/>
          <p:cNvCxnSpPr>
            <a:endCxn id="5" idx="1"/>
          </p:cNvCxnSpPr>
          <p:nvPr/>
        </p:nvCxnSpPr>
        <p:spPr>
          <a:xfrm flipV="1">
            <a:off x="2147894" y="1898176"/>
            <a:ext cx="28226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0"/>
          </p:cNvCxnSpPr>
          <p:nvPr/>
        </p:nvCxnSpPr>
        <p:spPr>
          <a:xfrm>
            <a:off x="2973944" y="2123517"/>
            <a:ext cx="0" cy="619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8" idx="0"/>
          </p:cNvCxnSpPr>
          <p:nvPr/>
        </p:nvCxnSpPr>
        <p:spPr>
          <a:xfrm flipH="1">
            <a:off x="2973945" y="3134898"/>
            <a:ext cx="13854" cy="698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519494" y="4073340"/>
            <a:ext cx="28226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30873" y="4572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 smtClean="0"/>
              <a:t>Project Flow</a:t>
            </a:r>
            <a:endParaRPr 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153217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2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75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75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838200"/>
            <a:ext cx="3725949" cy="609600"/>
          </a:xfrm>
        </p:spPr>
        <p:txBody>
          <a:bodyPr>
            <a:normAutofit/>
          </a:bodyPr>
          <a:lstStyle/>
          <a:p>
            <a:r>
              <a:rPr lang="en-US" sz="2800" b="1" i="1" u="sng" dirty="0" smtClean="0">
                <a:solidFill>
                  <a:schemeClr val="tx1"/>
                </a:solidFill>
                <a:latin typeface="+mj-lt"/>
              </a:rPr>
              <a:t>Source Data</a:t>
            </a:r>
            <a:endParaRPr lang="en-US" sz="2800" b="1" i="1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5181600" cy="4343400"/>
          </a:xfrm>
        </p:spPr>
        <p:txBody>
          <a:bodyPr>
            <a:normAutofit/>
          </a:bodyPr>
          <a:lstStyle/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Person ID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Door number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Gender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DOB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Current Marital Status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Religion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Caste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Disability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Type of Disability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Literacy Status 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Current Status of Attendance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Highest Education Level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Occupation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Nature of Industry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Sector 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Salary</a:t>
            </a:r>
          </a:p>
          <a:p>
            <a:pPr marL="285750" lvl="0" indent="-285750">
              <a:buFont typeface="Wingdings" pitchFamily="2" charset="2"/>
              <a:buChar char="§"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285750" lvl="0" indent="-285750">
              <a:buFont typeface="Wingdings" pitchFamily="2" charset="2"/>
              <a:buChar char="§"/>
            </a:pPr>
            <a:endParaRPr lang="en-US" b="1" dirty="0" smtClean="0">
              <a:solidFill>
                <a:schemeClr val="tx1"/>
              </a:solidFill>
            </a:endParaRPr>
          </a:p>
          <a:p>
            <a:pPr marL="285750" lvl="0" indent="-285750">
              <a:buFont typeface="Wingdings" pitchFamily="2" charset="2"/>
              <a:buChar char="§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3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914400"/>
            <a:ext cx="3649749" cy="720725"/>
          </a:xfrm>
        </p:spPr>
        <p:txBody>
          <a:bodyPr/>
          <a:lstStyle/>
          <a:p>
            <a:pPr algn="l"/>
            <a:r>
              <a:rPr lang="en-US" sz="2800" b="1" i="1" u="sng" dirty="0">
                <a:solidFill>
                  <a:schemeClr val="tx1"/>
                </a:solidFill>
              </a:rPr>
              <a:t>Source Data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828800"/>
            <a:ext cx="3725949" cy="3200400"/>
          </a:xfrm>
        </p:spPr>
        <p:txBody>
          <a:bodyPr>
            <a:normAutofit/>
          </a:bodyPr>
          <a:lstStyle/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Mode </a:t>
            </a:r>
            <a:r>
              <a:rPr lang="en-US" sz="1800" b="1" dirty="0">
                <a:solidFill>
                  <a:schemeClr val="tx1"/>
                </a:solidFill>
              </a:rPr>
              <a:t>of Travelling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Children Surviving 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Children Ever Born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Number of Expired in last 10 </a:t>
            </a:r>
            <a:r>
              <a:rPr lang="en-US" sz="1800" b="1" dirty="0" smtClean="0">
                <a:solidFill>
                  <a:schemeClr val="tx1"/>
                </a:solidFill>
              </a:rPr>
              <a:t>years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Type of House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Pan Card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Ration Card 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Adhar Card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Area 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City</a:t>
            </a:r>
          </a:p>
          <a:p>
            <a:pPr marL="285750" lvl="0" indent="-285750">
              <a:buFont typeface="Wingdings" pitchFamily="2" charset="2"/>
              <a:buChar char="§"/>
            </a:pPr>
            <a:endParaRPr lang="en-US" sz="1800" b="1" dirty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9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2667000" y="228600"/>
            <a:ext cx="4191000" cy="533400"/>
          </a:xfrm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Data Ware House Schema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38225"/>
            <a:ext cx="8136005" cy="487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4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195" y="533400"/>
            <a:ext cx="8762405" cy="556260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False                                 True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ctrTitle"/>
          </p:nvPr>
        </p:nvSpPr>
        <p:spPr>
          <a:xfrm>
            <a:off x="2590800" y="76200"/>
            <a:ext cx="2514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 smtClean="0">
                <a:solidFill>
                  <a:schemeClr val="tx1"/>
                </a:solidFill>
                <a:latin typeface="+mj-lt"/>
              </a:rPr>
              <a:t>Staging Tables</a:t>
            </a:r>
            <a:endParaRPr lang="en-US" sz="2800" b="1" i="1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14400" y="685800"/>
            <a:ext cx="2209800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Source(Census data)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90599" y="1600200"/>
            <a:ext cx="2009775" cy="685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Conversion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71574" y="2743200"/>
            <a:ext cx="1828801" cy="6477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</a:p>
          <a:p>
            <a:pPr algn="ctr"/>
            <a:r>
              <a:rPr lang="en-US" dirty="0" smtClean="0"/>
              <a:t>(Upper Trim)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14699" y="2781300"/>
            <a:ext cx="1333501" cy="5715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19675" y="2686050"/>
            <a:ext cx="1685925" cy="6667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 Conditions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19325" y="1295400"/>
            <a:ext cx="0" cy="3048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38375" y="2286000"/>
            <a:ext cx="0" cy="4572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48200" y="3067050"/>
            <a:ext cx="371475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</p:cNvCxnSpPr>
          <p:nvPr/>
        </p:nvCxnSpPr>
        <p:spPr>
          <a:xfrm>
            <a:off x="3000375" y="3067050"/>
            <a:ext cx="304799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62637" y="3352800"/>
            <a:ext cx="0" cy="381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981449" y="3733800"/>
            <a:ext cx="3409951" cy="95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009900" y="4267201"/>
            <a:ext cx="1638300" cy="685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Union All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4267201"/>
            <a:ext cx="16764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Table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3276599" y="5410200"/>
            <a:ext cx="1304926" cy="457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Table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981449" y="3743325"/>
            <a:ext cx="0" cy="52387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91400" y="3743325"/>
            <a:ext cx="0" cy="52387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981449" y="4953001"/>
            <a:ext cx="0" cy="45719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2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1"/>
            <a:ext cx="3962400" cy="457200"/>
          </a:xfrm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Creation of Staging Table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1"/>
            <a:ext cx="8839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CEB2B59617D04C8D648F7ACAAAAD6A" ma:contentTypeVersion="3" ma:contentTypeDescription="Create a new document." ma:contentTypeScope="" ma:versionID="5eaba1f448a74d9d51b71a5f84c48068">
  <xsd:schema xmlns:xsd="http://www.w3.org/2001/XMLSchema" xmlns:xs="http://www.w3.org/2001/XMLSchema" xmlns:p="http://schemas.microsoft.com/office/2006/metadata/properties" xmlns:ns2="952a6df7-b138-4f89-9bc4-e7a874ea3254" xmlns:ns3="73bf341f-534a-4c7c-b0f2-846b32a82801" targetNamespace="http://schemas.microsoft.com/office/2006/metadata/properties" ma:root="true" ma:fieldsID="72e3526798fb14d7cfa92f913fb7b616" ns2:_="" ns3:_="">
    <xsd:import namespace="952a6df7-b138-4f89-9bc4-e7a874ea3254"/>
    <xsd:import namespace="73bf341f-534a-4c7c-b0f2-846b32a82801"/>
    <xsd:element name="properties">
      <xsd:complexType>
        <xsd:sequence>
          <xsd:element name="documentManagement">
            <xsd:complexType>
              <xsd:all>
                <xsd:element ref="ns2:FolderName" minOccurs="0"/>
                <xsd:element ref="ns3:Levels"/>
                <xsd:element ref="ns3:Category"/>
                <xsd:element ref="ns3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8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bf341f-534a-4c7c-b0f2-846b32a82801" elementFormDefault="qualified">
    <xsd:import namespace="http://schemas.microsoft.com/office/2006/documentManagement/types"/>
    <xsd:import namespace="http://schemas.microsoft.com/office/infopath/2007/PartnerControls"/>
    <xsd:element name="Levels" ma:index="9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1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73bf341f-534a-4c7c-b0f2-846b32a82801">Module Artifact</Category>
    <Levels xmlns="73bf341f-534a-4c7c-b0f2-846b32a82801">L1</Levels>
    <FolderName xmlns="952a6df7-b138-4f89-9bc4-e7a874ea3254" xsi:nil="true"/>
    <Material_x0020_Type xmlns="73bf341f-534a-4c7c-b0f2-846b32a82801">Class book</Material_x0020_Type>
  </documentManagement>
</p:properties>
</file>

<file path=customXml/itemProps1.xml><?xml version="1.0" encoding="utf-8"?>
<ds:datastoreItem xmlns:ds="http://schemas.openxmlformats.org/officeDocument/2006/customXml" ds:itemID="{66D909DA-6D80-4F5D-B1FB-70D607A761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2a6df7-b138-4f89-9bc4-e7a874ea3254"/>
    <ds:schemaRef ds:uri="73bf341f-534a-4c7c-b0f2-846b32a828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C50C59-A985-4085-AE21-AC4E89AF88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BDB6F4-73B0-4B42-AF1A-AEBAB5EA15D0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73bf341f-534a-4c7c-b0f2-846b32a82801"/>
    <ds:schemaRef ds:uri="952a6df7-b138-4f89-9bc4-e7a874ea325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Capgemini_New_Template</Template>
  <TotalTime>7223</TotalTime>
  <Words>301</Words>
  <Application>Microsoft Office PowerPoint</Application>
  <PresentationFormat>On-screen Show (4:3)</PresentationFormat>
  <Paragraphs>150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Census Reporting System (CRP) </vt:lpstr>
      <vt:lpstr>Under the guidance of : </vt:lpstr>
      <vt:lpstr> Project Objectives:</vt:lpstr>
      <vt:lpstr>PowerPoint Presentation</vt:lpstr>
      <vt:lpstr>Source Data</vt:lpstr>
      <vt:lpstr>Source Data</vt:lpstr>
      <vt:lpstr>Data Ware House Schema</vt:lpstr>
      <vt:lpstr>Staging Tables</vt:lpstr>
      <vt:lpstr>Creation of Staging Table</vt:lpstr>
      <vt:lpstr>Data Conversion</vt:lpstr>
      <vt:lpstr>Upper Trim and Replace Null</vt:lpstr>
      <vt:lpstr>Aggregate</vt:lpstr>
      <vt:lpstr>Validation check</vt:lpstr>
      <vt:lpstr>Populate Tables</vt:lpstr>
      <vt:lpstr>PowerPoint Presentation</vt:lpstr>
      <vt:lpstr>City Dimension Table</vt:lpstr>
      <vt:lpstr>Education Dimension Table</vt:lpstr>
      <vt:lpstr>Occupation Dimension Table</vt:lpstr>
      <vt:lpstr>Person Dimension Table</vt:lpstr>
      <vt:lpstr>PowerPoint Presentation</vt:lpstr>
      <vt:lpstr>Populating Fact Table</vt:lpstr>
      <vt:lpstr>Fact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Of Stock Exchange Data</dc:title>
  <dc:creator>Venkatesh Immadi</dc:creator>
  <cp:lastModifiedBy>Nirmal, Laxmi</cp:lastModifiedBy>
  <cp:revision>215</cp:revision>
  <dcterms:created xsi:type="dcterms:W3CDTF">2016-04-30T05:01:37Z</dcterms:created>
  <dcterms:modified xsi:type="dcterms:W3CDTF">2019-01-07T07:33:19Z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0x010100C9CEB2B59617D04C8D648F7ACAAAAD6A</vt:lpwstr>
  </property>
</Properties>
</file>