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notesMasterIdLst>
    <p:notesMasterId r:id="rId32"/>
  </p:notesMasterIdLst>
  <p:sldIdLst>
    <p:sldId id="307" r:id="rId5"/>
    <p:sldId id="257" r:id="rId6"/>
    <p:sldId id="258" r:id="rId7"/>
    <p:sldId id="269" r:id="rId8"/>
    <p:sldId id="277" r:id="rId9"/>
    <p:sldId id="271" r:id="rId10"/>
    <p:sldId id="260" r:id="rId11"/>
    <p:sldId id="292" r:id="rId12"/>
    <p:sldId id="294" r:id="rId13"/>
    <p:sldId id="296" r:id="rId14"/>
    <p:sldId id="297" r:id="rId15"/>
    <p:sldId id="299" r:id="rId16"/>
    <p:sldId id="298" r:id="rId17"/>
    <p:sldId id="265" r:id="rId18"/>
    <p:sldId id="300" r:id="rId19"/>
    <p:sldId id="310" r:id="rId20"/>
    <p:sldId id="314" r:id="rId21"/>
    <p:sldId id="266" r:id="rId22"/>
    <p:sldId id="313" r:id="rId23"/>
    <p:sldId id="303" r:id="rId24"/>
    <p:sldId id="311" r:id="rId25"/>
    <p:sldId id="312" r:id="rId26"/>
    <p:sldId id="304" r:id="rId27"/>
    <p:sldId id="306" r:id="rId28"/>
    <p:sldId id="308" r:id="rId29"/>
    <p:sldId id="309" r:id="rId30"/>
    <p:sldId id="30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8" autoAdjust="0"/>
    <p:restoredTop sz="94660"/>
  </p:normalViewPr>
  <p:slideViewPr>
    <p:cSldViewPr>
      <p:cViewPr>
        <p:scale>
          <a:sx n="100" d="100"/>
          <a:sy n="100" d="100"/>
        </p:scale>
        <p:origin x="-1986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93BCE-0E4E-439F-99B7-B0B558BE1B76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786E9-57F5-4F0B-8B8F-1CF024C02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D37-AD10-44C5-8B24-D05412B107A6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8B20-D7E9-478B-ABDC-954D5694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9291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D37-AD10-44C5-8B24-D05412B107A6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8B20-D7E9-478B-ABDC-954D5694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4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D37-AD10-44C5-8B24-D05412B107A6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8B20-D7E9-478B-ABDC-954D5694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09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xmlns="" id="{46279687-00F0-4823-8159-585447C125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4094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3" pos="721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D37-AD10-44C5-8B24-D05412B107A6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8B20-D7E9-478B-ABDC-954D5694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D37-AD10-44C5-8B24-D05412B107A6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8B20-D7E9-478B-ABDC-954D5694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8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D37-AD10-44C5-8B24-D05412B107A6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8B20-D7E9-478B-ABDC-954D5694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9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D37-AD10-44C5-8B24-D05412B107A6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8B20-D7E9-478B-ABDC-954D5694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3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D37-AD10-44C5-8B24-D05412B107A6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8B20-D7E9-478B-ABDC-954D5694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6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D37-AD10-44C5-8B24-D05412B107A6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8B20-D7E9-478B-ABDC-954D5694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9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D37-AD10-44C5-8B24-D05412B107A6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8B20-D7E9-478B-ABDC-954D5694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2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D37-AD10-44C5-8B24-D05412B107A6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8B20-D7E9-478B-ABDC-954D5694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2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AFD37-AD10-44C5-8B24-D05412B107A6}" type="datetimeFigureOut">
              <a:rPr lang="en-US" smtClean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IGATE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5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3350"/>
            <a:ext cx="8839200" cy="65722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9199" y="719852"/>
            <a:ext cx="617219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i="1" dirty="0"/>
              <a:t>Statistical Analysis of Campus Recruitments</a:t>
            </a:r>
          </a:p>
        </p:txBody>
      </p:sp>
    </p:spTree>
    <p:extLst>
      <p:ext uri="{BB962C8B-B14F-4D97-AF65-F5344CB8AC3E}">
        <p14:creationId xmlns:p14="http://schemas.microsoft.com/office/powerpoint/2010/main" val="15493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58" y="1295400"/>
            <a:ext cx="6687484" cy="4744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2600" y="3048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 smtClean="0"/>
              <a:t>College Dimension Table</a:t>
            </a:r>
            <a:endParaRPr lang="en-US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46062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43000"/>
            <a:ext cx="4553586" cy="49917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0" y="297507"/>
            <a:ext cx="502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 smtClean="0"/>
              <a:t>Company Dimension </a:t>
            </a:r>
            <a:r>
              <a:rPr lang="en-US" sz="2400" b="1" i="1" u="sng" dirty="0"/>
              <a:t>T</a:t>
            </a:r>
            <a:r>
              <a:rPr lang="en-US" sz="2400" b="1" i="1" u="sng" dirty="0" smtClean="0"/>
              <a:t>able</a:t>
            </a:r>
            <a:endParaRPr lang="en-US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322556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5" y="1295400"/>
            <a:ext cx="5420482" cy="46774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00666" y="457200"/>
            <a:ext cx="4481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 smtClean="0"/>
              <a:t>Survey Dimension </a:t>
            </a:r>
            <a:r>
              <a:rPr lang="en-US" sz="2400" b="1" i="1" u="sng" dirty="0"/>
              <a:t>T</a:t>
            </a:r>
            <a:r>
              <a:rPr lang="en-US" sz="2400" b="1" i="1" u="sng" dirty="0" smtClean="0"/>
              <a:t>able</a:t>
            </a:r>
            <a:endParaRPr lang="en-US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10111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66800"/>
            <a:ext cx="8202170" cy="49632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304799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 smtClean="0"/>
              <a:t>Time Dimension Table</a:t>
            </a:r>
            <a:endParaRPr lang="en-US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16775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1476375"/>
            <a:ext cx="1390650" cy="372427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Source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taging Area)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87365" y="937885"/>
            <a:ext cx="1533525" cy="1076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College Dimension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(Lookup)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934200" y="1785936"/>
            <a:ext cx="1469232" cy="351472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College Fact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Survey Fact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717130" y="2247900"/>
            <a:ext cx="1569244" cy="13716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Company Dimension </a:t>
            </a:r>
            <a:r>
              <a:rPr lang="en-US" sz="1000" dirty="0" smtClean="0">
                <a:solidFill>
                  <a:schemeClr val="bg1"/>
                </a:solidFill>
              </a:rPr>
              <a:t>(Lookup)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07330" y="228600"/>
            <a:ext cx="6722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 smtClean="0"/>
              <a:t>Populating Fact tables</a:t>
            </a:r>
            <a:endParaRPr lang="en-US" sz="2800" b="1" i="1" u="sng" dirty="0"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717130" y="3829049"/>
            <a:ext cx="1650207" cy="13716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Company Dimension </a:t>
            </a:r>
            <a:r>
              <a:rPr lang="en-US" sz="1000" dirty="0" smtClean="0">
                <a:solidFill>
                  <a:schemeClr val="bg1"/>
                </a:solidFill>
              </a:rPr>
              <a:t>(Lookup)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80233" y="5334000"/>
            <a:ext cx="1565672" cy="13716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Company Dimension </a:t>
            </a:r>
            <a:r>
              <a:rPr lang="en-US" sz="1000" dirty="0" smtClean="0">
                <a:solidFill>
                  <a:schemeClr val="bg1"/>
                </a:solidFill>
              </a:rPr>
              <a:t>(Lookup)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1647825" y="3057525"/>
            <a:ext cx="164008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Elbow Connector 44"/>
          <p:cNvCxnSpPr/>
          <p:nvPr/>
        </p:nvCxnSpPr>
        <p:spPr>
          <a:xfrm rot="5400000" flipH="1" flipV="1">
            <a:off x="2707479" y="2323504"/>
            <a:ext cx="1419225" cy="2583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6200000" flipH="1">
            <a:off x="2198490" y="4382097"/>
            <a:ext cx="2743198" cy="5322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311721" y="3209925"/>
            <a:ext cx="4691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311721" y="4514849"/>
            <a:ext cx="405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>
            <a:off x="5867400" y="3638552"/>
            <a:ext cx="1066800" cy="30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Brace 69"/>
          <p:cNvSpPr/>
          <p:nvPr/>
        </p:nvSpPr>
        <p:spPr>
          <a:xfrm>
            <a:off x="5253631" y="1476374"/>
            <a:ext cx="613769" cy="4739013"/>
          </a:xfrm>
          <a:prstGeom prst="rightBrace">
            <a:avLst>
              <a:gd name="adj1" fmla="val 8333"/>
              <a:gd name="adj2" fmla="val 49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5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8200"/>
            <a:ext cx="3724795" cy="51727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838200"/>
            <a:ext cx="3753374" cy="51823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05000" y="228599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 smtClean="0"/>
              <a:t>Fact tables</a:t>
            </a:r>
            <a:endParaRPr lang="en-US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43371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6874" y="533400"/>
            <a:ext cx="6257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 smtClean="0"/>
              <a:t>College Fact </a:t>
            </a:r>
            <a:r>
              <a:rPr lang="en-US" sz="2400" b="1" i="1" u="sng" dirty="0"/>
              <a:t>T</a:t>
            </a:r>
            <a:r>
              <a:rPr lang="en-US" sz="2400" b="1" i="1" u="sng" dirty="0" smtClean="0"/>
              <a:t>able </a:t>
            </a:r>
            <a:r>
              <a:rPr lang="en-US" sz="2400" b="1" i="1" u="sng" dirty="0"/>
              <a:t>D</a:t>
            </a:r>
            <a:r>
              <a:rPr lang="en-US" sz="2400" b="1" i="1" u="sng" dirty="0" smtClean="0"/>
              <a:t>ata</a:t>
            </a:r>
            <a:endParaRPr lang="en-US" sz="2400" b="1" i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04653"/>
            <a:ext cx="6400800" cy="438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9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5334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 smtClean="0"/>
              <a:t>Survey Fact </a:t>
            </a:r>
            <a:r>
              <a:rPr lang="en-US" sz="2400" b="1" i="1" u="sng" dirty="0"/>
              <a:t>T</a:t>
            </a:r>
            <a:r>
              <a:rPr lang="en-US" sz="2400" b="1" i="1" u="sng" dirty="0" smtClean="0"/>
              <a:t>able </a:t>
            </a:r>
            <a:r>
              <a:rPr lang="en-US" sz="2400" b="1" i="1" u="sng" dirty="0"/>
              <a:t>D</a:t>
            </a:r>
            <a:r>
              <a:rPr lang="en-US" sz="2400" b="1" i="1" u="sng" dirty="0" smtClean="0"/>
              <a:t>ata</a:t>
            </a:r>
            <a:endParaRPr lang="en-US" sz="2400" b="1" i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37" y="1219200"/>
            <a:ext cx="699232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3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43000" y="211365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 smtClean="0">
                <a:latin typeface="+mj-lt"/>
              </a:rPr>
              <a:t>Automation</a:t>
            </a:r>
            <a:endParaRPr lang="en-US" sz="2400" b="1" i="1" u="sng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589"/>
            <a:ext cx="9144000" cy="517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6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/>
              <a:t>Statistical Analysis of Campus Recruitment</a:t>
            </a:r>
            <a:endParaRPr lang="en-US" sz="2400" b="1" i="1" u="sng" dirty="0"/>
          </a:p>
        </p:txBody>
      </p:sp>
      <p:pic>
        <p:nvPicPr>
          <p:cNvPr id="1026" name="Picture 2" descr="D:\Users\mroopa\Desktop\REPORTS_SCRNSHOTS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1"/>
            <a:ext cx="9144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8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32525" y="4405787"/>
            <a:ext cx="3725949" cy="720725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200" b="1" i="1" u="sng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Under the guidance of :</a:t>
            </a:r>
            <a:r>
              <a:rPr lang="en-US" sz="2800" i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n-US" sz="2800" i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endParaRPr lang="en-US" sz="2400" i="1" cap="all" dirty="0">
              <a:ln w="0"/>
              <a:solidFill>
                <a:schemeClr val="tx2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2819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86175" y="437935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Mr. Rahul Kulkarni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" y="990600"/>
            <a:ext cx="4038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i="1" u="sng" cap="all" spc="0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Project Team:</a:t>
            </a:r>
            <a:endParaRPr lang="en-US" sz="2400" b="1" i="1" u="sng" cap="all" spc="0" dirty="0">
              <a:ln w="0"/>
              <a:effectLst>
                <a:reflection blurRad="12700" stA="50000" endPos="50000" dist="5000" dir="5400000" sy="-100000" rotWithShape="0"/>
              </a:effectLst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81425" y="990600"/>
            <a:ext cx="411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/>
              <a:t>Shraddha</a:t>
            </a:r>
            <a:r>
              <a:rPr lang="en-US" sz="2400" b="1" i="1" dirty="0"/>
              <a:t> </a:t>
            </a:r>
            <a:r>
              <a:rPr lang="en-US" sz="2400" b="1" i="1" dirty="0" err="1" smtClean="0"/>
              <a:t>Bhagwat</a:t>
            </a:r>
            <a:endParaRPr lang="en-US" sz="2400" b="1" i="1" dirty="0" smtClean="0"/>
          </a:p>
          <a:p>
            <a:r>
              <a:rPr lang="en-US" sz="2400" b="1" i="1" dirty="0" err="1" smtClean="0"/>
              <a:t>Roopa</a:t>
            </a:r>
            <a:r>
              <a:rPr lang="en-US" sz="2400" b="1" i="1" dirty="0" smtClean="0"/>
              <a:t> M.S.</a:t>
            </a:r>
          </a:p>
          <a:p>
            <a:r>
              <a:rPr lang="en-US" sz="2400" b="1" i="1" dirty="0" err="1" smtClean="0"/>
              <a:t>Krutika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Gawale</a:t>
            </a:r>
            <a:endParaRPr lang="en-US" sz="2400" b="1" i="1" dirty="0" smtClean="0"/>
          </a:p>
          <a:p>
            <a:r>
              <a:rPr lang="en-US" sz="2400" b="1" i="1" dirty="0"/>
              <a:t>Krishna </a:t>
            </a:r>
            <a:r>
              <a:rPr lang="en-US" sz="2400" b="1" i="1" dirty="0" err="1" smtClean="0"/>
              <a:t>Agarwal</a:t>
            </a:r>
            <a:endParaRPr lang="en-US" sz="2400" b="1" i="1" dirty="0" smtClean="0"/>
          </a:p>
          <a:p>
            <a:r>
              <a:rPr lang="en-US" sz="2400" b="1" i="1" dirty="0" err="1" smtClean="0"/>
              <a:t>Oshin</a:t>
            </a:r>
            <a:r>
              <a:rPr lang="en-US" sz="2400" b="1" i="1" dirty="0" smtClean="0"/>
              <a:t> Bhatt</a:t>
            </a:r>
          </a:p>
          <a:p>
            <a:r>
              <a:rPr lang="en-US" sz="2400" b="1" i="1" dirty="0" err="1" smtClean="0"/>
              <a:t>Gayatri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Shinde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815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Users\mroopa\Desktop\REPORTS_SCRNSHOTS\Cap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9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82707"/>
            <a:ext cx="8458200" cy="4983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62050" y="228600"/>
            <a:ext cx="670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 smtClean="0"/>
              <a:t>Stored Procedure for selecting dataset at Runtime</a:t>
            </a:r>
            <a:endParaRPr lang="en-US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397558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85800"/>
            <a:ext cx="5029200" cy="5070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102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Users\mroopa\Desktop\REPORTS_SCRNSHOTS\Captu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79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46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Users\mroopa\Desktop\REPORTS_SCRNSHOTS\Captur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85344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25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Users\mroopa\Desktop\REPORTS_SCRNSHOTS\Captur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6868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94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90800" y="1828800"/>
            <a:ext cx="39624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 smtClean="0"/>
              <a:t>Any Queries?</a:t>
            </a:r>
            <a:endParaRPr lang="en-US" sz="6000" b="1" i="1" dirty="0"/>
          </a:p>
        </p:txBody>
      </p:sp>
      <p:pic>
        <p:nvPicPr>
          <p:cNvPr id="3078" name="Picture 6" descr="Image result for question mark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19475"/>
            <a:ext cx="21336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7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252025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 You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214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219200"/>
            <a:ext cx="3725949" cy="720725"/>
          </a:xfrm>
        </p:spPr>
        <p:txBody>
          <a:bodyPr>
            <a:normAutofit/>
          </a:bodyPr>
          <a:lstStyle/>
          <a:p>
            <a:r>
              <a:rPr lang="en-US" sz="2800" b="1" i="1" u="sng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800" b="1" i="1" u="sng" dirty="0" smtClean="0">
                <a:solidFill>
                  <a:schemeClr val="tx1"/>
                </a:solidFill>
                <a:latin typeface="+mj-lt"/>
              </a:rPr>
              <a:t>Project Objectives</a:t>
            </a:r>
            <a:endParaRPr lang="en-US" sz="2800" b="1" i="1" u="sng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438400"/>
            <a:ext cx="8153400" cy="1524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dirty="0" smtClean="0"/>
          </a:p>
          <a:p>
            <a:pPr algn="just"/>
            <a:endParaRPr lang="en-US" sz="20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Statistical Analysis of Campus Recruitment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Analysis of </a:t>
            </a:r>
            <a:r>
              <a:rPr lang="en-US" sz="2000" b="0" dirty="0">
                <a:solidFill>
                  <a:schemeClr val="tx1"/>
                </a:solidFill>
                <a:cs typeface="Arial" panose="020B0604020202020204" pitchFamily="34" charset="0"/>
              </a:rPr>
              <a:t>reports </a:t>
            </a:r>
            <a:r>
              <a:rPr lang="en-US" sz="20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of students selected from different colleges by different companies.</a:t>
            </a:r>
            <a:endParaRPr lang="en-US" sz="2000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825" y="4267200"/>
            <a:ext cx="3076575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2678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Arrow 11"/>
          <p:cNvSpPr/>
          <p:nvPr/>
        </p:nvSpPr>
        <p:spPr>
          <a:xfrm>
            <a:off x="1691753" y="2578289"/>
            <a:ext cx="478241" cy="1000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30873" y="457200"/>
            <a:ext cx="4822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 smtClean="0"/>
              <a:t>Project Flow</a:t>
            </a:r>
            <a:endParaRPr lang="en-US" sz="2800" b="1" i="1" u="sng" dirty="0"/>
          </a:p>
        </p:txBody>
      </p:sp>
      <p:sp>
        <p:nvSpPr>
          <p:cNvPr id="3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0" name="Group 1"/>
          <p:cNvGrpSpPr>
            <a:grpSpLocks noChangeAspect="1"/>
          </p:cNvGrpSpPr>
          <p:nvPr/>
        </p:nvGrpSpPr>
        <p:grpSpPr bwMode="auto">
          <a:xfrm>
            <a:off x="1095375" y="1597044"/>
            <a:ext cx="6858000" cy="3624999"/>
            <a:chOff x="2527" y="-307"/>
            <a:chExt cx="12000" cy="5143"/>
          </a:xfrm>
        </p:grpSpPr>
        <p:sp>
          <p:nvSpPr>
            <p:cNvPr id="16" name="AutoShape 21"/>
            <p:cNvSpPr>
              <a:spLocks noChangeAspect="1" noChangeArrowheads="1" noTextEdit="1"/>
            </p:cNvSpPr>
            <p:nvPr/>
          </p:nvSpPr>
          <p:spPr bwMode="auto">
            <a:xfrm>
              <a:off x="2527" y="-307"/>
              <a:ext cx="12000" cy="5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12427" y="-50"/>
              <a:ext cx="2100" cy="4732"/>
            </a:xfrm>
            <a:prstGeom prst="flowChartMultidocument">
              <a:avLst/>
            </a:prstGeom>
            <a:gradFill rotWithShape="1">
              <a:gsLst>
                <a:gs pos="0">
                  <a:srgbClr val="00CC66">
                    <a:gamma/>
                    <a:shade val="46275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Documents"/>
            <p:cNvSpPr>
              <a:spLocks noEditPoints="1" noChangeArrowheads="1"/>
            </p:cNvSpPr>
            <p:nvPr/>
          </p:nvSpPr>
          <p:spPr bwMode="auto">
            <a:xfrm>
              <a:off x="2527" y="104"/>
              <a:ext cx="2400" cy="4526"/>
            </a:xfrm>
            <a:custGeom>
              <a:avLst/>
              <a:gdLst>
                <a:gd name="T0" fmla="*/ 0 w 21600"/>
                <a:gd name="T1" fmla="*/ 2800 h 21600"/>
                <a:gd name="T2" fmla="*/ 3468 w 21600"/>
                <a:gd name="T3" fmla="*/ 0 h 21600"/>
                <a:gd name="T4" fmla="*/ 21653 w 21600"/>
                <a:gd name="T5" fmla="*/ 18828 h 21600"/>
                <a:gd name="T6" fmla="*/ 19954 w 21600"/>
                <a:gd name="T7" fmla="*/ 20214 h 21600"/>
                <a:gd name="T8" fmla="*/ 18256 w 21600"/>
                <a:gd name="T9" fmla="*/ 21628 h 21600"/>
                <a:gd name="T10" fmla="*/ 19954 w 21600"/>
                <a:gd name="T11" fmla="*/ 1428 h 21600"/>
                <a:gd name="T12" fmla="*/ 18256 w 21600"/>
                <a:gd name="T13" fmla="*/ 2800 h 21600"/>
                <a:gd name="T14" fmla="*/ 1645 w 21600"/>
                <a:gd name="T15" fmla="*/ 1428 h 21600"/>
                <a:gd name="T16" fmla="*/ 21600 w 21600"/>
                <a:gd name="T17" fmla="*/ 0 h 21600"/>
                <a:gd name="T18" fmla="*/ 10800 w 21600"/>
                <a:gd name="T19" fmla="*/ 0 h 21600"/>
                <a:gd name="T20" fmla="*/ 0 w 21600"/>
                <a:gd name="T21" fmla="*/ 10800 h 21600"/>
                <a:gd name="T22" fmla="*/ 21600 w 21600"/>
                <a:gd name="T23" fmla="*/ 10800 h 21600"/>
                <a:gd name="T24" fmla="*/ 1645 w 21600"/>
                <a:gd name="T25" fmla="*/ 4171 h 21600"/>
                <a:gd name="T26" fmla="*/ 16522 w 21600"/>
                <a:gd name="T27" fmla="*/ 173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21600" h="21600" extrusionOk="0">
                  <a:moveTo>
                    <a:pt x="0" y="18014"/>
                  </a:moveTo>
                  <a:lnTo>
                    <a:pt x="0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68" y="1428"/>
                  </a:lnTo>
                  <a:lnTo>
                    <a:pt x="3468" y="0"/>
                  </a:lnTo>
                  <a:lnTo>
                    <a:pt x="21653" y="0"/>
                  </a:lnTo>
                  <a:lnTo>
                    <a:pt x="21653" y="18828"/>
                  </a:lnTo>
                  <a:lnTo>
                    <a:pt x="19954" y="188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16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  <a:path w="21600" h="21600" extrusionOk="0">
                  <a:moveTo>
                    <a:pt x="3486" y="1428"/>
                  </a:moveTo>
                  <a:lnTo>
                    <a:pt x="19954" y="14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86" y="1428"/>
                  </a:lnTo>
                  <a:close/>
                </a:path>
                <a:path w="21600" h="21600" extrusionOk="0">
                  <a:moveTo>
                    <a:pt x="0" y="18014"/>
                  </a:moveTo>
                  <a:lnTo>
                    <a:pt x="4434" y="180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</a:pathLst>
            </a:custGeom>
            <a:gradFill rotWithShape="1">
              <a:gsLst>
                <a:gs pos="0">
                  <a:srgbClr val="333399"/>
                </a:gs>
                <a:gs pos="50000">
                  <a:srgbClr val="FFFFFF"/>
                </a:gs>
                <a:gs pos="100000">
                  <a:srgbClr val="333399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2527" y="1750"/>
              <a:ext cx="2300" cy="1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Heterogeneous Sources i.e. operational data (Flat files)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5527" y="-307"/>
              <a:ext cx="2300" cy="5143"/>
            </a:xfrm>
            <a:prstGeom prst="rect">
              <a:avLst/>
            </a:prstGeom>
            <a:solidFill>
              <a:srgbClr val="FFCF0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5727" y="516"/>
              <a:ext cx="2000" cy="557"/>
            </a:xfrm>
            <a:prstGeom prst="rect">
              <a:avLst/>
            </a:prstGeom>
            <a:solidFill>
              <a:srgbClr val="FFCF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EXTRACT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5527" y="1853"/>
              <a:ext cx="2300" cy="557"/>
            </a:xfrm>
            <a:prstGeom prst="rect">
              <a:avLst/>
            </a:prstGeom>
            <a:solidFill>
              <a:srgbClr val="FFCF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TRANSFORM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5627" y="3190"/>
              <a:ext cx="2100" cy="557"/>
            </a:xfrm>
            <a:prstGeom prst="rect">
              <a:avLst/>
            </a:prstGeom>
            <a:solidFill>
              <a:srgbClr val="FFCF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LOAD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AutoShape 13"/>
            <p:cNvSpPr>
              <a:spLocks noChangeArrowheads="1"/>
            </p:cNvSpPr>
            <p:nvPr/>
          </p:nvSpPr>
          <p:spPr bwMode="auto">
            <a:xfrm>
              <a:off x="8427" y="413"/>
              <a:ext cx="1600" cy="3703"/>
            </a:xfrm>
            <a:prstGeom prst="flowChartMagneticDisk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8427" y="1956"/>
              <a:ext cx="1800" cy="1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Data warehouse (Oracle)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 Box 11"/>
            <p:cNvSpPr txBox="1">
              <a:spLocks noChangeArrowheads="1"/>
            </p:cNvSpPr>
            <p:nvPr/>
          </p:nvSpPr>
          <p:spPr bwMode="auto">
            <a:xfrm>
              <a:off x="12527" y="1853"/>
              <a:ext cx="1700" cy="1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Reports Based On Universe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Oval 10"/>
            <p:cNvSpPr>
              <a:spLocks noChangeArrowheads="1"/>
            </p:cNvSpPr>
            <p:nvPr/>
          </p:nvSpPr>
          <p:spPr bwMode="auto">
            <a:xfrm>
              <a:off x="10427" y="-50"/>
              <a:ext cx="1400" cy="4423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10927" y="204"/>
              <a:ext cx="500" cy="552"/>
            </a:xfrm>
            <a:prstGeom prst="rect">
              <a:avLst/>
            </a:prstGeom>
            <a:solidFill>
              <a:srgbClr val="00E4A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UNIVERSE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Line 8"/>
            <p:cNvSpPr>
              <a:spLocks noChangeShapeType="1"/>
            </p:cNvSpPr>
            <p:nvPr/>
          </p:nvSpPr>
          <p:spPr bwMode="auto">
            <a:xfrm>
              <a:off x="5027" y="2059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7"/>
            <p:cNvSpPr>
              <a:spLocks noChangeShapeType="1"/>
            </p:cNvSpPr>
            <p:nvPr/>
          </p:nvSpPr>
          <p:spPr bwMode="auto">
            <a:xfrm>
              <a:off x="7927" y="2059"/>
              <a:ext cx="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6"/>
            <p:cNvSpPr>
              <a:spLocks noChangeShapeType="1"/>
            </p:cNvSpPr>
            <p:nvPr/>
          </p:nvSpPr>
          <p:spPr bwMode="auto">
            <a:xfrm>
              <a:off x="10027" y="2162"/>
              <a:ext cx="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5"/>
            <p:cNvSpPr>
              <a:spLocks noChangeShapeType="1"/>
            </p:cNvSpPr>
            <p:nvPr/>
          </p:nvSpPr>
          <p:spPr bwMode="auto">
            <a:xfrm>
              <a:off x="11827" y="2059"/>
              <a:ext cx="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Text Box 4"/>
            <p:cNvSpPr txBox="1">
              <a:spLocks noChangeArrowheads="1"/>
            </p:cNvSpPr>
            <p:nvPr/>
          </p:nvSpPr>
          <p:spPr bwMode="auto">
            <a:xfrm>
              <a:off x="5427" y="3992"/>
              <a:ext cx="2400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(Informatica)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 Box 3"/>
            <p:cNvSpPr txBox="1">
              <a:spLocks noChangeArrowheads="1"/>
            </p:cNvSpPr>
            <p:nvPr/>
          </p:nvSpPr>
          <p:spPr bwMode="auto">
            <a:xfrm>
              <a:off x="10627" y="3572"/>
              <a:ext cx="1400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(BO IDT)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 Box 2"/>
            <p:cNvSpPr txBox="1">
              <a:spLocks noChangeArrowheads="1"/>
            </p:cNvSpPr>
            <p:nvPr/>
          </p:nvSpPr>
          <p:spPr bwMode="auto">
            <a:xfrm>
              <a:off x="12427" y="3296"/>
              <a:ext cx="1800" cy="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(BO XI Rich WebI/WebI)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2" name="Rectangle 33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17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28601"/>
            <a:ext cx="4572000" cy="380999"/>
          </a:xfrm>
        </p:spPr>
        <p:txBody>
          <a:bodyPr>
            <a:normAutofit fontScale="90000"/>
          </a:bodyPr>
          <a:lstStyle/>
          <a:p>
            <a:r>
              <a:rPr lang="en-US" sz="3200" b="1" i="1" u="sng" dirty="0" smtClean="0">
                <a:solidFill>
                  <a:schemeClr val="tx1"/>
                </a:solidFill>
                <a:latin typeface="+mj-lt"/>
              </a:rPr>
              <a:t>Source Data</a:t>
            </a:r>
            <a:endParaRPr lang="en-US" sz="3200" b="1" i="1" u="sng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14400"/>
            <a:ext cx="4876800" cy="5181600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</a:rPr>
              <a:t>Company source data :</a:t>
            </a:r>
            <a:endParaRPr lang="en-US" sz="2400" b="1" dirty="0">
              <a:solidFill>
                <a:schemeClr val="tx1"/>
              </a:solidFill>
            </a:endParaRPr>
          </a:p>
          <a:p>
            <a:pPr lvl="2"/>
            <a:r>
              <a:rPr lang="en-US" sz="1800" b="1" dirty="0">
                <a:solidFill>
                  <a:schemeClr val="tx1"/>
                </a:solidFill>
              </a:rPr>
              <a:t>Date</a:t>
            </a:r>
          </a:p>
          <a:p>
            <a:pPr lvl="2"/>
            <a:r>
              <a:rPr lang="en-US" sz="1800" b="1" dirty="0">
                <a:solidFill>
                  <a:schemeClr val="tx1"/>
                </a:solidFill>
              </a:rPr>
              <a:t>College Name</a:t>
            </a:r>
          </a:p>
          <a:p>
            <a:pPr lvl="2"/>
            <a:r>
              <a:rPr lang="en-US" sz="1800" b="1" dirty="0">
                <a:solidFill>
                  <a:schemeClr val="tx1"/>
                </a:solidFill>
              </a:rPr>
              <a:t>Company </a:t>
            </a:r>
            <a:r>
              <a:rPr lang="en-US" sz="1800" b="1" dirty="0" smtClean="0">
                <a:solidFill>
                  <a:schemeClr val="tx1"/>
                </a:solidFill>
              </a:rPr>
              <a:t>Name</a:t>
            </a:r>
          </a:p>
          <a:p>
            <a:pPr lvl="2"/>
            <a:r>
              <a:rPr lang="en-US" sz="1800" b="1" dirty="0" smtClean="0">
                <a:solidFill>
                  <a:schemeClr val="tx1"/>
                </a:solidFill>
              </a:rPr>
              <a:t>Head office location</a:t>
            </a:r>
          </a:p>
          <a:p>
            <a:pPr lvl="2"/>
            <a:r>
              <a:rPr lang="en-US" sz="1800" b="1" dirty="0" smtClean="0">
                <a:solidFill>
                  <a:schemeClr val="tx1"/>
                </a:solidFill>
              </a:rPr>
              <a:t>Country</a:t>
            </a:r>
            <a:endParaRPr lang="en-US" sz="1800" b="1" dirty="0">
              <a:solidFill>
                <a:schemeClr val="tx1"/>
              </a:solidFill>
            </a:endParaRPr>
          </a:p>
          <a:p>
            <a:pPr lvl="2"/>
            <a:r>
              <a:rPr lang="en-US" sz="1800" b="1" dirty="0" smtClean="0">
                <a:solidFill>
                  <a:schemeClr val="tx1"/>
                </a:solidFill>
              </a:rPr>
              <a:t>Package</a:t>
            </a:r>
          </a:p>
          <a:p>
            <a:pPr lvl="2"/>
            <a:r>
              <a:rPr lang="en-US" sz="1800" b="1" dirty="0">
                <a:solidFill>
                  <a:schemeClr val="tx1"/>
                </a:solidFill>
              </a:rPr>
              <a:t>Students </a:t>
            </a:r>
            <a:r>
              <a:rPr lang="en-US" sz="1800" b="1" dirty="0" smtClean="0">
                <a:solidFill>
                  <a:schemeClr val="tx1"/>
                </a:solidFill>
              </a:rPr>
              <a:t>Selected</a:t>
            </a:r>
            <a:endParaRPr lang="en-US" sz="1800" b="1" dirty="0">
              <a:solidFill>
                <a:schemeClr val="tx1"/>
              </a:solidFill>
            </a:endParaRPr>
          </a:p>
          <a:p>
            <a:pPr lvl="2"/>
            <a:r>
              <a:rPr lang="en-US" sz="1800" b="1" dirty="0" smtClean="0">
                <a:solidFill>
                  <a:schemeClr val="tx1"/>
                </a:solidFill>
              </a:rPr>
              <a:t>Students </a:t>
            </a:r>
            <a:r>
              <a:rPr lang="en-US" sz="1800" b="1" dirty="0">
                <a:solidFill>
                  <a:schemeClr val="tx1"/>
                </a:solidFill>
              </a:rPr>
              <a:t>Participated</a:t>
            </a:r>
          </a:p>
          <a:p>
            <a:pPr lvl="2"/>
            <a:r>
              <a:rPr lang="en-US" sz="1800" b="1" dirty="0" smtClean="0">
                <a:solidFill>
                  <a:schemeClr val="tx1"/>
                </a:solidFill>
              </a:rPr>
              <a:t>Criteria</a:t>
            </a:r>
            <a:endParaRPr lang="en-US" sz="1800" b="1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0" y="918775"/>
            <a:ext cx="472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itchFamily="2" charset="2"/>
              <a:buChar char="Ø"/>
            </a:pPr>
            <a:r>
              <a:rPr lang="en-US" sz="2400" b="1" dirty="0" smtClean="0"/>
              <a:t>College source data: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b="1" dirty="0" smtClean="0"/>
              <a:t>Date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b="1" dirty="0" smtClean="0"/>
              <a:t>College Name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b="1" dirty="0" smtClean="0"/>
              <a:t>Location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b="1" dirty="0" smtClean="0"/>
              <a:t>Survey </a:t>
            </a:r>
            <a:r>
              <a:rPr lang="en-US" b="1" dirty="0"/>
              <a:t>Name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b="1" dirty="0"/>
              <a:t>Number of Indian Students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b="1" dirty="0"/>
              <a:t>Number of Foreign Students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b="1" dirty="0"/>
              <a:t>Fees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b="1" dirty="0"/>
              <a:t>Rank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3783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91471"/>
            <a:ext cx="4847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 smtClean="0">
                <a:latin typeface="+mj-lt"/>
              </a:rPr>
              <a:t>Data Warehouse Star Schema</a:t>
            </a:r>
            <a:endParaRPr lang="en-US" sz="2800" b="1" i="1" u="sng" dirty="0">
              <a:latin typeface="+mj-lt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0"/>
            <a:ext cx="7543800" cy="53339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37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19162" y="381000"/>
            <a:ext cx="7005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 smtClean="0">
                <a:latin typeface="+mj-lt"/>
              </a:rPr>
              <a:t>Staging Tables</a:t>
            </a:r>
            <a:endParaRPr lang="en-US" sz="2800" b="1" i="1" u="sng" dirty="0">
              <a:latin typeface="+mj-lt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12229" y="3881437"/>
            <a:ext cx="1133476" cy="8429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Source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(College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800226" y="3881437"/>
            <a:ext cx="1362074" cy="8429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conversion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(Source)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212229" y="1454944"/>
            <a:ext cx="1133475" cy="74949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Source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(Company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543646" y="1454943"/>
            <a:ext cx="1362074" cy="74949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conversion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(Source)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988715" y="1454942"/>
            <a:ext cx="1685925" cy="74949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cleansing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sz="1200" dirty="0" smtClean="0">
                <a:solidFill>
                  <a:schemeClr val="bg1"/>
                </a:solidFill>
              </a:rPr>
              <a:t>Ltrim,Rtrim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9" name="Straight Arrow Connector 68"/>
          <p:cNvCxnSpPr>
            <a:stCxn id="67" idx="3"/>
            <a:endCxn id="72" idx="1"/>
          </p:cNvCxnSpPr>
          <p:nvPr/>
        </p:nvCxnSpPr>
        <p:spPr>
          <a:xfrm>
            <a:off x="2905720" y="1829693"/>
            <a:ext cx="294681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0" name="Straight Arrow Connector 69"/>
          <p:cNvCxnSpPr>
            <a:stCxn id="66" idx="3"/>
            <a:endCxn id="67" idx="1"/>
          </p:cNvCxnSpPr>
          <p:nvPr/>
        </p:nvCxnSpPr>
        <p:spPr>
          <a:xfrm flipV="1">
            <a:off x="1345704" y="1829693"/>
            <a:ext cx="19794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ounded Rectangle 70"/>
          <p:cNvSpPr/>
          <p:nvPr/>
        </p:nvSpPr>
        <p:spPr>
          <a:xfrm>
            <a:off x="7186612" y="1454944"/>
            <a:ext cx="1476376" cy="781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Conditional split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sz="1200" dirty="0" smtClean="0">
                <a:solidFill>
                  <a:schemeClr val="bg1"/>
                </a:solidFill>
              </a:rPr>
              <a:t>Data validation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3200401" y="1454944"/>
            <a:ext cx="1331120" cy="74949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Sort</a:t>
            </a:r>
          </a:p>
        </p:txBody>
      </p:sp>
      <p:cxnSp>
        <p:nvCxnSpPr>
          <p:cNvPr id="73" name="Straight Arrow Connector 72"/>
          <p:cNvCxnSpPr>
            <a:stCxn id="72" idx="3"/>
            <a:endCxn id="68" idx="1"/>
          </p:cNvCxnSpPr>
          <p:nvPr/>
        </p:nvCxnSpPr>
        <p:spPr>
          <a:xfrm flipV="1">
            <a:off x="4531521" y="1829692"/>
            <a:ext cx="457194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4" name="Straight Arrow Connector 73"/>
          <p:cNvCxnSpPr>
            <a:stCxn id="68" idx="3"/>
            <a:endCxn id="71" idx="1"/>
          </p:cNvCxnSpPr>
          <p:nvPr/>
        </p:nvCxnSpPr>
        <p:spPr>
          <a:xfrm>
            <a:off x="6674640" y="1829692"/>
            <a:ext cx="511972" cy="157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7291386" y="5076824"/>
            <a:ext cx="1409701" cy="8667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Staging Area 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>
            <a:stCxn id="57" idx="3"/>
            <a:endCxn id="58" idx="1"/>
          </p:cNvCxnSpPr>
          <p:nvPr/>
        </p:nvCxnSpPr>
        <p:spPr>
          <a:xfrm>
            <a:off x="1345705" y="4302919"/>
            <a:ext cx="4545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8" idx="3"/>
            <a:endCxn id="84" idx="1"/>
          </p:cNvCxnSpPr>
          <p:nvPr/>
        </p:nvCxnSpPr>
        <p:spPr>
          <a:xfrm>
            <a:off x="3162300" y="4302919"/>
            <a:ext cx="495295" cy="160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7236618" y="2667000"/>
            <a:ext cx="1409701" cy="84772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Staging Area 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>
            <a:stCxn id="71" idx="2"/>
            <a:endCxn id="38" idx="0"/>
          </p:cNvCxnSpPr>
          <p:nvPr/>
        </p:nvCxnSpPr>
        <p:spPr>
          <a:xfrm>
            <a:off x="7924800" y="2235994"/>
            <a:ext cx="16669" cy="4310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5267325" y="3881437"/>
            <a:ext cx="1663301" cy="92392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cleansing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sz="1200" dirty="0" smtClean="0">
                <a:solidFill>
                  <a:schemeClr val="bg1"/>
                </a:solidFill>
              </a:rPr>
              <a:t>Ltrim,Rtrim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7253286" y="3871911"/>
            <a:ext cx="1409701" cy="93345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Conditional split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sz="1200" dirty="0" smtClean="0">
                <a:solidFill>
                  <a:schemeClr val="bg1"/>
                </a:solidFill>
              </a:rPr>
              <a:t>Data validation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3657595" y="3848695"/>
            <a:ext cx="1331120" cy="94059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Sort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4988715" y="4302919"/>
            <a:ext cx="3357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6872286" y="4269581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958136" y="4805362"/>
            <a:ext cx="0" cy="2714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17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4191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2600" y="3048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 smtClean="0"/>
              <a:t>Company Staging </a:t>
            </a:r>
            <a:r>
              <a:rPr lang="en-US" sz="2400" b="1" i="1" u="sng" dirty="0"/>
              <a:t>T</a:t>
            </a:r>
            <a:r>
              <a:rPr lang="en-US" sz="2400" b="1" i="1" u="sng" dirty="0" smtClean="0"/>
              <a:t>able</a:t>
            </a:r>
            <a:endParaRPr lang="en-US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359691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2600" y="3048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 smtClean="0"/>
              <a:t>College Staging </a:t>
            </a:r>
            <a:r>
              <a:rPr lang="en-US" sz="2400" b="1" i="1" u="sng" dirty="0"/>
              <a:t>T</a:t>
            </a:r>
            <a:r>
              <a:rPr lang="en-US" sz="2400" b="1" i="1" u="sng" dirty="0" smtClean="0"/>
              <a:t>able</a:t>
            </a:r>
            <a:endParaRPr lang="en-US" sz="2400" b="1" i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9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73bf341f-534a-4c7c-b0f2-846b32a82801">Module Artifact</Category>
    <Levels xmlns="73bf341f-534a-4c7c-b0f2-846b32a82801">L1</Levels>
    <FolderName xmlns="952a6df7-b138-4f89-9bc4-e7a874ea3254" xsi:nil="true"/>
    <Material_x0020_Type xmlns="73bf341f-534a-4c7c-b0f2-846b32a82801">Class book</Material_x0020_Typ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CEB2B59617D04C8D648F7ACAAAAD6A" ma:contentTypeVersion="3" ma:contentTypeDescription="Create a new document." ma:contentTypeScope="" ma:versionID="5eaba1f448a74d9d51b71a5f84c48068">
  <xsd:schema xmlns:xsd="http://www.w3.org/2001/XMLSchema" xmlns:xs="http://www.w3.org/2001/XMLSchema" xmlns:p="http://schemas.microsoft.com/office/2006/metadata/properties" xmlns:ns2="952a6df7-b138-4f89-9bc4-e7a874ea3254" xmlns:ns3="73bf341f-534a-4c7c-b0f2-846b32a82801" targetNamespace="http://schemas.microsoft.com/office/2006/metadata/properties" ma:root="true" ma:fieldsID="72e3526798fb14d7cfa92f913fb7b616" ns2:_="" ns3:_="">
    <xsd:import namespace="952a6df7-b138-4f89-9bc4-e7a874ea3254"/>
    <xsd:import namespace="73bf341f-534a-4c7c-b0f2-846b32a82801"/>
    <xsd:element name="properties">
      <xsd:complexType>
        <xsd:sequence>
          <xsd:element name="documentManagement">
            <xsd:complexType>
              <xsd:all>
                <xsd:element ref="ns2:FolderName" minOccurs="0"/>
                <xsd:element ref="ns3:Levels"/>
                <xsd:element ref="ns3:Category"/>
                <xsd:element ref="ns3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8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bf341f-534a-4c7c-b0f2-846b32a82801" elementFormDefault="qualified">
    <xsd:import namespace="http://schemas.microsoft.com/office/2006/documentManagement/types"/>
    <xsd:import namespace="http://schemas.microsoft.com/office/infopath/2007/PartnerControls"/>
    <xsd:element name="Levels" ma:index="9" ma:displayName="Levels" ma:default="L1" ma:format="Dropdown" ma:internalName="Levels">
      <xsd:simpleType>
        <xsd:restriction base="dms:Choice">
          <xsd:enumeration value="L1"/>
          <xsd:enumeration value="L2"/>
          <xsd:enumeration value="L3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1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BDB6F4-73B0-4B42-AF1A-AEBAB5EA15D0}">
  <ds:schemaRefs>
    <ds:schemaRef ds:uri="73bf341f-534a-4c7c-b0f2-846b32a82801"/>
    <ds:schemaRef ds:uri="http://www.w3.org/XML/1998/namespace"/>
    <ds:schemaRef ds:uri="http://schemas.microsoft.com/office/2006/documentManagement/types"/>
    <ds:schemaRef ds:uri="952a6df7-b138-4f89-9bc4-e7a874ea3254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4C50C59-A985-4085-AE21-AC4E89AF88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D909DA-6D80-4F5D-B1FB-70D607A761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2a6df7-b138-4f89-9bc4-e7a874ea3254"/>
    <ds:schemaRef ds:uri="73bf341f-534a-4c7c-b0f2-846b32a828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Capgemini_New_Template</Template>
  <TotalTime>6912</TotalTime>
  <Words>262</Words>
  <Application>Microsoft Office PowerPoint</Application>
  <PresentationFormat>On-screen Show (4:3)</PresentationFormat>
  <Paragraphs>97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Under the guidance of : </vt:lpstr>
      <vt:lpstr> Project Objectives</vt:lpstr>
      <vt:lpstr>PowerPoint Presentation</vt:lpstr>
      <vt:lpstr>Source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Of Stock Exchange Data</dc:title>
  <dc:creator>Venkatesh Immadi</dc:creator>
  <cp:lastModifiedBy>Roopa, M S</cp:lastModifiedBy>
  <cp:revision>206</cp:revision>
  <dcterms:created xsi:type="dcterms:W3CDTF">2016-04-30T05:01:37Z</dcterms:created>
  <dcterms:modified xsi:type="dcterms:W3CDTF">2019-01-05T12:49:54Z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0x010100C9CEB2B59617D04C8D648F7ACAAAAD6A</vt:lpwstr>
  </property>
</Properties>
</file>