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35"/>
  </p:notesMasterIdLst>
  <p:sldIdLst>
    <p:sldId id="307" r:id="rId5"/>
    <p:sldId id="257" r:id="rId6"/>
    <p:sldId id="258" r:id="rId7"/>
    <p:sldId id="269" r:id="rId8"/>
    <p:sldId id="277" r:id="rId9"/>
    <p:sldId id="271" r:id="rId10"/>
    <p:sldId id="260" r:id="rId11"/>
    <p:sldId id="292" r:id="rId12"/>
    <p:sldId id="294" r:id="rId13"/>
    <p:sldId id="264" r:id="rId14"/>
    <p:sldId id="296" r:id="rId15"/>
    <p:sldId id="297" r:id="rId16"/>
    <p:sldId id="299" r:id="rId17"/>
    <p:sldId id="298" r:id="rId18"/>
    <p:sldId id="262" r:id="rId19"/>
    <p:sldId id="295" r:id="rId20"/>
    <p:sldId id="265" r:id="rId21"/>
    <p:sldId id="300" r:id="rId22"/>
    <p:sldId id="310" r:id="rId23"/>
    <p:sldId id="314" r:id="rId24"/>
    <p:sldId id="266" r:id="rId25"/>
    <p:sldId id="313" r:id="rId26"/>
    <p:sldId id="303" r:id="rId27"/>
    <p:sldId id="311" r:id="rId28"/>
    <p:sldId id="312" r:id="rId29"/>
    <p:sldId id="304" r:id="rId30"/>
    <p:sldId id="306" r:id="rId31"/>
    <p:sldId id="308" r:id="rId32"/>
    <p:sldId id="309" r:id="rId33"/>
    <p:sldId id="30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8" autoAdjust="0"/>
    <p:restoredTop sz="94660"/>
  </p:normalViewPr>
  <p:slideViewPr>
    <p:cSldViewPr>
      <p:cViewPr>
        <p:scale>
          <a:sx n="100" d="100"/>
          <a:sy n="100" d="100"/>
        </p:scale>
        <p:origin x="-198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93BCE-0E4E-439F-99B7-B0B558BE1B7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786E9-57F5-4F0B-8B8F-1CF024C02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9291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409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3" pos="721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3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AFD37-AD10-44C5-8B24-D05412B107A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5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3350"/>
            <a:ext cx="8839200" cy="6572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199" y="719852"/>
            <a:ext cx="617219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i="1" dirty="0"/>
              <a:t>Statistical Analysis of Campus Recruitments</a:t>
            </a:r>
          </a:p>
        </p:txBody>
      </p:sp>
    </p:spTree>
    <p:extLst>
      <p:ext uri="{BB962C8B-B14F-4D97-AF65-F5344CB8AC3E}">
        <p14:creationId xmlns:p14="http://schemas.microsoft.com/office/powerpoint/2010/main" val="1549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rot="10800000" flipV="1">
            <a:off x="866774" y="460982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/>
              <a:t>Data Combination for Batting, Bowling &amp; Fielding</a:t>
            </a:r>
            <a:endParaRPr lang="en-US" sz="2800" b="1" i="1" u="sng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" y="1914854"/>
            <a:ext cx="9144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Batting</a:t>
            </a:r>
            <a:endParaRPr lang="en-US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5334000" y="1914854"/>
            <a:ext cx="9144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Fielding</a:t>
            </a:r>
          </a:p>
          <a:p>
            <a:pPr algn="ctr"/>
            <a:r>
              <a:rPr lang="en-US" sz="1100" dirty="0" smtClean="0"/>
              <a:t>(Lookup)</a:t>
            </a:r>
            <a:endParaRPr lang="en-US" sz="1100" dirty="0"/>
          </a:p>
        </p:txBody>
      </p:sp>
      <p:sp>
        <p:nvSpPr>
          <p:cNvPr id="40" name="Rounded Rectangle 39"/>
          <p:cNvSpPr/>
          <p:nvPr/>
        </p:nvSpPr>
        <p:spPr>
          <a:xfrm>
            <a:off x="1905000" y="1914854"/>
            <a:ext cx="9144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Bowling</a:t>
            </a:r>
          </a:p>
          <a:p>
            <a:pPr algn="ctr"/>
            <a:r>
              <a:rPr lang="en-US" sz="1100" dirty="0" smtClean="0">
                <a:latin typeface="+mj-lt"/>
              </a:rPr>
              <a:t>(Lookup)</a:t>
            </a:r>
            <a:endParaRPr lang="en-US" sz="1100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86575" y="1495754"/>
            <a:ext cx="9144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Only Fielding</a:t>
            </a:r>
            <a:endParaRPr lang="en-US" sz="1400" dirty="0"/>
          </a:p>
        </p:txBody>
      </p:sp>
      <p:sp>
        <p:nvSpPr>
          <p:cNvPr id="42" name="Rounded Rectangle 41"/>
          <p:cNvSpPr/>
          <p:nvPr/>
        </p:nvSpPr>
        <p:spPr>
          <a:xfrm>
            <a:off x="3657600" y="2753054"/>
            <a:ext cx="9144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 and Bowl</a:t>
            </a:r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3657600" y="1381125"/>
            <a:ext cx="9144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Only batting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6953250" y="4277054"/>
            <a:ext cx="9144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Replace Nulls</a:t>
            </a:r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6886575" y="2676854"/>
            <a:ext cx="10287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Bat, Bowl and Field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5410200" y="4277054"/>
            <a:ext cx="9144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Derived Column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4" idx="3"/>
            <a:endCxn id="40" idx="1"/>
          </p:cNvCxnSpPr>
          <p:nvPr/>
        </p:nvCxnSpPr>
        <p:spPr>
          <a:xfrm>
            <a:off x="1524000" y="237205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0" idx="3"/>
            <a:endCxn id="44" idx="1"/>
          </p:cNvCxnSpPr>
          <p:nvPr/>
        </p:nvCxnSpPr>
        <p:spPr>
          <a:xfrm flipV="1">
            <a:off x="2819400" y="1838325"/>
            <a:ext cx="838200" cy="5337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0" idx="3"/>
            <a:endCxn id="42" idx="1"/>
          </p:cNvCxnSpPr>
          <p:nvPr/>
        </p:nvCxnSpPr>
        <p:spPr>
          <a:xfrm>
            <a:off x="2819400" y="2372054"/>
            <a:ext cx="8382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4" idx="3"/>
            <a:endCxn id="39" idx="1"/>
          </p:cNvCxnSpPr>
          <p:nvPr/>
        </p:nvCxnSpPr>
        <p:spPr>
          <a:xfrm>
            <a:off x="4572000" y="1838325"/>
            <a:ext cx="762000" cy="5337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3"/>
            <a:endCxn id="39" idx="1"/>
          </p:cNvCxnSpPr>
          <p:nvPr/>
        </p:nvCxnSpPr>
        <p:spPr>
          <a:xfrm flipV="1">
            <a:off x="4572000" y="2372054"/>
            <a:ext cx="7620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9" idx="3"/>
            <a:endCxn id="41" idx="1"/>
          </p:cNvCxnSpPr>
          <p:nvPr/>
        </p:nvCxnSpPr>
        <p:spPr>
          <a:xfrm flipV="1">
            <a:off x="6248400" y="1952954"/>
            <a:ext cx="638175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3"/>
            <a:endCxn id="47" idx="1"/>
          </p:cNvCxnSpPr>
          <p:nvPr/>
        </p:nvCxnSpPr>
        <p:spPr>
          <a:xfrm>
            <a:off x="6248400" y="2372054"/>
            <a:ext cx="638175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7" idx="2"/>
            <a:endCxn id="45" idx="0"/>
          </p:cNvCxnSpPr>
          <p:nvPr/>
        </p:nvCxnSpPr>
        <p:spPr>
          <a:xfrm>
            <a:off x="7400925" y="3591254"/>
            <a:ext cx="9525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5" idx="1"/>
            <a:endCxn id="48" idx="3"/>
          </p:cNvCxnSpPr>
          <p:nvPr/>
        </p:nvCxnSpPr>
        <p:spPr>
          <a:xfrm flipH="1">
            <a:off x="6324600" y="4734254"/>
            <a:ext cx="6286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3505200" y="4296433"/>
            <a:ext cx="1247774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Player Data</a:t>
            </a:r>
          </a:p>
          <a:p>
            <a:pPr algn="ctr"/>
            <a:r>
              <a:rPr lang="en-US" sz="1100" dirty="0" smtClean="0"/>
              <a:t>(All Combined)</a:t>
            </a:r>
            <a:endParaRPr lang="en-US" sz="1100" dirty="0"/>
          </a:p>
        </p:txBody>
      </p:sp>
      <p:cxnSp>
        <p:nvCxnSpPr>
          <p:cNvPr id="38" name="Straight Arrow Connector 37"/>
          <p:cNvCxnSpPr>
            <a:stCxn id="48" idx="1"/>
            <a:endCxn id="82" idx="3"/>
          </p:cNvCxnSpPr>
          <p:nvPr/>
        </p:nvCxnSpPr>
        <p:spPr>
          <a:xfrm flipH="1">
            <a:off x="4752974" y="4734254"/>
            <a:ext cx="657226" cy="193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4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58" y="1295400"/>
            <a:ext cx="6687484" cy="4744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304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College Dimension Table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4606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4553586" cy="4991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297507"/>
            <a:ext cx="502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Company Dimension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2255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295400"/>
            <a:ext cx="5420482" cy="4677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0666" y="457200"/>
            <a:ext cx="4481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Survey Dimension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10111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8202170" cy="4963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304799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Time Dimension Table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16775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52600" y="304800"/>
            <a:ext cx="549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>
                <a:latin typeface="+mj-lt"/>
              </a:rPr>
              <a:t>Creation of Player Dimension Table</a:t>
            </a:r>
            <a:endParaRPr lang="en-US" sz="2800" b="1" i="1" u="sng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790950" y="1523999"/>
            <a:ext cx="1219200" cy="80150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T20 Merged Table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69099" y="3064370"/>
            <a:ext cx="1198202" cy="88165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Test Merged Table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867149" y="4476749"/>
            <a:ext cx="1200151" cy="88165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ODI Merged Table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153391" y="1288473"/>
            <a:ext cx="1731818" cy="44334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OLEDB Cleaned Data Tables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Source)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005513" y="1288473"/>
            <a:ext cx="1766887" cy="44334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Player Dimension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</p:cNvCxnSpPr>
          <p:nvPr/>
        </p:nvCxnSpPr>
        <p:spPr>
          <a:xfrm flipV="1">
            <a:off x="5010150" y="1924750"/>
            <a:ext cx="9382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24450" y="3505200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67300" y="4917576"/>
            <a:ext cx="9382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7" idx="3"/>
            <a:endCxn id="35" idx="1"/>
          </p:cNvCxnSpPr>
          <p:nvPr/>
        </p:nvCxnSpPr>
        <p:spPr>
          <a:xfrm flipV="1">
            <a:off x="2885209" y="3505197"/>
            <a:ext cx="983890" cy="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6" idx="1"/>
          </p:cNvCxnSpPr>
          <p:nvPr/>
        </p:nvCxnSpPr>
        <p:spPr>
          <a:xfrm>
            <a:off x="2885209" y="4917575"/>
            <a:ext cx="98194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4" idx="1"/>
          </p:cNvCxnSpPr>
          <p:nvPr/>
        </p:nvCxnSpPr>
        <p:spPr>
          <a:xfrm>
            <a:off x="2885209" y="1924750"/>
            <a:ext cx="90574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7" t="19022" r="51744" b="32392"/>
          <a:stretch/>
        </p:blipFill>
        <p:spPr bwMode="auto">
          <a:xfrm>
            <a:off x="1381124" y="762000"/>
            <a:ext cx="6010275" cy="488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3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1476375"/>
            <a:ext cx="1390650" cy="372427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Source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taging Area)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87365" y="937885"/>
            <a:ext cx="1533525" cy="1076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College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Dimension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(Lookup)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34200" y="1785936"/>
            <a:ext cx="1469232" cy="35147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College </a:t>
            </a:r>
            <a:r>
              <a:rPr lang="en-US" dirty="0" smtClean="0">
                <a:solidFill>
                  <a:schemeClr val="bg1"/>
                </a:solidFill>
              </a:rPr>
              <a:t>Fact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Survey </a:t>
            </a:r>
            <a:r>
              <a:rPr lang="en-US" dirty="0" smtClean="0">
                <a:solidFill>
                  <a:schemeClr val="bg1"/>
                </a:solidFill>
              </a:rPr>
              <a:t>Fact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17130" y="2247900"/>
            <a:ext cx="1569244" cy="13716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Company </a:t>
            </a:r>
            <a:r>
              <a:rPr lang="en-US" dirty="0" smtClean="0">
                <a:solidFill>
                  <a:schemeClr val="bg1"/>
                </a:solidFill>
              </a:rPr>
              <a:t>Dimension </a:t>
            </a:r>
            <a:r>
              <a:rPr lang="en-US" sz="1000" dirty="0" smtClean="0">
                <a:solidFill>
                  <a:schemeClr val="bg1"/>
                </a:solidFill>
              </a:rPr>
              <a:t>(Lookup)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7330" y="228600"/>
            <a:ext cx="672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/>
              <a:t>Populating Fact tables</a:t>
            </a:r>
            <a:endParaRPr lang="en-US" sz="2800" b="1" i="1" u="sng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17130" y="3829049"/>
            <a:ext cx="1650207" cy="13716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Company </a:t>
            </a:r>
            <a:r>
              <a:rPr lang="en-US" dirty="0" smtClean="0">
                <a:solidFill>
                  <a:schemeClr val="bg1"/>
                </a:solidFill>
              </a:rPr>
              <a:t>Dimension </a:t>
            </a:r>
            <a:r>
              <a:rPr lang="en-US" sz="1000" dirty="0" smtClean="0">
                <a:solidFill>
                  <a:schemeClr val="bg1"/>
                </a:solidFill>
              </a:rPr>
              <a:t>(Lookup)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0233" y="5334000"/>
            <a:ext cx="1565672" cy="13716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Company </a:t>
            </a:r>
            <a:r>
              <a:rPr lang="en-US" dirty="0" smtClean="0">
                <a:solidFill>
                  <a:schemeClr val="bg1"/>
                </a:solidFill>
              </a:rPr>
              <a:t>Dimension </a:t>
            </a:r>
            <a:r>
              <a:rPr lang="en-US" sz="1000" dirty="0" smtClean="0">
                <a:solidFill>
                  <a:schemeClr val="bg1"/>
                </a:solidFill>
              </a:rPr>
              <a:t>(Lookup)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647825" y="3057525"/>
            <a:ext cx="164008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/>
          <p:nvPr/>
        </p:nvCxnSpPr>
        <p:spPr>
          <a:xfrm rot="5400000" flipH="1" flipV="1">
            <a:off x="2707479" y="2323504"/>
            <a:ext cx="1419225" cy="2583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H="1">
            <a:off x="2198490" y="4382097"/>
            <a:ext cx="2743198" cy="5322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311721" y="3209925"/>
            <a:ext cx="469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311721" y="4514849"/>
            <a:ext cx="405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5867400" y="3638552"/>
            <a:ext cx="1066800" cy="30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/>
          <p:cNvSpPr/>
          <p:nvPr/>
        </p:nvSpPr>
        <p:spPr>
          <a:xfrm>
            <a:off x="5253631" y="1476374"/>
            <a:ext cx="613769" cy="4739013"/>
          </a:xfrm>
          <a:prstGeom prst="rightBrace">
            <a:avLst>
              <a:gd name="adj1" fmla="val 8333"/>
              <a:gd name="adj2" fmla="val 49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5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3724795" cy="5172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38200"/>
            <a:ext cx="3753374" cy="5182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5000" y="228599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Fact tables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4337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6874" y="533400"/>
            <a:ext cx="625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College Fact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 </a:t>
            </a:r>
            <a:r>
              <a:rPr lang="en-US" sz="2400" b="1" i="1" u="sng" dirty="0"/>
              <a:t>D</a:t>
            </a:r>
            <a:r>
              <a:rPr lang="en-US" sz="2400" b="1" i="1" u="sng" dirty="0" smtClean="0"/>
              <a:t>ata</a:t>
            </a:r>
            <a:endParaRPr lang="en-US" sz="2400" b="1" i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04653"/>
            <a:ext cx="6400800" cy="43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2525" y="4405787"/>
            <a:ext cx="3725949" cy="720725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200" b="1" i="1" u="sng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Under the guidance of :</a:t>
            </a:r>
            <a:r>
              <a:rPr lang="en-US" sz="2800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2800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sz="2400" i="1" cap="all" dirty="0">
              <a:ln w="0"/>
              <a:solidFill>
                <a:schemeClr val="tx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86175" y="437935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Mr. Rahul Kulkarni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" y="990600"/>
            <a:ext cx="4038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i="1" u="sng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Project Team:</a:t>
            </a:r>
            <a:endParaRPr lang="en-US" sz="2400" b="1" i="1" u="sng" cap="all" spc="0" dirty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1425" y="9906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Shraddha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Bhagwat</a:t>
            </a:r>
            <a:endParaRPr lang="en-US" sz="2400" b="1" i="1" dirty="0" smtClean="0"/>
          </a:p>
          <a:p>
            <a:r>
              <a:rPr lang="en-US" sz="2400" b="1" i="1" dirty="0" err="1" smtClean="0"/>
              <a:t>Roopa</a:t>
            </a:r>
            <a:r>
              <a:rPr lang="en-US" sz="2400" b="1" i="1" dirty="0" smtClean="0"/>
              <a:t> </a:t>
            </a:r>
            <a:r>
              <a:rPr lang="en-US" sz="2400" b="1" i="1" dirty="0" smtClean="0"/>
              <a:t>M.S.</a:t>
            </a:r>
          </a:p>
          <a:p>
            <a:r>
              <a:rPr lang="en-US" sz="2400" b="1" i="1" dirty="0" err="1" smtClean="0"/>
              <a:t>Krutika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Gawale</a:t>
            </a:r>
            <a:endParaRPr lang="en-US" sz="2400" b="1" i="1" dirty="0" smtClean="0"/>
          </a:p>
          <a:p>
            <a:r>
              <a:rPr lang="en-US" sz="2400" b="1" i="1" dirty="0"/>
              <a:t>Krishna </a:t>
            </a:r>
            <a:r>
              <a:rPr lang="en-US" sz="2400" b="1" i="1" dirty="0" err="1" smtClean="0"/>
              <a:t>Agarwal</a:t>
            </a:r>
            <a:endParaRPr lang="en-US" sz="2400" b="1" i="1" dirty="0" smtClean="0"/>
          </a:p>
          <a:p>
            <a:r>
              <a:rPr lang="en-US" sz="2400" b="1" i="1" dirty="0" err="1" smtClean="0"/>
              <a:t>Oshin</a:t>
            </a:r>
            <a:r>
              <a:rPr lang="en-US" sz="2400" b="1" i="1" dirty="0" smtClean="0"/>
              <a:t> </a:t>
            </a:r>
            <a:r>
              <a:rPr lang="en-US" sz="2400" b="1" i="1" dirty="0" smtClean="0"/>
              <a:t>Bhatt</a:t>
            </a:r>
          </a:p>
          <a:p>
            <a:r>
              <a:rPr lang="en-US" sz="2400" b="1" i="1" dirty="0" err="1" smtClean="0"/>
              <a:t>Gayatri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Shinde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1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5334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Survey</a:t>
            </a:r>
            <a:r>
              <a:rPr lang="en-US" sz="2400" b="1" i="1" u="sng" dirty="0" smtClean="0"/>
              <a:t> Fact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 </a:t>
            </a:r>
            <a:r>
              <a:rPr lang="en-US" sz="2400" b="1" i="1" u="sng" dirty="0"/>
              <a:t>D</a:t>
            </a:r>
            <a:r>
              <a:rPr lang="en-US" sz="2400" b="1" i="1" u="sng" dirty="0" smtClean="0"/>
              <a:t>ata</a:t>
            </a:r>
            <a:endParaRPr lang="en-US" sz="2400" b="1" i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37" y="1219200"/>
            <a:ext cx="699232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43000" y="211365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>
                <a:latin typeface="+mj-lt"/>
              </a:rPr>
              <a:t>Automation</a:t>
            </a:r>
            <a:endParaRPr lang="en-US" sz="2400" b="1" i="1" u="sng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89"/>
            <a:ext cx="9144000" cy="51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6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5334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Cricket Performance Analysis Reports</a:t>
            </a:r>
            <a:endParaRPr lang="en-US" sz="2400" b="1" i="1" u="sng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004590"/>
            <a:ext cx="8153400" cy="516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b="9469"/>
          <a:stretch/>
        </p:blipFill>
        <p:spPr>
          <a:xfrm>
            <a:off x="228600" y="228600"/>
            <a:ext cx="8763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82707"/>
            <a:ext cx="8458200" cy="498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050" y="2286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/>
              <a:t>Stored Procedure for selecting dataset at Runtime</a:t>
            </a:r>
            <a:endParaRPr 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39755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029200" cy="5070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0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534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8458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610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90800" y="1828800"/>
            <a:ext cx="39624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/>
              <a:t>Any Queries?</a:t>
            </a:r>
            <a:endParaRPr lang="en-US" sz="6000" b="1" i="1" dirty="0"/>
          </a:p>
        </p:txBody>
      </p:sp>
      <p:pic>
        <p:nvPicPr>
          <p:cNvPr id="3078" name="Picture 6" descr="Image result for question mar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19475"/>
            <a:ext cx="21336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219200"/>
            <a:ext cx="3725949" cy="720725"/>
          </a:xfrm>
        </p:spPr>
        <p:txBody>
          <a:bodyPr>
            <a:normAutofit/>
          </a:bodyPr>
          <a:lstStyle/>
          <a:p>
            <a:r>
              <a:rPr lang="en-US" sz="2800" b="1" i="1" u="sng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i="1" u="sng" dirty="0" smtClean="0">
                <a:solidFill>
                  <a:schemeClr val="tx1"/>
                </a:solidFill>
                <a:latin typeface="+mj-lt"/>
              </a:rPr>
              <a:t>Project </a:t>
            </a:r>
            <a:r>
              <a:rPr lang="en-US" sz="2800" b="1" i="1" u="sng" dirty="0" smtClean="0">
                <a:solidFill>
                  <a:schemeClr val="tx1"/>
                </a:solidFill>
                <a:latin typeface="+mj-lt"/>
              </a:rPr>
              <a:t>Objectives</a:t>
            </a:r>
            <a:endParaRPr lang="en-US" sz="2800" b="1" i="1" u="sng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438400"/>
            <a:ext cx="8153400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 smtClean="0"/>
          </a:p>
          <a:p>
            <a:pPr algn="just"/>
            <a:endParaRPr lang="en-US" sz="2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Statistical </a:t>
            </a:r>
            <a:r>
              <a:rPr lang="en-US" sz="2000" b="0" dirty="0" smtClean="0">
                <a:solidFill>
                  <a:schemeClr val="tx1"/>
                </a:solidFill>
              </a:rPr>
              <a:t>Analysis of </a:t>
            </a:r>
            <a:r>
              <a:rPr lang="en-US" sz="2000" b="0" dirty="0" smtClean="0">
                <a:solidFill>
                  <a:schemeClr val="tx1"/>
                </a:solidFill>
              </a:rPr>
              <a:t>Campus </a:t>
            </a:r>
            <a:r>
              <a:rPr lang="en-US" sz="2000" b="0" dirty="0" smtClean="0">
                <a:solidFill>
                  <a:schemeClr val="tx1"/>
                </a:solidFill>
              </a:rPr>
              <a:t>Recruitment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Analysis of </a:t>
            </a:r>
            <a:r>
              <a:rPr lang="en-US" sz="2000" b="0" dirty="0">
                <a:solidFill>
                  <a:schemeClr val="tx1"/>
                </a:solidFill>
                <a:cs typeface="Arial" panose="020B0604020202020204" pitchFamily="34" charset="0"/>
              </a:rPr>
              <a:t>reports </a:t>
            </a:r>
            <a:r>
              <a:rPr lang="en-US" sz="20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of </a:t>
            </a:r>
            <a:r>
              <a:rPr lang="en-US" sz="20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students selected from different colleges by different companies.</a:t>
            </a:r>
            <a:endParaRPr lang="en-US" sz="20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5" y="4267200"/>
            <a:ext cx="3076575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67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252025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214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1691753" y="2578289"/>
            <a:ext cx="478241" cy="1000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0873" y="457200"/>
            <a:ext cx="4822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/>
              <a:t>Project Flow</a:t>
            </a:r>
            <a:endParaRPr lang="en-US" sz="2800" b="1" i="1" u="sng" dirty="0"/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" name="Group 1"/>
          <p:cNvGrpSpPr>
            <a:grpSpLocks noChangeAspect="1"/>
          </p:cNvGrpSpPr>
          <p:nvPr/>
        </p:nvGrpSpPr>
        <p:grpSpPr bwMode="auto">
          <a:xfrm>
            <a:off x="1095375" y="1597044"/>
            <a:ext cx="6858000" cy="3624999"/>
            <a:chOff x="2527" y="-307"/>
            <a:chExt cx="12000" cy="5143"/>
          </a:xfrm>
        </p:grpSpPr>
        <p:sp>
          <p:nvSpPr>
            <p:cNvPr id="16" name="AutoShape 21"/>
            <p:cNvSpPr>
              <a:spLocks noChangeAspect="1" noChangeArrowheads="1" noTextEdit="1"/>
            </p:cNvSpPr>
            <p:nvPr/>
          </p:nvSpPr>
          <p:spPr bwMode="auto">
            <a:xfrm>
              <a:off x="2527" y="-307"/>
              <a:ext cx="12000" cy="5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12427" y="-50"/>
              <a:ext cx="2100" cy="4732"/>
            </a:xfrm>
            <a:prstGeom prst="flowChartMultidocument">
              <a:avLst/>
            </a:prstGeom>
            <a:gradFill rotWithShape="1">
              <a:gsLst>
                <a:gs pos="0">
                  <a:srgbClr val="00CC66">
                    <a:gamma/>
                    <a:shade val="46275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Documents"/>
            <p:cNvSpPr>
              <a:spLocks noEditPoints="1" noChangeArrowheads="1"/>
            </p:cNvSpPr>
            <p:nvPr/>
          </p:nvSpPr>
          <p:spPr bwMode="auto">
            <a:xfrm>
              <a:off x="2527" y="104"/>
              <a:ext cx="2400" cy="4526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FFFFFF"/>
                </a:gs>
                <a:gs pos="100000">
                  <a:srgbClr val="333399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2527" y="1750"/>
              <a:ext cx="2300" cy="1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Heterogeneous Sources i.e. operational data (Flat files)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5527" y="-307"/>
              <a:ext cx="2300" cy="5143"/>
            </a:xfrm>
            <a:prstGeom prst="rect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727" y="516"/>
              <a:ext cx="2000" cy="557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EXTRACT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5527" y="1853"/>
              <a:ext cx="2300" cy="557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TRANSFORM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5627" y="3190"/>
              <a:ext cx="2100" cy="557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LOAD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utoShape 13"/>
            <p:cNvSpPr>
              <a:spLocks noChangeArrowheads="1"/>
            </p:cNvSpPr>
            <p:nvPr/>
          </p:nvSpPr>
          <p:spPr bwMode="auto">
            <a:xfrm>
              <a:off x="8427" y="413"/>
              <a:ext cx="1600" cy="3703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8427" y="1956"/>
              <a:ext cx="1800" cy="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 warehouse (Oracle)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12527" y="1853"/>
              <a:ext cx="1700" cy="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Reports Based On Universe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10427" y="-50"/>
              <a:ext cx="1400" cy="4423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0927" y="204"/>
              <a:ext cx="500" cy="552"/>
            </a:xfrm>
            <a:prstGeom prst="rect">
              <a:avLst/>
            </a:prstGeom>
            <a:solidFill>
              <a:srgbClr val="00E4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UNIVERSE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5027" y="2059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7927" y="2059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6"/>
            <p:cNvSpPr>
              <a:spLocks noChangeShapeType="1"/>
            </p:cNvSpPr>
            <p:nvPr/>
          </p:nvSpPr>
          <p:spPr bwMode="auto">
            <a:xfrm>
              <a:off x="10027" y="2162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11827" y="2059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5427" y="3992"/>
              <a:ext cx="240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(Informatica)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10627" y="3572"/>
              <a:ext cx="1400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(BO IDT)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12427" y="3296"/>
              <a:ext cx="1800" cy="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(BO XI Rich WebI/WebI)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28601"/>
            <a:ext cx="4572000" cy="380999"/>
          </a:xfrm>
        </p:spPr>
        <p:txBody>
          <a:bodyPr>
            <a:normAutofit fontScale="90000"/>
          </a:bodyPr>
          <a:lstStyle/>
          <a:p>
            <a:r>
              <a:rPr lang="en-US" sz="3200" b="1" i="1" u="sng" dirty="0" smtClean="0">
                <a:solidFill>
                  <a:schemeClr val="tx1"/>
                </a:solidFill>
                <a:latin typeface="+mj-lt"/>
              </a:rPr>
              <a:t>Source Data</a:t>
            </a:r>
            <a:endParaRPr lang="en-US" sz="3200" b="1" i="1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4876800" cy="51816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Company source data :</a:t>
            </a:r>
            <a:endParaRPr lang="en-US" sz="2400" b="1" dirty="0">
              <a:solidFill>
                <a:schemeClr val="tx1"/>
              </a:solidFill>
            </a:endParaRPr>
          </a:p>
          <a:p>
            <a:pPr lvl="2"/>
            <a:r>
              <a:rPr lang="en-US" sz="1800" b="1" dirty="0">
                <a:solidFill>
                  <a:schemeClr val="tx1"/>
                </a:solidFill>
              </a:rPr>
              <a:t>Date</a:t>
            </a:r>
          </a:p>
          <a:p>
            <a:pPr lvl="2"/>
            <a:r>
              <a:rPr lang="en-US" sz="1800" b="1" dirty="0">
                <a:solidFill>
                  <a:schemeClr val="tx1"/>
                </a:solidFill>
              </a:rPr>
              <a:t>College Name</a:t>
            </a:r>
          </a:p>
          <a:p>
            <a:pPr lvl="2"/>
            <a:r>
              <a:rPr lang="en-US" sz="1800" b="1" dirty="0">
                <a:solidFill>
                  <a:schemeClr val="tx1"/>
                </a:solidFill>
              </a:rPr>
              <a:t>Company </a:t>
            </a:r>
            <a:r>
              <a:rPr lang="en-US" sz="1800" b="1" dirty="0" smtClean="0">
                <a:solidFill>
                  <a:schemeClr val="tx1"/>
                </a:solidFill>
              </a:rPr>
              <a:t>Name</a:t>
            </a:r>
          </a:p>
          <a:p>
            <a:pPr lvl="2"/>
            <a:r>
              <a:rPr lang="en-US" sz="1800" b="1" dirty="0" smtClean="0">
                <a:solidFill>
                  <a:schemeClr val="tx1"/>
                </a:solidFill>
              </a:rPr>
              <a:t>Head office location</a:t>
            </a:r>
          </a:p>
          <a:p>
            <a:pPr lvl="2"/>
            <a:r>
              <a:rPr lang="en-US" sz="1800" b="1" dirty="0" smtClean="0">
                <a:solidFill>
                  <a:schemeClr val="tx1"/>
                </a:solidFill>
              </a:rPr>
              <a:t>Country</a:t>
            </a:r>
            <a:endParaRPr lang="en-US" sz="1800" b="1" dirty="0">
              <a:solidFill>
                <a:schemeClr val="tx1"/>
              </a:solidFill>
            </a:endParaRPr>
          </a:p>
          <a:p>
            <a:pPr lvl="2"/>
            <a:r>
              <a:rPr lang="en-US" sz="1800" b="1" dirty="0" smtClean="0">
                <a:solidFill>
                  <a:schemeClr val="tx1"/>
                </a:solidFill>
              </a:rPr>
              <a:t>Package</a:t>
            </a:r>
          </a:p>
          <a:p>
            <a:pPr lvl="2"/>
            <a:r>
              <a:rPr lang="en-US" sz="1800" b="1" dirty="0">
                <a:solidFill>
                  <a:schemeClr val="tx1"/>
                </a:solidFill>
              </a:rPr>
              <a:t>Students </a:t>
            </a:r>
            <a:r>
              <a:rPr lang="en-US" sz="1800" b="1" dirty="0" smtClean="0">
                <a:solidFill>
                  <a:schemeClr val="tx1"/>
                </a:solidFill>
              </a:rPr>
              <a:t>Selected</a:t>
            </a:r>
            <a:endParaRPr lang="en-US" sz="1800" b="1" dirty="0">
              <a:solidFill>
                <a:schemeClr val="tx1"/>
              </a:solidFill>
            </a:endParaRPr>
          </a:p>
          <a:p>
            <a:pPr lvl="2"/>
            <a:r>
              <a:rPr lang="en-US" sz="1800" b="1" dirty="0" smtClean="0">
                <a:solidFill>
                  <a:schemeClr val="tx1"/>
                </a:solidFill>
              </a:rPr>
              <a:t>Students </a:t>
            </a:r>
            <a:r>
              <a:rPr lang="en-US" sz="1800" b="1" dirty="0">
                <a:solidFill>
                  <a:schemeClr val="tx1"/>
                </a:solidFill>
              </a:rPr>
              <a:t>Participated</a:t>
            </a:r>
          </a:p>
          <a:p>
            <a:pPr lvl="2"/>
            <a:r>
              <a:rPr lang="en-US" sz="1800" b="1" dirty="0" smtClean="0">
                <a:solidFill>
                  <a:schemeClr val="tx1"/>
                </a:solidFill>
              </a:rPr>
              <a:t>Criteria</a:t>
            </a:r>
            <a:endParaRPr lang="en-US" sz="18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0" y="918775"/>
            <a:ext cx="472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Ø"/>
            </a:pPr>
            <a:r>
              <a:rPr lang="en-US" sz="2400" b="1" dirty="0" smtClean="0"/>
              <a:t>College source data: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 smtClean="0"/>
              <a:t>Date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 smtClean="0"/>
              <a:t>College Name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 smtClean="0"/>
              <a:t>Location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 smtClean="0"/>
              <a:t>Survey </a:t>
            </a:r>
            <a:r>
              <a:rPr lang="en-US" b="1" dirty="0"/>
              <a:t>Name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/>
              <a:t>Number of Indian Students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/>
              <a:t>Number of Foreign Students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/>
              <a:t>Fees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b="1" dirty="0"/>
              <a:t>Rank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78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91471"/>
            <a:ext cx="4847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>
                <a:latin typeface="+mj-lt"/>
              </a:rPr>
              <a:t>Data Warehouse Star Schema</a:t>
            </a:r>
            <a:endParaRPr lang="en-US" sz="2800" b="1" i="1" u="sng" dirty="0"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14690"/>
            <a:ext cx="7239000" cy="54813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3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9162" y="381000"/>
            <a:ext cx="700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>
                <a:latin typeface="+mj-lt"/>
              </a:rPr>
              <a:t>Staging Tables</a:t>
            </a:r>
            <a:endParaRPr lang="en-US" sz="2800" b="1" i="1" u="sng" dirty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85750" y="4002881"/>
            <a:ext cx="1133475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Source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College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00226" y="3881437"/>
            <a:ext cx="1362074" cy="7762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conversion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(Source)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4287" y="1549599"/>
            <a:ext cx="1133475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Source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chemeClr val="bg1"/>
                </a:solidFill>
              </a:rPr>
              <a:t>Company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543646" y="1428155"/>
            <a:ext cx="1362074" cy="7762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conversion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(Source)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867275" y="1338262"/>
            <a:ext cx="1457324" cy="100965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cleansing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Ltrim,Rtrim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>
            <a:stCxn id="67" idx="3"/>
            <a:endCxn id="72" idx="1"/>
          </p:cNvCxnSpPr>
          <p:nvPr/>
        </p:nvCxnSpPr>
        <p:spPr>
          <a:xfrm>
            <a:off x="2905720" y="1816299"/>
            <a:ext cx="294681" cy="26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/>
          <p:cNvCxnSpPr>
            <a:stCxn id="66" idx="3"/>
            <a:endCxn id="67" idx="1"/>
          </p:cNvCxnSpPr>
          <p:nvPr/>
        </p:nvCxnSpPr>
        <p:spPr>
          <a:xfrm>
            <a:off x="1147762" y="1816299"/>
            <a:ext cx="395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ounded Rectangle 70"/>
          <p:cNvSpPr/>
          <p:nvPr/>
        </p:nvSpPr>
        <p:spPr>
          <a:xfrm>
            <a:off x="6705599" y="1376362"/>
            <a:ext cx="1476376" cy="93345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Conditional split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sz="1200" dirty="0" smtClean="0">
                <a:solidFill>
                  <a:schemeClr val="bg1"/>
                </a:solidFill>
              </a:rPr>
              <a:t>Data validation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200401" y="1454944"/>
            <a:ext cx="1331120" cy="7762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Sort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4531521" y="1843088"/>
            <a:ext cx="3357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68" idx="3"/>
            <a:endCxn id="71" idx="1"/>
          </p:cNvCxnSpPr>
          <p:nvPr/>
        </p:nvCxnSpPr>
        <p:spPr>
          <a:xfrm>
            <a:off x="6324599" y="18430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7055640" y="5110162"/>
            <a:ext cx="1402560" cy="98583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Staging </a:t>
            </a:r>
            <a:r>
              <a:rPr lang="en-US" dirty="0" smtClean="0">
                <a:solidFill>
                  <a:schemeClr val="bg1"/>
                </a:solidFill>
              </a:rPr>
              <a:t>Area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57" idx="3"/>
            <a:endCxn id="58" idx="1"/>
          </p:cNvCxnSpPr>
          <p:nvPr/>
        </p:nvCxnSpPr>
        <p:spPr>
          <a:xfrm>
            <a:off x="1419225" y="4269581"/>
            <a:ext cx="3810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8" idx="3"/>
          </p:cNvCxnSpPr>
          <p:nvPr/>
        </p:nvCxnSpPr>
        <p:spPr>
          <a:xfrm>
            <a:off x="3162300" y="4269581"/>
            <a:ext cx="3738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772274" y="2581275"/>
            <a:ext cx="1343025" cy="106918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Staging Area 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71" idx="2"/>
            <a:endCxn id="38" idx="0"/>
          </p:cNvCxnSpPr>
          <p:nvPr/>
        </p:nvCxnSpPr>
        <p:spPr>
          <a:xfrm>
            <a:off x="7443787" y="2309813"/>
            <a:ext cx="0" cy="271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179216" y="3683795"/>
            <a:ext cx="1457324" cy="100965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cleansing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Ltrim,Rtrim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067550" y="3871911"/>
            <a:ext cx="1476376" cy="93345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Conditional split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sz="1200" dirty="0" smtClean="0">
                <a:solidFill>
                  <a:schemeClr val="bg1"/>
                </a:solidFill>
              </a:rPr>
              <a:t>Data validation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512342" y="3781427"/>
            <a:ext cx="1331120" cy="7762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Sort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843462" y="4131470"/>
            <a:ext cx="3357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674640" y="416957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77160" y="4838700"/>
            <a:ext cx="0" cy="271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191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3048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Company Staging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5969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304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College Staging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</a:t>
            </a:r>
            <a:endParaRPr lang="en-US" sz="2400" b="1" i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EB2B59617D04C8D648F7ACAAAAD6A" ma:contentTypeVersion="3" ma:contentTypeDescription="Create a new document." ma:contentTypeScope="" ma:versionID="5eaba1f448a74d9d51b71a5f84c48068">
  <xsd:schema xmlns:xsd="http://www.w3.org/2001/XMLSchema" xmlns:xs="http://www.w3.org/2001/XMLSchema" xmlns:p="http://schemas.microsoft.com/office/2006/metadata/properties" xmlns:ns2="952a6df7-b138-4f89-9bc4-e7a874ea3254" xmlns:ns3="73bf341f-534a-4c7c-b0f2-846b32a82801" targetNamespace="http://schemas.microsoft.com/office/2006/metadata/properties" ma:root="true" ma:fieldsID="72e3526798fb14d7cfa92f913fb7b616" ns2:_="" ns3:_="">
    <xsd:import namespace="952a6df7-b138-4f89-9bc4-e7a874ea3254"/>
    <xsd:import namespace="73bf341f-534a-4c7c-b0f2-846b32a82801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s"/>
                <xsd:element ref="ns3:Category"/>
                <xsd:element ref="ns3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bf341f-534a-4c7c-b0f2-846b32a82801" elementFormDefault="qualified">
    <xsd:import namespace="http://schemas.microsoft.com/office/2006/documentManagement/types"/>
    <xsd:import namespace="http://schemas.microsoft.com/office/infopath/2007/PartnerControls"/>
    <xsd:element name="Levels" ma:index="9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3bf341f-534a-4c7c-b0f2-846b32a82801">Module Artifact</Category>
    <Levels xmlns="73bf341f-534a-4c7c-b0f2-846b32a82801">L1</Levels>
    <FolderName xmlns="952a6df7-b138-4f89-9bc4-e7a874ea3254" xsi:nil="true"/>
    <Material_x0020_Type xmlns="73bf341f-534a-4c7c-b0f2-846b32a82801">Class book</Material_x0020_Type>
  </documentManagement>
</p:properties>
</file>

<file path=customXml/itemProps1.xml><?xml version="1.0" encoding="utf-8"?>
<ds:datastoreItem xmlns:ds="http://schemas.openxmlformats.org/officeDocument/2006/customXml" ds:itemID="{66D909DA-6D80-4F5D-B1FB-70D607A761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2a6df7-b138-4f89-9bc4-e7a874ea3254"/>
    <ds:schemaRef ds:uri="73bf341f-534a-4c7c-b0f2-846b32a82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C50C59-A985-4085-AE21-AC4E89AF88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BDB6F4-73B0-4B42-AF1A-AEBAB5EA15D0}">
  <ds:schemaRefs>
    <ds:schemaRef ds:uri="73bf341f-534a-4c7c-b0f2-846b32a82801"/>
    <ds:schemaRef ds:uri="http://www.w3.org/XML/1998/namespace"/>
    <ds:schemaRef ds:uri="http://schemas.microsoft.com/office/2006/documentManagement/types"/>
    <ds:schemaRef ds:uri="952a6df7-b138-4f89-9bc4-e7a874ea325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Capgemini_New_Template</Template>
  <TotalTime>6892</TotalTime>
  <Words>323</Words>
  <Application>Microsoft Office PowerPoint</Application>
  <PresentationFormat>On-screen Show (4:3)</PresentationFormat>
  <Paragraphs>118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Under the guidance of : </vt:lpstr>
      <vt:lpstr> Project Objectives</vt:lpstr>
      <vt:lpstr>PowerPoint Presentation</vt:lpstr>
      <vt:lpstr>Source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Stock Exchange Data</dc:title>
  <dc:creator>Venkatesh Immadi</dc:creator>
  <cp:lastModifiedBy>Sharad, Gayatri</cp:lastModifiedBy>
  <cp:revision>192</cp:revision>
  <dcterms:created xsi:type="dcterms:W3CDTF">2016-04-30T05:01:37Z</dcterms:created>
  <dcterms:modified xsi:type="dcterms:W3CDTF">2019-01-05T07:33:08Z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0x010100C9CEB2B59617D04C8D648F7ACAAAAD6A</vt:lpwstr>
  </property>
</Properties>
</file>