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62" r:id="rId5"/>
    <p:sldId id="263" r:id="rId6"/>
    <p:sldId id="264" r:id="rId7"/>
    <p:sldId id="265" r:id="rId8"/>
    <p:sldId id="266" r:id="rId9"/>
    <p:sldId id="258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PPT커버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96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9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8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1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4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6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5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0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6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본문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955238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9A8C-10BC-418E-B23A-09CD5DDAE3C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1E63-CB09-40CB-A98A-E1562E51B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ower-group.com/products/dc-dc-converters-chargers/dc-dc-converter-mil-24-12" TargetMode="External"/><Relationship Id="rId2" Type="http://schemas.openxmlformats.org/officeDocument/2006/relationships/hyperlink" Target="https://mildef.com/product/196-mc702-media-convert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parts.co.kr/goods/view?no=2187942" TargetMode="External"/><Relationship Id="rId13" Type="http://schemas.openxmlformats.org/officeDocument/2006/relationships/hyperlink" Target="https://www.icbanq.com/P002329488" TargetMode="External"/><Relationship Id="rId3" Type="http://schemas.openxmlformats.org/officeDocument/2006/relationships/hyperlink" Target="https://www.eleparts.co.kr/goods/view?no=12327639" TargetMode="External"/><Relationship Id="rId7" Type="http://schemas.openxmlformats.org/officeDocument/2006/relationships/hyperlink" Target="https://www.eleparts.co.kr/goods/view?no=2787812" TargetMode="External"/><Relationship Id="rId12" Type="http://schemas.openxmlformats.org/officeDocument/2006/relationships/hyperlink" Target="https://www.eleparts.co.kr/goods/view?no=12538942" TargetMode="External"/><Relationship Id="rId2" Type="http://schemas.openxmlformats.org/officeDocument/2006/relationships/hyperlink" Target="https://www.connector24.co.kr:14040/shop/goods/goods_view.php?goodsno=2346936&amp;category=0020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parts.co.kr/goods/view?no=8389288" TargetMode="External"/><Relationship Id="rId11" Type="http://schemas.openxmlformats.org/officeDocument/2006/relationships/hyperlink" Target="https://www.connector24.co.kr:14040/shop/goods/goods_view.php?goodsno=2346931&amp;category=002001" TargetMode="External"/><Relationship Id="rId5" Type="http://schemas.openxmlformats.org/officeDocument/2006/relationships/hyperlink" Target="https://www.eleparts.co.kr/goods/view?no=1929797" TargetMode="External"/><Relationship Id="rId10" Type="http://schemas.openxmlformats.org/officeDocument/2006/relationships/hyperlink" Target="https://www.eleparts.co.kr/goods/view?no=3511283" TargetMode="External"/><Relationship Id="rId4" Type="http://schemas.openxmlformats.org/officeDocument/2006/relationships/hyperlink" Target="https://www.eleparts.co.kr/goods/view?no=2341270" TargetMode="External"/><Relationship Id="rId9" Type="http://schemas.openxmlformats.org/officeDocument/2006/relationships/hyperlink" Target="https://www.eleparts.co.kr/goods/view?no=19297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CD18C-306E-F204-20D2-E51DAE291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1G Ruggedized type Fiber Optic Ethernet Media Converter</a:t>
            </a:r>
            <a:br>
              <a:rPr lang="en-US" altLang="ko-KR" sz="2800" dirty="0"/>
            </a:br>
            <a:r>
              <a:rPr lang="en-US" altLang="ko-KR" sz="2800" dirty="0"/>
              <a:t>[ETM1GM-S1]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D898B-2189-7A3E-5B37-61773C66A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32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D0D49-96BD-148A-E122-B08D26AE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케이스 표면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2FF62-692B-12ED-A26B-E30981C3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흑색 하드 </a:t>
            </a:r>
            <a:r>
              <a:rPr lang="ko-KR" altLang="en-US" sz="2000" dirty="0" err="1"/>
              <a:t>아노다이징</a:t>
            </a:r>
            <a:r>
              <a:rPr lang="en-US" altLang="ko-KR" sz="2000" dirty="0"/>
              <a:t> </a:t>
            </a:r>
            <a:r>
              <a:rPr lang="ko-KR" altLang="en-US" sz="2000" dirty="0"/>
              <a:t>부품</a:t>
            </a:r>
            <a:r>
              <a:rPr lang="en-US" altLang="ko-KR" sz="2000" dirty="0"/>
              <a:t>: </a:t>
            </a:r>
            <a:r>
              <a:rPr lang="ko-KR" altLang="en-US" sz="2000" dirty="0"/>
              <a:t>광</a:t>
            </a:r>
            <a:r>
              <a:rPr lang="en-US" altLang="ko-KR" sz="2000" dirty="0"/>
              <a:t> </a:t>
            </a:r>
            <a:r>
              <a:rPr lang="ko-KR" altLang="en-US" sz="2000" dirty="0"/>
              <a:t>커넥터</a:t>
            </a:r>
            <a:r>
              <a:rPr lang="en-US" altLang="ko-KR" sz="2000" dirty="0"/>
              <a:t>, LED </a:t>
            </a:r>
            <a:r>
              <a:rPr lang="ko-KR" altLang="en-US" sz="2000" dirty="0"/>
              <a:t>패널 커넥터</a:t>
            </a:r>
            <a:endParaRPr lang="en-US" altLang="ko-KR" sz="2000" dirty="0"/>
          </a:p>
          <a:p>
            <a:r>
              <a:rPr lang="ko-KR" altLang="en-US" sz="2000" dirty="0"/>
              <a:t>녹색 카드뮴 도금 </a:t>
            </a:r>
            <a:r>
              <a:rPr lang="en-US" altLang="ko-KR" sz="2000" dirty="0"/>
              <a:t>: RJ45D38999, D38999(3pin)</a:t>
            </a:r>
          </a:p>
          <a:p>
            <a:r>
              <a:rPr lang="ko-KR" altLang="en-US" sz="2000" dirty="0"/>
              <a:t>볼트 사양 확인 필요</a:t>
            </a:r>
            <a:endParaRPr lang="en-US" altLang="ko-KR" sz="2000" dirty="0"/>
          </a:p>
          <a:p>
            <a:r>
              <a:rPr lang="ko-KR" altLang="en-US" sz="2000" dirty="0"/>
              <a:t>흑색 하드 </a:t>
            </a:r>
            <a:r>
              <a:rPr lang="ko-KR" altLang="en-US" sz="2000" dirty="0" err="1"/>
              <a:t>아노다이징</a:t>
            </a:r>
            <a:endParaRPr lang="en-US" altLang="ko-KR" sz="2000" dirty="0"/>
          </a:p>
          <a:p>
            <a:pPr lvl="1"/>
            <a:r>
              <a:rPr lang="ko-KR" altLang="en-US" sz="1800" dirty="0"/>
              <a:t>전도가 필요한 부분에 </a:t>
            </a:r>
            <a:r>
              <a:rPr lang="ko-KR" altLang="en-US" sz="1800" dirty="0" err="1"/>
              <a:t>마스킹하거나</a:t>
            </a:r>
            <a:r>
              <a:rPr lang="ko-KR" altLang="en-US" sz="1800" dirty="0"/>
              <a:t> 표면처리후 추가 가공 소요 필요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광커넥터와</a:t>
            </a:r>
            <a:r>
              <a:rPr lang="ko-KR" altLang="en-US" sz="1800" dirty="0"/>
              <a:t> 색상 동일하나 전기측 커넥터와 색상 상이함</a:t>
            </a:r>
            <a:endParaRPr lang="en-US" altLang="ko-KR" sz="1800" dirty="0"/>
          </a:p>
          <a:p>
            <a:pPr lvl="1"/>
            <a:r>
              <a:rPr lang="ko-KR" altLang="en-US" sz="1800" dirty="0"/>
              <a:t>표면 처리 후 품질 가장 좋을 것으로 예상됨</a:t>
            </a:r>
            <a:endParaRPr lang="en-US" altLang="ko-KR" sz="1800" dirty="0"/>
          </a:p>
          <a:p>
            <a:r>
              <a:rPr lang="ko-KR" altLang="en-US" sz="2000" dirty="0"/>
              <a:t>도장</a:t>
            </a:r>
            <a:endParaRPr lang="en-US" altLang="ko-KR" sz="2000" dirty="0"/>
          </a:p>
          <a:p>
            <a:pPr lvl="1"/>
            <a:r>
              <a:rPr lang="ko-KR" altLang="en-US" sz="1800" dirty="0"/>
              <a:t>전도 필요 부분에 </a:t>
            </a:r>
            <a:r>
              <a:rPr lang="ko-KR" altLang="en-US" sz="1800" dirty="0" err="1"/>
              <a:t>마스킹</a:t>
            </a:r>
            <a:r>
              <a:rPr lang="ko-KR" altLang="en-US" sz="1800" dirty="0"/>
              <a:t> 후 처리 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염수</a:t>
            </a:r>
            <a:r>
              <a:rPr lang="en-US" altLang="ko-KR" sz="1800" dirty="0"/>
              <a:t>, </a:t>
            </a:r>
            <a:r>
              <a:rPr lang="ko-KR" altLang="en-US" sz="1800" dirty="0"/>
              <a:t>강도 등 품질 경험 없음</a:t>
            </a:r>
            <a:endParaRPr lang="en-US" altLang="ko-KR" sz="1800" dirty="0"/>
          </a:p>
          <a:p>
            <a:pPr lvl="1"/>
            <a:r>
              <a:rPr lang="ko-KR" altLang="en-US" sz="1800" dirty="0"/>
              <a:t>색상 폭넓게 선택 가능</a:t>
            </a:r>
            <a:endParaRPr lang="en-US" altLang="ko-KR" sz="1800" dirty="0"/>
          </a:p>
          <a:p>
            <a:r>
              <a:rPr lang="ko-KR" altLang="en-US" sz="2000" dirty="0"/>
              <a:t>카드뮴 국방색</a:t>
            </a:r>
            <a:endParaRPr lang="en-US" altLang="ko-KR" sz="2000" dirty="0"/>
          </a:p>
          <a:p>
            <a:pPr lvl="1"/>
            <a:r>
              <a:rPr lang="ko-KR" altLang="en-US" sz="1800" dirty="0"/>
              <a:t>염수에 강하나 강도 약함</a:t>
            </a:r>
            <a:r>
              <a:rPr lang="en-US" altLang="ko-KR" sz="1800" dirty="0"/>
              <a:t>, </a:t>
            </a:r>
            <a:r>
              <a:rPr lang="ko-KR" altLang="en-US" sz="1800" dirty="0"/>
              <a:t>품질 불량 가능성 높음</a:t>
            </a:r>
            <a:r>
              <a:rPr lang="en-US" altLang="ko-KR" sz="1800" dirty="0"/>
              <a:t>, </a:t>
            </a:r>
            <a:r>
              <a:rPr lang="ko-KR" altLang="en-US" sz="1800" dirty="0"/>
              <a:t>가공품 </a:t>
            </a:r>
            <a:r>
              <a:rPr lang="en-US" altLang="ko-KR" sz="1800" dirty="0"/>
              <a:t>10% </a:t>
            </a:r>
            <a:r>
              <a:rPr lang="ko-KR" altLang="en-US" sz="1800" dirty="0"/>
              <a:t>정도 추가 소요 가능성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전기측 커넥터와 색상 유사하게 </a:t>
            </a:r>
            <a:r>
              <a:rPr lang="ko-KR" altLang="en-US" sz="1800" dirty="0" err="1"/>
              <a:t>맞출수</a:t>
            </a:r>
            <a:r>
              <a:rPr lang="ko-KR" altLang="en-US" sz="1800" dirty="0"/>
              <a:t>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별도의 </a:t>
            </a:r>
            <a:r>
              <a:rPr lang="ko-KR" altLang="en-US" sz="1800" dirty="0" err="1"/>
              <a:t>마스킹</a:t>
            </a:r>
            <a:r>
              <a:rPr lang="ko-KR" altLang="en-US" sz="1800" dirty="0"/>
              <a:t> 없이 전기 전도 가능</a:t>
            </a:r>
          </a:p>
        </p:txBody>
      </p:sp>
    </p:spTree>
    <p:extLst>
      <p:ext uri="{BB962C8B-B14F-4D97-AF65-F5344CB8AC3E}">
        <p14:creationId xmlns:p14="http://schemas.microsoft.com/office/powerpoint/2010/main" val="195044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DA40-ECD0-7F92-DD82-F7D83EF2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환경시험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63FE40-136D-ED54-C7F0-1F51910B4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12" y="836613"/>
            <a:ext cx="6997976" cy="5289550"/>
          </a:xfrm>
        </p:spPr>
      </p:pic>
    </p:spTree>
    <p:extLst>
      <p:ext uri="{BB962C8B-B14F-4D97-AF65-F5344CB8AC3E}">
        <p14:creationId xmlns:p14="http://schemas.microsoft.com/office/powerpoint/2010/main" val="9151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BC25-8909-3A45-EC77-773E0D23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전자기 시험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863CF-2A65-B13C-A829-717B566A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307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/>
              <a:t>EMC </a:t>
            </a:r>
            <a:r>
              <a:rPr lang="ko-KR" altLang="en-US" sz="2000" dirty="0"/>
              <a:t>규격 </a:t>
            </a:r>
            <a:r>
              <a:rPr lang="en-US" altLang="ko-KR" sz="2000" dirty="0"/>
              <a:t>MIL-STD-461E(1999</a:t>
            </a:r>
            <a:r>
              <a:rPr lang="ko-KR" altLang="en-US" sz="2000" dirty="0"/>
              <a:t>년에 제정</a:t>
            </a:r>
            <a:r>
              <a:rPr lang="en-US" altLang="ko-KR" sz="2000" dirty="0"/>
              <a:t>)</a:t>
            </a:r>
            <a:r>
              <a:rPr lang="ko-KR" altLang="en-US" sz="2000" dirty="0"/>
              <a:t>는 오래된 규격이고 요즘은 </a:t>
            </a:r>
            <a:r>
              <a:rPr lang="en-US" altLang="ko-KR" sz="2000" dirty="0"/>
              <a:t>MIL-STD-461F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r>
              <a:rPr lang="ko-KR" altLang="en-US" sz="2000" dirty="0"/>
              <a:t>전자파시험은 결국 크게 </a:t>
            </a:r>
            <a:r>
              <a:rPr lang="en-US" altLang="ko-KR" sz="2000" dirty="0"/>
              <a:t>2</a:t>
            </a:r>
            <a:r>
              <a:rPr lang="ko-KR" altLang="en-US" sz="2000" dirty="0"/>
              <a:t>가지로 분류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시험 대상 장비가 방출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Emmision</a:t>
            </a:r>
            <a:r>
              <a:rPr lang="en-US" altLang="ko-KR" sz="2000" dirty="0"/>
              <a:t>)</a:t>
            </a:r>
            <a:r>
              <a:rPr lang="ko-KR" altLang="en-US" sz="2000" dirty="0"/>
              <a:t>하는 전자파가 얼마나 되는지 측정하는 시험</a:t>
            </a:r>
            <a:r>
              <a:rPr lang="en-US" altLang="ko-KR" sz="2000" dirty="0"/>
              <a:t>(RE)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주변 전자방해에 얼마나 민감</a:t>
            </a:r>
            <a:r>
              <a:rPr lang="en-US" altLang="ko-KR" sz="2000" dirty="0"/>
              <a:t>(Susceptibility)</a:t>
            </a:r>
            <a:r>
              <a:rPr lang="ko-KR" altLang="en-US" sz="2000" dirty="0"/>
              <a:t>한지를 측정하는 시험</a:t>
            </a:r>
            <a:r>
              <a:rPr lang="en-US" altLang="ko-KR" sz="2000" dirty="0"/>
              <a:t>(RS)</a:t>
            </a:r>
            <a:br>
              <a:rPr lang="en-US" altLang="ko-KR" sz="2000" dirty="0"/>
            </a:br>
            <a:r>
              <a:rPr lang="ko-KR" altLang="en-US" sz="2000" dirty="0"/>
              <a:t>전파 무반사실에서 주파수를 스캔해 가면서 측정해야 하기 때문에 외부기관의 측정설비를 활용</a:t>
            </a:r>
            <a:endParaRPr lang="en-US" altLang="ko-KR" sz="2000" dirty="0"/>
          </a:p>
          <a:p>
            <a:r>
              <a:rPr lang="en-US" altLang="ko-KR" sz="2000" dirty="0"/>
              <a:t>RS-103(</a:t>
            </a:r>
            <a:r>
              <a:rPr lang="ko-KR" altLang="en-US" sz="2000" dirty="0"/>
              <a:t>전파민감성</a:t>
            </a:r>
            <a:r>
              <a:rPr lang="en-US" altLang="ko-KR" sz="2000" dirty="0"/>
              <a:t>): </a:t>
            </a:r>
            <a:r>
              <a:rPr lang="ko-KR" altLang="en-US" sz="2000" dirty="0"/>
              <a:t>제품으로부터 </a:t>
            </a:r>
            <a:r>
              <a:rPr lang="ko-KR" altLang="en-US" sz="2000" dirty="0" err="1"/>
              <a:t>수미터</a:t>
            </a:r>
            <a:r>
              <a:rPr lang="ko-KR" altLang="en-US" sz="2000" dirty="0"/>
              <a:t> 거리에서 주파수와 전파 강도 변화를 주면서 오작동 여부 확인</a:t>
            </a:r>
            <a:r>
              <a:rPr lang="en-US" altLang="ko-KR" sz="2000" dirty="0"/>
              <a:t>, </a:t>
            </a:r>
            <a:r>
              <a:rPr lang="ko-KR" altLang="en-US" sz="2000" dirty="0"/>
              <a:t>크게 어렵지 않을 것으로 예상</a:t>
            </a:r>
            <a:endParaRPr lang="en-US" altLang="ko-KR" sz="2000" dirty="0"/>
          </a:p>
          <a:p>
            <a:r>
              <a:rPr lang="en-US" altLang="ko-KR" sz="2000" dirty="0"/>
              <a:t>RE-102(</a:t>
            </a:r>
            <a:r>
              <a:rPr lang="ko-KR" altLang="en-US" sz="2000" dirty="0"/>
              <a:t>전파 방사 시험</a:t>
            </a:r>
            <a:r>
              <a:rPr lang="en-US" altLang="ko-KR" sz="2000" dirty="0"/>
              <a:t>): </a:t>
            </a:r>
            <a:r>
              <a:rPr lang="ko-KR" altLang="en-US" sz="2000" dirty="0"/>
              <a:t>전파 수신기를 통해 미디어 컨버터로 부터 방출되는 전파 잡음의 크기를 주파수별로 측정하는 시험으로</a:t>
            </a:r>
            <a:r>
              <a:rPr lang="en-US" altLang="ko-KR" sz="2000" dirty="0"/>
              <a:t>, </a:t>
            </a:r>
            <a:r>
              <a:rPr lang="ko-KR" altLang="en-US" sz="2000" dirty="0"/>
              <a:t>전파 잡음 기준치를 </a:t>
            </a:r>
            <a:r>
              <a:rPr lang="ko-KR" altLang="en-US" sz="2000" dirty="0" err="1"/>
              <a:t>초과할때</a:t>
            </a:r>
            <a:r>
              <a:rPr lang="ko-KR" altLang="en-US" sz="2000" dirty="0"/>
              <a:t> 이를 줄이기위한 시행착오가 필요할 것으로 예상</a:t>
            </a:r>
            <a:r>
              <a:rPr lang="en-US" altLang="ko-KR" sz="2000" dirty="0"/>
              <a:t>, </a:t>
            </a:r>
            <a:r>
              <a:rPr lang="ko-KR" altLang="en-US" sz="2000" dirty="0"/>
              <a:t>주의 </a:t>
            </a:r>
            <a:r>
              <a:rPr lang="ko-KR" altLang="en-US" sz="2000" dirty="0" err="1"/>
              <a:t>해야하는</a:t>
            </a:r>
            <a:r>
              <a:rPr lang="ko-KR" altLang="en-US" sz="2000" dirty="0"/>
              <a:t> 실험으로 예상됨</a:t>
            </a:r>
            <a:endParaRPr lang="en-US" altLang="ko-KR" sz="2000" dirty="0"/>
          </a:p>
          <a:p>
            <a:r>
              <a:rPr lang="en-US" altLang="ko-KR" sz="2000" dirty="0"/>
              <a:t>EMC </a:t>
            </a:r>
            <a:r>
              <a:rPr lang="ko-KR" altLang="en-US" sz="2000" dirty="0"/>
              <a:t>규격 시험의 경우 </a:t>
            </a:r>
            <a:r>
              <a:rPr lang="en-US" altLang="ko-KR" sz="2000" dirty="0"/>
              <a:t>461E</a:t>
            </a:r>
            <a:r>
              <a:rPr lang="ko-KR" altLang="en-US" sz="2000" dirty="0"/>
              <a:t>와 </a:t>
            </a:r>
            <a:r>
              <a:rPr lang="en-US" altLang="ko-KR" sz="2000" dirty="0"/>
              <a:t>461F </a:t>
            </a:r>
            <a:r>
              <a:rPr lang="ko-KR" altLang="en-US" sz="2000" dirty="0"/>
              <a:t>가 내용이 거의 동일함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684C06-8480-F51A-0EFF-BA690D98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7" y="836712"/>
            <a:ext cx="530616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CC44-34D6-2634-D376-B5AAAF70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환경시험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04325-094B-8C68-40DC-1502E98B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8275"/>
            <a:ext cx="10972800" cy="468788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시험 종류 및 가혹도 확인할 것</a:t>
            </a:r>
            <a:endParaRPr lang="en-US" altLang="ko-KR" sz="1800" dirty="0"/>
          </a:p>
          <a:p>
            <a:r>
              <a:rPr lang="en-US" altLang="ko-KR" sz="1800" dirty="0"/>
              <a:t>810G, H </a:t>
            </a:r>
            <a:r>
              <a:rPr lang="ko-KR" altLang="en-US" sz="1800" dirty="0"/>
              <a:t>까지 있으나 현재 </a:t>
            </a:r>
            <a:r>
              <a:rPr lang="en-US" altLang="ko-KR" sz="1800" dirty="0"/>
              <a:t>810F </a:t>
            </a:r>
            <a:r>
              <a:rPr lang="ko-KR" altLang="en-US" sz="1800" dirty="0"/>
              <a:t>도 많이 사용하는 것으로 예상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099729-8E26-266B-A751-74AB180E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9" y="836712"/>
            <a:ext cx="703043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3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F5EBF-8392-9888-D5E9-22EEE79A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number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7176F-5239-8D88-FBDA-8284FBD0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ETM: Rugged Fiber Optic Ethernet Media Converter</a:t>
            </a:r>
          </a:p>
          <a:p>
            <a:r>
              <a:rPr lang="en-US" altLang="ko-KR" sz="2400" dirty="0"/>
              <a:t>1GM : </a:t>
            </a:r>
            <a:r>
              <a:rPr lang="ko-KR" altLang="en-US" sz="2400" dirty="0"/>
              <a:t>지원속도</a:t>
            </a:r>
            <a:r>
              <a:rPr lang="en-US" altLang="ko-KR" sz="2400" dirty="0"/>
              <a:t>(1G </a:t>
            </a:r>
            <a:r>
              <a:rPr lang="ko-KR" altLang="en-US" sz="2400" dirty="0"/>
              <a:t>지원</a:t>
            </a:r>
            <a:r>
              <a:rPr lang="en-US" altLang="ko-KR" sz="2400" dirty="0"/>
              <a:t>)/</a:t>
            </a:r>
            <a:r>
              <a:rPr lang="ko-KR" altLang="en-US" sz="2400" dirty="0"/>
              <a:t>기능타입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노말</a:t>
            </a:r>
            <a:r>
              <a:rPr lang="en-US" altLang="ko-KR" sz="2400" dirty="0"/>
              <a:t>, </a:t>
            </a:r>
            <a:r>
              <a:rPr lang="ko-KR" altLang="en-US" sz="2400" dirty="0"/>
              <a:t>옵션 여부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-</a:t>
            </a:r>
          </a:p>
          <a:p>
            <a:r>
              <a:rPr lang="en-US" altLang="ko-KR" sz="2400" dirty="0"/>
              <a:t>S1: </a:t>
            </a:r>
            <a:r>
              <a:rPr lang="ko-KR" altLang="en-US" sz="2400" dirty="0"/>
              <a:t>기구타입</a:t>
            </a:r>
            <a:r>
              <a:rPr lang="en-US" altLang="ko-KR" sz="2400" dirty="0"/>
              <a:t>(</a:t>
            </a:r>
            <a:r>
              <a:rPr lang="ko-KR" altLang="en-US" sz="2400" dirty="0"/>
              <a:t>표준기구</a:t>
            </a:r>
            <a:r>
              <a:rPr lang="en-US" altLang="ko-KR" sz="2400" dirty="0"/>
              <a:t>)/</a:t>
            </a:r>
            <a:r>
              <a:rPr lang="ko-KR" altLang="en-US" sz="2400" dirty="0"/>
              <a:t>채널 수</a:t>
            </a:r>
            <a:r>
              <a:rPr lang="en-US" altLang="ko-KR" sz="2400" dirty="0"/>
              <a:t>(1</a:t>
            </a:r>
            <a:r>
              <a:rPr lang="ko-KR" altLang="en-US" sz="2400" dirty="0"/>
              <a:t>채널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-S1orM1orM2,A(1310nm)10(10Km): fiber-wavelength-distance</a:t>
            </a:r>
            <a:br>
              <a:rPr lang="en-US" altLang="ko-KR" sz="2400" dirty="0"/>
            </a:br>
            <a:r>
              <a:rPr lang="en-US" altLang="ko-KR" sz="2400" dirty="0"/>
              <a:t>ex) S1B10(single mode fiber, 1550 nm, 10 km)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79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C0869-0AA1-606C-5E7F-1E91545A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초안</a:t>
            </a:r>
          </a:p>
        </p:txBody>
      </p:sp>
      <p:pic>
        <p:nvPicPr>
          <p:cNvPr id="5" name="내용 개체 틀 4" descr="회로, 전자 공학, 전자 부품, 패시브 회로 부품이(가) 표시된 사진&#10;&#10;자동 생성된 설명">
            <a:extLst>
              <a:ext uri="{FF2B5EF4-FFF2-40B4-BE49-F238E27FC236}">
                <a16:creationId xmlns:a16="http://schemas.microsoft.com/office/drawing/2014/main" id="{4609981F-73DB-B5A3-6B2A-8C428EC0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2" y="1792941"/>
            <a:ext cx="5322746" cy="3611680"/>
          </a:xfrm>
        </p:spPr>
      </p:pic>
      <p:pic>
        <p:nvPicPr>
          <p:cNvPr id="7" name="그림 6" descr="회로, 전자 부품, 전자 공학, 회로 구성요소이(가) 표시된 사진&#10;&#10;자동 생성된 설명">
            <a:extLst>
              <a:ext uri="{FF2B5EF4-FFF2-40B4-BE49-F238E27FC236}">
                <a16:creationId xmlns:a16="http://schemas.microsoft.com/office/drawing/2014/main" id="{342E441F-4F05-1441-B3A2-6BEFB050B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53" y="1792941"/>
            <a:ext cx="5227986" cy="361168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9209B7-8071-55F1-A659-762FDA16E10E}"/>
              </a:ext>
            </a:extLst>
          </p:cNvPr>
          <p:cNvCxnSpPr>
            <a:cxnSpLocks/>
          </p:cNvCxnSpPr>
          <p:nvPr/>
        </p:nvCxnSpPr>
        <p:spPr>
          <a:xfrm flipV="1">
            <a:off x="2393576" y="4642620"/>
            <a:ext cx="0" cy="99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6220E2-1B8A-044C-7513-28AAFBB4FD39}"/>
              </a:ext>
            </a:extLst>
          </p:cNvPr>
          <p:cNvSpPr txBox="1"/>
          <p:nvPr/>
        </p:nvSpPr>
        <p:spPr>
          <a:xfrm>
            <a:off x="251012" y="5644381"/>
            <a:ext cx="44445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Transceiver</a:t>
            </a:r>
            <a:r>
              <a:rPr lang="ko-KR" altLang="en-US" sz="1400" b="1" dirty="0"/>
              <a:t>* </a:t>
            </a:r>
            <a:r>
              <a:rPr lang="en-US" altLang="ko-KR" sz="1400" b="1" dirty="0"/>
              <a:t>SFF(PCB </a:t>
            </a:r>
            <a:r>
              <a:rPr lang="ko-KR" altLang="en-US" sz="1400" b="1" dirty="0"/>
              <a:t>마운트 타입 적용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en-US" altLang="ko-KR" sz="1400" b="1" dirty="0"/>
              <a:t>FTLF1319F1MTL </a:t>
            </a:r>
            <a:r>
              <a:rPr lang="ko-KR" altLang="en-US" sz="1400" b="1" dirty="0" err="1"/>
              <a:t>서드파티</a:t>
            </a:r>
            <a:r>
              <a:rPr lang="ko-KR" altLang="en-US" sz="1400" b="1" dirty="0"/>
              <a:t> 제품 적용 후 사용성 검토</a:t>
            </a:r>
            <a:br>
              <a:rPr lang="en-US" altLang="ko-KR" sz="1400" b="1" dirty="0"/>
            </a:br>
            <a:r>
              <a:rPr lang="en-US" altLang="ko-KR" sz="1400" b="1" dirty="0"/>
              <a:t>(</a:t>
            </a:r>
            <a:r>
              <a:rPr lang="ko-KR" altLang="en-US" sz="1400" b="1" dirty="0"/>
              <a:t>샘플과 양산 물량의 납기 확인 필요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45B007-D527-D2A9-B589-4305375ACC40}"/>
              </a:ext>
            </a:extLst>
          </p:cNvPr>
          <p:cNvCxnSpPr>
            <a:cxnSpLocks/>
          </p:cNvCxnSpPr>
          <p:nvPr/>
        </p:nvCxnSpPr>
        <p:spPr>
          <a:xfrm>
            <a:off x="9350189" y="1541929"/>
            <a:ext cx="0" cy="75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E3C964-52F6-0B27-3EF2-88AB87F0A848}"/>
              </a:ext>
            </a:extLst>
          </p:cNvPr>
          <p:cNvCxnSpPr>
            <a:cxnSpLocks/>
          </p:cNvCxnSpPr>
          <p:nvPr/>
        </p:nvCxnSpPr>
        <p:spPr>
          <a:xfrm>
            <a:off x="3352801" y="1290918"/>
            <a:ext cx="0" cy="50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7F8000-ED8C-F9DC-A718-832174CACD89}"/>
              </a:ext>
            </a:extLst>
          </p:cNvPr>
          <p:cNvSpPr txBox="1"/>
          <p:nvPr/>
        </p:nvSpPr>
        <p:spPr>
          <a:xfrm>
            <a:off x="1491473" y="670792"/>
            <a:ext cx="386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chassis ground</a:t>
            </a:r>
            <a:br>
              <a:rPr lang="en-US" altLang="ko-KR" sz="1400" b="1" dirty="0"/>
            </a:br>
            <a:r>
              <a:rPr lang="ko-KR" altLang="en-US" sz="1400" b="1" dirty="0" err="1"/>
              <a:t>동박이</a:t>
            </a:r>
            <a:r>
              <a:rPr lang="ko-KR" altLang="en-US" sz="1400" b="1" dirty="0"/>
              <a:t> 드러나도록 코팅 제거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케이스와 전도되도록 밀착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부도체 표면처리인 경우 </a:t>
            </a:r>
            <a:r>
              <a:rPr lang="ko-KR" altLang="en-US" sz="1400" b="1" dirty="0" err="1"/>
              <a:t>마스킹</a:t>
            </a:r>
            <a:r>
              <a:rPr lang="ko-KR" altLang="en-US" sz="1400" b="1" dirty="0"/>
              <a:t> 필요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099F6-BC10-8ED9-A252-13527414FA30}"/>
              </a:ext>
            </a:extLst>
          </p:cNvPr>
          <p:cNvSpPr txBox="1"/>
          <p:nvPr/>
        </p:nvSpPr>
        <p:spPr>
          <a:xfrm>
            <a:off x="8346399" y="101692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D-sub connector</a:t>
            </a:r>
            <a:br>
              <a:rPr lang="en-US" altLang="ko-KR" sz="1400" b="1" dirty="0"/>
            </a:br>
            <a:r>
              <a:rPr lang="ko-KR" altLang="en-US" sz="1400" b="1" dirty="0"/>
              <a:t>커넥터 높이 확인할 것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CF5462-3D9E-CEB7-DCAC-531B6F744613}"/>
              </a:ext>
            </a:extLst>
          </p:cNvPr>
          <p:cNvCxnSpPr>
            <a:cxnSpLocks/>
          </p:cNvCxnSpPr>
          <p:nvPr/>
        </p:nvCxnSpPr>
        <p:spPr>
          <a:xfrm>
            <a:off x="11053483" y="1416423"/>
            <a:ext cx="0" cy="75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7342DA-4A5C-F3FF-8790-20DCC7FC3A53}"/>
              </a:ext>
            </a:extLst>
          </p:cNvPr>
          <p:cNvSpPr txBox="1"/>
          <p:nvPr/>
        </p:nvSpPr>
        <p:spPr>
          <a:xfrm>
            <a:off x="10304527" y="1037379"/>
            <a:ext cx="1497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Terminal block </a:t>
            </a:r>
            <a:endParaRPr lang="ko-KR" altLang="en-US" sz="14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82C6E0-C95C-5D25-2B2F-2B5136EAB198}"/>
              </a:ext>
            </a:extLst>
          </p:cNvPr>
          <p:cNvCxnSpPr>
            <a:cxnSpLocks/>
          </p:cNvCxnSpPr>
          <p:nvPr/>
        </p:nvCxnSpPr>
        <p:spPr>
          <a:xfrm flipV="1">
            <a:off x="5432611" y="4755777"/>
            <a:ext cx="0" cy="99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F11148-6440-E4A9-305A-64DC5064FF25}"/>
              </a:ext>
            </a:extLst>
          </p:cNvPr>
          <p:cNvSpPr txBox="1"/>
          <p:nvPr/>
        </p:nvSpPr>
        <p:spPr>
          <a:xfrm>
            <a:off x="5027257" y="5872863"/>
            <a:ext cx="165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마운트 </a:t>
            </a:r>
            <a:r>
              <a:rPr lang="ko-KR" altLang="en-US" sz="1400" b="1" dirty="0" err="1"/>
              <a:t>플렌지</a:t>
            </a:r>
            <a:r>
              <a:rPr lang="ko-KR" altLang="en-US" sz="1400" b="1" dirty="0"/>
              <a:t> 구조 도피 </a:t>
            </a:r>
            <a:r>
              <a:rPr lang="ko-KR" altLang="en-US" sz="1400" b="1" dirty="0" err="1"/>
              <a:t>시킬것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5B3B5-1C36-F3FA-8509-382492832D7E}"/>
              </a:ext>
            </a:extLst>
          </p:cNvPr>
          <p:cNvSpPr txBox="1"/>
          <p:nvPr/>
        </p:nvSpPr>
        <p:spPr>
          <a:xfrm>
            <a:off x="8061619" y="6075268"/>
            <a:ext cx="3818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*중량이 큰 소자 및 방열 필요 부품 확인할 것</a:t>
            </a:r>
          </a:p>
        </p:txBody>
      </p:sp>
    </p:spTree>
    <p:extLst>
      <p:ext uri="{BB962C8B-B14F-4D97-AF65-F5344CB8AC3E}">
        <p14:creationId xmlns:p14="http://schemas.microsoft.com/office/powerpoint/2010/main" val="91925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D8100-3F3F-6BA1-6319-43973F31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케이스 설계 초안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61ACA0-B90B-1958-C524-80BE73B4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60" y="1219200"/>
            <a:ext cx="6621112" cy="504809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226890-3A88-11AF-4310-E6AD7250C141}"/>
              </a:ext>
            </a:extLst>
          </p:cNvPr>
          <p:cNvCxnSpPr>
            <a:cxnSpLocks/>
          </p:cNvCxnSpPr>
          <p:nvPr/>
        </p:nvCxnSpPr>
        <p:spPr>
          <a:xfrm flipH="1">
            <a:off x="5181600" y="1443318"/>
            <a:ext cx="484094" cy="5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AAEF2B-572D-1F64-2E4A-DD69062E2E35}"/>
              </a:ext>
            </a:extLst>
          </p:cNvPr>
          <p:cNvSpPr txBox="1"/>
          <p:nvPr/>
        </p:nvSpPr>
        <p:spPr>
          <a:xfrm>
            <a:off x="5665694" y="12586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원시 디자인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5E3758-BF34-2C43-740D-08CF782E20C8}"/>
              </a:ext>
            </a:extLst>
          </p:cNvPr>
          <p:cNvCxnSpPr>
            <a:cxnSpLocks/>
          </p:cNvCxnSpPr>
          <p:nvPr/>
        </p:nvCxnSpPr>
        <p:spPr>
          <a:xfrm flipH="1">
            <a:off x="6602182" y="2762350"/>
            <a:ext cx="484094" cy="5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280833-7FEB-D075-DF7C-8E808FE46D8C}"/>
              </a:ext>
            </a:extLst>
          </p:cNvPr>
          <p:cNvSpPr txBox="1"/>
          <p:nvPr/>
        </p:nvSpPr>
        <p:spPr>
          <a:xfrm>
            <a:off x="7180729" y="25776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 디자인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8E8316-BCE7-14F6-6610-48D450FED156}"/>
              </a:ext>
            </a:extLst>
          </p:cNvPr>
          <p:cNvSpPr txBox="1"/>
          <p:nvPr/>
        </p:nvSpPr>
        <p:spPr>
          <a:xfrm>
            <a:off x="8718594" y="5022948"/>
            <a:ext cx="27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70C0"/>
                </a:solidFill>
              </a:rPr>
              <a:t>* 조립 기준 케이블 길이를 수정 디자인에서 더 최소화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5966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2F2B9-24D1-F0BD-4265-3ED38F8E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초안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A26ACA-63D1-F6B1-8951-CAC4DFCC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704" y="851645"/>
            <a:ext cx="2901886" cy="1949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5F3636-5E67-19B7-BEF3-CB21E75EA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728971"/>
            <a:ext cx="2768535" cy="19499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5C1080-47BE-3D42-D96A-B8B683EBD6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23985" y="728971"/>
            <a:ext cx="2362682" cy="19499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E42025-B224-7EB9-AAA8-3BBD41517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076" y="740081"/>
            <a:ext cx="3025430" cy="22706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A7D05F-DA16-33CE-E0C7-A81E444DE5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49458" y="3792691"/>
            <a:ext cx="2468886" cy="2189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294868-DDF8-23DC-496B-49A5C1E2A1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162213" y="3692702"/>
            <a:ext cx="2702322" cy="22897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A0CFE4-B591-6468-A52D-200DBEEB786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034076" y="3715227"/>
            <a:ext cx="2485729" cy="19728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2FF830-AB1A-542D-A03F-23851B2AF0A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0233" y="3692701"/>
            <a:ext cx="2475357" cy="23712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D2722F-B6F6-AAC3-FD3F-20A7990AEB9C}"/>
              </a:ext>
            </a:extLst>
          </p:cNvPr>
          <p:cNvSpPr txBox="1"/>
          <p:nvPr/>
        </p:nvSpPr>
        <p:spPr>
          <a:xfrm>
            <a:off x="2623405" y="2169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A0C99-B132-941F-B6BF-388D684D78BF}"/>
              </a:ext>
            </a:extLst>
          </p:cNvPr>
          <p:cNvSpPr txBox="1"/>
          <p:nvPr/>
        </p:nvSpPr>
        <p:spPr>
          <a:xfrm>
            <a:off x="5213987" y="2169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47FAF-CDC7-D7F7-292E-EACCAE53067B}"/>
              </a:ext>
            </a:extLst>
          </p:cNvPr>
          <p:cNvSpPr txBox="1"/>
          <p:nvPr/>
        </p:nvSpPr>
        <p:spPr>
          <a:xfrm>
            <a:off x="8482350" y="2169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4EE6E-D48D-199C-715D-431C74211D21}"/>
              </a:ext>
            </a:extLst>
          </p:cNvPr>
          <p:cNvSpPr txBox="1"/>
          <p:nvPr/>
        </p:nvSpPr>
        <p:spPr>
          <a:xfrm>
            <a:off x="11553777" y="22215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9A232-41A2-4141-9008-3DA6362B0DE7}"/>
              </a:ext>
            </a:extLst>
          </p:cNvPr>
          <p:cNvSpPr txBox="1"/>
          <p:nvPr/>
        </p:nvSpPr>
        <p:spPr>
          <a:xfrm>
            <a:off x="713931" y="3229270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마운트 플레이트 옵션 </a:t>
            </a:r>
            <a:r>
              <a:rPr lang="ko-KR" altLang="en-US" dirty="0" err="1"/>
              <a:t>고정시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11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0A966-8372-D3DC-BC71-7CA2C8C9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디자인 참고자료</a:t>
            </a:r>
            <a:r>
              <a:rPr lang="en-US" altLang="ko-KR" dirty="0"/>
              <a:t>(</a:t>
            </a:r>
            <a:r>
              <a:rPr lang="ko-KR" altLang="en-US" dirty="0"/>
              <a:t>상판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26F14-6B45-681A-2C4A-95156E10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Rugged </a:t>
            </a:r>
            <a:r>
              <a:rPr lang="en-US" altLang="ko-KR" sz="2000" dirty="0" err="1">
                <a:hlinkClick r:id="rId2"/>
              </a:rPr>
              <a:t>millitary</a:t>
            </a:r>
            <a:r>
              <a:rPr lang="en-US" altLang="ko-KR" sz="2000" dirty="0">
                <a:hlinkClick r:id="rId2"/>
              </a:rPr>
              <a:t> gigabit Ethernet media converter 19"/6 MC700 Series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https://micropower-group.com/products/dc-dc-converters-chargers/dc-dc-converter-mil-24-12</a:t>
            </a:r>
            <a:endParaRPr lang="en-US" altLang="ko-KR" sz="2000" dirty="0"/>
          </a:p>
          <a:p>
            <a:r>
              <a:rPr lang="ko-KR" altLang="en-US" sz="2000" dirty="0"/>
              <a:t>표시 문구 확인 필요 </a:t>
            </a:r>
            <a:r>
              <a:rPr lang="en-US" altLang="ko-KR" sz="2000" dirty="0"/>
              <a:t>SN, PN </a:t>
            </a:r>
            <a:r>
              <a:rPr lang="ko-KR" altLang="en-US" sz="2000" dirty="0"/>
              <a:t>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783D1-34F2-93C7-7219-8832C8888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75" y="2640601"/>
            <a:ext cx="4786625" cy="3367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739DC-083B-85A1-47D5-2B8AAE224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775" y="2416150"/>
            <a:ext cx="4278625" cy="36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24D7-1551-F2E0-2F50-095265BB9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0CE1B0E-5CEA-8AE2-B521-7FEFCD49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0282" y="1727200"/>
            <a:ext cx="10993717" cy="43176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D14187-BE51-B4A7-9A52-5B869121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조립 구조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D96157-32C1-B11E-59D5-0E991A9DD554}"/>
              </a:ext>
            </a:extLst>
          </p:cNvPr>
          <p:cNvSpPr/>
          <p:nvPr/>
        </p:nvSpPr>
        <p:spPr>
          <a:xfrm>
            <a:off x="2838450" y="2057400"/>
            <a:ext cx="6870700" cy="3556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D6F5FB-B8F8-2F9A-3187-C07468EBA458}"/>
              </a:ext>
            </a:extLst>
          </p:cNvPr>
          <p:cNvSpPr/>
          <p:nvPr/>
        </p:nvSpPr>
        <p:spPr>
          <a:xfrm>
            <a:off x="9322991" y="2651900"/>
            <a:ext cx="13843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Power(3pin)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60F620-720C-C7BB-A4ED-9ED129BA652D}"/>
              </a:ext>
            </a:extLst>
          </p:cNvPr>
          <p:cNvSpPr/>
          <p:nvPr/>
        </p:nvSpPr>
        <p:spPr>
          <a:xfrm>
            <a:off x="9322991" y="4000500"/>
            <a:ext cx="13843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RJ45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13C3B8-F05E-55D1-1CE2-9C2ABCCFE1F5}"/>
              </a:ext>
            </a:extLst>
          </p:cNvPr>
          <p:cNvSpPr/>
          <p:nvPr/>
        </p:nvSpPr>
        <p:spPr>
          <a:xfrm>
            <a:off x="1632742" y="2768600"/>
            <a:ext cx="13843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  <a:br>
              <a:rPr lang="en-US" altLang="ko-KR" dirty="0"/>
            </a:br>
            <a:r>
              <a:rPr lang="en-US" altLang="ko-KR" dirty="0"/>
              <a:t>(7EA)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FAE592-60B0-C8BA-3097-9152FD4B0BC8}"/>
              </a:ext>
            </a:extLst>
          </p:cNvPr>
          <p:cNvSpPr/>
          <p:nvPr/>
        </p:nvSpPr>
        <p:spPr>
          <a:xfrm>
            <a:off x="1632742" y="4152900"/>
            <a:ext cx="13843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HXB13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광</a:t>
            </a:r>
            <a:r>
              <a:rPr lang="en-US" altLang="ko-KR" dirty="0"/>
              <a:t>2</a:t>
            </a:r>
            <a:r>
              <a:rPr lang="ko-KR" altLang="en-US" dirty="0"/>
              <a:t>채널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EF09D-FDD6-3939-D23C-7A8F05AD04FD}"/>
              </a:ext>
            </a:extLst>
          </p:cNvPr>
          <p:cNvSpPr/>
          <p:nvPr/>
        </p:nvSpPr>
        <p:spPr>
          <a:xfrm>
            <a:off x="3663950" y="4381500"/>
            <a:ext cx="5012133" cy="3048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8F4A01-A817-5654-28D3-CA8D30882AB3}"/>
              </a:ext>
            </a:extLst>
          </p:cNvPr>
          <p:cNvSpPr/>
          <p:nvPr/>
        </p:nvSpPr>
        <p:spPr>
          <a:xfrm>
            <a:off x="5272484" y="4686300"/>
            <a:ext cx="3403599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3F4E28-8D58-B3F1-E152-BBAC6C908028}"/>
              </a:ext>
            </a:extLst>
          </p:cNvPr>
          <p:cNvCxnSpPr/>
          <p:nvPr/>
        </p:nvCxnSpPr>
        <p:spPr>
          <a:xfrm>
            <a:off x="5272484" y="5397500"/>
            <a:ext cx="330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83D1-8979-27E1-7BF8-3BA53B984852}"/>
              </a:ext>
            </a:extLst>
          </p:cNvPr>
          <p:cNvCxnSpPr>
            <a:cxnSpLocks/>
          </p:cNvCxnSpPr>
          <p:nvPr/>
        </p:nvCxnSpPr>
        <p:spPr>
          <a:xfrm flipH="1" flipV="1">
            <a:off x="8345983" y="5425300"/>
            <a:ext cx="861517" cy="72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A34194-D6F3-9FE6-030E-0EF9D58725E1}"/>
              </a:ext>
            </a:extLst>
          </p:cNvPr>
          <p:cNvSpPr txBox="1"/>
          <p:nvPr/>
        </p:nvSpPr>
        <p:spPr>
          <a:xfrm>
            <a:off x="9207500" y="6049813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방열패드로 </a:t>
            </a:r>
            <a:r>
              <a:rPr lang="ko-KR" altLang="en-US" sz="1200" b="1" dirty="0" err="1"/>
              <a:t>케이스측으로</a:t>
            </a:r>
            <a:r>
              <a:rPr lang="ko-KR" altLang="en-US" sz="1200" b="1" dirty="0"/>
              <a:t> 밀착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94126C-0E2B-8939-38E0-A6EA8FC3F019}"/>
              </a:ext>
            </a:extLst>
          </p:cNvPr>
          <p:cNvCxnSpPr>
            <a:cxnSpLocks/>
          </p:cNvCxnSpPr>
          <p:nvPr/>
        </p:nvCxnSpPr>
        <p:spPr>
          <a:xfrm flipV="1">
            <a:off x="7772400" y="5054600"/>
            <a:ext cx="315317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6F35DB-8E49-EA19-C27F-008B8EDD2093}"/>
              </a:ext>
            </a:extLst>
          </p:cNvPr>
          <p:cNvSpPr txBox="1"/>
          <p:nvPr/>
        </p:nvSpPr>
        <p:spPr>
          <a:xfrm>
            <a:off x="7302381" y="60579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트랜시버</a:t>
            </a:r>
            <a:endParaRPr lang="ko-KR" altLang="en-US" sz="12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968B3-20DF-B631-D279-4976B24084BD}"/>
              </a:ext>
            </a:extLst>
          </p:cNvPr>
          <p:cNvSpPr/>
          <p:nvPr/>
        </p:nvSpPr>
        <p:spPr>
          <a:xfrm>
            <a:off x="5458618" y="3771900"/>
            <a:ext cx="1277541" cy="55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D-sub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9FC359-1529-300C-C26C-C4407583DDFA}"/>
              </a:ext>
            </a:extLst>
          </p:cNvPr>
          <p:cNvSpPr/>
          <p:nvPr/>
        </p:nvSpPr>
        <p:spPr>
          <a:xfrm>
            <a:off x="7291287" y="3771900"/>
            <a:ext cx="1033563" cy="518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Terminal block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A676D9-67F1-2142-B272-ED83073B7AB4}"/>
              </a:ext>
            </a:extLst>
          </p:cNvPr>
          <p:cNvCxnSpPr/>
          <p:nvPr/>
        </p:nvCxnSpPr>
        <p:spPr>
          <a:xfrm>
            <a:off x="3663950" y="4686300"/>
            <a:ext cx="552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49E05F-0348-6E99-87AD-9D1740E7BF18}"/>
              </a:ext>
            </a:extLst>
          </p:cNvPr>
          <p:cNvSpPr/>
          <p:nvPr/>
        </p:nvSpPr>
        <p:spPr>
          <a:xfrm>
            <a:off x="3663950" y="4686300"/>
            <a:ext cx="575467" cy="927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96B1198-21AB-98C0-D52B-823D2132452A}"/>
              </a:ext>
            </a:extLst>
          </p:cNvPr>
          <p:cNvCxnSpPr/>
          <p:nvPr/>
        </p:nvCxnSpPr>
        <p:spPr>
          <a:xfrm>
            <a:off x="3663950" y="4686300"/>
            <a:ext cx="575467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B5249B3-F628-D2D7-A5AF-8A5B042105DF}"/>
              </a:ext>
            </a:extLst>
          </p:cNvPr>
          <p:cNvCxnSpPr>
            <a:cxnSpLocks/>
          </p:cNvCxnSpPr>
          <p:nvPr/>
        </p:nvCxnSpPr>
        <p:spPr>
          <a:xfrm flipH="1" flipV="1">
            <a:off x="4267000" y="4739500"/>
            <a:ext cx="470019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632-32B2-5188-0A66-673068EE07AE}"/>
              </a:ext>
            </a:extLst>
          </p:cNvPr>
          <p:cNvSpPr txBox="1"/>
          <p:nvPr/>
        </p:nvSpPr>
        <p:spPr>
          <a:xfrm>
            <a:off x="4336909" y="6024600"/>
            <a:ext cx="2611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마운트 </a:t>
            </a:r>
            <a:r>
              <a:rPr lang="ko-KR" altLang="en-US" sz="1200" b="1" dirty="0" err="1"/>
              <a:t>플렌지</a:t>
            </a:r>
            <a:r>
              <a:rPr lang="ko-KR" altLang="en-US" sz="1200" b="1" dirty="0"/>
              <a:t> 쪽 전도 되도록 밀착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FF90EA-572C-FDE4-92C5-33E1755A10EC}"/>
              </a:ext>
            </a:extLst>
          </p:cNvPr>
          <p:cNvSpPr/>
          <p:nvPr/>
        </p:nvSpPr>
        <p:spPr>
          <a:xfrm>
            <a:off x="3821706" y="3771900"/>
            <a:ext cx="1277541" cy="55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693E725-2076-2C84-4ED8-EC3A00D3BF3B}"/>
              </a:ext>
            </a:extLst>
          </p:cNvPr>
          <p:cNvCxnSpPr>
            <a:cxnSpLocks/>
            <a:stCxn id="7" idx="3"/>
            <a:endCxn id="31" idx="0"/>
          </p:cNvCxnSpPr>
          <p:nvPr/>
        </p:nvCxnSpPr>
        <p:spPr>
          <a:xfrm>
            <a:off x="3017042" y="3302000"/>
            <a:ext cx="1443435" cy="469900"/>
          </a:xfrm>
          <a:prstGeom prst="bentConnector2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B70E359-4C3F-E59A-1F7A-5AA00BA7E44F}"/>
              </a:ext>
            </a:extLst>
          </p:cNvPr>
          <p:cNvCxnSpPr>
            <a:cxnSpLocks/>
            <a:stCxn id="5" idx="1"/>
            <a:endCxn id="21" idx="0"/>
          </p:cNvCxnSpPr>
          <p:nvPr/>
        </p:nvCxnSpPr>
        <p:spPr>
          <a:xfrm rot="10800000">
            <a:off x="6097389" y="3771900"/>
            <a:ext cx="3225602" cy="762000"/>
          </a:xfrm>
          <a:prstGeom prst="bentConnector4">
            <a:avLst>
              <a:gd name="adj1" fmla="val 9781"/>
              <a:gd name="adj2" fmla="val 130000"/>
            </a:avLst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70AD7DB-7EE4-E4EE-4F15-3C364263A21F}"/>
              </a:ext>
            </a:extLst>
          </p:cNvPr>
          <p:cNvCxnSpPr>
            <a:cxnSpLocks/>
            <a:stCxn id="6" idx="1"/>
            <a:endCxn id="22" idx="0"/>
          </p:cNvCxnSpPr>
          <p:nvPr/>
        </p:nvCxnSpPr>
        <p:spPr>
          <a:xfrm rot="10800000" flipV="1">
            <a:off x="7808069" y="3185300"/>
            <a:ext cx="1514922" cy="586600"/>
          </a:xfrm>
          <a:prstGeom prst="bentConnector2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DEABEAB-5C8B-7A8F-FA15-C92025742E6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017042" y="4686300"/>
            <a:ext cx="2255442" cy="304800"/>
          </a:xfrm>
          <a:prstGeom prst="bentConnector3">
            <a:avLst>
              <a:gd name="adj1" fmla="val 13400"/>
            </a:avLst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A22C342-89D0-2298-8FD3-D99CA093B9D9}"/>
              </a:ext>
            </a:extLst>
          </p:cNvPr>
          <p:cNvCxnSpPr>
            <a:cxnSpLocks/>
          </p:cNvCxnSpPr>
          <p:nvPr/>
        </p:nvCxnSpPr>
        <p:spPr>
          <a:xfrm flipV="1">
            <a:off x="2474308" y="5018900"/>
            <a:ext cx="852654" cy="76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57E2D18-6901-6C19-B4D5-9C1B9E981DF8}"/>
              </a:ext>
            </a:extLst>
          </p:cNvPr>
          <p:cNvSpPr txBox="1"/>
          <p:nvPr/>
        </p:nvSpPr>
        <p:spPr>
          <a:xfrm>
            <a:off x="1291488" y="5832900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Fiber </a:t>
            </a:r>
            <a:r>
              <a:rPr lang="ko-KR" altLang="en-US" sz="1200" b="1" dirty="0"/>
              <a:t>정리 기구 구조 필요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B62E41-F59B-269C-8439-6222AFAA237A}"/>
              </a:ext>
            </a:extLst>
          </p:cNvPr>
          <p:cNvSpPr txBox="1"/>
          <p:nvPr/>
        </p:nvSpPr>
        <p:spPr>
          <a:xfrm>
            <a:off x="4776192" y="1158280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전선 케이블 고정 기구 필요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E19C1C8-DDEF-EA7B-3DEE-A9A4C3164072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013098" y="1435279"/>
            <a:ext cx="1810817" cy="178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D19060D-E09A-40E1-E9FD-307D28D97606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5823915" y="1435279"/>
            <a:ext cx="711251" cy="205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5EB5845-0195-DE52-71C3-BA31E634CBD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5823915" y="1435279"/>
            <a:ext cx="2708104" cy="174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C04621-4EEE-6E8E-396C-E16AECAA328B}"/>
              </a:ext>
            </a:extLst>
          </p:cNvPr>
          <p:cNvSpPr txBox="1"/>
          <p:nvPr/>
        </p:nvSpPr>
        <p:spPr>
          <a:xfrm>
            <a:off x="565025" y="1053326"/>
            <a:ext cx="3098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* </a:t>
            </a:r>
            <a:r>
              <a:rPr lang="ko-KR" altLang="en-US" sz="1200" b="1" dirty="0">
                <a:solidFill>
                  <a:srgbClr val="0070C0"/>
                </a:solidFill>
              </a:rPr>
              <a:t>납땜 필요한 조립 요소들 미리 확인할 것</a:t>
            </a:r>
          </a:p>
        </p:txBody>
      </p:sp>
    </p:spTree>
    <p:extLst>
      <p:ext uri="{BB962C8B-B14F-4D97-AF65-F5344CB8AC3E}">
        <p14:creationId xmlns:p14="http://schemas.microsoft.com/office/powerpoint/2010/main" val="30530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6B257-C2BC-F450-5958-9DC925B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Fiber </a:t>
            </a:r>
            <a:r>
              <a:rPr lang="ko-KR" altLang="en-US" dirty="0"/>
              <a:t>정리 구조물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FCA4A-D8B7-3013-B202-AC108648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23" y="1419094"/>
            <a:ext cx="2286319" cy="186716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DA7604-021C-8650-ADEC-EBD96E94E42B}"/>
              </a:ext>
            </a:extLst>
          </p:cNvPr>
          <p:cNvCxnSpPr/>
          <p:nvPr/>
        </p:nvCxnSpPr>
        <p:spPr>
          <a:xfrm flipH="1">
            <a:off x="1847850" y="1809750"/>
            <a:ext cx="1743075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8048C0-2961-6246-2051-2A2D52FC45A1}"/>
              </a:ext>
            </a:extLst>
          </p:cNvPr>
          <p:cNvSpPr txBox="1"/>
          <p:nvPr/>
        </p:nvSpPr>
        <p:spPr>
          <a:xfrm>
            <a:off x="3705225" y="1657350"/>
            <a:ext cx="785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트랜시버</a:t>
            </a:r>
            <a:r>
              <a:rPr lang="ko-KR" altLang="en-US" dirty="0"/>
              <a:t> </a:t>
            </a:r>
            <a:r>
              <a:rPr lang="en-US" altLang="ko-KR" dirty="0"/>
              <a:t>LC </a:t>
            </a:r>
            <a:r>
              <a:rPr lang="ko-KR" altLang="en-US" dirty="0"/>
              <a:t>포트와 나사구조로 채결</a:t>
            </a:r>
            <a:endParaRPr lang="en-US" altLang="ko-KR" dirty="0"/>
          </a:p>
          <a:p>
            <a:r>
              <a:rPr lang="en-US" altLang="ko-KR" dirty="0"/>
              <a:t>Fiber termination ferrule </a:t>
            </a:r>
            <a:r>
              <a:rPr lang="ko-KR" altLang="en-US" dirty="0"/>
              <a:t>을 스프링과 함께 고정</a:t>
            </a:r>
            <a:endParaRPr lang="en-US" altLang="ko-KR" dirty="0"/>
          </a:p>
          <a:p>
            <a:r>
              <a:rPr lang="ko-KR" altLang="en-US" dirty="0"/>
              <a:t>광섬유를 최소 곡률 반경 이상으로 커넥터 방향을 향하도록 가이드 할 것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E313D1-259C-AAAD-0949-D75D0D23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0" y="3472092"/>
            <a:ext cx="1495634" cy="2876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E35A98-E238-E342-1DAE-3DC36F883D78}"/>
              </a:ext>
            </a:extLst>
          </p:cNvPr>
          <p:cNvSpPr txBox="1"/>
          <p:nvPr/>
        </p:nvSpPr>
        <p:spPr>
          <a:xfrm>
            <a:off x="2699742" y="4792575"/>
            <a:ext cx="2752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트랜시버</a:t>
            </a:r>
            <a:r>
              <a:rPr lang="ko-KR" altLang="en-US" dirty="0"/>
              <a:t> 포트의 나사 고정 예시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C2E8CD-A596-1AFF-D026-83FB67ECC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35" y="3047426"/>
            <a:ext cx="3196592" cy="23914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4F72AD-E12D-DD31-1F1C-FBA967962165}"/>
              </a:ext>
            </a:extLst>
          </p:cNvPr>
          <p:cNvSpPr txBox="1"/>
          <p:nvPr/>
        </p:nvSpPr>
        <p:spPr>
          <a:xfrm>
            <a:off x="5857875" y="5706135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https://community.fs.com/article/g652d-vs-g657a1-vs-g657a2-what%E2%80%99s-the-difference.html</a:t>
            </a:r>
          </a:p>
        </p:txBody>
      </p:sp>
    </p:spTree>
    <p:extLst>
      <p:ext uri="{BB962C8B-B14F-4D97-AF65-F5344CB8AC3E}">
        <p14:creationId xmlns:p14="http://schemas.microsoft.com/office/powerpoint/2010/main" val="90047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860B-4BF4-505E-BE72-29AF640C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부품 리스트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78BD5E-3701-63D6-4C6E-052AF9F4F75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476375"/>
          <a:ext cx="10972801" cy="3904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412">
                  <a:extLst>
                    <a:ext uri="{9D8B030D-6E8A-4147-A177-3AD203B41FA5}">
                      <a16:colId xmlns:a16="http://schemas.microsoft.com/office/drawing/2014/main" val="2445762549"/>
                    </a:ext>
                  </a:extLst>
                </a:gridCol>
                <a:gridCol w="1679949">
                  <a:extLst>
                    <a:ext uri="{9D8B030D-6E8A-4147-A177-3AD203B41FA5}">
                      <a16:colId xmlns:a16="http://schemas.microsoft.com/office/drawing/2014/main" val="1217878138"/>
                    </a:ext>
                  </a:extLst>
                </a:gridCol>
                <a:gridCol w="1163820">
                  <a:extLst>
                    <a:ext uri="{9D8B030D-6E8A-4147-A177-3AD203B41FA5}">
                      <a16:colId xmlns:a16="http://schemas.microsoft.com/office/drawing/2014/main" val="3011240361"/>
                    </a:ext>
                  </a:extLst>
                </a:gridCol>
                <a:gridCol w="1935483">
                  <a:extLst>
                    <a:ext uri="{9D8B030D-6E8A-4147-A177-3AD203B41FA5}">
                      <a16:colId xmlns:a16="http://schemas.microsoft.com/office/drawing/2014/main" val="1304988606"/>
                    </a:ext>
                  </a:extLst>
                </a:gridCol>
                <a:gridCol w="789374">
                  <a:extLst>
                    <a:ext uri="{9D8B030D-6E8A-4147-A177-3AD203B41FA5}">
                      <a16:colId xmlns:a16="http://schemas.microsoft.com/office/drawing/2014/main" val="3220742825"/>
                    </a:ext>
                  </a:extLst>
                </a:gridCol>
                <a:gridCol w="546490">
                  <a:extLst>
                    <a:ext uri="{9D8B030D-6E8A-4147-A177-3AD203B41FA5}">
                      <a16:colId xmlns:a16="http://schemas.microsoft.com/office/drawing/2014/main" val="469227631"/>
                    </a:ext>
                  </a:extLst>
                </a:gridCol>
                <a:gridCol w="546490">
                  <a:extLst>
                    <a:ext uri="{9D8B030D-6E8A-4147-A177-3AD203B41FA5}">
                      <a16:colId xmlns:a16="http://schemas.microsoft.com/office/drawing/2014/main" val="1413200417"/>
                    </a:ext>
                  </a:extLst>
                </a:gridCol>
                <a:gridCol w="546490">
                  <a:extLst>
                    <a:ext uri="{9D8B030D-6E8A-4147-A177-3AD203B41FA5}">
                      <a16:colId xmlns:a16="http://schemas.microsoft.com/office/drawing/2014/main" val="727812201"/>
                    </a:ext>
                  </a:extLst>
                </a:gridCol>
                <a:gridCol w="546490">
                  <a:extLst>
                    <a:ext uri="{9D8B030D-6E8A-4147-A177-3AD203B41FA5}">
                      <a16:colId xmlns:a16="http://schemas.microsoft.com/office/drawing/2014/main" val="1104227339"/>
                    </a:ext>
                  </a:extLst>
                </a:gridCol>
                <a:gridCol w="2509803">
                  <a:extLst>
                    <a:ext uri="{9D8B030D-6E8A-4147-A177-3AD203B41FA5}">
                      <a16:colId xmlns:a16="http://schemas.microsoft.com/office/drawing/2014/main" val="2274947892"/>
                    </a:ext>
                  </a:extLst>
                </a:gridCol>
              </a:tblGrid>
              <a:tr h="167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품목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모델명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제조사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구매처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단가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수량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가격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링크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비고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2031832855"/>
                  </a:ext>
                </a:extLst>
              </a:tr>
              <a:tr h="1670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장비전원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전원 커넥터 리셉터클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D38999/20WA98SN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CONESYS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케이투코리아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38,100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190,500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2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현 보유 수량 확인</a:t>
                      </a:r>
                      <a:endParaRPr lang="ko-KR" altLang="en-US" sz="9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2549233934"/>
                  </a:ext>
                </a:extLst>
              </a:tr>
              <a:tr h="167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전원 커넥터 리셉터클 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D38999/32-W-9-N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Amphenol India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엘레파츠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19,445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3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커넥터 제조사와 동일한것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마운트 확인할것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2583420688"/>
                  </a:ext>
                </a:extLst>
              </a:tr>
              <a:tr h="167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전원 커넥터 리셉터클 가스켓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EMI </a:t>
                      </a:r>
                      <a:r>
                        <a:rPr lang="ko-KR" altLang="en-US" sz="900" u="none" strike="noStrike">
                          <a:effectLst/>
                        </a:rPr>
                        <a:t>사양 확인할 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2445445592"/>
                  </a:ext>
                </a:extLst>
              </a:tr>
              <a:tr h="1670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장비 </a:t>
                      </a:r>
                      <a:r>
                        <a:rPr lang="en-US" sz="900" u="none" strike="noStrike">
                          <a:effectLst/>
                        </a:rPr>
                        <a:t>UTP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RJ </a:t>
                      </a:r>
                      <a:r>
                        <a:rPr lang="ko-KR" altLang="en-US" sz="900" u="none" strike="noStrike">
                          <a:effectLst/>
                        </a:rPr>
                        <a:t>커넥터 리셉터클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RJFTV22G00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Amphenol Socapex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엘레파츠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75,381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376,905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4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현 보유 수량 확인</a:t>
                      </a:r>
                      <a:endParaRPr lang="ko-KR" altLang="en-US" sz="9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4238063366"/>
                  </a:ext>
                </a:extLst>
              </a:tr>
              <a:tr h="167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RJ </a:t>
                      </a:r>
                      <a:r>
                        <a:rPr lang="ko-KR" altLang="en-US" sz="900" u="none" strike="noStrike">
                          <a:effectLst/>
                        </a:rPr>
                        <a:t>커넥터 리셉터클 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RJFTVC2G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Amphenol Socapex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엘레파츠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62,963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62,963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5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커넥터 색상 동일 할것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설치 마운트 확인할 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358946508"/>
                  </a:ext>
                </a:extLst>
              </a:tr>
              <a:tr h="167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RJ </a:t>
                      </a:r>
                      <a:r>
                        <a:rPr lang="ko-KR" altLang="en-US" sz="900" u="none" strike="noStrike">
                          <a:effectLst/>
                        </a:rPr>
                        <a:t>커넥터 리셉터클 가스켓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EMI </a:t>
                      </a:r>
                      <a:r>
                        <a:rPr lang="ko-KR" altLang="en-US" sz="900" u="none" strike="noStrike">
                          <a:effectLst/>
                        </a:rPr>
                        <a:t>사양 확인할 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1997680867"/>
                  </a:ext>
                </a:extLst>
              </a:tr>
              <a:tr h="167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RJ-8pin </a:t>
                      </a:r>
                      <a:r>
                        <a:rPr lang="ko-KR" altLang="en-US" sz="900" u="none" strike="noStrike">
                          <a:effectLst/>
                        </a:rPr>
                        <a:t>모듈러 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RJSBE5380C1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Amphenol Commercial Products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엘레파츠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3,945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39,450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6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커넥터 개발시 사용할 모듈러</a:t>
                      </a:r>
                      <a:endParaRPr lang="ko-KR" altLang="en-US" sz="900" b="0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4091897822"/>
                  </a:ext>
                </a:extLst>
              </a:tr>
              <a:tr h="1670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PCB </a:t>
                      </a:r>
                      <a:r>
                        <a:rPr lang="ko-KR" altLang="en-US" sz="900" u="none" strike="noStrike">
                          <a:effectLst/>
                        </a:rPr>
                        <a:t>전기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D-Sub </a:t>
                      </a:r>
                      <a:r>
                        <a:rPr lang="ko-KR" altLang="en-US" sz="900" u="none" strike="noStrike">
                          <a:effectLst/>
                        </a:rPr>
                        <a:t>커넥터 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메일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2928722450"/>
                  </a:ext>
                </a:extLst>
              </a:tr>
              <a:tr h="167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D-Sub </a:t>
                      </a:r>
                      <a:r>
                        <a:rPr lang="ko-KR" altLang="en-US" sz="900" u="none" strike="noStrike">
                          <a:effectLst/>
                        </a:rPr>
                        <a:t>커넥터 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피메일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L77SDE09STA113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Amphenol Commercial Products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엘레파츠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3,145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31,450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7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기구 확인 필요</a:t>
                      </a:r>
                      <a:endParaRPr lang="ko-KR" altLang="en-US" sz="9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150256855"/>
                  </a:ext>
                </a:extLst>
              </a:tr>
              <a:tr h="167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r>
                        <a:rPr lang="ko-KR" altLang="en-US" sz="900" u="none" strike="noStrike">
                          <a:effectLst/>
                        </a:rPr>
                        <a:t>핀 터미널 블록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38721-2903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MOLEX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엘레파츠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4,245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42,450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8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PCB </a:t>
                      </a:r>
                      <a:r>
                        <a:rPr lang="ko-KR" altLang="en-US" sz="900" u="none" strike="noStrike">
                          <a:effectLst/>
                        </a:rPr>
                        <a:t>기구 확인 필요</a:t>
                      </a:r>
                      <a:endParaRPr lang="ko-KR" altLang="en-US" sz="9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1216468744"/>
                  </a:ext>
                </a:extLst>
              </a:tr>
              <a:tr h="167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UTP</a:t>
                      </a:r>
                      <a:r>
                        <a:rPr lang="ko-KR" altLang="en-US" sz="900" u="none" strike="noStrike">
                          <a:effectLst/>
                        </a:rPr>
                        <a:t>케이블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RJ </a:t>
                      </a:r>
                      <a:r>
                        <a:rPr lang="ko-KR" altLang="en-US" sz="900" u="none" strike="noStrike">
                          <a:effectLst/>
                        </a:rPr>
                        <a:t>커넥터 플러그 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RJFTVC6G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Amphenol Socapex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엘레파츠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55,963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55,963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9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1802739276"/>
                  </a:ext>
                </a:extLst>
              </a:tr>
              <a:tr h="167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RJ </a:t>
                      </a:r>
                      <a:r>
                        <a:rPr lang="ko-KR" altLang="en-US" sz="900" u="none" strike="noStrike">
                          <a:effectLst/>
                        </a:rPr>
                        <a:t>커넥터 플러그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RJFTV6MG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Amphenol Socapex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엘레파츠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113,809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113,809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10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케이블 차폐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1938961528"/>
                  </a:ext>
                </a:extLst>
              </a:tr>
              <a:tr h="1670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전원 케이블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전원 커넥터 플러그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D38999/20WA98PN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CONESYS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케이투코리아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38,600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38,600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11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케이블 차폐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3399813198"/>
                  </a:ext>
                </a:extLst>
              </a:tr>
              <a:tr h="167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전원 커넥터 플러그 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D38999/33-W-9-N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Amphenol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엘레파츠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18,263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18,263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12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커넥터 색상 동일 할것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설치 마운트 확인할 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1004052895"/>
                  </a:ext>
                </a:extLst>
              </a:tr>
              <a:tr h="167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22 AWG </a:t>
                      </a:r>
                      <a:r>
                        <a:rPr lang="ko-KR" altLang="en-US" sz="900" u="none" strike="noStrike">
                          <a:effectLst/>
                        </a:rPr>
                        <a:t>케이블 </a:t>
                      </a:r>
                      <a:r>
                        <a:rPr lang="en-US" altLang="ko-KR" sz="900" u="none" strike="noStrike">
                          <a:effectLst/>
                        </a:rPr>
                        <a:t>(30</a:t>
                      </a:r>
                      <a:r>
                        <a:rPr lang="en-US" sz="900" u="none" strike="noStrike">
                          <a:effectLst/>
                        </a:rPr>
                        <a:t>M)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UL1007-AWG20_30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거상인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아이씨뱅큐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17,500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17,500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sng" strike="noStrike">
                          <a:effectLst/>
                          <a:hlinkClick r:id="rId13"/>
                        </a:rPr>
                        <a:t>링크</a:t>
                      </a:r>
                      <a:endParaRPr lang="ko-KR" altLang="en-US" sz="9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PCB </a:t>
                      </a:r>
                      <a:r>
                        <a:rPr lang="ko-KR" altLang="en-US" sz="900" u="none" strike="noStrike">
                          <a:effectLst/>
                        </a:rPr>
                        <a:t>내부 케이블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1232428377"/>
                  </a:ext>
                </a:extLst>
              </a:tr>
              <a:tr h="16702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₩</a:t>
                      </a:r>
                      <a:r>
                        <a:rPr lang="en-US" altLang="ko-KR" sz="900" u="none" strike="noStrike">
                          <a:effectLst/>
                        </a:rPr>
                        <a:t>987,853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1443077099"/>
                  </a:ext>
                </a:extLst>
              </a:tr>
              <a:tr h="16702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SFF </a:t>
                      </a:r>
                      <a:r>
                        <a:rPr lang="ko-KR" altLang="en-US" sz="900" u="none" strike="noStrike">
                          <a:effectLst/>
                        </a:rPr>
                        <a:t>모듈 추가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2071513907"/>
                  </a:ext>
                </a:extLst>
              </a:tr>
              <a:tr h="16702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LED </a:t>
                      </a:r>
                      <a:r>
                        <a:rPr lang="ko-KR" altLang="en-US" sz="900" u="none" strike="noStrike">
                          <a:effectLst/>
                        </a:rPr>
                        <a:t>측 연결 부품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2678544733"/>
                  </a:ext>
                </a:extLst>
              </a:tr>
              <a:tr h="16702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LED window </a:t>
                      </a:r>
                      <a:r>
                        <a:rPr lang="ko-KR" altLang="en-US" sz="900" u="none" strike="noStrike">
                          <a:effectLst/>
                        </a:rPr>
                        <a:t>커넥터 확인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682461051"/>
                  </a:ext>
                </a:extLst>
              </a:tr>
              <a:tr h="16702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커넥터 켑 종류 모두 재확인 필요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2093673366"/>
                  </a:ext>
                </a:extLst>
              </a:tr>
              <a:tr h="27482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UTP/</a:t>
                      </a:r>
                      <a:r>
                        <a:rPr lang="ko-KR" altLang="en-US" sz="900" u="none" strike="noStrike">
                          <a:effectLst/>
                        </a:rPr>
                        <a:t>전원 케이블 확인 필요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차폐되야함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92" marR="7592" marT="7592" marB="0" anchor="ctr"/>
                </a:tc>
                <a:extLst>
                  <a:ext uri="{0D108BD9-81ED-4DB2-BD59-A6C34878D82A}">
                    <a16:rowId xmlns:a16="http://schemas.microsoft.com/office/drawing/2014/main" val="228158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199735"/>
      </p:ext>
    </p:extLst>
  </p:cSld>
  <p:clrMapOvr>
    <a:masterClrMapping/>
  </p:clrMapOvr>
</p:sld>
</file>

<file path=ppt/theme/theme1.xml><?xml version="1.0" encoding="utf-8"?>
<a:theme xmlns:a="http://schemas.openxmlformats.org/drawingml/2006/main" name="XBEAM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BEAM2" id="{35B2AA4E-3853-49FD-9D63-952B2DFCFAA3}" vid="{8363D1E5-5185-4A3E-8BD9-F85C928DB8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XBEAM2</Template>
  <TotalTime>129</TotalTime>
  <Words>879</Words>
  <Application>Microsoft Office PowerPoint</Application>
  <PresentationFormat>와이드스크린</PresentationFormat>
  <Paragraphs>231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XBEAM2</vt:lpstr>
      <vt:lpstr>1G Ruggedized type Fiber Optic Ethernet Media Converter [ETM1GM-S1]</vt:lpstr>
      <vt:lpstr>Model number</vt:lpstr>
      <vt:lpstr>PCB 초안</vt:lpstr>
      <vt:lpstr>케이스 설계 초안 </vt:lpstr>
      <vt:lpstr>디자인 초안</vt:lpstr>
      <vt:lpstr>추가 디자인 참고자료(상판)</vt:lpstr>
      <vt:lpstr>조립 구조 </vt:lpstr>
      <vt:lpstr>Fiber 정리 구조물 </vt:lpstr>
      <vt:lpstr>주요 부품 리스트 </vt:lpstr>
      <vt:lpstr>케이스 표면 처리</vt:lpstr>
      <vt:lpstr>환경시험</vt:lpstr>
      <vt:lpstr>전자기 시험</vt:lpstr>
      <vt:lpstr>환경시험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ParkChanghyun</dc:creator>
  <cp:lastModifiedBy>ParkChanghyun</cp:lastModifiedBy>
  <cp:revision>8</cp:revision>
  <dcterms:created xsi:type="dcterms:W3CDTF">2024-11-15T07:26:04Z</dcterms:created>
  <dcterms:modified xsi:type="dcterms:W3CDTF">2024-11-18T01:58:33Z</dcterms:modified>
</cp:coreProperties>
</file>