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2" r:id="rId4"/>
    <p:sldId id="274" r:id="rId5"/>
    <p:sldId id="291" r:id="rId6"/>
    <p:sldId id="284" r:id="rId7"/>
    <p:sldId id="257" r:id="rId8"/>
    <p:sldId id="276" r:id="rId9"/>
    <p:sldId id="285" r:id="rId10"/>
    <p:sldId id="286" r:id="rId11"/>
    <p:sldId id="294" r:id="rId12"/>
    <p:sldId id="283" r:id="rId13"/>
  </p:sldIdLst>
  <p:sldSz cx="12192000" cy="6858000"/>
  <p:notesSz cx="6858000" cy="9144000"/>
  <p:embeddedFontLst>
    <p:embeddedFont>
      <p:font typeface="맑은 고딕" panose="020B0503020000020004" pitchFamily="50" charset="-127"/>
      <p:regular r:id="rId14"/>
      <p:bold r:id="rId15"/>
    </p:embeddedFont>
    <p:embeddedFont>
      <p:font typeface="조선일보명조" panose="02030304000000000000" pitchFamily="18" charset="-127"/>
      <p:regular r:id="rId1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763"/>
    <a:srgbClr val="253747"/>
    <a:srgbClr val="EAEAEA"/>
    <a:srgbClr val="9966FF"/>
    <a:srgbClr val="6600CC"/>
    <a:srgbClr val="CCCCFF"/>
    <a:srgbClr val="FFFFFF"/>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5880" autoAdjust="0"/>
  </p:normalViewPr>
  <p:slideViewPr>
    <p:cSldViewPr snapToGrid="0">
      <p:cViewPr varScale="1">
        <p:scale>
          <a:sx n="50" d="100"/>
          <a:sy n="50" d="100"/>
        </p:scale>
        <p:origin x="3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spc="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r>
              <a:rPr lang="en-US" b="1"/>
              <a:t>Development Schedule</a:t>
            </a:r>
            <a:endParaRPr lang="ko-KR" b="1"/>
          </a:p>
        </c:rich>
      </c:tx>
      <c:overlay val="0"/>
      <c:spPr>
        <a:noFill/>
        <a:ln>
          <a:noFill/>
        </a:ln>
        <a:effectLst/>
      </c:spPr>
      <c:txPr>
        <a:bodyPr rot="0" spcFirstLastPara="1" vertOverflow="ellipsis" vert="horz" wrap="square" anchor="ctr" anchorCtr="1"/>
        <a:lstStyle/>
        <a:p>
          <a:pPr>
            <a:defRPr sz="2160" b="1" i="0" u="none" strike="noStrike" kern="1200" spc="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title>
    <c:autoTitleDeleted val="0"/>
    <c:plotArea>
      <c:layout/>
      <c:barChart>
        <c:barDir val="bar"/>
        <c:grouping val="stacked"/>
        <c:varyColors val="0"/>
        <c:ser>
          <c:idx val="0"/>
          <c:order val="0"/>
          <c:tx>
            <c:strRef>
              <c:f>Sheet1!$B$1</c:f>
              <c:strCache>
                <c:ptCount val="1"/>
                <c:pt idx="0">
                  <c:v>시작일자</c:v>
                </c:pt>
              </c:strCache>
            </c:strRef>
          </c:tx>
          <c:spPr>
            <a:no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Sheet1!$B$2:$B$6</c:f>
              <c:numCache>
                <c:formatCode>m/d/yyyy</c:formatCode>
                <c:ptCount val="5"/>
                <c:pt idx="0" formatCode="_(* #,##0_);_(* \(#,##0\);_(* &quot;-&quot;_);_(@_)">
                  <c:v>43759</c:v>
                </c:pt>
                <c:pt idx="1">
                  <c:v>43766</c:v>
                </c:pt>
                <c:pt idx="2">
                  <c:v>43766</c:v>
                </c:pt>
                <c:pt idx="3">
                  <c:v>43789</c:v>
                </c:pt>
                <c:pt idx="4">
                  <c:v>43800</c:v>
                </c:pt>
              </c:numCache>
            </c:numRef>
          </c:val>
          <c:extLst>
            <c:ext xmlns:c16="http://schemas.microsoft.com/office/drawing/2014/chart" uri="{C3380CC4-5D6E-409C-BE32-E72D297353CC}">
              <c16:uniqueId val="{00000000-36C5-495C-B25C-CE630FB50C0B}"/>
            </c:ext>
          </c:extLst>
        </c:ser>
        <c:ser>
          <c:idx val="1"/>
          <c:order val="1"/>
          <c:tx>
            <c:strRef>
              <c:f>Sheet1!$C$1</c:f>
              <c:strCache>
                <c:ptCount val="1"/>
                <c:pt idx="0">
                  <c:v>기간</c:v>
                </c:pt>
              </c:strCache>
            </c:strRef>
          </c:tx>
          <c:spPr>
            <a:solidFill>
              <a:srgbClr val="002060"/>
            </a:solid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Sheet1!$C$2:$C$6</c:f>
              <c:numCache>
                <c:formatCode>General</c:formatCode>
                <c:ptCount val="5"/>
                <c:pt idx="0">
                  <c:v>11</c:v>
                </c:pt>
                <c:pt idx="1">
                  <c:v>18</c:v>
                </c:pt>
                <c:pt idx="2">
                  <c:v>23</c:v>
                </c:pt>
                <c:pt idx="3">
                  <c:v>10</c:v>
                </c:pt>
                <c:pt idx="4">
                  <c:v>7</c:v>
                </c:pt>
              </c:numCache>
            </c:numRef>
          </c:val>
          <c:extLst>
            <c:ext xmlns:c16="http://schemas.microsoft.com/office/drawing/2014/chart" uri="{C3380CC4-5D6E-409C-BE32-E72D297353CC}">
              <c16:uniqueId val="{00000001-36C5-495C-B25C-CE630FB50C0B}"/>
            </c:ext>
          </c:extLst>
        </c:ser>
        <c:ser>
          <c:idx val="2"/>
          <c:order val="2"/>
          <c:tx>
            <c:strRef>
              <c:f>Sheet1!$D$1</c:f>
              <c:strCache>
                <c:ptCount val="1"/>
                <c:pt idx="0">
                  <c:v>종료일자</c:v>
                </c:pt>
              </c:strCache>
            </c:strRef>
          </c:tx>
          <c:spPr>
            <a:noFill/>
            <a:ln>
              <a:noFill/>
            </a:ln>
            <a:effectLst/>
          </c:spPr>
          <c:invertIfNegative val="0"/>
          <c:cat>
            <c:strRef>
              <c:f>Sheet1!$A$2:$A$6</c:f>
              <c:strCache>
                <c:ptCount val="5"/>
                <c:pt idx="0">
                  <c:v>Database</c:v>
                </c:pt>
                <c:pt idx="1">
                  <c:v>AR</c:v>
                </c:pt>
                <c:pt idx="2">
                  <c:v>App Design</c:v>
                </c:pt>
                <c:pt idx="3">
                  <c:v>Integration</c:v>
                </c:pt>
                <c:pt idx="4">
                  <c:v>Validation</c:v>
                </c:pt>
              </c:strCache>
            </c:strRef>
          </c:cat>
          <c:val>
            <c:numRef>
              <c:f>Sheet1!$D$2:$D$6</c:f>
              <c:numCache>
                <c:formatCode>m/d/yyyy</c:formatCode>
                <c:ptCount val="5"/>
                <c:pt idx="0">
                  <c:v>43770</c:v>
                </c:pt>
                <c:pt idx="1">
                  <c:v>43784</c:v>
                </c:pt>
                <c:pt idx="2">
                  <c:v>43789</c:v>
                </c:pt>
                <c:pt idx="3">
                  <c:v>43799</c:v>
                </c:pt>
                <c:pt idx="4" formatCode="_(* #,##0_);_(* \(#,##0\);_(* &quot;-&quot;_);_(@_)">
                  <c:v>43807</c:v>
                </c:pt>
              </c:numCache>
            </c:numRef>
          </c:val>
          <c:extLst>
            <c:ext xmlns:c16="http://schemas.microsoft.com/office/drawing/2014/chart" uri="{C3380CC4-5D6E-409C-BE32-E72D297353CC}">
              <c16:uniqueId val="{00000002-36C5-495C-B25C-CE630FB50C0B}"/>
            </c:ext>
          </c:extLst>
        </c:ser>
        <c:dLbls>
          <c:showLegendKey val="0"/>
          <c:showVal val="0"/>
          <c:showCatName val="0"/>
          <c:showSerName val="0"/>
          <c:showPercent val="0"/>
          <c:showBubbleSize val="0"/>
        </c:dLbls>
        <c:gapWidth val="150"/>
        <c:overlap val="100"/>
        <c:axId val="7954367"/>
        <c:axId val="698212303"/>
      </c:barChart>
      <c:catAx>
        <c:axId val="795436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crossAx val="698212303"/>
        <c:crosses val="autoZero"/>
        <c:auto val="1"/>
        <c:lblAlgn val="ctr"/>
        <c:lblOffset val="100"/>
        <c:noMultiLvlLbl val="0"/>
      </c:catAx>
      <c:valAx>
        <c:axId val="698212303"/>
        <c:scaling>
          <c:orientation val="minMax"/>
          <c:max val="43807"/>
          <c:min val="43759"/>
        </c:scaling>
        <c:delete val="0"/>
        <c:axPos val="t"/>
        <c:majorGridlines>
          <c:spPr>
            <a:ln w="9525" cap="flat" cmpd="sng" algn="ctr">
              <a:solidFill>
                <a:schemeClr val="tx1">
                  <a:lumMod val="15000"/>
                  <a:lumOff val="85000"/>
                </a:schemeClr>
              </a:solidFill>
              <a:round/>
            </a:ln>
            <a:effectLst/>
          </c:spPr>
        </c:majorGridlines>
        <c:numFmt formatCode="m&quot;/&quot;d;@"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crossAx val="7954367"/>
        <c:crosses val="autoZero"/>
        <c:crossBetween val="between"/>
        <c:majorUnit val="7"/>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sz="1800">
          <a:latin typeface="조선일보명조" panose="02030304000000000000" pitchFamily="18" charset="-127"/>
          <a:ea typeface="조선일보명조" panose="02030304000000000000" pitchFamily="18" charset="-127"/>
          <a:cs typeface="조선일보명조" panose="02030304000000000000" pitchFamily="18" charset="-127"/>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DDBCE0-C26C-4B9C-9D8E-A66E8299FB3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F1AD92C-918F-4865-86A5-ED1CE1AEB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C982FA1-186F-4B81-863D-276003F9B41B}"/>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8320A56B-CDA2-498F-AFD5-6AB575CA7CF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6D3C3C-DAFA-4C45-BAEE-637DA1BB136D}"/>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344006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FCA6B7-3B0C-48A8-B79E-EF9E9F7E6F6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A7AEB6-76A9-4231-A472-F193098A8FC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7D5E95-ADAA-4861-8E09-EEA227FEB4F4}"/>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AF1C92F6-5420-4FBB-B6CE-BE9072888A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27A769-C54C-4962-AC7F-81211DBAB1E6}"/>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419954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1B31D84-98D5-42CF-AE61-942CF2DF881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F5739B9-7AB2-430B-9BA0-F16C860B9EF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B2293-A79C-40A3-B88C-7CFBD003028E}"/>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FEDC4CF0-944A-4114-A56A-E8A3B72674B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0D84598-9001-4236-BFE0-BA81B9E6CA7D}"/>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90973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F60AB2-B02D-4D2B-AEFB-ADE88AA9A2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09B49E7-7B25-47C9-95E4-EAC3C4FB549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C0129-CA43-435C-92BC-73637EE835AE}"/>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C6FD9CA2-4B74-477B-9A99-170FA1AC565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759F34-2BF2-4827-A7D5-242034A919D6}"/>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04106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2C378F-9C53-4727-BE91-07FD216A147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50EDF91-FED5-4567-9095-76801B31B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50E1FFD-4D24-4F96-B56C-7FB19E2F1AA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9826D145-13BD-4010-9485-766DB43E2D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2FBF432-512C-4940-8814-CAA119AF2EAC}"/>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80805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A22D58-833A-4295-9A0D-AC00F372B97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3C7A3C7-2A43-4D90-B640-779FEF0286A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89EC45A-315C-4D2B-A3FB-02465F3121F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196046A-6CEF-4531-82ED-58ACFD51A7AA}"/>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304722C3-8B50-4EAD-8B41-CA4FEA0AD1F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A445FC-402A-459A-8DE2-E65226C38903}"/>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20061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04F3C7-890C-4F74-92B4-EB0A5E6843D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6A6113D-9FC4-4D79-86E8-319C8ECAA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BAF76B3-BBB1-496E-BB42-0AFCF342872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04B615-66BD-4A7C-A628-F8E8D4896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3F0D468-820F-4AB0-B2C7-9B8BD900D38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7CB150A-C2E3-4F89-A1F2-798E420A04E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8" name="바닥글 개체 틀 7">
            <a:extLst>
              <a:ext uri="{FF2B5EF4-FFF2-40B4-BE49-F238E27FC236}">
                <a16:creationId xmlns:a16="http://schemas.microsoft.com/office/drawing/2014/main" id="{E42F08A6-1CEB-48C8-AE32-ADC4AE39DE7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2E515F3-C6D6-4509-AE9C-B16CA6F4B23B}"/>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396934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88AFA2-229E-477D-9AA2-B32E3C104E9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381797-6E70-4685-81B7-CD93557E08CA}"/>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4" name="바닥글 개체 틀 3">
            <a:extLst>
              <a:ext uri="{FF2B5EF4-FFF2-40B4-BE49-F238E27FC236}">
                <a16:creationId xmlns:a16="http://schemas.microsoft.com/office/drawing/2014/main" id="{E6F8CE6C-B36E-4B58-B7CB-901EFC1058F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E796152-4218-4F61-9B9C-2A43A6FB17A4}"/>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38659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80DDB73-F5E3-4B70-B682-FAFF4783D26B}"/>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3" name="바닥글 개체 틀 2">
            <a:extLst>
              <a:ext uri="{FF2B5EF4-FFF2-40B4-BE49-F238E27FC236}">
                <a16:creationId xmlns:a16="http://schemas.microsoft.com/office/drawing/2014/main" id="{D38D6373-7D00-4C63-B3D1-2F05819935D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AB8F40A-D306-4AEA-8D7B-63C052FC3EE8}"/>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279927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7A341-3303-4C86-B9BE-1776A31F6B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954E56D-A067-4DD6-BB13-D07180BB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1D1BD57-7CD8-41D5-92CA-94CB2A96C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B39D4A-7FF0-4D66-95F2-5FCEDE518B34}"/>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D9E93B5A-CB82-4BC4-88A6-D09B0562EA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0534B6E-6941-455E-A25F-65D89DBF7D93}"/>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51833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EDA1DF-65CD-4668-BE0A-4321717D837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E885A91-3683-4227-B545-D74E11482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80141B-8E0B-4A34-87E5-1285EA73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57B604-DEA0-4B4A-8D91-B37EC4D92132}"/>
              </a:ext>
            </a:extLst>
          </p:cNvPr>
          <p:cNvSpPr>
            <a:spLocks noGrp="1"/>
          </p:cNvSpPr>
          <p:nvPr>
            <p:ph type="dt" sz="half" idx="10"/>
          </p:nvPr>
        </p:nvSpPr>
        <p:spPr/>
        <p:txBody>
          <a:bodyPr/>
          <a:lstStyle/>
          <a:p>
            <a:fld id="{CEB70CD5-CD15-40A8-9F11-72C4C64EF255}" type="datetimeFigureOut">
              <a:rPr lang="ko-KR" altLang="en-US" smtClean="0"/>
              <a:t>2019-12-08</a:t>
            </a:fld>
            <a:endParaRPr lang="ko-KR" altLang="en-US"/>
          </a:p>
        </p:txBody>
      </p:sp>
      <p:sp>
        <p:nvSpPr>
          <p:cNvPr id="6" name="바닥글 개체 틀 5">
            <a:extLst>
              <a:ext uri="{FF2B5EF4-FFF2-40B4-BE49-F238E27FC236}">
                <a16:creationId xmlns:a16="http://schemas.microsoft.com/office/drawing/2014/main" id="{C784CDA9-597C-42C4-8D2B-88EC408D7E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38CD5EC-1788-4086-B907-6555545C7C9E}"/>
              </a:ext>
            </a:extLst>
          </p:cNvPr>
          <p:cNvSpPr>
            <a:spLocks noGrp="1"/>
          </p:cNvSpPr>
          <p:nvPr>
            <p:ph type="sldNum" sz="quarter" idx="12"/>
          </p:nvPr>
        </p:nvSpPr>
        <p:spPr/>
        <p:txBody>
          <a:body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160210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B8FF9A3-FF2F-4AF0-9009-763C7B8BB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9B362C6-4227-4705-B397-5EE48DD1D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327460-9614-42A2-BD42-242D9059B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70CD5-CD15-40A8-9F11-72C4C64EF255}" type="datetimeFigureOut">
              <a:rPr lang="ko-KR" altLang="en-US" smtClean="0"/>
              <a:t>2019-12-08</a:t>
            </a:fld>
            <a:endParaRPr lang="ko-KR" altLang="en-US"/>
          </a:p>
        </p:txBody>
      </p:sp>
      <p:sp>
        <p:nvSpPr>
          <p:cNvPr id="5" name="바닥글 개체 틀 4">
            <a:extLst>
              <a:ext uri="{FF2B5EF4-FFF2-40B4-BE49-F238E27FC236}">
                <a16:creationId xmlns:a16="http://schemas.microsoft.com/office/drawing/2014/main" id="{6DBFDE21-25A4-42BE-8A8D-2B1E1A3CC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7351B1C-EDAC-403E-80B6-E6EC39C6D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0BCB9-5B3D-4FFA-BEBA-7FB44E2A9B63}" type="slidenum">
              <a:rPr lang="ko-KR" altLang="en-US" smtClean="0"/>
              <a:t>‹#›</a:t>
            </a:fld>
            <a:endParaRPr lang="ko-KR" altLang="en-US"/>
          </a:p>
        </p:txBody>
      </p:sp>
    </p:spTree>
    <p:extLst>
      <p:ext uri="{BB962C8B-B14F-4D97-AF65-F5344CB8AC3E}">
        <p14:creationId xmlns:p14="http://schemas.microsoft.com/office/powerpoint/2010/main" val="426567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rCrambo/Android-Projects" TargetMode="External"/><Relationship Id="rId2" Type="http://schemas.openxmlformats.org/officeDocument/2006/relationships/hyperlink" Target="https://github.com/hl3hl3/ARCoreMeasure" TargetMode="External"/><Relationship Id="rId1" Type="http://schemas.openxmlformats.org/officeDocument/2006/relationships/slideLayout" Target="../slideLayouts/slideLayout6.xml"/><Relationship Id="rId4" Type="http://schemas.openxmlformats.org/officeDocument/2006/relationships/hyperlink" Target="https://firebase.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타원 4">
            <a:extLst>
              <a:ext uri="{FF2B5EF4-FFF2-40B4-BE49-F238E27FC236}">
                <a16:creationId xmlns:a16="http://schemas.microsoft.com/office/drawing/2014/main" id="{C6987B8E-A300-4D9C-A739-A0709E854ADD}"/>
              </a:ext>
            </a:extLst>
          </p:cNvPr>
          <p:cNvSpPr/>
          <p:nvPr/>
        </p:nvSpPr>
        <p:spPr>
          <a:xfrm>
            <a:off x="2045012" y="324351"/>
            <a:ext cx="4169329" cy="4168800"/>
          </a:xfrm>
          <a:prstGeom prst="ellipse">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4159FF20-C5BF-46F4-9503-8D96F2E28318}"/>
              </a:ext>
            </a:extLst>
          </p:cNvPr>
          <p:cNvSpPr>
            <a:spLocks noGrp="1"/>
          </p:cNvSpPr>
          <p:nvPr>
            <p:ph type="subTitle" idx="1"/>
          </p:nvPr>
        </p:nvSpPr>
        <p:spPr>
          <a:xfrm>
            <a:off x="1524000" y="5833510"/>
            <a:ext cx="9144000" cy="508567"/>
          </a:xfrm>
        </p:spPr>
        <p:txBody>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Team #5 Final Presentation</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6" name="타원 5">
            <a:extLst>
              <a:ext uri="{FF2B5EF4-FFF2-40B4-BE49-F238E27FC236}">
                <a16:creationId xmlns:a16="http://schemas.microsoft.com/office/drawing/2014/main" id="{729C91B6-F954-43D2-BBAF-FDB7DAD9C7DF}"/>
              </a:ext>
            </a:extLst>
          </p:cNvPr>
          <p:cNvSpPr/>
          <p:nvPr/>
        </p:nvSpPr>
        <p:spPr>
          <a:xfrm>
            <a:off x="4766286" y="1125268"/>
            <a:ext cx="3240000" cy="324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D0266C4-9F7A-4DA5-B63B-6C0B23480369}"/>
              </a:ext>
            </a:extLst>
          </p:cNvPr>
          <p:cNvSpPr txBox="1"/>
          <p:nvPr/>
        </p:nvSpPr>
        <p:spPr>
          <a:xfrm>
            <a:off x="3600275" y="1824580"/>
            <a:ext cx="4991450" cy="1200329"/>
          </a:xfrm>
          <a:prstGeom prst="rect">
            <a:avLst/>
          </a:prstGeom>
          <a:noFill/>
        </p:spPr>
        <p:txBody>
          <a:bodyPr wrap="square" rtlCol="0">
            <a:spAutoFit/>
          </a:bodyPr>
          <a:lstStyle/>
          <a:p>
            <a:pPr algn="ctr"/>
            <a:r>
              <a:rPr lang="en-US" altLang="ko-KR" sz="7200" b="1"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a:t>
            </a:r>
            <a:r>
              <a:rPr lang="en-US" altLang="ko-KR" sz="7200" b="1" dirty="0">
                <a:latin typeface="조선일보명조" panose="02030304000000000000" pitchFamily="18" charset="-127"/>
                <a:ea typeface="조선일보명조" panose="02030304000000000000" pitchFamily="18" charset="-127"/>
                <a:cs typeface="조선일보명조" panose="02030304000000000000" pitchFamily="18" charset="-127"/>
              </a:rPr>
              <a:t>IT </a:t>
            </a:r>
            <a:r>
              <a:rPr lang="en-US" altLang="ko-KR" sz="6600" b="1" dirty="0">
                <a:latin typeface="조선일보명조" panose="02030304000000000000" pitchFamily="18" charset="-127"/>
                <a:ea typeface="조선일보명조" panose="02030304000000000000" pitchFamily="18" charset="-127"/>
                <a:cs typeface="조선일보명조" panose="02030304000000000000" pitchFamily="18" charset="-127"/>
              </a:rPr>
              <a:t>Market</a:t>
            </a:r>
            <a:endParaRPr lang="ko-KR" altLang="en-US" sz="72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 name="TextBox 3">
            <a:extLst>
              <a:ext uri="{FF2B5EF4-FFF2-40B4-BE49-F238E27FC236}">
                <a16:creationId xmlns:a16="http://schemas.microsoft.com/office/drawing/2014/main" id="{BBDF99BB-BDB3-4027-BBB7-34265A4AC341}"/>
              </a:ext>
            </a:extLst>
          </p:cNvPr>
          <p:cNvSpPr txBox="1"/>
          <p:nvPr/>
        </p:nvSpPr>
        <p:spPr>
          <a:xfrm>
            <a:off x="4679925" y="4493151"/>
            <a:ext cx="4821148" cy="1200329"/>
          </a:xfrm>
          <a:prstGeom prst="rect">
            <a:avLst/>
          </a:prstGeom>
          <a:noFill/>
        </p:spPr>
        <p:txBody>
          <a:bodyPr wrap="square" rtlCol="0">
            <a:spAutoFit/>
          </a:bodyPr>
          <a:lstStyle/>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손하민</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DB</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이홍균</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AR + ppt + test</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임현묵</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AR</a:t>
            </a:r>
          </a:p>
          <a:p>
            <a:r>
              <a:rPr lang="ko-KR" altLang="en-US" dirty="0" err="1">
                <a:latin typeface="조선일보명조" panose="02030304000000000000" pitchFamily="18" charset="-127"/>
                <a:ea typeface="조선일보명조" panose="02030304000000000000" pitchFamily="18" charset="-127"/>
                <a:cs typeface="조선일보명조" panose="02030304000000000000" pitchFamily="18" charset="-127"/>
              </a:rPr>
              <a:t>한상미</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Android + UI + 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9" name="부제목 2">
            <a:extLst>
              <a:ext uri="{FF2B5EF4-FFF2-40B4-BE49-F238E27FC236}">
                <a16:creationId xmlns:a16="http://schemas.microsoft.com/office/drawing/2014/main" id="{9ED83C82-265E-4AF6-9D42-0486CDC9D5F7}"/>
              </a:ext>
            </a:extLst>
          </p:cNvPr>
          <p:cNvSpPr txBox="1">
            <a:spLocks/>
          </p:cNvSpPr>
          <p:nvPr/>
        </p:nvSpPr>
        <p:spPr>
          <a:xfrm>
            <a:off x="1524000" y="2955384"/>
            <a:ext cx="9144000" cy="50856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 &amp; An</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droid Flea Market application</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162846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2894329" y="2339767"/>
            <a:ext cx="7989687" cy="1754326"/>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졸업 하기 전 마지막학기에</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프로젝트 경험이 많지 않았던 것이 아쉬워서 이 </a:t>
            </a:r>
            <a:r>
              <a:rPr lang="ko-KR" altLang="en-US">
                <a:latin typeface="조선일보명조" panose="02030304000000000000" pitchFamily="18" charset="-127"/>
                <a:ea typeface="조선일보명조" panose="02030304000000000000" pitchFamily="18" charset="-127"/>
                <a:cs typeface="조선일보명조" panose="02030304000000000000" pitchFamily="18" charset="-127"/>
              </a:rPr>
              <a:t>수업을 택하게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되었습니다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물론 쉽지는 않았습니다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프로젝트 외에도 많은 것들을 따로 공부 해야 하는 수업이었고</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하나의 완성된 프로젝트를 만드는 것이 말처럼 그렇게 쉬운 것은 아니었습니다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하지만 서로 도와가면서 프로젝트를 완성해 나가면서</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안드로이드 스튜디오 에 관한 지식 뿐만 아니라 소프트웨어 개발을 하는데 있어서 많은 것을 배울 수 있어서 힘들었지만 보람 된 수업이었습니다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 name="TextBox 7">
            <a:extLst>
              <a:ext uri="{FF2B5EF4-FFF2-40B4-BE49-F238E27FC236}">
                <a16:creationId xmlns:a16="http://schemas.microsoft.com/office/drawing/2014/main" id="{D6096BD9-BA57-4915-92A4-AC65E9DB7127}"/>
              </a:ext>
            </a:extLst>
          </p:cNvPr>
          <p:cNvSpPr txBox="1"/>
          <p:nvPr/>
        </p:nvSpPr>
        <p:spPr>
          <a:xfrm>
            <a:off x="719637" y="4266748"/>
            <a:ext cx="1700168"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한상미</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9" name="TextBox 8">
            <a:extLst>
              <a:ext uri="{FF2B5EF4-FFF2-40B4-BE49-F238E27FC236}">
                <a16:creationId xmlns:a16="http://schemas.microsoft.com/office/drawing/2014/main" id="{92C1BBF9-4B17-4CAB-8497-C42A6FB1C97F}"/>
              </a:ext>
            </a:extLst>
          </p:cNvPr>
          <p:cNvSpPr txBox="1"/>
          <p:nvPr/>
        </p:nvSpPr>
        <p:spPr>
          <a:xfrm>
            <a:off x="766690" y="2278212"/>
            <a:ext cx="1606062"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임현묵</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0" name="TextBox 9">
            <a:extLst>
              <a:ext uri="{FF2B5EF4-FFF2-40B4-BE49-F238E27FC236}">
                <a16:creationId xmlns:a16="http://schemas.microsoft.com/office/drawing/2014/main" id="{3C0F0CAF-1971-45C9-8DB4-1F1F34380979}"/>
              </a:ext>
            </a:extLst>
          </p:cNvPr>
          <p:cNvSpPr txBox="1"/>
          <p:nvPr/>
        </p:nvSpPr>
        <p:spPr>
          <a:xfrm>
            <a:off x="2894330" y="4328303"/>
            <a:ext cx="7989686" cy="1477328"/>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이렇게 개발을 진행하기에 앞서 요구 사항을 작성하고 그 요구 사항대로 개발을 진행한 적은 처음이었습니다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요구 사항 그대로 소프트웨어를 만든다는 것은 매우 어려운 작업이었고 개발을 진행하면서도 새로운 요구 사항이 계속 등장해서 힘들었습니다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그리고 </a:t>
            </a:r>
            <a:r>
              <a:rPr lang="en-US" altLang="ko-KR" dirty="0" err="1">
                <a:latin typeface="조선일보명조" panose="02030304000000000000" pitchFamily="18" charset="-127"/>
                <a:ea typeface="조선일보명조" panose="02030304000000000000" pitchFamily="18" charset="-127"/>
                <a:cs typeface="조선일보명조" panose="02030304000000000000" pitchFamily="18" charset="-127"/>
              </a:rPr>
              <a:t>github</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을 제대로 사용하여 팀원들과 함께 구현한 적은 처음이었는데 본 프로젝트를 진행하면서 많은 것을 배울 수 있었습니다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1" name="TextBox 10">
            <a:extLst>
              <a:ext uri="{FF2B5EF4-FFF2-40B4-BE49-F238E27FC236}">
                <a16:creationId xmlns:a16="http://schemas.microsoft.com/office/drawing/2014/main" id="{71B4FF67-FAF9-44BA-81D1-4267642A745B}"/>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제목 1">
            <a:extLst>
              <a:ext uri="{FF2B5EF4-FFF2-40B4-BE49-F238E27FC236}">
                <a16:creationId xmlns:a16="http://schemas.microsoft.com/office/drawing/2014/main" id="{F50E9E8F-0FFF-4567-AC58-A6E291494F26}"/>
              </a:ext>
            </a:extLst>
          </p:cNvPr>
          <p:cNvSpPr txBox="1">
            <a:spLocks/>
          </p:cNvSpPr>
          <p:nvPr/>
        </p:nvSpPr>
        <p:spPr>
          <a:xfrm>
            <a:off x="368417" y="266785"/>
            <a:ext cx="12192000" cy="9403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b="1" dirty="0">
                <a:latin typeface="조선일보명조" panose="02030304000000000000" pitchFamily="18" charset="-127"/>
                <a:ea typeface="조선일보명조" panose="02030304000000000000" pitchFamily="18" charset="-127"/>
                <a:cs typeface="조선일보명조" panose="02030304000000000000" pitchFamily="18" charset="-127"/>
              </a:rPr>
              <a:t>#08. Lesson learned or epilogue of each team mate</a:t>
            </a:r>
            <a:endParaRPr lang="ko-KR" altLang="en-US" sz="4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65402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2894330" y="1958424"/>
            <a:ext cx="7989686" cy="2308324"/>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Even with such the small system that we created in this semester, I learned the importance of Software Engineering. We constantly emphasized in class the importance of documentation and we were given the chance to experience its importance first-hand. Management and development of large system seems impossible without SE, and I’m thankful I had a chance to learn this before I graduated. Though I wish we had more time to add functionalities to our systems, I’m proud of what I have learned through this process. </a:t>
            </a:r>
          </a:p>
        </p:txBody>
      </p:sp>
      <p:sp>
        <p:nvSpPr>
          <p:cNvPr id="8" name="TextBox 7">
            <a:extLst>
              <a:ext uri="{FF2B5EF4-FFF2-40B4-BE49-F238E27FC236}">
                <a16:creationId xmlns:a16="http://schemas.microsoft.com/office/drawing/2014/main" id="{D6096BD9-BA57-4915-92A4-AC65E9DB7127}"/>
              </a:ext>
            </a:extLst>
          </p:cNvPr>
          <p:cNvSpPr txBox="1"/>
          <p:nvPr/>
        </p:nvSpPr>
        <p:spPr>
          <a:xfrm>
            <a:off x="719637" y="4266748"/>
            <a:ext cx="1700168" cy="523220"/>
          </a:xfrm>
          <a:prstGeom prst="rect">
            <a:avLst/>
          </a:prstGeom>
          <a:noFill/>
        </p:spPr>
        <p:txBody>
          <a:bodyPr wrap="square" rtlCol="0">
            <a:spAutoFit/>
          </a:bodyPr>
          <a:lstStyle/>
          <a:p>
            <a:pPr algn="ctr"/>
            <a:r>
              <a:rPr lang="ko-KR" altLang="en-US" sz="2800" dirty="0">
                <a:latin typeface="조선일보명조" panose="02030304000000000000" pitchFamily="18" charset="-127"/>
                <a:ea typeface="조선일보명조" panose="02030304000000000000" pitchFamily="18" charset="-127"/>
                <a:cs typeface="조선일보명조" panose="02030304000000000000" pitchFamily="18" charset="-127"/>
              </a:rPr>
              <a:t>이홍균</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9" name="TextBox 8">
            <a:extLst>
              <a:ext uri="{FF2B5EF4-FFF2-40B4-BE49-F238E27FC236}">
                <a16:creationId xmlns:a16="http://schemas.microsoft.com/office/drawing/2014/main" id="{92C1BBF9-4B17-4CAB-8497-C42A6FB1C97F}"/>
              </a:ext>
            </a:extLst>
          </p:cNvPr>
          <p:cNvSpPr txBox="1"/>
          <p:nvPr/>
        </p:nvSpPr>
        <p:spPr>
          <a:xfrm>
            <a:off x="766690" y="2278212"/>
            <a:ext cx="1606062" cy="523220"/>
          </a:xfrm>
          <a:prstGeom prst="rect">
            <a:avLst/>
          </a:prstGeom>
          <a:noFill/>
        </p:spPr>
        <p:txBody>
          <a:bodyPr wrap="square" rtlCol="0">
            <a:spAutoFit/>
          </a:bodyPr>
          <a:lstStyle/>
          <a:p>
            <a:pPr algn="ctr"/>
            <a:r>
              <a:rPr lang="ko-KR" altLang="en-US" sz="2800" dirty="0" err="1">
                <a:latin typeface="조선일보명조" panose="02030304000000000000" pitchFamily="18" charset="-127"/>
                <a:ea typeface="조선일보명조" panose="02030304000000000000" pitchFamily="18" charset="-127"/>
                <a:cs typeface="조선일보명조" panose="02030304000000000000" pitchFamily="18" charset="-127"/>
              </a:rPr>
              <a:t>손하민</a:t>
            </a:r>
            <a:r>
              <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0" name="TextBox 9">
            <a:extLst>
              <a:ext uri="{FF2B5EF4-FFF2-40B4-BE49-F238E27FC236}">
                <a16:creationId xmlns:a16="http://schemas.microsoft.com/office/drawing/2014/main" id="{3C0F0CAF-1971-45C9-8DB4-1F1F34380979}"/>
              </a:ext>
            </a:extLst>
          </p:cNvPr>
          <p:cNvSpPr txBox="1"/>
          <p:nvPr/>
        </p:nvSpPr>
        <p:spPr>
          <a:xfrm>
            <a:off x="2894329" y="4328303"/>
            <a:ext cx="7989687" cy="1754326"/>
          </a:xfrm>
          <a:prstGeom prst="rect">
            <a:avLst/>
          </a:prstGeom>
          <a:noFill/>
        </p:spPr>
        <p:txBody>
          <a:bodyPr wrap="square" rtlCol="0">
            <a:spAutoFit/>
          </a:bodyPr>
          <a:lstStyle/>
          <a:p>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소프트웨어 공학을 적용하며 프로젝트를 진행한 건 처음입니다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소프트웨어 공학이 많은 도움이 됐을 것이라 생각되지만</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개발자의 입장에서는 결국 개발을 하는 것은 똑같았습니다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 그렇기에 좀더 많은 경험을 겪고 많은 일을 해야 이해가 갈 분야인 것만은 알았습니다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한학기동안 부족한 저를 이끌어준 팀원들과 열정으로 학생들을 가르쳐 주신 교수님</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a:t>
            </a:r>
            <a:r>
              <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rPr>
              <a:t>그리고 항상 학생들을 배려해 주셨던  조교님들께 감사드립니다</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t>
            </a:r>
          </a:p>
        </p:txBody>
      </p:sp>
      <p:sp>
        <p:nvSpPr>
          <p:cNvPr id="11" name="TextBox 10">
            <a:extLst>
              <a:ext uri="{FF2B5EF4-FFF2-40B4-BE49-F238E27FC236}">
                <a16:creationId xmlns:a16="http://schemas.microsoft.com/office/drawing/2014/main" id="{82790C89-6D6E-48E7-8CF8-2EA3C3D8F56C}"/>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4" name="제목 1">
            <a:extLst>
              <a:ext uri="{FF2B5EF4-FFF2-40B4-BE49-F238E27FC236}">
                <a16:creationId xmlns:a16="http://schemas.microsoft.com/office/drawing/2014/main" id="{21D46903-3B4E-4DC9-B3CA-93C29D5DB538}"/>
              </a:ext>
            </a:extLst>
          </p:cNvPr>
          <p:cNvSpPr txBox="1">
            <a:spLocks/>
          </p:cNvSpPr>
          <p:nvPr/>
        </p:nvSpPr>
        <p:spPr>
          <a:xfrm>
            <a:off x="368417" y="266785"/>
            <a:ext cx="12192000" cy="9403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b="1" dirty="0">
                <a:latin typeface="조선일보명조" panose="02030304000000000000" pitchFamily="18" charset="-127"/>
                <a:ea typeface="조선일보명조" panose="02030304000000000000" pitchFamily="18" charset="-127"/>
                <a:cs typeface="조선일보명조" panose="02030304000000000000" pitchFamily="18" charset="-127"/>
              </a:rPr>
              <a:t>#08. Lesson learned or epilogue of each team mate</a:t>
            </a:r>
            <a:endParaRPr lang="ko-KR" altLang="en-US" sz="4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54848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타원 4">
            <a:extLst>
              <a:ext uri="{FF2B5EF4-FFF2-40B4-BE49-F238E27FC236}">
                <a16:creationId xmlns:a16="http://schemas.microsoft.com/office/drawing/2014/main" id="{C6987B8E-A300-4D9C-A739-A0709E854ADD}"/>
              </a:ext>
            </a:extLst>
          </p:cNvPr>
          <p:cNvSpPr/>
          <p:nvPr/>
        </p:nvSpPr>
        <p:spPr>
          <a:xfrm>
            <a:off x="2196168" y="515923"/>
            <a:ext cx="4169329" cy="4168800"/>
          </a:xfrm>
          <a:prstGeom prst="ellipse">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729C91B6-F954-43D2-BBAF-FDB7DAD9C7DF}"/>
              </a:ext>
            </a:extLst>
          </p:cNvPr>
          <p:cNvSpPr/>
          <p:nvPr/>
        </p:nvSpPr>
        <p:spPr>
          <a:xfrm>
            <a:off x="4570402" y="2063159"/>
            <a:ext cx="3240000" cy="324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AD0266C4-9F7A-4DA5-B63B-6C0B23480369}"/>
              </a:ext>
            </a:extLst>
          </p:cNvPr>
          <p:cNvSpPr txBox="1"/>
          <p:nvPr/>
        </p:nvSpPr>
        <p:spPr>
          <a:xfrm>
            <a:off x="3694677" y="2709646"/>
            <a:ext cx="4991450" cy="1200329"/>
          </a:xfrm>
          <a:prstGeom prst="rect">
            <a:avLst/>
          </a:prstGeom>
          <a:noFill/>
        </p:spPr>
        <p:txBody>
          <a:bodyPr wrap="square" rtlCol="0">
            <a:spAutoFit/>
          </a:bodyPr>
          <a:lstStyle/>
          <a:p>
            <a:pPr algn="ctr"/>
            <a:r>
              <a:rPr lang="en-US" altLang="ko-KR" sz="7200" b="1" dirty="0">
                <a:latin typeface="조선일보명조" panose="02030304000000000000" pitchFamily="18" charset="-127"/>
                <a:ea typeface="조선일보명조" panose="02030304000000000000" pitchFamily="18" charset="-127"/>
                <a:cs typeface="조선일보명조" panose="02030304000000000000" pitchFamily="18" charset="-127"/>
              </a:rPr>
              <a:t>Q&amp;A</a:t>
            </a:r>
            <a:endParaRPr lang="ko-KR" altLang="en-US" sz="72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3" name="부제목 2">
            <a:extLst>
              <a:ext uri="{FF2B5EF4-FFF2-40B4-BE49-F238E27FC236}">
                <a16:creationId xmlns:a16="http://schemas.microsoft.com/office/drawing/2014/main" id="{4159FF20-C5BF-46F4-9503-8D96F2E28318}"/>
              </a:ext>
            </a:extLst>
          </p:cNvPr>
          <p:cNvSpPr>
            <a:spLocks noGrp="1"/>
          </p:cNvSpPr>
          <p:nvPr>
            <p:ph type="subTitle" idx="1"/>
          </p:nvPr>
        </p:nvSpPr>
        <p:spPr>
          <a:xfrm>
            <a:off x="1618402" y="3826989"/>
            <a:ext cx="9144000" cy="508567"/>
          </a:xfrm>
        </p:spPr>
        <p:txBody>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Thank You</a:t>
            </a:r>
          </a:p>
        </p:txBody>
      </p:sp>
    </p:spTree>
    <p:extLst>
      <p:ext uri="{BB962C8B-B14F-4D97-AF65-F5344CB8AC3E}">
        <p14:creationId xmlns:p14="http://schemas.microsoft.com/office/powerpoint/2010/main" val="14218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24582"/>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#01. Overview of target system</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7" name="TextBox 26">
            <a:extLst>
              <a:ext uri="{FF2B5EF4-FFF2-40B4-BE49-F238E27FC236}">
                <a16:creationId xmlns:a16="http://schemas.microsoft.com/office/drawing/2014/main" id="{7595B712-BEA4-4BC9-837F-79DA2B19061E}"/>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B3AFB83D-6670-4657-AD25-5B10B8136E5B}"/>
              </a:ext>
            </a:extLst>
          </p:cNvPr>
          <p:cNvSpPr txBox="1"/>
          <p:nvPr/>
        </p:nvSpPr>
        <p:spPr>
          <a:xfrm>
            <a:off x="6831197" y="1878025"/>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1. Offers a more systematic option for selling used IT products</a:t>
            </a:r>
          </a:p>
        </p:txBody>
      </p:sp>
      <p:pic>
        <p:nvPicPr>
          <p:cNvPr id="4" name="그림 3">
            <a:extLst>
              <a:ext uri="{FF2B5EF4-FFF2-40B4-BE49-F238E27FC236}">
                <a16:creationId xmlns:a16="http://schemas.microsoft.com/office/drawing/2014/main" id="{F71C1678-6D99-41B6-8D47-2733235433AC}"/>
              </a:ext>
            </a:extLst>
          </p:cNvPr>
          <p:cNvPicPr>
            <a:picLocks noChangeAspect="1"/>
          </p:cNvPicPr>
          <p:nvPr/>
        </p:nvPicPr>
        <p:blipFill>
          <a:blip r:embed="rId2"/>
          <a:stretch>
            <a:fillRect/>
          </a:stretch>
        </p:blipFill>
        <p:spPr>
          <a:xfrm>
            <a:off x="1790974" y="2262544"/>
            <a:ext cx="3531303" cy="3503929"/>
          </a:xfrm>
          <a:prstGeom prst="rect">
            <a:avLst/>
          </a:prstGeom>
        </p:spPr>
      </p:pic>
      <p:sp>
        <p:nvSpPr>
          <p:cNvPr id="15" name="TextBox 14">
            <a:extLst>
              <a:ext uri="{FF2B5EF4-FFF2-40B4-BE49-F238E27FC236}">
                <a16:creationId xmlns:a16="http://schemas.microsoft.com/office/drawing/2014/main" id="{5BCDADFA-5904-437A-AD56-D60F39E9BCC2}"/>
              </a:ext>
            </a:extLst>
          </p:cNvPr>
          <p:cNvSpPr txBox="1"/>
          <p:nvPr/>
        </p:nvSpPr>
        <p:spPr>
          <a:xfrm>
            <a:off x="6831197" y="3314417"/>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2. Potential consumers can use AR to arrange any product in the comfort of their room</a:t>
            </a:r>
            <a:endParaRPr lang="ko-KR" altLang="en-US"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1996C64A-4A3E-465C-8148-24D770A8179C}"/>
              </a:ext>
            </a:extLst>
          </p:cNvPr>
          <p:cNvSpPr txBox="1"/>
          <p:nvPr/>
        </p:nvSpPr>
        <p:spPr>
          <a:xfrm>
            <a:off x="6831197" y="4750810"/>
            <a:ext cx="4052820" cy="1015663"/>
          </a:xfrm>
          <a:prstGeom prst="rect">
            <a:avLst/>
          </a:prstGeom>
          <a:noFill/>
        </p:spPr>
        <p:txBody>
          <a:bodyPr wrap="square" rtlCol="0">
            <a:spAutoFit/>
          </a:bodyPr>
          <a:lstStyle/>
          <a:p>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3. Sellers can use AR measure  to easily post the dimensions of their product</a:t>
            </a:r>
            <a:endParaRPr lang="ko-KR" altLang="en-US"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15275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#02. Overall system architecture</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032AA629-21DD-40D4-BE9F-1FFFC66C9EFA}"/>
              </a:ext>
            </a:extLst>
          </p:cNvPr>
          <p:cNvPicPr>
            <a:picLocks noChangeAspect="1"/>
          </p:cNvPicPr>
          <p:nvPr/>
        </p:nvPicPr>
        <p:blipFill>
          <a:blip r:embed="rId2"/>
          <a:stretch>
            <a:fillRect/>
          </a:stretch>
        </p:blipFill>
        <p:spPr>
          <a:xfrm>
            <a:off x="5117472" y="1471291"/>
            <a:ext cx="1355187" cy="1344682"/>
          </a:xfrm>
          <a:prstGeom prst="rect">
            <a:avLst/>
          </a:prstGeom>
        </p:spPr>
      </p:pic>
      <p:sp>
        <p:nvSpPr>
          <p:cNvPr id="11" name="Rectangle 3">
            <a:extLst>
              <a:ext uri="{FF2B5EF4-FFF2-40B4-BE49-F238E27FC236}">
                <a16:creationId xmlns:a16="http://schemas.microsoft.com/office/drawing/2014/main" id="{76C59176-828F-402C-B762-6AB9ED634A95}"/>
              </a:ext>
            </a:extLst>
          </p:cNvPr>
          <p:cNvSpPr>
            <a:spLocks noChangeArrowheads="1"/>
          </p:cNvSpPr>
          <p:nvPr/>
        </p:nvSpPr>
        <p:spPr bwMode="auto">
          <a:xfrm>
            <a:off x="6235855" y="3857243"/>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p>
        </p:txBody>
      </p:sp>
      <p:sp>
        <p:nvSpPr>
          <p:cNvPr id="12" name="Rectangle 3">
            <a:extLst>
              <a:ext uri="{FF2B5EF4-FFF2-40B4-BE49-F238E27FC236}">
                <a16:creationId xmlns:a16="http://schemas.microsoft.com/office/drawing/2014/main" id="{FB057197-46EE-4C48-9B97-4F1845C6D5EA}"/>
              </a:ext>
            </a:extLst>
          </p:cNvPr>
          <p:cNvSpPr>
            <a:spLocks noChangeArrowheads="1"/>
          </p:cNvSpPr>
          <p:nvPr/>
        </p:nvSpPr>
        <p:spPr bwMode="auto">
          <a:xfrm>
            <a:off x="3190204" y="3857243"/>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Home &amp; My page</a:t>
            </a:r>
          </a:p>
        </p:txBody>
      </p:sp>
      <p:sp>
        <p:nvSpPr>
          <p:cNvPr id="13" name="Rectangle 3">
            <a:extLst>
              <a:ext uri="{FF2B5EF4-FFF2-40B4-BE49-F238E27FC236}">
                <a16:creationId xmlns:a16="http://schemas.microsoft.com/office/drawing/2014/main" id="{5748B7E2-C067-4EC2-9CA6-1CF24CF991F0}"/>
              </a:ext>
            </a:extLst>
          </p:cNvPr>
          <p:cNvSpPr>
            <a:spLocks noChangeArrowheads="1"/>
          </p:cNvSpPr>
          <p:nvPr/>
        </p:nvSpPr>
        <p:spPr bwMode="auto">
          <a:xfrm>
            <a:off x="3190205" y="4904887"/>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Category &amp; Search </a:t>
            </a:r>
          </a:p>
        </p:txBody>
      </p:sp>
      <p:sp>
        <p:nvSpPr>
          <p:cNvPr id="14" name="Rectangle 3">
            <a:extLst>
              <a:ext uri="{FF2B5EF4-FFF2-40B4-BE49-F238E27FC236}">
                <a16:creationId xmlns:a16="http://schemas.microsoft.com/office/drawing/2014/main" id="{33E2C401-AFCF-48BB-A038-30E657105DFA}"/>
              </a:ext>
            </a:extLst>
          </p:cNvPr>
          <p:cNvSpPr>
            <a:spLocks noChangeArrowheads="1"/>
          </p:cNvSpPr>
          <p:nvPr/>
        </p:nvSpPr>
        <p:spPr bwMode="auto">
          <a:xfrm>
            <a:off x="6235855" y="4904952"/>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p>
        </p:txBody>
      </p:sp>
      <p:sp>
        <p:nvSpPr>
          <p:cNvPr id="15" name="Rectangle 3">
            <a:extLst>
              <a:ext uri="{FF2B5EF4-FFF2-40B4-BE49-F238E27FC236}">
                <a16:creationId xmlns:a16="http://schemas.microsoft.com/office/drawing/2014/main" id="{37EF57A6-1B79-4915-9BDF-C36269210E0C}"/>
              </a:ext>
            </a:extLst>
          </p:cNvPr>
          <p:cNvSpPr>
            <a:spLocks noChangeArrowheads="1"/>
          </p:cNvSpPr>
          <p:nvPr/>
        </p:nvSpPr>
        <p:spPr bwMode="auto">
          <a:xfrm>
            <a:off x="9345170" y="3857243"/>
            <a:ext cx="189960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pic>
        <p:nvPicPr>
          <p:cNvPr id="16" name="Picture 8" descr="파이어베이스 로고에 대한 이미지 검색결과">
            <a:extLst>
              <a:ext uri="{FF2B5EF4-FFF2-40B4-BE49-F238E27FC236}">
                <a16:creationId xmlns:a16="http://schemas.microsoft.com/office/drawing/2014/main" id="{F0F20F47-D0FE-4BC5-B6CE-2F6DE813A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891" y="1751459"/>
            <a:ext cx="2153030" cy="77438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B8F8D054-C03D-49DE-83B3-A74ECC0642F3}"/>
              </a:ext>
            </a:extLst>
          </p:cNvPr>
          <p:cNvSpPr>
            <a:spLocks noChangeArrowheads="1"/>
          </p:cNvSpPr>
          <p:nvPr/>
        </p:nvSpPr>
        <p:spPr bwMode="auto">
          <a:xfrm>
            <a:off x="9345170" y="4904887"/>
            <a:ext cx="189960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Measure </a:t>
            </a:r>
          </a:p>
        </p:txBody>
      </p:sp>
      <p:sp>
        <p:nvSpPr>
          <p:cNvPr id="19" name="Rectangle 3">
            <a:extLst>
              <a:ext uri="{FF2B5EF4-FFF2-40B4-BE49-F238E27FC236}">
                <a16:creationId xmlns:a16="http://schemas.microsoft.com/office/drawing/2014/main" id="{79CD32F9-A140-47E5-8B84-48D7FCF2D193}"/>
              </a:ext>
            </a:extLst>
          </p:cNvPr>
          <p:cNvSpPr>
            <a:spLocks noChangeArrowheads="1"/>
          </p:cNvSpPr>
          <p:nvPr/>
        </p:nvSpPr>
        <p:spPr bwMode="auto">
          <a:xfrm>
            <a:off x="519073" y="3488908"/>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DB</a:t>
            </a:r>
          </a:p>
        </p:txBody>
      </p:sp>
      <p:sp>
        <p:nvSpPr>
          <p:cNvPr id="20" name="Rectangle 3">
            <a:extLst>
              <a:ext uri="{FF2B5EF4-FFF2-40B4-BE49-F238E27FC236}">
                <a16:creationId xmlns:a16="http://schemas.microsoft.com/office/drawing/2014/main" id="{43FDD5EA-F9BC-40F2-987A-07189F94B7D0}"/>
              </a:ext>
            </a:extLst>
          </p:cNvPr>
          <p:cNvSpPr>
            <a:spLocks noChangeArrowheads="1"/>
          </p:cNvSpPr>
          <p:nvPr/>
        </p:nvSpPr>
        <p:spPr bwMode="auto">
          <a:xfrm>
            <a:off x="519073" y="4232086"/>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DB</a:t>
            </a:r>
          </a:p>
        </p:txBody>
      </p:sp>
      <p:sp>
        <p:nvSpPr>
          <p:cNvPr id="21" name="Rectangle 3">
            <a:extLst>
              <a:ext uri="{FF2B5EF4-FFF2-40B4-BE49-F238E27FC236}">
                <a16:creationId xmlns:a16="http://schemas.microsoft.com/office/drawing/2014/main" id="{610B18C3-9952-4595-990C-6E538922600F}"/>
              </a:ext>
            </a:extLst>
          </p:cNvPr>
          <p:cNvSpPr>
            <a:spLocks noChangeArrowheads="1"/>
          </p:cNvSpPr>
          <p:nvPr/>
        </p:nvSpPr>
        <p:spPr bwMode="auto">
          <a:xfrm>
            <a:off x="519073" y="4975264"/>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Comment DB</a:t>
            </a:r>
          </a:p>
        </p:txBody>
      </p:sp>
      <p:pic>
        <p:nvPicPr>
          <p:cNvPr id="22" name="그림 21" descr="그리기, 꽃이(가) 표시된 사진&#10;&#10;자동 생성된 설명">
            <a:extLst>
              <a:ext uri="{FF2B5EF4-FFF2-40B4-BE49-F238E27FC236}">
                <a16:creationId xmlns:a16="http://schemas.microsoft.com/office/drawing/2014/main" id="{12431262-7633-4888-8A81-FA1D44B4A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210" y="1885434"/>
            <a:ext cx="2178671" cy="599134"/>
          </a:xfrm>
          <a:prstGeom prst="rect">
            <a:avLst/>
          </a:prstGeom>
        </p:spPr>
      </p:pic>
      <p:cxnSp>
        <p:nvCxnSpPr>
          <p:cNvPr id="6" name="직선 연결선 5">
            <a:extLst>
              <a:ext uri="{FF2B5EF4-FFF2-40B4-BE49-F238E27FC236}">
                <a16:creationId xmlns:a16="http://schemas.microsoft.com/office/drawing/2014/main" id="{6308BC73-6556-4DD8-B7C6-48927BC02894}"/>
              </a:ext>
            </a:extLst>
          </p:cNvPr>
          <p:cNvCxnSpPr>
            <a:cxnSpLocks/>
            <a:stCxn id="10" idx="2"/>
            <a:endCxn id="32" idx="0"/>
          </p:cNvCxnSpPr>
          <p:nvPr/>
        </p:nvCxnSpPr>
        <p:spPr>
          <a:xfrm flipH="1">
            <a:off x="5795065" y="2815973"/>
            <a:ext cx="1" cy="3069363"/>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직선 연결선 7">
            <a:extLst>
              <a:ext uri="{FF2B5EF4-FFF2-40B4-BE49-F238E27FC236}">
                <a16:creationId xmlns:a16="http://schemas.microsoft.com/office/drawing/2014/main" id="{95084981-33EB-4FDC-B2D4-961FE518A342}"/>
              </a:ext>
            </a:extLst>
          </p:cNvPr>
          <p:cNvCxnSpPr>
            <a:stCxn id="12" idx="3"/>
            <a:endCxn id="11" idx="1"/>
          </p:cNvCxnSpPr>
          <p:nvPr/>
        </p:nvCxnSpPr>
        <p:spPr>
          <a:xfrm>
            <a:off x="5327155" y="4041909"/>
            <a:ext cx="9087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직선 연결선 23">
            <a:extLst>
              <a:ext uri="{FF2B5EF4-FFF2-40B4-BE49-F238E27FC236}">
                <a16:creationId xmlns:a16="http://schemas.microsoft.com/office/drawing/2014/main" id="{373D3148-D9BA-4EC8-96BC-06F619CB93FA}"/>
              </a:ext>
            </a:extLst>
          </p:cNvPr>
          <p:cNvCxnSpPr>
            <a:stCxn id="13" idx="3"/>
            <a:endCxn id="14" idx="1"/>
          </p:cNvCxnSpPr>
          <p:nvPr/>
        </p:nvCxnSpPr>
        <p:spPr>
          <a:xfrm>
            <a:off x="5327156" y="5089553"/>
            <a:ext cx="908699" cy="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568E38FC-4DA2-43BE-94D9-2A49F1949F06}"/>
              </a:ext>
            </a:extLst>
          </p:cNvPr>
          <p:cNvCxnSpPr>
            <a:cxnSpLocks/>
            <a:stCxn id="16" idx="2"/>
          </p:cNvCxnSpPr>
          <p:nvPr/>
        </p:nvCxnSpPr>
        <p:spPr>
          <a:xfrm flipH="1">
            <a:off x="2379402" y="2525846"/>
            <a:ext cx="4" cy="3359490"/>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직선 연결선 33">
            <a:extLst>
              <a:ext uri="{FF2B5EF4-FFF2-40B4-BE49-F238E27FC236}">
                <a16:creationId xmlns:a16="http://schemas.microsoft.com/office/drawing/2014/main" id="{F42F9F10-B5B4-4AEB-8C18-A87FE0BFCCAB}"/>
              </a:ext>
            </a:extLst>
          </p:cNvPr>
          <p:cNvCxnSpPr>
            <a:stCxn id="19" idx="3"/>
          </p:cNvCxnSpPr>
          <p:nvPr/>
        </p:nvCxnSpPr>
        <p:spPr>
          <a:xfrm>
            <a:off x="2086709" y="3673574"/>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직선 연결선 35">
            <a:extLst>
              <a:ext uri="{FF2B5EF4-FFF2-40B4-BE49-F238E27FC236}">
                <a16:creationId xmlns:a16="http://schemas.microsoft.com/office/drawing/2014/main" id="{20C84EFF-F433-4985-A1FC-70819A35735D}"/>
              </a:ext>
            </a:extLst>
          </p:cNvPr>
          <p:cNvCxnSpPr/>
          <p:nvPr/>
        </p:nvCxnSpPr>
        <p:spPr>
          <a:xfrm>
            <a:off x="2086707" y="5159930"/>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직선 연결선 36">
            <a:extLst>
              <a:ext uri="{FF2B5EF4-FFF2-40B4-BE49-F238E27FC236}">
                <a16:creationId xmlns:a16="http://schemas.microsoft.com/office/drawing/2014/main" id="{EEDCD19D-FDE4-48CE-B724-0C0B8F3A6791}"/>
              </a:ext>
            </a:extLst>
          </p:cNvPr>
          <p:cNvCxnSpPr/>
          <p:nvPr/>
        </p:nvCxnSpPr>
        <p:spPr>
          <a:xfrm>
            <a:off x="2086708" y="4416752"/>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직선 연결선 39">
            <a:extLst>
              <a:ext uri="{FF2B5EF4-FFF2-40B4-BE49-F238E27FC236}">
                <a16:creationId xmlns:a16="http://schemas.microsoft.com/office/drawing/2014/main" id="{F0F3173C-76D0-4D39-BD19-E12A2A92808B}"/>
              </a:ext>
            </a:extLst>
          </p:cNvPr>
          <p:cNvCxnSpPr>
            <a:cxnSpLocks/>
          </p:cNvCxnSpPr>
          <p:nvPr/>
        </p:nvCxnSpPr>
        <p:spPr>
          <a:xfrm>
            <a:off x="8979877" y="2484568"/>
            <a:ext cx="0" cy="261650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9486A2A3-496F-40C1-B2E2-D69578443862}"/>
              </a:ext>
            </a:extLst>
          </p:cNvPr>
          <p:cNvCxnSpPr>
            <a:stCxn id="15" idx="1"/>
          </p:cNvCxnSpPr>
          <p:nvPr/>
        </p:nvCxnSpPr>
        <p:spPr>
          <a:xfrm flipH="1">
            <a:off x="8984566" y="4041909"/>
            <a:ext cx="360604"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직선 연결선 43">
            <a:extLst>
              <a:ext uri="{FF2B5EF4-FFF2-40B4-BE49-F238E27FC236}">
                <a16:creationId xmlns:a16="http://schemas.microsoft.com/office/drawing/2014/main" id="{A90F71AA-1965-4737-B40C-2F29F80D374E}"/>
              </a:ext>
            </a:extLst>
          </p:cNvPr>
          <p:cNvCxnSpPr/>
          <p:nvPr/>
        </p:nvCxnSpPr>
        <p:spPr>
          <a:xfrm flipH="1">
            <a:off x="8979877" y="5101068"/>
            <a:ext cx="3606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직선 화살표 연결선 47">
            <a:extLst>
              <a:ext uri="{FF2B5EF4-FFF2-40B4-BE49-F238E27FC236}">
                <a16:creationId xmlns:a16="http://schemas.microsoft.com/office/drawing/2014/main" id="{673EE607-86EE-46DD-8E00-A87EF36EDBB5}"/>
              </a:ext>
            </a:extLst>
          </p:cNvPr>
          <p:cNvCxnSpPr>
            <a:stCxn id="16" idx="3"/>
            <a:endCxn id="10" idx="1"/>
          </p:cNvCxnSpPr>
          <p:nvPr/>
        </p:nvCxnSpPr>
        <p:spPr>
          <a:xfrm>
            <a:off x="3455921" y="2138653"/>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ADF25534-0AC7-41BE-AFF1-B64B944A4E76}"/>
              </a:ext>
            </a:extLst>
          </p:cNvPr>
          <p:cNvSpPr txBox="1"/>
          <p:nvPr/>
        </p:nvSpPr>
        <p:spPr>
          <a:xfrm>
            <a:off x="4065521" y="1797963"/>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51" name="직선 화살표 연결선 50">
            <a:extLst>
              <a:ext uri="{FF2B5EF4-FFF2-40B4-BE49-F238E27FC236}">
                <a16:creationId xmlns:a16="http://schemas.microsoft.com/office/drawing/2014/main" id="{C450ADBD-1790-4682-A9DB-E19CD5E33A35}"/>
              </a:ext>
            </a:extLst>
          </p:cNvPr>
          <p:cNvCxnSpPr/>
          <p:nvPr/>
        </p:nvCxnSpPr>
        <p:spPr>
          <a:xfrm>
            <a:off x="6472659" y="2130685"/>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C0CCAA5-A83F-4F1E-A7EB-35484092DA52}"/>
              </a:ext>
            </a:extLst>
          </p:cNvPr>
          <p:cNvSpPr txBox="1"/>
          <p:nvPr/>
        </p:nvSpPr>
        <p:spPr>
          <a:xfrm>
            <a:off x="7077927" y="1786804"/>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32" name="Rectangle 3">
            <a:extLst>
              <a:ext uri="{FF2B5EF4-FFF2-40B4-BE49-F238E27FC236}">
                <a16:creationId xmlns:a16="http://schemas.microsoft.com/office/drawing/2014/main" id="{6A3D02A6-7815-4C6C-B50B-FA5491DDB941}"/>
              </a:ext>
            </a:extLst>
          </p:cNvPr>
          <p:cNvSpPr>
            <a:spLocks noChangeArrowheads="1"/>
          </p:cNvSpPr>
          <p:nvPr/>
        </p:nvSpPr>
        <p:spPr bwMode="auto">
          <a:xfrm>
            <a:off x="5084568" y="5885336"/>
            <a:ext cx="1420993"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 List</a:t>
            </a:r>
          </a:p>
        </p:txBody>
      </p:sp>
      <p:sp>
        <p:nvSpPr>
          <p:cNvPr id="35" name="Rectangle 3">
            <a:extLst>
              <a:ext uri="{FF2B5EF4-FFF2-40B4-BE49-F238E27FC236}">
                <a16:creationId xmlns:a16="http://schemas.microsoft.com/office/drawing/2014/main" id="{77BE0561-901A-4817-AECB-0667DC9E4B10}"/>
              </a:ext>
            </a:extLst>
          </p:cNvPr>
          <p:cNvSpPr>
            <a:spLocks noChangeArrowheads="1"/>
          </p:cNvSpPr>
          <p:nvPr/>
        </p:nvSpPr>
        <p:spPr bwMode="auto">
          <a:xfrm>
            <a:off x="519071" y="5700670"/>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Wishlist DB</a:t>
            </a:r>
          </a:p>
        </p:txBody>
      </p:sp>
      <p:cxnSp>
        <p:nvCxnSpPr>
          <p:cNvPr id="38" name="직선 연결선 37">
            <a:extLst>
              <a:ext uri="{FF2B5EF4-FFF2-40B4-BE49-F238E27FC236}">
                <a16:creationId xmlns:a16="http://schemas.microsoft.com/office/drawing/2014/main" id="{DF4420EA-1A2F-4B2A-B61B-2A3F041434B5}"/>
              </a:ext>
            </a:extLst>
          </p:cNvPr>
          <p:cNvCxnSpPr/>
          <p:nvPr/>
        </p:nvCxnSpPr>
        <p:spPr>
          <a:xfrm>
            <a:off x="2086705" y="5885336"/>
            <a:ext cx="292697" cy="0"/>
          </a:xfrm>
          <a:prstGeom prst="line">
            <a:avLst/>
          </a:prstGeom>
          <a:ln w="12700"/>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8897191-B515-4AE1-A7B5-EA46B5FAB443}"/>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4127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#03. Main features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36F3522C-2536-4319-BEF5-453714C5F5F6}"/>
              </a:ext>
            </a:extLst>
          </p:cNvPr>
          <p:cNvSpPr txBox="1"/>
          <p:nvPr/>
        </p:nvSpPr>
        <p:spPr>
          <a:xfrm>
            <a:off x="368417" y="4596744"/>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2280ACBF-45C0-4B37-BD77-F3ED0CAEB40F}"/>
              </a:ext>
            </a:extLst>
          </p:cNvPr>
          <p:cNvSpPr txBox="1"/>
          <p:nvPr/>
        </p:nvSpPr>
        <p:spPr>
          <a:xfrm>
            <a:off x="8770310" y="4595410"/>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My Page &amp; Search:</a:t>
            </a:r>
          </a:p>
        </p:txBody>
      </p:sp>
      <p:sp>
        <p:nvSpPr>
          <p:cNvPr id="17" name="TextBox 16">
            <a:extLst>
              <a:ext uri="{FF2B5EF4-FFF2-40B4-BE49-F238E27FC236}">
                <a16:creationId xmlns:a16="http://schemas.microsoft.com/office/drawing/2014/main" id="{280BCAC3-68DA-4D2D-896D-8CBCC5D9E281}"/>
              </a:ext>
            </a:extLst>
          </p:cNvPr>
          <p:cNvSpPr txBox="1"/>
          <p:nvPr/>
        </p:nvSpPr>
        <p:spPr>
          <a:xfrm>
            <a:off x="4686335" y="4595410"/>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Home &amp; Category :</a:t>
            </a:r>
          </a:p>
        </p:txBody>
      </p:sp>
      <p:sp>
        <p:nvSpPr>
          <p:cNvPr id="21" name="TextBox 20">
            <a:extLst>
              <a:ext uri="{FF2B5EF4-FFF2-40B4-BE49-F238E27FC236}">
                <a16:creationId xmlns:a16="http://schemas.microsoft.com/office/drawing/2014/main" id="{B5367DA3-E5FA-46D1-9663-00A7C4C40852}"/>
              </a:ext>
            </a:extLst>
          </p:cNvPr>
          <p:cNvSpPr txBox="1"/>
          <p:nvPr/>
        </p:nvSpPr>
        <p:spPr>
          <a:xfrm>
            <a:off x="140675" y="4996497"/>
            <a:ext cx="3619207" cy="1600438"/>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Sign In and Sign Up functionality.</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During sign up, user information is updated to the </a:t>
            </a:r>
            <a:r>
              <a:rPr lang="en-US" altLang="ko-KR" sz="1400" dirty="0" err="1">
                <a:latin typeface="조선일보명조" panose="02030304000000000000" pitchFamily="18" charset="-127"/>
                <a:ea typeface="조선일보명조" panose="02030304000000000000" pitchFamily="18" charset="-127"/>
                <a:cs typeface="조선일보명조" panose="02030304000000000000" pitchFamily="18" charset="-127"/>
              </a:rPr>
              <a:t>UserDB</a:t>
            </a:r>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During sign in, user ID and PW are matched against the </a:t>
            </a:r>
            <a:r>
              <a:rPr lang="en-US" altLang="ko-KR" sz="1400" dirty="0" err="1">
                <a:latin typeface="조선일보명조" panose="02030304000000000000" pitchFamily="18" charset="-127"/>
                <a:ea typeface="조선일보명조" panose="02030304000000000000" pitchFamily="18" charset="-127"/>
                <a:cs typeface="조선일보명조" panose="02030304000000000000" pitchFamily="18" charset="-127"/>
              </a:rPr>
              <a:t>UserDB</a:t>
            </a:r>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 </a:t>
            </a:r>
          </a:p>
        </p:txBody>
      </p:sp>
      <p:sp>
        <p:nvSpPr>
          <p:cNvPr id="22" name="TextBox 21">
            <a:extLst>
              <a:ext uri="{FF2B5EF4-FFF2-40B4-BE49-F238E27FC236}">
                <a16:creationId xmlns:a16="http://schemas.microsoft.com/office/drawing/2014/main" id="{0A3BFF45-D821-469F-903F-330ED6D1E748}"/>
              </a:ext>
            </a:extLst>
          </p:cNvPr>
          <p:cNvSpPr txBox="1"/>
          <p:nvPr/>
        </p:nvSpPr>
        <p:spPr>
          <a:xfrm>
            <a:off x="3954731" y="4908890"/>
            <a:ext cx="3985939" cy="1815882"/>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first page to show after sign in is the Home page. This page shows the latest products that other users have uploaded.</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category section can be accessed by swiping right on the left edge of the screen or by clicking the button on the top left corner. This page shows the available category of products.</a:t>
            </a:r>
          </a:p>
        </p:txBody>
      </p:sp>
      <p:sp>
        <p:nvSpPr>
          <p:cNvPr id="23" name="TextBox 22">
            <a:extLst>
              <a:ext uri="{FF2B5EF4-FFF2-40B4-BE49-F238E27FC236}">
                <a16:creationId xmlns:a16="http://schemas.microsoft.com/office/drawing/2014/main" id="{E893CC57-7D58-4FB0-A343-4A49C1EC625A}"/>
              </a:ext>
            </a:extLst>
          </p:cNvPr>
          <p:cNvSpPr txBox="1"/>
          <p:nvPr/>
        </p:nvSpPr>
        <p:spPr>
          <a:xfrm>
            <a:off x="8370370" y="5049564"/>
            <a:ext cx="3619207" cy="1384995"/>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My Page and Search can be accessed from the action bar located at the bottom. </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My Page shows user’s profiles and the products they have uploaded, while Search allows user to search for product names</a:t>
            </a:r>
          </a:p>
        </p:txBody>
      </p:sp>
      <p:pic>
        <p:nvPicPr>
          <p:cNvPr id="26" name="그림 25">
            <a:extLst>
              <a:ext uri="{FF2B5EF4-FFF2-40B4-BE49-F238E27FC236}">
                <a16:creationId xmlns:a16="http://schemas.microsoft.com/office/drawing/2014/main" id="{D8E330D3-4A7B-4195-BF44-6EE872A5C764}"/>
              </a:ext>
            </a:extLst>
          </p:cNvPr>
          <p:cNvPicPr>
            <a:picLocks noChangeAspect="1"/>
          </p:cNvPicPr>
          <p:nvPr/>
        </p:nvPicPr>
        <p:blipFill>
          <a:blip r:embed="rId2"/>
          <a:stretch>
            <a:fillRect/>
          </a:stretch>
        </p:blipFill>
        <p:spPr>
          <a:xfrm>
            <a:off x="8003325" y="1114491"/>
            <a:ext cx="2026001" cy="3476098"/>
          </a:xfrm>
          <a:prstGeom prst="rect">
            <a:avLst/>
          </a:prstGeom>
        </p:spPr>
      </p:pic>
      <p:pic>
        <p:nvPicPr>
          <p:cNvPr id="30" name="그림 29">
            <a:extLst>
              <a:ext uri="{FF2B5EF4-FFF2-40B4-BE49-F238E27FC236}">
                <a16:creationId xmlns:a16="http://schemas.microsoft.com/office/drawing/2014/main" id="{C30033F6-62C5-488B-80E4-7A8C831231CA}"/>
              </a:ext>
            </a:extLst>
          </p:cNvPr>
          <p:cNvPicPr>
            <a:picLocks noChangeAspect="1"/>
          </p:cNvPicPr>
          <p:nvPr/>
        </p:nvPicPr>
        <p:blipFill>
          <a:blip r:embed="rId3"/>
          <a:stretch>
            <a:fillRect/>
          </a:stretch>
        </p:blipFill>
        <p:spPr>
          <a:xfrm>
            <a:off x="10059299" y="1115938"/>
            <a:ext cx="2085659" cy="3476098"/>
          </a:xfrm>
          <a:prstGeom prst="rect">
            <a:avLst/>
          </a:prstGeom>
        </p:spPr>
      </p:pic>
      <p:sp>
        <p:nvSpPr>
          <p:cNvPr id="18" name="TextBox 17">
            <a:extLst>
              <a:ext uri="{FF2B5EF4-FFF2-40B4-BE49-F238E27FC236}">
                <a16:creationId xmlns:a16="http://schemas.microsoft.com/office/drawing/2014/main" id="{CA21F42D-F021-44B9-B83D-75378ED7AAEA}"/>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pic>
        <p:nvPicPr>
          <p:cNvPr id="19" name="그림 18">
            <a:extLst>
              <a:ext uri="{FF2B5EF4-FFF2-40B4-BE49-F238E27FC236}">
                <a16:creationId xmlns:a16="http://schemas.microsoft.com/office/drawing/2014/main" id="{92CEEED4-A1A2-4419-A6A6-851F7A50C542}"/>
              </a:ext>
            </a:extLst>
          </p:cNvPr>
          <p:cNvPicPr>
            <a:picLocks noChangeAspect="1"/>
          </p:cNvPicPr>
          <p:nvPr/>
        </p:nvPicPr>
        <p:blipFill>
          <a:blip r:embed="rId4"/>
          <a:stretch>
            <a:fillRect/>
          </a:stretch>
        </p:blipFill>
        <p:spPr>
          <a:xfrm>
            <a:off x="1729109" y="1118530"/>
            <a:ext cx="1735634" cy="3480137"/>
          </a:xfrm>
          <a:prstGeom prst="rect">
            <a:avLst/>
          </a:prstGeom>
        </p:spPr>
      </p:pic>
      <p:pic>
        <p:nvPicPr>
          <p:cNvPr id="20" name="그림 19">
            <a:extLst>
              <a:ext uri="{FF2B5EF4-FFF2-40B4-BE49-F238E27FC236}">
                <a16:creationId xmlns:a16="http://schemas.microsoft.com/office/drawing/2014/main" id="{DBB8582F-583B-48D7-A46A-65CDE3596624}"/>
              </a:ext>
            </a:extLst>
          </p:cNvPr>
          <p:cNvPicPr>
            <a:picLocks noChangeAspect="1"/>
          </p:cNvPicPr>
          <p:nvPr/>
        </p:nvPicPr>
        <p:blipFill>
          <a:blip r:embed="rId5"/>
          <a:stretch>
            <a:fillRect/>
          </a:stretch>
        </p:blipFill>
        <p:spPr>
          <a:xfrm>
            <a:off x="47042" y="1118531"/>
            <a:ext cx="1642381" cy="3480137"/>
          </a:xfrm>
          <a:prstGeom prst="rect">
            <a:avLst/>
          </a:prstGeom>
        </p:spPr>
      </p:pic>
      <p:pic>
        <p:nvPicPr>
          <p:cNvPr id="24" name="그림 23">
            <a:extLst>
              <a:ext uri="{FF2B5EF4-FFF2-40B4-BE49-F238E27FC236}">
                <a16:creationId xmlns:a16="http://schemas.microsoft.com/office/drawing/2014/main" id="{5CB58CEB-7F0A-4467-8FDA-298B1379DD05}"/>
              </a:ext>
            </a:extLst>
          </p:cNvPr>
          <p:cNvPicPr>
            <a:picLocks noChangeAspect="1"/>
          </p:cNvPicPr>
          <p:nvPr/>
        </p:nvPicPr>
        <p:blipFill>
          <a:blip r:embed="rId6"/>
          <a:stretch>
            <a:fillRect/>
          </a:stretch>
        </p:blipFill>
        <p:spPr>
          <a:xfrm>
            <a:off x="3666189" y="1122569"/>
            <a:ext cx="2001910" cy="3476098"/>
          </a:xfrm>
          <a:prstGeom prst="rect">
            <a:avLst/>
          </a:prstGeom>
        </p:spPr>
      </p:pic>
      <p:pic>
        <p:nvPicPr>
          <p:cNvPr id="27" name="그림 26">
            <a:extLst>
              <a:ext uri="{FF2B5EF4-FFF2-40B4-BE49-F238E27FC236}">
                <a16:creationId xmlns:a16="http://schemas.microsoft.com/office/drawing/2014/main" id="{43FD100A-EE05-421E-AF5E-E687091003C9}"/>
              </a:ext>
            </a:extLst>
          </p:cNvPr>
          <p:cNvPicPr>
            <a:picLocks noChangeAspect="1"/>
          </p:cNvPicPr>
          <p:nvPr/>
        </p:nvPicPr>
        <p:blipFill>
          <a:blip r:embed="rId7"/>
          <a:stretch>
            <a:fillRect/>
          </a:stretch>
        </p:blipFill>
        <p:spPr>
          <a:xfrm>
            <a:off x="5703089" y="1114491"/>
            <a:ext cx="2105478" cy="3468020"/>
          </a:xfrm>
          <a:prstGeom prst="rect">
            <a:avLst/>
          </a:prstGeom>
        </p:spPr>
      </p:pic>
    </p:spTree>
    <p:extLst>
      <p:ext uri="{BB962C8B-B14F-4D97-AF65-F5344CB8AC3E}">
        <p14:creationId xmlns:p14="http://schemas.microsoft.com/office/powerpoint/2010/main" val="4472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#03. Main features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36F3522C-2536-4319-BEF5-453714C5F5F6}"/>
              </a:ext>
            </a:extLst>
          </p:cNvPr>
          <p:cNvSpPr txBox="1"/>
          <p:nvPr/>
        </p:nvSpPr>
        <p:spPr>
          <a:xfrm>
            <a:off x="949437" y="4956532"/>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6" name="TextBox 15">
            <a:extLst>
              <a:ext uri="{FF2B5EF4-FFF2-40B4-BE49-F238E27FC236}">
                <a16:creationId xmlns:a16="http://schemas.microsoft.com/office/drawing/2014/main" id="{2280ACBF-45C0-4B37-BD77-F3ED0CAEB40F}"/>
              </a:ext>
            </a:extLst>
          </p:cNvPr>
          <p:cNvSpPr txBox="1"/>
          <p:nvPr/>
        </p:nvSpPr>
        <p:spPr>
          <a:xfrm>
            <a:off x="8912744" y="5212212"/>
            <a:ext cx="2819329" cy="442365"/>
          </a:xfrm>
          <a:prstGeom prst="rect">
            <a:avLst/>
          </a:prstGeom>
          <a:noFill/>
        </p:spPr>
        <p:txBody>
          <a:bodyPr wrap="square" rtlCol="0">
            <a:spAutoFit/>
          </a:bodyPr>
          <a:lstStyle/>
          <a:p>
            <a:pPr algn="ctr">
              <a:lnSpc>
                <a:spcPct val="150000"/>
              </a:lnSpc>
            </a:pP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AR Measure:</a:t>
            </a:r>
            <a:endParaRPr lang="en-US" altLang="ko-KR" sz="2000"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7" name="TextBox 16">
            <a:extLst>
              <a:ext uri="{FF2B5EF4-FFF2-40B4-BE49-F238E27FC236}">
                <a16:creationId xmlns:a16="http://schemas.microsoft.com/office/drawing/2014/main" id="{280BCAC3-68DA-4D2D-896D-8CBCC5D9E281}"/>
              </a:ext>
            </a:extLst>
          </p:cNvPr>
          <p:cNvSpPr txBox="1"/>
          <p:nvPr/>
        </p:nvSpPr>
        <p:spPr>
          <a:xfrm>
            <a:off x="5477857" y="5284567"/>
            <a:ext cx="2819329" cy="369332"/>
          </a:xfrm>
          <a:prstGeom prst="rect">
            <a:avLst/>
          </a:prstGeom>
          <a:noFill/>
        </p:spPr>
        <p:txBody>
          <a:bodyPr wrap="square" rtlCol="0">
            <a:spAutoFit/>
          </a:bodyPr>
          <a:lstStyle/>
          <a:p>
            <a:pPr algn="ctr"/>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sp>
        <p:nvSpPr>
          <p:cNvPr id="21" name="TextBox 20">
            <a:extLst>
              <a:ext uri="{FF2B5EF4-FFF2-40B4-BE49-F238E27FC236}">
                <a16:creationId xmlns:a16="http://schemas.microsoft.com/office/drawing/2014/main" id="{B5367DA3-E5FA-46D1-9663-00A7C4C40852}"/>
              </a:ext>
            </a:extLst>
          </p:cNvPr>
          <p:cNvSpPr txBox="1"/>
          <p:nvPr/>
        </p:nvSpPr>
        <p:spPr>
          <a:xfrm>
            <a:off x="484867" y="5306495"/>
            <a:ext cx="3619207" cy="1384995"/>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Clicking a listed product allows users to view the product details, within which user can comment any text.</a:t>
            </a:r>
          </a:p>
          <a:p>
            <a:endPar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The Post option allows users to upload their own product.</a:t>
            </a:r>
          </a:p>
        </p:txBody>
      </p:sp>
      <p:sp>
        <p:nvSpPr>
          <p:cNvPr id="22" name="TextBox 21">
            <a:extLst>
              <a:ext uri="{FF2B5EF4-FFF2-40B4-BE49-F238E27FC236}">
                <a16:creationId xmlns:a16="http://schemas.microsoft.com/office/drawing/2014/main" id="{0A3BFF45-D821-469F-903F-330ED6D1E748}"/>
              </a:ext>
            </a:extLst>
          </p:cNvPr>
          <p:cNvSpPr txBox="1"/>
          <p:nvPr/>
        </p:nvSpPr>
        <p:spPr>
          <a:xfrm>
            <a:off x="4677979" y="5673758"/>
            <a:ext cx="3619207" cy="738664"/>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A 3D AR Model is created to allow potential buyers to view any product in their preferred environment</a:t>
            </a:r>
            <a:endParaRPr lang="ko-KR" altLang="en-US"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3" name="TextBox 22">
            <a:extLst>
              <a:ext uri="{FF2B5EF4-FFF2-40B4-BE49-F238E27FC236}">
                <a16:creationId xmlns:a16="http://schemas.microsoft.com/office/drawing/2014/main" id="{E893CC57-7D58-4FB0-A343-4A49C1EC625A}"/>
              </a:ext>
            </a:extLst>
          </p:cNvPr>
          <p:cNvSpPr txBox="1"/>
          <p:nvPr/>
        </p:nvSpPr>
        <p:spPr>
          <a:xfrm>
            <a:off x="8408484" y="5681746"/>
            <a:ext cx="3619207" cy="738664"/>
          </a:xfrm>
          <a:prstGeom prst="rect">
            <a:avLst/>
          </a:prstGeom>
          <a:noFill/>
        </p:spPr>
        <p:txBody>
          <a:bodyPr wrap="square" rtlCol="0">
            <a:spAutoFit/>
          </a:bodyPr>
          <a:lstStyle/>
          <a:p>
            <a:r>
              <a:rPr lang="en-US" altLang="ko-KR" sz="1400" dirty="0">
                <a:latin typeface="조선일보명조" panose="02030304000000000000" pitchFamily="18" charset="-127"/>
                <a:ea typeface="조선일보명조" panose="02030304000000000000" pitchFamily="18" charset="-127"/>
                <a:cs typeface="조선일보명조" panose="02030304000000000000" pitchFamily="18" charset="-127"/>
              </a:rPr>
              <a:t>Sellers can upload the dimensions of their product using AR with no need for other tools</a:t>
            </a:r>
            <a:endParaRPr lang="ko-KR" altLang="en-US" sz="1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pic>
        <p:nvPicPr>
          <p:cNvPr id="5" name="그림 4">
            <a:extLst>
              <a:ext uri="{FF2B5EF4-FFF2-40B4-BE49-F238E27FC236}">
                <a16:creationId xmlns:a16="http://schemas.microsoft.com/office/drawing/2014/main" id="{2D5687A1-4DB1-45F8-B7B6-DFF92D62E13C}"/>
              </a:ext>
            </a:extLst>
          </p:cNvPr>
          <p:cNvPicPr>
            <a:picLocks noChangeAspect="1"/>
          </p:cNvPicPr>
          <p:nvPr/>
        </p:nvPicPr>
        <p:blipFill>
          <a:blip r:embed="rId2"/>
          <a:stretch>
            <a:fillRect/>
          </a:stretch>
        </p:blipFill>
        <p:spPr>
          <a:xfrm>
            <a:off x="320604" y="1210524"/>
            <a:ext cx="2107720" cy="3746008"/>
          </a:xfrm>
          <a:prstGeom prst="rect">
            <a:avLst/>
          </a:prstGeom>
        </p:spPr>
      </p:pic>
      <p:pic>
        <p:nvPicPr>
          <p:cNvPr id="6" name="그림 5">
            <a:extLst>
              <a:ext uri="{FF2B5EF4-FFF2-40B4-BE49-F238E27FC236}">
                <a16:creationId xmlns:a16="http://schemas.microsoft.com/office/drawing/2014/main" id="{15E85077-CFD6-46E9-AF66-8EBE122AC95A}"/>
              </a:ext>
            </a:extLst>
          </p:cNvPr>
          <p:cNvPicPr>
            <a:picLocks noChangeAspect="1"/>
          </p:cNvPicPr>
          <p:nvPr/>
        </p:nvPicPr>
        <p:blipFill>
          <a:blip r:embed="rId3"/>
          <a:stretch>
            <a:fillRect/>
          </a:stretch>
        </p:blipFill>
        <p:spPr>
          <a:xfrm>
            <a:off x="2494458" y="1207122"/>
            <a:ext cx="1998639" cy="3749410"/>
          </a:xfrm>
          <a:prstGeom prst="rect">
            <a:avLst/>
          </a:prstGeom>
        </p:spPr>
      </p:pic>
      <p:pic>
        <p:nvPicPr>
          <p:cNvPr id="7" name="그림 6">
            <a:extLst>
              <a:ext uri="{FF2B5EF4-FFF2-40B4-BE49-F238E27FC236}">
                <a16:creationId xmlns:a16="http://schemas.microsoft.com/office/drawing/2014/main" id="{12C6A0AC-895D-477A-9E0E-2C49299E1954}"/>
              </a:ext>
            </a:extLst>
          </p:cNvPr>
          <p:cNvPicPr>
            <a:picLocks noChangeAspect="1"/>
          </p:cNvPicPr>
          <p:nvPr/>
        </p:nvPicPr>
        <p:blipFill>
          <a:blip r:embed="rId4"/>
          <a:stretch>
            <a:fillRect/>
          </a:stretch>
        </p:blipFill>
        <p:spPr>
          <a:xfrm>
            <a:off x="5620448" y="664026"/>
            <a:ext cx="2206716" cy="4521290"/>
          </a:xfrm>
          <a:prstGeom prst="rect">
            <a:avLst/>
          </a:prstGeom>
        </p:spPr>
      </p:pic>
      <p:pic>
        <p:nvPicPr>
          <p:cNvPr id="8" name="그림 7">
            <a:extLst>
              <a:ext uri="{FF2B5EF4-FFF2-40B4-BE49-F238E27FC236}">
                <a16:creationId xmlns:a16="http://schemas.microsoft.com/office/drawing/2014/main" id="{0466D294-D939-478F-A9F1-2E20D187EBF8}"/>
              </a:ext>
            </a:extLst>
          </p:cNvPr>
          <p:cNvPicPr>
            <a:picLocks noChangeAspect="1"/>
          </p:cNvPicPr>
          <p:nvPr/>
        </p:nvPicPr>
        <p:blipFill>
          <a:blip r:embed="rId5"/>
          <a:stretch>
            <a:fillRect/>
          </a:stretch>
        </p:blipFill>
        <p:spPr>
          <a:xfrm>
            <a:off x="9114730" y="713433"/>
            <a:ext cx="2206716" cy="4513579"/>
          </a:xfrm>
          <a:prstGeom prst="rect">
            <a:avLst/>
          </a:prstGeom>
        </p:spPr>
      </p:pic>
      <p:sp>
        <p:nvSpPr>
          <p:cNvPr id="18" name="TextBox 17">
            <a:extLst>
              <a:ext uri="{FF2B5EF4-FFF2-40B4-BE49-F238E27FC236}">
                <a16:creationId xmlns:a16="http://schemas.microsoft.com/office/drawing/2014/main" id="{FABEFB2A-93A5-4A19-878C-DBA4097AD9C7}"/>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36190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71474"/>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#04. System completeness</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0" name="그림 49">
            <a:extLst>
              <a:ext uri="{FF2B5EF4-FFF2-40B4-BE49-F238E27FC236}">
                <a16:creationId xmlns:a16="http://schemas.microsoft.com/office/drawing/2014/main" id="{7A2B148E-2DAD-478B-BCAB-069FE640B5B9}"/>
              </a:ext>
            </a:extLst>
          </p:cNvPr>
          <p:cNvPicPr>
            <a:picLocks noChangeAspect="1"/>
          </p:cNvPicPr>
          <p:nvPr/>
        </p:nvPicPr>
        <p:blipFill>
          <a:blip r:embed="rId2"/>
          <a:stretch>
            <a:fillRect/>
          </a:stretch>
        </p:blipFill>
        <p:spPr>
          <a:xfrm>
            <a:off x="5117472" y="1471291"/>
            <a:ext cx="1355187" cy="1344682"/>
          </a:xfrm>
          <a:prstGeom prst="rect">
            <a:avLst/>
          </a:prstGeom>
        </p:spPr>
      </p:pic>
      <p:sp>
        <p:nvSpPr>
          <p:cNvPr id="51" name="Rectangle 3">
            <a:extLst>
              <a:ext uri="{FF2B5EF4-FFF2-40B4-BE49-F238E27FC236}">
                <a16:creationId xmlns:a16="http://schemas.microsoft.com/office/drawing/2014/main" id="{ADF0CABB-DD92-45BB-A694-3965C8521BDE}"/>
              </a:ext>
            </a:extLst>
          </p:cNvPr>
          <p:cNvSpPr>
            <a:spLocks noChangeArrowheads="1"/>
          </p:cNvSpPr>
          <p:nvPr/>
        </p:nvSpPr>
        <p:spPr bwMode="auto">
          <a:xfrm>
            <a:off x="6235855" y="3857243"/>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Management</a:t>
            </a:r>
          </a:p>
        </p:txBody>
      </p:sp>
      <p:sp>
        <p:nvSpPr>
          <p:cNvPr id="52" name="Rectangle 3">
            <a:extLst>
              <a:ext uri="{FF2B5EF4-FFF2-40B4-BE49-F238E27FC236}">
                <a16:creationId xmlns:a16="http://schemas.microsoft.com/office/drawing/2014/main" id="{22F26C43-C933-4290-91CD-DA1C508D527B}"/>
              </a:ext>
            </a:extLst>
          </p:cNvPr>
          <p:cNvSpPr>
            <a:spLocks noChangeArrowheads="1"/>
          </p:cNvSpPr>
          <p:nvPr/>
        </p:nvSpPr>
        <p:spPr bwMode="auto">
          <a:xfrm>
            <a:off x="3190204" y="3857243"/>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Home &amp; My page</a:t>
            </a:r>
          </a:p>
        </p:txBody>
      </p:sp>
      <p:sp>
        <p:nvSpPr>
          <p:cNvPr id="53" name="Rectangle 3">
            <a:extLst>
              <a:ext uri="{FF2B5EF4-FFF2-40B4-BE49-F238E27FC236}">
                <a16:creationId xmlns:a16="http://schemas.microsoft.com/office/drawing/2014/main" id="{351EB93F-88DE-456F-B2E4-B9A0672C7967}"/>
              </a:ext>
            </a:extLst>
          </p:cNvPr>
          <p:cNvSpPr>
            <a:spLocks noChangeArrowheads="1"/>
          </p:cNvSpPr>
          <p:nvPr/>
        </p:nvSpPr>
        <p:spPr bwMode="auto">
          <a:xfrm>
            <a:off x="3190205" y="4904887"/>
            <a:ext cx="21369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Category &amp; Search </a:t>
            </a:r>
          </a:p>
        </p:txBody>
      </p:sp>
      <p:sp>
        <p:nvSpPr>
          <p:cNvPr id="54" name="Rectangle 3">
            <a:extLst>
              <a:ext uri="{FF2B5EF4-FFF2-40B4-BE49-F238E27FC236}">
                <a16:creationId xmlns:a16="http://schemas.microsoft.com/office/drawing/2014/main" id="{5533F8B5-9AA5-4870-BE6D-840AE349FE86}"/>
              </a:ext>
            </a:extLst>
          </p:cNvPr>
          <p:cNvSpPr>
            <a:spLocks noChangeArrowheads="1"/>
          </p:cNvSpPr>
          <p:nvPr/>
        </p:nvSpPr>
        <p:spPr bwMode="auto">
          <a:xfrm>
            <a:off x="6235855" y="4904952"/>
            <a:ext cx="208518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&amp; Post</a:t>
            </a:r>
          </a:p>
        </p:txBody>
      </p:sp>
      <p:sp>
        <p:nvSpPr>
          <p:cNvPr id="55" name="Rectangle 3">
            <a:extLst>
              <a:ext uri="{FF2B5EF4-FFF2-40B4-BE49-F238E27FC236}">
                <a16:creationId xmlns:a16="http://schemas.microsoft.com/office/drawing/2014/main" id="{DBFEC47B-EF25-4EF0-AB99-4DAF5C20CCB0}"/>
              </a:ext>
            </a:extLst>
          </p:cNvPr>
          <p:cNvSpPr>
            <a:spLocks noChangeArrowheads="1"/>
          </p:cNvSpPr>
          <p:nvPr/>
        </p:nvSpPr>
        <p:spPr bwMode="auto">
          <a:xfrm>
            <a:off x="9345170" y="3857243"/>
            <a:ext cx="189960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Arrangement</a:t>
            </a:r>
          </a:p>
        </p:txBody>
      </p:sp>
      <p:pic>
        <p:nvPicPr>
          <p:cNvPr id="56" name="Picture 8" descr="파이어베이스 로고에 대한 이미지 검색결과">
            <a:extLst>
              <a:ext uri="{FF2B5EF4-FFF2-40B4-BE49-F238E27FC236}">
                <a16:creationId xmlns:a16="http://schemas.microsoft.com/office/drawing/2014/main" id="{E1E370DD-F64F-491A-B00D-1AE8797F2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891" y="1751459"/>
            <a:ext cx="2153030" cy="774387"/>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3">
            <a:extLst>
              <a:ext uri="{FF2B5EF4-FFF2-40B4-BE49-F238E27FC236}">
                <a16:creationId xmlns:a16="http://schemas.microsoft.com/office/drawing/2014/main" id="{A51BB11C-D77B-4887-8704-773FB48B780E}"/>
              </a:ext>
            </a:extLst>
          </p:cNvPr>
          <p:cNvSpPr>
            <a:spLocks noChangeArrowheads="1"/>
          </p:cNvSpPr>
          <p:nvPr/>
        </p:nvSpPr>
        <p:spPr bwMode="auto">
          <a:xfrm>
            <a:off x="9345170" y="4904887"/>
            <a:ext cx="189960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 Measure </a:t>
            </a:r>
          </a:p>
        </p:txBody>
      </p:sp>
      <p:sp>
        <p:nvSpPr>
          <p:cNvPr id="58" name="Rectangle 3">
            <a:extLst>
              <a:ext uri="{FF2B5EF4-FFF2-40B4-BE49-F238E27FC236}">
                <a16:creationId xmlns:a16="http://schemas.microsoft.com/office/drawing/2014/main" id="{81B02149-EC02-4181-9469-CF1C727F510C}"/>
              </a:ext>
            </a:extLst>
          </p:cNvPr>
          <p:cNvSpPr>
            <a:spLocks noChangeArrowheads="1"/>
          </p:cNvSpPr>
          <p:nvPr/>
        </p:nvSpPr>
        <p:spPr bwMode="auto">
          <a:xfrm>
            <a:off x="519073" y="3488908"/>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User DB</a:t>
            </a:r>
          </a:p>
        </p:txBody>
      </p:sp>
      <p:sp>
        <p:nvSpPr>
          <p:cNvPr id="59" name="Rectangle 3">
            <a:extLst>
              <a:ext uri="{FF2B5EF4-FFF2-40B4-BE49-F238E27FC236}">
                <a16:creationId xmlns:a16="http://schemas.microsoft.com/office/drawing/2014/main" id="{C758E87F-381E-41B8-BD60-11D4D9B88773}"/>
              </a:ext>
            </a:extLst>
          </p:cNvPr>
          <p:cNvSpPr>
            <a:spLocks noChangeArrowheads="1"/>
          </p:cNvSpPr>
          <p:nvPr/>
        </p:nvSpPr>
        <p:spPr bwMode="auto">
          <a:xfrm>
            <a:off x="519073" y="4232086"/>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Product DB</a:t>
            </a:r>
          </a:p>
        </p:txBody>
      </p:sp>
      <p:sp>
        <p:nvSpPr>
          <p:cNvPr id="60" name="Rectangle 3">
            <a:extLst>
              <a:ext uri="{FF2B5EF4-FFF2-40B4-BE49-F238E27FC236}">
                <a16:creationId xmlns:a16="http://schemas.microsoft.com/office/drawing/2014/main" id="{EF9B5932-41EB-4EB2-897F-13243162197E}"/>
              </a:ext>
            </a:extLst>
          </p:cNvPr>
          <p:cNvSpPr>
            <a:spLocks noChangeArrowheads="1"/>
          </p:cNvSpPr>
          <p:nvPr/>
        </p:nvSpPr>
        <p:spPr bwMode="auto">
          <a:xfrm>
            <a:off x="519073" y="4975264"/>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Comment DB</a:t>
            </a:r>
          </a:p>
        </p:txBody>
      </p:sp>
      <p:pic>
        <p:nvPicPr>
          <p:cNvPr id="61" name="그림 60" descr="그리기, 꽃이(가) 표시된 사진&#10;&#10;자동 생성된 설명">
            <a:extLst>
              <a:ext uri="{FF2B5EF4-FFF2-40B4-BE49-F238E27FC236}">
                <a16:creationId xmlns:a16="http://schemas.microsoft.com/office/drawing/2014/main" id="{656FDE88-8C02-46D3-978A-21038C58F4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210" y="1885434"/>
            <a:ext cx="2178671" cy="599134"/>
          </a:xfrm>
          <a:prstGeom prst="rect">
            <a:avLst/>
          </a:prstGeom>
        </p:spPr>
      </p:pic>
      <p:cxnSp>
        <p:nvCxnSpPr>
          <p:cNvPr id="62" name="직선 연결선 61">
            <a:extLst>
              <a:ext uri="{FF2B5EF4-FFF2-40B4-BE49-F238E27FC236}">
                <a16:creationId xmlns:a16="http://schemas.microsoft.com/office/drawing/2014/main" id="{1C104E59-1F8A-43D2-8CE9-8761B04E91C2}"/>
              </a:ext>
            </a:extLst>
          </p:cNvPr>
          <p:cNvCxnSpPr>
            <a:cxnSpLocks/>
            <a:stCxn id="50" idx="2"/>
            <a:endCxn id="43" idx="0"/>
          </p:cNvCxnSpPr>
          <p:nvPr/>
        </p:nvCxnSpPr>
        <p:spPr>
          <a:xfrm flipH="1">
            <a:off x="5795065" y="2815973"/>
            <a:ext cx="1" cy="3037353"/>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직선 연결선 62">
            <a:extLst>
              <a:ext uri="{FF2B5EF4-FFF2-40B4-BE49-F238E27FC236}">
                <a16:creationId xmlns:a16="http://schemas.microsoft.com/office/drawing/2014/main" id="{0BA8B59A-388C-4D83-B294-F5786046A818}"/>
              </a:ext>
            </a:extLst>
          </p:cNvPr>
          <p:cNvCxnSpPr>
            <a:stCxn id="52" idx="3"/>
            <a:endCxn id="51" idx="1"/>
          </p:cNvCxnSpPr>
          <p:nvPr/>
        </p:nvCxnSpPr>
        <p:spPr>
          <a:xfrm>
            <a:off x="5327155" y="4041909"/>
            <a:ext cx="9087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직선 연결선 63">
            <a:extLst>
              <a:ext uri="{FF2B5EF4-FFF2-40B4-BE49-F238E27FC236}">
                <a16:creationId xmlns:a16="http://schemas.microsoft.com/office/drawing/2014/main" id="{E59D4A7F-DBC9-4C73-A8A8-C33BA3B54FAB}"/>
              </a:ext>
            </a:extLst>
          </p:cNvPr>
          <p:cNvCxnSpPr>
            <a:stCxn id="53" idx="3"/>
            <a:endCxn id="54" idx="1"/>
          </p:cNvCxnSpPr>
          <p:nvPr/>
        </p:nvCxnSpPr>
        <p:spPr>
          <a:xfrm>
            <a:off x="5327156" y="5089553"/>
            <a:ext cx="908699" cy="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E6D8E3F3-2286-413B-A165-43D01894A47B}"/>
              </a:ext>
            </a:extLst>
          </p:cNvPr>
          <p:cNvCxnSpPr>
            <a:stCxn id="58" idx="3"/>
          </p:cNvCxnSpPr>
          <p:nvPr/>
        </p:nvCxnSpPr>
        <p:spPr>
          <a:xfrm>
            <a:off x="2086709" y="3673574"/>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직선 연결선 66">
            <a:extLst>
              <a:ext uri="{FF2B5EF4-FFF2-40B4-BE49-F238E27FC236}">
                <a16:creationId xmlns:a16="http://schemas.microsoft.com/office/drawing/2014/main" id="{8F00B8D4-7A7F-4BD0-848E-EBEF59D530E7}"/>
              </a:ext>
            </a:extLst>
          </p:cNvPr>
          <p:cNvCxnSpPr/>
          <p:nvPr/>
        </p:nvCxnSpPr>
        <p:spPr>
          <a:xfrm>
            <a:off x="2086707" y="5159930"/>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직선 연결선 67">
            <a:extLst>
              <a:ext uri="{FF2B5EF4-FFF2-40B4-BE49-F238E27FC236}">
                <a16:creationId xmlns:a16="http://schemas.microsoft.com/office/drawing/2014/main" id="{A98BF2E2-6834-4EB2-BA05-FB6E0854FCE7}"/>
              </a:ext>
            </a:extLst>
          </p:cNvPr>
          <p:cNvCxnSpPr/>
          <p:nvPr/>
        </p:nvCxnSpPr>
        <p:spPr>
          <a:xfrm>
            <a:off x="2086708" y="4416752"/>
            <a:ext cx="2926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직선 연결선 68">
            <a:extLst>
              <a:ext uri="{FF2B5EF4-FFF2-40B4-BE49-F238E27FC236}">
                <a16:creationId xmlns:a16="http://schemas.microsoft.com/office/drawing/2014/main" id="{F806FDB7-96E8-4FD8-BC6D-D4658FB73C2E}"/>
              </a:ext>
            </a:extLst>
          </p:cNvPr>
          <p:cNvCxnSpPr>
            <a:cxnSpLocks/>
          </p:cNvCxnSpPr>
          <p:nvPr/>
        </p:nvCxnSpPr>
        <p:spPr>
          <a:xfrm>
            <a:off x="8979877" y="2484568"/>
            <a:ext cx="0" cy="26165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직선 연결선 69">
            <a:extLst>
              <a:ext uri="{FF2B5EF4-FFF2-40B4-BE49-F238E27FC236}">
                <a16:creationId xmlns:a16="http://schemas.microsoft.com/office/drawing/2014/main" id="{8CF7C61F-CCE9-4945-B8BC-1A428B1EBB9C}"/>
              </a:ext>
            </a:extLst>
          </p:cNvPr>
          <p:cNvCxnSpPr>
            <a:stCxn id="55" idx="1"/>
          </p:cNvCxnSpPr>
          <p:nvPr/>
        </p:nvCxnSpPr>
        <p:spPr>
          <a:xfrm flipH="1">
            <a:off x="8984566" y="4041909"/>
            <a:ext cx="360604"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56A0A95B-A0A4-4675-B0C7-58C8058B7465}"/>
              </a:ext>
            </a:extLst>
          </p:cNvPr>
          <p:cNvCxnSpPr/>
          <p:nvPr/>
        </p:nvCxnSpPr>
        <p:spPr>
          <a:xfrm flipH="1">
            <a:off x="8979877" y="5101068"/>
            <a:ext cx="3606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71E75FA3-9A68-4F0F-AF2C-1025BDA3D59E}"/>
              </a:ext>
            </a:extLst>
          </p:cNvPr>
          <p:cNvCxnSpPr>
            <a:stCxn id="56" idx="3"/>
            <a:endCxn id="50" idx="1"/>
          </p:cNvCxnSpPr>
          <p:nvPr/>
        </p:nvCxnSpPr>
        <p:spPr>
          <a:xfrm>
            <a:off x="3455921" y="2138653"/>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24C39409-FE66-4C40-94F9-AB8238E912A8}"/>
              </a:ext>
            </a:extLst>
          </p:cNvPr>
          <p:cNvSpPr txBox="1"/>
          <p:nvPr/>
        </p:nvSpPr>
        <p:spPr>
          <a:xfrm>
            <a:off x="4065521" y="1797963"/>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DB</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74" name="직선 화살표 연결선 73">
            <a:extLst>
              <a:ext uri="{FF2B5EF4-FFF2-40B4-BE49-F238E27FC236}">
                <a16:creationId xmlns:a16="http://schemas.microsoft.com/office/drawing/2014/main" id="{3F9CB213-240B-40A2-9D03-2FDD220629AE}"/>
              </a:ext>
            </a:extLst>
          </p:cNvPr>
          <p:cNvCxnSpPr/>
          <p:nvPr/>
        </p:nvCxnSpPr>
        <p:spPr>
          <a:xfrm>
            <a:off x="6472659" y="2130685"/>
            <a:ext cx="1661551" cy="4979"/>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AB4FC75D-E2B6-405D-8C01-92E8FFE0D15B}"/>
              </a:ext>
            </a:extLst>
          </p:cNvPr>
          <p:cNvSpPr txBox="1"/>
          <p:nvPr/>
        </p:nvSpPr>
        <p:spPr>
          <a:xfrm>
            <a:off x="7077927" y="1786804"/>
            <a:ext cx="548682" cy="366701"/>
          </a:xfrm>
          <a:prstGeom prst="rect">
            <a:avLst/>
          </a:prstGeom>
          <a:noFill/>
        </p:spPr>
        <p:txBody>
          <a:bodyPr wrap="square" rtlCol="0">
            <a:spAutoFit/>
          </a:bodyPr>
          <a:lstStyle/>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AR</a:t>
            </a:r>
            <a:endParaRPr lang="ko-KR" altLang="en-US"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 name="타원 6">
            <a:extLst>
              <a:ext uri="{FF2B5EF4-FFF2-40B4-BE49-F238E27FC236}">
                <a16:creationId xmlns:a16="http://schemas.microsoft.com/office/drawing/2014/main" id="{5D05857E-1FBC-4127-9B0C-35B7B6BCC26B}"/>
              </a:ext>
            </a:extLst>
          </p:cNvPr>
          <p:cNvSpPr/>
          <p:nvPr/>
        </p:nvSpPr>
        <p:spPr>
          <a:xfrm>
            <a:off x="1743022" y="3528510"/>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6" name="타원 75">
            <a:extLst>
              <a:ext uri="{FF2B5EF4-FFF2-40B4-BE49-F238E27FC236}">
                <a16:creationId xmlns:a16="http://schemas.microsoft.com/office/drawing/2014/main" id="{F43186EB-C311-4592-B033-A19FD140BB22}"/>
              </a:ext>
            </a:extLst>
          </p:cNvPr>
          <p:cNvSpPr/>
          <p:nvPr/>
        </p:nvSpPr>
        <p:spPr>
          <a:xfrm>
            <a:off x="1885902" y="4271687"/>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7" name="타원 76">
            <a:extLst>
              <a:ext uri="{FF2B5EF4-FFF2-40B4-BE49-F238E27FC236}">
                <a16:creationId xmlns:a16="http://schemas.microsoft.com/office/drawing/2014/main" id="{C22C0F48-383A-4548-B906-44DB1A2111F8}"/>
              </a:ext>
            </a:extLst>
          </p:cNvPr>
          <p:cNvSpPr/>
          <p:nvPr/>
        </p:nvSpPr>
        <p:spPr>
          <a:xfrm>
            <a:off x="1991970" y="5017905"/>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78" name="타원 77">
            <a:extLst>
              <a:ext uri="{FF2B5EF4-FFF2-40B4-BE49-F238E27FC236}">
                <a16:creationId xmlns:a16="http://schemas.microsoft.com/office/drawing/2014/main" id="{39ADD5CD-5CE8-47DE-B1E2-BE806D34A37B}"/>
              </a:ext>
            </a:extLst>
          </p:cNvPr>
          <p:cNvSpPr/>
          <p:nvPr/>
        </p:nvSpPr>
        <p:spPr>
          <a:xfrm>
            <a:off x="5158681" y="3900250"/>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0" name="타원 79">
            <a:extLst>
              <a:ext uri="{FF2B5EF4-FFF2-40B4-BE49-F238E27FC236}">
                <a16:creationId xmlns:a16="http://schemas.microsoft.com/office/drawing/2014/main" id="{96B7E749-28D6-4D25-9F3D-6725BD256A80}"/>
              </a:ext>
            </a:extLst>
          </p:cNvPr>
          <p:cNvSpPr/>
          <p:nvPr/>
        </p:nvSpPr>
        <p:spPr>
          <a:xfrm>
            <a:off x="11180133" y="3907347"/>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2" name="타원 81">
            <a:extLst>
              <a:ext uri="{FF2B5EF4-FFF2-40B4-BE49-F238E27FC236}">
                <a16:creationId xmlns:a16="http://schemas.microsoft.com/office/drawing/2014/main" id="{4F0A07E9-3316-4E38-A3F2-FC0969596324}"/>
              </a:ext>
            </a:extLst>
          </p:cNvPr>
          <p:cNvSpPr/>
          <p:nvPr/>
        </p:nvSpPr>
        <p:spPr>
          <a:xfrm>
            <a:off x="8256440" y="3905676"/>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 name="이등변 삼각형 7">
            <a:extLst>
              <a:ext uri="{FF2B5EF4-FFF2-40B4-BE49-F238E27FC236}">
                <a16:creationId xmlns:a16="http://schemas.microsoft.com/office/drawing/2014/main" id="{756BEE9A-6165-460E-8722-0AC45C955394}"/>
              </a:ext>
            </a:extLst>
          </p:cNvPr>
          <p:cNvSpPr/>
          <p:nvPr/>
        </p:nvSpPr>
        <p:spPr>
          <a:xfrm>
            <a:off x="8139789" y="4904887"/>
            <a:ext cx="324989" cy="300474"/>
          </a:xfrm>
          <a:prstGeom prst="triangl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1" name="타원 40">
            <a:extLst>
              <a:ext uri="{FF2B5EF4-FFF2-40B4-BE49-F238E27FC236}">
                <a16:creationId xmlns:a16="http://schemas.microsoft.com/office/drawing/2014/main" id="{5F12A8AD-1702-45DA-8FFF-5A6448D5CC9E}"/>
              </a:ext>
            </a:extLst>
          </p:cNvPr>
          <p:cNvSpPr/>
          <p:nvPr/>
        </p:nvSpPr>
        <p:spPr>
          <a:xfrm>
            <a:off x="5240587" y="4982356"/>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3" name="Rectangle 3">
            <a:extLst>
              <a:ext uri="{FF2B5EF4-FFF2-40B4-BE49-F238E27FC236}">
                <a16:creationId xmlns:a16="http://schemas.microsoft.com/office/drawing/2014/main" id="{B7285E32-A14C-41ED-8A54-D7B1325E85D4}"/>
              </a:ext>
            </a:extLst>
          </p:cNvPr>
          <p:cNvSpPr>
            <a:spLocks noChangeArrowheads="1"/>
          </p:cNvSpPr>
          <p:nvPr/>
        </p:nvSpPr>
        <p:spPr bwMode="auto">
          <a:xfrm>
            <a:off x="5040432" y="5853326"/>
            <a:ext cx="150926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 List</a:t>
            </a:r>
          </a:p>
        </p:txBody>
      </p:sp>
      <p:sp>
        <p:nvSpPr>
          <p:cNvPr id="44" name="타원 43">
            <a:extLst>
              <a:ext uri="{FF2B5EF4-FFF2-40B4-BE49-F238E27FC236}">
                <a16:creationId xmlns:a16="http://schemas.microsoft.com/office/drawing/2014/main" id="{D84742F1-21B1-4283-8CE5-C4A6EEAC2331}"/>
              </a:ext>
            </a:extLst>
          </p:cNvPr>
          <p:cNvSpPr/>
          <p:nvPr/>
        </p:nvSpPr>
        <p:spPr>
          <a:xfrm>
            <a:off x="6275711" y="5892928"/>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7" name="타원 46">
            <a:extLst>
              <a:ext uri="{FF2B5EF4-FFF2-40B4-BE49-F238E27FC236}">
                <a16:creationId xmlns:a16="http://schemas.microsoft.com/office/drawing/2014/main" id="{2BD5B428-01B8-4342-8F19-90D8343FBC5A}"/>
              </a:ext>
            </a:extLst>
          </p:cNvPr>
          <p:cNvSpPr/>
          <p:nvPr/>
        </p:nvSpPr>
        <p:spPr>
          <a:xfrm>
            <a:off x="11025525" y="4956004"/>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81" name="Rectangle 3">
            <a:extLst>
              <a:ext uri="{FF2B5EF4-FFF2-40B4-BE49-F238E27FC236}">
                <a16:creationId xmlns:a16="http://schemas.microsoft.com/office/drawing/2014/main" id="{5C71DB63-3107-4D37-8D2A-3D345DDE3920}"/>
              </a:ext>
            </a:extLst>
          </p:cNvPr>
          <p:cNvSpPr>
            <a:spLocks noChangeArrowheads="1"/>
          </p:cNvSpPr>
          <p:nvPr/>
        </p:nvSpPr>
        <p:spPr bwMode="auto">
          <a:xfrm>
            <a:off x="6582674" y="5308032"/>
            <a:ext cx="1509266" cy="3385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lvl="0" algn="ctr" latinLnBrk="0"/>
            <a:r>
              <a:rPr lang="en-US" altLang="ko-KR" sz="1600" dirty="0">
                <a:latin typeface="조선일보명조" panose="02030304000000000000" pitchFamily="18" charset="-127"/>
                <a:ea typeface="조선일보명조" panose="02030304000000000000" pitchFamily="18" charset="-127"/>
                <a:cs typeface="조선일보명조" panose="02030304000000000000" pitchFamily="18" charset="-127"/>
              </a:rPr>
              <a:t>(Push Alarm)</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45" name="TextBox 44">
            <a:extLst>
              <a:ext uri="{FF2B5EF4-FFF2-40B4-BE49-F238E27FC236}">
                <a16:creationId xmlns:a16="http://schemas.microsoft.com/office/drawing/2014/main" id="{3BAF9BB8-4F36-437A-B0FB-6C249086AC5F}"/>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cxnSp>
        <p:nvCxnSpPr>
          <p:cNvPr id="46" name="직선 연결선 45">
            <a:extLst>
              <a:ext uri="{FF2B5EF4-FFF2-40B4-BE49-F238E27FC236}">
                <a16:creationId xmlns:a16="http://schemas.microsoft.com/office/drawing/2014/main" id="{1CA27CD2-8E9C-47BD-AF2B-61CF9DF71F67}"/>
              </a:ext>
            </a:extLst>
          </p:cNvPr>
          <p:cNvCxnSpPr>
            <a:cxnSpLocks/>
          </p:cNvCxnSpPr>
          <p:nvPr/>
        </p:nvCxnSpPr>
        <p:spPr>
          <a:xfrm flipH="1">
            <a:off x="2379402" y="2525846"/>
            <a:ext cx="4" cy="3359490"/>
          </a:xfrm>
          <a:prstGeom prst="line">
            <a:avLst/>
          </a:prstGeom>
          <a:ln w="12700"/>
        </p:spPr>
        <p:style>
          <a:lnRef idx="1">
            <a:schemeClr val="dk1"/>
          </a:lnRef>
          <a:fillRef idx="0">
            <a:schemeClr val="dk1"/>
          </a:fillRef>
          <a:effectRef idx="0">
            <a:schemeClr val="dk1"/>
          </a:effectRef>
          <a:fontRef idx="minor">
            <a:schemeClr val="tx1"/>
          </a:fontRef>
        </p:style>
      </p:cxnSp>
      <p:sp>
        <p:nvSpPr>
          <p:cNvPr id="48" name="Rectangle 3">
            <a:extLst>
              <a:ext uri="{FF2B5EF4-FFF2-40B4-BE49-F238E27FC236}">
                <a16:creationId xmlns:a16="http://schemas.microsoft.com/office/drawing/2014/main" id="{945D57ED-965F-4D28-A8D1-908DDC4E46B2}"/>
              </a:ext>
            </a:extLst>
          </p:cNvPr>
          <p:cNvSpPr>
            <a:spLocks noChangeArrowheads="1"/>
          </p:cNvSpPr>
          <p:nvPr/>
        </p:nvSpPr>
        <p:spPr bwMode="auto">
          <a:xfrm>
            <a:off x="519071" y="5700670"/>
            <a:ext cx="1567636"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algn="ctr" latinLnBrk="0"/>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Wishlist DB</a:t>
            </a:r>
          </a:p>
        </p:txBody>
      </p:sp>
      <p:cxnSp>
        <p:nvCxnSpPr>
          <p:cNvPr id="49" name="직선 연결선 48">
            <a:extLst>
              <a:ext uri="{FF2B5EF4-FFF2-40B4-BE49-F238E27FC236}">
                <a16:creationId xmlns:a16="http://schemas.microsoft.com/office/drawing/2014/main" id="{22DACAAC-573C-478E-A398-E039CA06BCAC}"/>
              </a:ext>
            </a:extLst>
          </p:cNvPr>
          <p:cNvCxnSpPr/>
          <p:nvPr/>
        </p:nvCxnSpPr>
        <p:spPr>
          <a:xfrm>
            <a:off x="2086705" y="5885336"/>
            <a:ext cx="292697" cy="0"/>
          </a:xfrm>
          <a:prstGeom prst="line">
            <a:avLst/>
          </a:prstGeom>
          <a:ln w="12700"/>
        </p:spPr>
        <p:style>
          <a:lnRef idx="1">
            <a:schemeClr val="dk1"/>
          </a:lnRef>
          <a:fillRef idx="0">
            <a:schemeClr val="dk1"/>
          </a:fillRef>
          <a:effectRef idx="0">
            <a:schemeClr val="dk1"/>
          </a:effectRef>
          <a:fontRef idx="minor">
            <a:schemeClr val="tx1"/>
          </a:fontRef>
        </p:style>
      </p:cxnSp>
      <p:sp>
        <p:nvSpPr>
          <p:cNvPr id="79" name="타원 78">
            <a:extLst>
              <a:ext uri="{FF2B5EF4-FFF2-40B4-BE49-F238E27FC236}">
                <a16:creationId xmlns:a16="http://schemas.microsoft.com/office/drawing/2014/main" id="{DDD56893-5FCD-49AE-9312-56F2D672F0A2}"/>
              </a:ext>
            </a:extLst>
          </p:cNvPr>
          <p:cNvSpPr/>
          <p:nvPr/>
        </p:nvSpPr>
        <p:spPr>
          <a:xfrm>
            <a:off x="1926091" y="5747864"/>
            <a:ext cx="306963" cy="29012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163751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#05. Actual development schedule</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2" name="차트 21">
            <a:extLst>
              <a:ext uri="{FF2B5EF4-FFF2-40B4-BE49-F238E27FC236}">
                <a16:creationId xmlns:a16="http://schemas.microsoft.com/office/drawing/2014/main" id="{0AAD2055-153A-4A06-889F-D72498E9E920}"/>
              </a:ext>
            </a:extLst>
          </p:cNvPr>
          <p:cNvGraphicFramePr>
            <a:graphicFrameLocks/>
          </p:cNvGraphicFramePr>
          <p:nvPr>
            <p:extLst>
              <p:ext uri="{D42A27DB-BD31-4B8C-83A1-F6EECF244321}">
                <p14:modId xmlns:p14="http://schemas.microsoft.com/office/powerpoint/2010/main" val="3232905550"/>
              </p:ext>
            </p:extLst>
          </p:nvPr>
        </p:nvGraphicFramePr>
        <p:xfrm>
          <a:off x="1415143" y="1249765"/>
          <a:ext cx="9361714" cy="53414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ADCBC87-C867-452E-AD6F-5731541727AE}"/>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289956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#06. Open sources SW used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1496016" y="3379247"/>
            <a:ext cx="8260401" cy="738664"/>
          </a:xfrm>
          <a:prstGeom prst="rect">
            <a:avLst/>
          </a:prstGeom>
          <a:noFill/>
        </p:spPr>
        <p:txBody>
          <a:bodyPr wrap="square" rtlCol="0">
            <a:spAutoFit/>
          </a:bodyPr>
          <a:lstStyle/>
          <a:p>
            <a:pPr algn="ct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hl3hl3/</a:t>
            </a:r>
            <a:r>
              <a:rPr lang="en-US" altLang="ko-KR" sz="2400" dirty="0" err="1">
                <a:latin typeface="조선일보명조" panose="02030304000000000000" pitchFamily="18" charset="-127"/>
                <a:ea typeface="조선일보명조" panose="02030304000000000000" pitchFamily="18" charset="-127"/>
                <a:cs typeface="조선일보명조" panose="02030304000000000000" pitchFamily="18" charset="-127"/>
              </a:rPr>
              <a:t>ARCoreMeasure</a:t>
            </a: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 - </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For AR Measuring</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2"/>
              </a:rPr>
              <a:t>https://github.com/hl3hl3/ARCoreMeasure</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TextBox 11">
            <a:extLst>
              <a:ext uri="{FF2B5EF4-FFF2-40B4-BE49-F238E27FC236}">
                <a16:creationId xmlns:a16="http://schemas.microsoft.com/office/drawing/2014/main" id="{D24A4FF7-A8E7-4095-B8F1-0AD0CDD777EC}"/>
              </a:ext>
            </a:extLst>
          </p:cNvPr>
          <p:cNvSpPr txBox="1"/>
          <p:nvPr/>
        </p:nvSpPr>
        <p:spPr>
          <a:xfrm>
            <a:off x="1496016" y="4997280"/>
            <a:ext cx="8260401" cy="1077218"/>
          </a:xfrm>
          <a:prstGeom prst="rect">
            <a:avLst/>
          </a:prstGeom>
          <a:noFill/>
        </p:spPr>
        <p:txBody>
          <a:bodyPr wrap="square" rtlCol="0">
            <a:spAutoFit/>
          </a:bodyPr>
          <a:lstStyle/>
          <a:p>
            <a:pPr algn="ctr"/>
            <a:r>
              <a:rPr lang="en-US" altLang="ko-KR" sz="2400" dirty="0" err="1">
                <a:latin typeface="조선일보명조" panose="02030304000000000000" pitchFamily="18" charset="-127"/>
                <a:ea typeface="조선일보명조" panose="02030304000000000000" pitchFamily="18" charset="-127"/>
                <a:cs typeface="조선일보명조" panose="02030304000000000000" pitchFamily="18" charset="-127"/>
              </a:rPr>
              <a:t>MrCrambo</a:t>
            </a: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/Android-Projects</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 - For AR Arrangement</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3"/>
              </a:rPr>
              <a:t>https://github.com/MrCrambo/Android-Projects</a:t>
            </a:r>
            <a:b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br>
            <a:endPar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4" name="TextBox 13">
            <a:extLst>
              <a:ext uri="{FF2B5EF4-FFF2-40B4-BE49-F238E27FC236}">
                <a16:creationId xmlns:a16="http://schemas.microsoft.com/office/drawing/2014/main" id="{30B4FECD-0E64-4552-A776-B0E5BF4CA7A8}"/>
              </a:ext>
            </a:extLst>
          </p:cNvPr>
          <p:cNvSpPr txBox="1"/>
          <p:nvPr/>
        </p:nvSpPr>
        <p:spPr>
          <a:xfrm>
            <a:off x="1496016" y="1843043"/>
            <a:ext cx="8260401" cy="738664"/>
          </a:xfrm>
          <a:prstGeom prst="rect">
            <a:avLst/>
          </a:prstGeom>
          <a:noFill/>
        </p:spPr>
        <p:txBody>
          <a:bodyPr wrap="square" rtlCol="0">
            <a:spAutoFit/>
          </a:bodyPr>
          <a:lstStyle/>
          <a:p>
            <a:pPr algn="ctr"/>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Fire Base - </a:t>
            </a:r>
            <a:r>
              <a:rPr lang="en-US" altLang="ko-KR" sz="2000" dirty="0">
                <a:latin typeface="조선일보명조" panose="02030304000000000000" pitchFamily="18" charset="-127"/>
                <a:ea typeface="조선일보명조" panose="02030304000000000000" pitchFamily="18" charset="-127"/>
                <a:cs typeface="조선일보명조" panose="02030304000000000000" pitchFamily="18" charset="-127"/>
              </a:rPr>
              <a:t>For Database</a:t>
            </a:r>
          </a:p>
          <a:p>
            <a:pPr algn="ct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hlinkClick r:id="rId4"/>
              </a:rPr>
              <a:t>https://firebase.google.com/</a:t>
            </a:r>
            <a:endPar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9" name="TextBox 8">
            <a:extLst>
              <a:ext uri="{FF2B5EF4-FFF2-40B4-BE49-F238E27FC236}">
                <a16:creationId xmlns:a16="http://schemas.microsoft.com/office/drawing/2014/main" id="{008D3D28-1BE8-4A32-9C7E-9BFA50910E78}"/>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1786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직사각형 32">
            <a:extLst>
              <a:ext uri="{FF2B5EF4-FFF2-40B4-BE49-F238E27FC236}">
                <a16:creationId xmlns:a16="http://schemas.microsoft.com/office/drawing/2014/main" id="{D2085A87-D229-4314-8305-CED7717CDC8A}"/>
              </a:ext>
            </a:extLst>
          </p:cNvPr>
          <p:cNvSpPr/>
          <p:nvPr/>
        </p:nvSpPr>
        <p:spPr>
          <a:xfrm>
            <a:off x="0" y="-8617"/>
            <a:ext cx="12192000" cy="319010"/>
          </a:xfrm>
          <a:prstGeom prst="rect">
            <a:avLst/>
          </a:prstGeom>
          <a:solidFill>
            <a:srgbClr val="253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00BC0E66-3862-4EF2-A30F-9D08C324CF91}"/>
              </a:ext>
            </a:extLst>
          </p:cNvPr>
          <p:cNvSpPr>
            <a:spLocks noGrp="1"/>
          </p:cNvSpPr>
          <p:nvPr>
            <p:ph type="title"/>
          </p:nvPr>
        </p:nvSpPr>
        <p:spPr>
          <a:xfrm>
            <a:off x="368417" y="266785"/>
            <a:ext cx="10515600" cy="940337"/>
          </a:xfrm>
        </p:spPr>
        <p:txBody>
          <a:bodyPr>
            <a:normAutofit/>
          </a:bodyPr>
          <a:lstStyle/>
          <a:p>
            <a:r>
              <a:rPr lang="en-US" altLang="ko-KR" b="1" dirty="0">
                <a:latin typeface="조선일보명조" panose="02030304000000000000" pitchFamily="18" charset="-127"/>
                <a:ea typeface="조선일보명조" panose="02030304000000000000" pitchFamily="18" charset="-127"/>
                <a:cs typeface="조선일보명조" panose="02030304000000000000" pitchFamily="18" charset="-127"/>
              </a:rPr>
              <a:t>#07. The risks we faced during the project </a:t>
            </a:r>
            <a:endParaRPr lang="ko-KR" altLang="en-US" b="1"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28" name="직사각형 27">
            <a:extLst>
              <a:ext uri="{FF2B5EF4-FFF2-40B4-BE49-F238E27FC236}">
                <a16:creationId xmlns:a16="http://schemas.microsoft.com/office/drawing/2014/main" id="{B28CAA4C-4EF0-4433-9959-D4CA9A5DA93A}"/>
              </a:ext>
            </a:extLst>
          </p:cNvPr>
          <p:cNvSpPr/>
          <p:nvPr/>
        </p:nvSpPr>
        <p:spPr>
          <a:xfrm>
            <a:off x="270656" y="133228"/>
            <a:ext cx="10169338" cy="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770AB0-1256-4DDE-869E-73907C98C3A7}"/>
              </a:ext>
            </a:extLst>
          </p:cNvPr>
          <p:cNvSpPr txBox="1"/>
          <p:nvPr/>
        </p:nvSpPr>
        <p:spPr>
          <a:xfrm>
            <a:off x="794501" y="2046620"/>
            <a:ext cx="1953387"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1. Using AR:</a:t>
            </a:r>
          </a:p>
        </p:txBody>
      </p:sp>
      <p:sp>
        <p:nvSpPr>
          <p:cNvPr id="8" name="TextBox 7">
            <a:extLst>
              <a:ext uri="{FF2B5EF4-FFF2-40B4-BE49-F238E27FC236}">
                <a16:creationId xmlns:a16="http://schemas.microsoft.com/office/drawing/2014/main" id="{52450E8D-76E3-47B3-AEC0-C11C5BFD6C02}"/>
              </a:ext>
            </a:extLst>
          </p:cNvPr>
          <p:cNvSpPr txBox="1"/>
          <p:nvPr/>
        </p:nvSpPr>
        <p:spPr>
          <a:xfrm>
            <a:off x="794501" y="3695354"/>
            <a:ext cx="2633327"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2. Using OSS:</a:t>
            </a:r>
          </a:p>
        </p:txBody>
      </p:sp>
      <p:sp>
        <p:nvSpPr>
          <p:cNvPr id="9" name="TextBox 8">
            <a:extLst>
              <a:ext uri="{FF2B5EF4-FFF2-40B4-BE49-F238E27FC236}">
                <a16:creationId xmlns:a16="http://schemas.microsoft.com/office/drawing/2014/main" id="{07CACE31-1D03-4352-A18A-ECB36CBCF20E}"/>
              </a:ext>
            </a:extLst>
          </p:cNvPr>
          <p:cNvSpPr txBox="1"/>
          <p:nvPr/>
        </p:nvSpPr>
        <p:spPr>
          <a:xfrm>
            <a:off x="794502" y="5344088"/>
            <a:ext cx="2684908" cy="461665"/>
          </a:xfrm>
          <a:prstGeom prst="rect">
            <a:avLst/>
          </a:prstGeom>
          <a:noFill/>
        </p:spPr>
        <p:txBody>
          <a:bodyPr wrap="square" rtlCol="0">
            <a:spAutoFit/>
          </a:bodyPr>
          <a:lstStyle/>
          <a:p>
            <a:r>
              <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rPr>
              <a:t>3. App design:</a:t>
            </a:r>
            <a:endParaRPr lang="en-US" altLang="ko-KR" sz="28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0" name="TextBox 9">
            <a:extLst>
              <a:ext uri="{FF2B5EF4-FFF2-40B4-BE49-F238E27FC236}">
                <a16:creationId xmlns:a16="http://schemas.microsoft.com/office/drawing/2014/main" id="{2077854A-120E-49F6-A0D4-9760E53F8050}"/>
              </a:ext>
            </a:extLst>
          </p:cNvPr>
          <p:cNvSpPr txBox="1"/>
          <p:nvPr/>
        </p:nvSpPr>
        <p:spPr>
          <a:xfrm>
            <a:off x="3760763" y="2055710"/>
            <a:ext cx="7399606" cy="923330"/>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As members had no previous experience with AR development and as 3 out of 4 members do not own Android phones, the integration stage was delayed by learning and testing.</a:t>
            </a:r>
          </a:p>
        </p:txBody>
      </p:sp>
      <p:sp>
        <p:nvSpPr>
          <p:cNvPr id="11" name="TextBox 10">
            <a:extLst>
              <a:ext uri="{FF2B5EF4-FFF2-40B4-BE49-F238E27FC236}">
                <a16:creationId xmlns:a16="http://schemas.microsoft.com/office/drawing/2014/main" id="{2F970994-C61B-4231-AF09-6EF86F54FB34}"/>
              </a:ext>
            </a:extLst>
          </p:cNvPr>
          <p:cNvSpPr txBox="1"/>
          <p:nvPr/>
        </p:nvSpPr>
        <p:spPr>
          <a:xfrm>
            <a:off x="3703484" y="3285530"/>
            <a:ext cx="7694015" cy="1477328"/>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OSS that use </a:t>
            </a:r>
            <a:r>
              <a:rPr lang="en-US" altLang="ko-KR" dirty="0" err="1">
                <a:latin typeface="조선일보명조" panose="02030304000000000000" pitchFamily="18" charset="-127"/>
                <a:ea typeface="조선일보명조" panose="02030304000000000000" pitchFamily="18" charset="-127"/>
                <a:cs typeface="조선일보명조" panose="02030304000000000000" pitchFamily="18" charset="-127"/>
              </a:rPr>
              <a:t>Arcore</a:t>
            </a:r>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 were infrequent, too old, or did not work correctly. </a:t>
            </a:r>
          </a:p>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Functionality errors occurred because of conflicts during the integration stage, as the version of functions implemented in OSS were different from the ARIT app version. Because of this, integration and validation were delayed</a:t>
            </a:r>
            <a:endParaRPr lang="en-US" altLang="ko-KR" sz="2400" dirty="0">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
        <p:nvSpPr>
          <p:cNvPr id="12" name="TextBox 11">
            <a:extLst>
              <a:ext uri="{FF2B5EF4-FFF2-40B4-BE49-F238E27FC236}">
                <a16:creationId xmlns:a16="http://schemas.microsoft.com/office/drawing/2014/main" id="{E9D099C9-A1DE-4022-9490-6FE6BB88814E}"/>
              </a:ext>
            </a:extLst>
          </p:cNvPr>
          <p:cNvSpPr txBox="1"/>
          <p:nvPr/>
        </p:nvSpPr>
        <p:spPr>
          <a:xfrm>
            <a:off x="3703484" y="5067536"/>
            <a:ext cx="7399606" cy="1200329"/>
          </a:xfrm>
          <a:prstGeom prst="rect">
            <a:avLst/>
          </a:prstGeom>
          <a:noFill/>
        </p:spPr>
        <p:txBody>
          <a:bodyPr wrap="square" rtlCol="0">
            <a:spAutoFit/>
          </a:bodyPr>
          <a:lstStyle/>
          <a:p>
            <a:r>
              <a:rPr lang="en-US" altLang="ko-KR" dirty="0">
                <a:latin typeface="조선일보명조" panose="02030304000000000000" pitchFamily="18" charset="-127"/>
                <a:ea typeface="조선일보명조" panose="02030304000000000000" pitchFamily="18" charset="-127"/>
                <a:cs typeface="조선일보명조" panose="02030304000000000000" pitchFamily="18" charset="-127"/>
              </a:rPr>
              <a:t>As many functionalities were added and modified during the development and designing stage, members were forced to rebuild and debug the app frequently. Lots of effort and time was used because of the frequent changes to the structure of the system.</a:t>
            </a:r>
          </a:p>
        </p:txBody>
      </p:sp>
      <p:sp>
        <p:nvSpPr>
          <p:cNvPr id="14" name="TextBox 13">
            <a:extLst>
              <a:ext uri="{FF2B5EF4-FFF2-40B4-BE49-F238E27FC236}">
                <a16:creationId xmlns:a16="http://schemas.microsoft.com/office/drawing/2014/main" id="{91FF5989-BAA1-4FE1-A411-8A5C661AB2C4}"/>
              </a:ext>
            </a:extLst>
          </p:cNvPr>
          <p:cNvSpPr txBox="1"/>
          <p:nvPr/>
        </p:nvSpPr>
        <p:spPr>
          <a:xfrm>
            <a:off x="9945042" y="2616"/>
            <a:ext cx="2105636" cy="307777"/>
          </a:xfrm>
          <a:prstGeom prst="rect">
            <a:avLst/>
          </a:prstGeom>
          <a:noFill/>
        </p:spPr>
        <p:txBody>
          <a:bodyPr wrap="square" rtlCol="0">
            <a:spAutoFit/>
          </a:bodyPr>
          <a:lstStyle/>
          <a:p>
            <a:pPr algn="r"/>
            <a:r>
              <a:rPr lang="en-US" altLang="ko-KR"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rPr>
              <a:t>ARIT application</a:t>
            </a:r>
            <a:endParaRPr lang="ko-KR" altLang="en-US" sz="1400" dirty="0">
              <a:solidFill>
                <a:schemeClr val="bg1"/>
              </a:solidFill>
              <a:latin typeface="조선일보명조" panose="02030304000000000000" pitchFamily="18" charset="-127"/>
              <a:ea typeface="조선일보명조" panose="02030304000000000000" pitchFamily="18" charset="-127"/>
              <a:cs typeface="조선일보명조" panose="02030304000000000000" pitchFamily="18" charset="-127"/>
            </a:endParaRPr>
          </a:p>
        </p:txBody>
      </p:sp>
    </p:spTree>
    <p:extLst>
      <p:ext uri="{BB962C8B-B14F-4D97-AF65-F5344CB8AC3E}">
        <p14:creationId xmlns:p14="http://schemas.microsoft.com/office/powerpoint/2010/main" val="37422827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925</Words>
  <Application>Microsoft Office PowerPoint</Application>
  <PresentationFormat>와이드스크린</PresentationFormat>
  <Paragraphs>103</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조선일보명조</vt:lpstr>
      <vt:lpstr>Arial</vt:lpstr>
      <vt:lpstr>Office 테마</vt:lpstr>
      <vt:lpstr>PowerPoint 프레젠테이션</vt:lpstr>
      <vt:lpstr>#01. Overview of target system</vt:lpstr>
      <vt:lpstr>#02. Overall system architecture</vt:lpstr>
      <vt:lpstr>#03. Main features </vt:lpstr>
      <vt:lpstr>#03. Main features </vt:lpstr>
      <vt:lpstr>#04. System completeness</vt:lpstr>
      <vt:lpstr>#05. Actual development schedule</vt:lpstr>
      <vt:lpstr>#06. Open sources SW used </vt:lpstr>
      <vt:lpstr>#07. The risks we faced during the project </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dc:title>
  <dc:creator>user</dc:creator>
  <cp:lastModifiedBy>user</cp:lastModifiedBy>
  <cp:revision>91</cp:revision>
  <dcterms:created xsi:type="dcterms:W3CDTF">2019-10-09T03:52:21Z</dcterms:created>
  <dcterms:modified xsi:type="dcterms:W3CDTF">2019-12-08T11:23:43Z</dcterms:modified>
</cp:coreProperties>
</file>