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5626100" cy="3822700"/>
  <p:notesSz cx="6858000" cy="9144000"/>
  <p:embeddedFontLst>
    <p:embeddedFont>
      <p:font typeface="SB AggroOTF Light"/>
      <p:regular r:id="rId22"/>
    </p:embeddedFont>
    <p:embeddedFont>
      <p:font typeface="SB AggroOTF Medium"/>
      <p:regular r:id="rId23"/>
    </p:embeddedFont>
    <p:embeddedFont>
      <p:font typeface="Pretendard Bold"/>
      <p:bold r:id="rId24"/>
    </p:embeddedFont>
    <p:embeddedFont>
      <p:font typeface="Pretendard Regular"/>
      <p:regular r:id="rId25"/>
    </p:embeddedFont>
    <p:embeddedFont>
      <p:font typeface="SB AggroOTF Bold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1.fntdata" Type="http://schemas.openxmlformats.org/officeDocument/2006/relationships/font"/><Relationship Id="rId23" Target="fonts/font2.fntdata" Type="http://schemas.openxmlformats.org/officeDocument/2006/relationships/font"/><Relationship Id="rId24" Target="fonts/font3.fntdata" Type="http://schemas.openxmlformats.org/officeDocument/2006/relationships/font"/><Relationship Id="rId25" Target="fonts/font4.fntdata" Type="http://schemas.openxmlformats.org/officeDocument/2006/relationships/font"/><Relationship Id="rId26" Target="fonts/font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2.png" Type="http://schemas.openxmlformats.org/officeDocument/2006/relationships/image"/><Relationship Id="rId12" Target="../media/image43.png" Type="http://schemas.openxmlformats.org/officeDocument/2006/relationships/image"/><Relationship Id="rId13" Target="../media/image44.png" Type="http://schemas.openxmlformats.org/officeDocument/2006/relationships/image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Relationship Id="rId8" Target="../media/image41.png" Type="http://schemas.openxmlformats.org/officeDocument/2006/relationships/image"/><Relationship Id="rId9" Target="../media/image4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29.png" Type="http://schemas.openxmlformats.org/officeDocument/2006/relationships/image"/><Relationship Id="rId5" Target="../media/image28.png" Type="http://schemas.openxmlformats.org/officeDocument/2006/relationships/image"/><Relationship Id="rId6" Target="../media/image4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4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2.png" Type="http://schemas.openxmlformats.org/officeDocument/2006/relationships/image"/><Relationship Id="rId12" Target="../media/image49.png" Type="http://schemas.openxmlformats.org/officeDocument/2006/relationships/image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Relationship Id="rId8" Target="../media/image47.png" Type="http://schemas.openxmlformats.org/officeDocument/2006/relationships/image"/><Relationship Id="rId9" Target="../media/image4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2.png" Type="http://schemas.openxmlformats.org/officeDocument/2006/relationships/image"/><Relationship Id="rId12" Target="../media/image49.png" Type="http://schemas.openxmlformats.org/officeDocument/2006/relationships/image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Relationship Id="rId8" Target="../media/image47.png" Type="http://schemas.openxmlformats.org/officeDocument/2006/relationships/image"/><Relationship Id="rId9" Target="../media/image4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png" Type="http://schemas.openxmlformats.org/officeDocument/2006/relationships/image"/><Relationship Id="rId2" Target="../media/image50.png" Type="http://schemas.openxmlformats.org/officeDocument/2006/relationships/image"/><Relationship Id="rId3" Target="../media/image2.png" Type="http://schemas.openxmlformats.org/officeDocument/2006/relationships/image"/><Relationship Id="rId4" Target="../media/image1.png" Type="http://schemas.openxmlformats.org/officeDocument/2006/relationships/image"/><Relationship Id="rId5" Target="../media/image51.png" Type="http://schemas.openxmlformats.org/officeDocument/2006/relationships/image"/><Relationship Id="rId6" Target="../media/image52.png" Type="http://schemas.openxmlformats.org/officeDocument/2006/relationships/image"/><Relationship Id="rId7" Target="../media/image53.png" Type="http://schemas.openxmlformats.org/officeDocument/2006/relationships/image"/><Relationship Id="rId8" Target="../media/image54.png" Type="http://schemas.openxmlformats.org/officeDocument/2006/relationships/image"/><Relationship Id="rId9" Target="../media/image5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58.png" Type="http://schemas.openxmlformats.org/officeDocument/2006/relationships/image"/><Relationship Id="rId5" Target="../media/image4.png" Type="http://schemas.openxmlformats.org/officeDocument/2006/relationships/image"/><Relationship Id="rId6" Target="../media/image29.png" Type="http://schemas.openxmlformats.org/officeDocument/2006/relationships/image"/><Relationship Id="rId7" Target="../media/image28.png" Type="http://schemas.openxmlformats.org/officeDocument/2006/relationships/image"/><Relationship Id="rId8" Target="../media/image34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21.png" Type="http://schemas.openxmlformats.org/officeDocument/2006/relationships/image"/><Relationship Id="rId5" Target="../media/image10.png" Type="http://schemas.openxmlformats.org/officeDocument/2006/relationships/image"/><Relationship Id="rId6" Target="../media/image12.png" Type="http://schemas.openxmlformats.org/officeDocument/2006/relationships/image"/><Relationship Id="rId7" Target="../media/image22.png" Type="http://schemas.openxmlformats.org/officeDocument/2006/relationships/image"/><Relationship Id="rId8" Target="../media/image23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Relationship Id="rId6" Target="../media/image4.pn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29.png" Type="http://schemas.openxmlformats.org/officeDocument/2006/relationships/image"/><Relationship Id="rId5" Target="../media/image28.pn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29.png" Type="http://schemas.openxmlformats.org/officeDocument/2006/relationships/image"/><Relationship Id="rId6" Target="../media/image28.png" Type="http://schemas.openxmlformats.org/officeDocument/2006/relationships/image"/><Relationship Id="rId7" Target="../media/image34.png" Type="http://schemas.openxmlformats.org/officeDocument/2006/relationships/image"/><Relationship Id="rId8" Target="../media/image32.pn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36.pn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52400" y="3302000"/>
            <a:ext cx="53086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104900" y="3314700"/>
            <a:ext cx="7620000" cy="27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42900" y="2552700"/>
            <a:ext cx="127000" cy="1270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054600" y="749300"/>
            <a:ext cx="139700" cy="139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334000" y="1066800"/>
            <a:ext cx="254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1600" y="2895600"/>
            <a:ext cx="38100" cy="38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700" y="1447800"/>
            <a:ext cx="5435600" cy="1473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09600" y="1028700"/>
            <a:ext cx="4457700" cy="419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-2160000">
            <a:off x="317500" y="736600"/>
            <a:ext cx="546100" cy="5842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965200" y="1130300"/>
            <a:ext cx="3962400" cy="165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900" b="false" i="false" u="none" strike="noStrike" spc="-100">
                <a:solidFill>
                  <a:srgbClr val="000000"/>
                </a:solidFill>
                <a:latin typeface="SB AggroOTF Light"/>
              </a:rPr>
              <a:t>SSAFY AI</a:t>
            </a:r>
            <a:r>
              <a:rPr lang="ko-KR" sz="900" b="false" i="false" u="none" strike="noStrike" spc="-100">
                <a:solidFill>
                  <a:srgbClr val="000000"/>
                </a:solidFill>
                <a:ea typeface="SB AggroOTF Light"/>
              </a:rPr>
              <a:t>코스</a:t>
            </a:r>
            <a:r>
              <a:rPr lang="en-US" sz="900" b="false" i="false" u="none" strike="noStrike" spc="-100">
                <a:solidFill>
                  <a:srgbClr val="000000"/>
                </a:solidFill>
                <a:latin typeface="SB AggroOTF Light"/>
              </a:rPr>
              <a:t> </a:t>
            </a:r>
            <a:r>
              <a:rPr lang="ko-KR" sz="900" b="false" i="false" u="none" strike="noStrike" spc="-100">
                <a:solidFill>
                  <a:srgbClr val="000000"/>
                </a:solidFill>
                <a:ea typeface="SB AggroOTF Light"/>
              </a:rPr>
              <a:t>광주</a:t>
            </a:r>
            <a:r>
              <a:rPr lang="en-US" sz="900" b="false" i="false" u="none" strike="noStrike" spc="-100">
                <a:solidFill>
                  <a:srgbClr val="000000"/>
                </a:solidFill>
                <a:latin typeface="SB AggroOTF Light"/>
              </a:rPr>
              <a:t> 3</a:t>
            </a:r>
            <a:r>
              <a:rPr lang="ko-KR" sz="900" b="false" i="false" u="none" strike="noStrike" spc="-100">
                <a:solidFill>
                  <a:srgbClr val="000000"/>
                </a:solidFill>
                <a:ea typeface="SB AggroOTF Light"/>
              </a:rPr>
              <a:t>팀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62500" y="469900"/>
            <a:ext cx="609600" cy="63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400" b="false" i="false" u="none" strike="noStrike">
                <a:solidFill>
                  <a:srgbClr val="222222"/>
                </a:solidFill>
                <a:latin typeface="SB AggroOTF Medium"/>
              </a:rPr>
              <a:t> www.miricompany.com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104900" y="3314700"/>
            <a:ext cx="7620000" cy="279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2400" y="3302000"/>
            <a:ext cx="5308600" cy="254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28600" y="584200"/>
            <a:ext cx="52197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데이터</a:t>
            </a:r>
            <a:r>
              <a:rPr lang="en-US" sz="18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구성</a:t>
            </a:r>
            <a:r>
              <a:rPr lang="en-US" sz="18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및</a:t>
            </a:r>
            <a:r>
              <a:rPr lang="en-US" sz="18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처리</a:t>
            </a:r>
            <a:r>
              <a:rPr lang="en-US" sz="18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방법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54000" y="393700"/>
            <a:ext cx="114300" cy="114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3500" y="647700"/>
            <a:ext cx="254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461000" y="1181100"/>
            <a:ext cx="114300" cy="114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232400" y="977900"/>
            <a:ext cx="254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81000" y="1117600"/>
            <a:ext cx="2324100" cy="927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81000" y="1117600"/>
            <a:ext cx="63500" cy="9144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558800" y="1257300"/>
            <a:ext cx="2070100" cy="1778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000" b="false" i="false" u="none" strike="noStrike" spc="-100">
                <a:solidFill>
                  <a:srgbClr val="222222"/>
                </a:solidFill>
                <a:ea typeface="Pretendard Bold"/>
              </a:rPr>
              <a:t>원천데이터</a:t>
            </a:r>
            <a:r>
              <a:rPr lang="en-US" sz="1000" b="false" i="false" u="none" strike="noStrike" spc="-100">
                <a:solidFill>
                  <a:srgbClr val="222222"/>
                </a:solidFill>
                <a:latin typeface="Pretendard Bold"/>
              </a:rPr>
              <a:t> </a:t>
            </a:r>
            <a:r>
              <a:rPr lang="ko-KR" sz="1000" b="false" i="false" u="none" strike="noStrike" spc="-100">
                <a:solidFill>
                  <a:srgbClr val="222222"/>
                </a:solidFill>
                <a:ea typeface="Pretendard Bold"/>
              </a:rPr>
              <a:t>소스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8800" y="1485900"/>
            <a:ext cx="2057400" cy="571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공공데이터</a:t>
            </a: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 [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한국소비자원</a:t>
            </a: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_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생필품</a:t>
            </a: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가격</a:t>
            </a: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정보</a:t>
            </a: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_20241220] </a:t>
            </a:r>
          </a:p>
          <a:p>
            <a:pPr algn="l" lvl="0">
              <a:lnSpc>
                <a:spcPct val="116199"/>
              </a:lnSpc>
            </a:pPr>
            <a:r>
              <a:rPr lang="en-US" sz="700" b="false" i="false" u="none" strike="noStrike">
                <a:solidFill>
                  <a:srgbClr val="000000"/>
                </a:solidFill>
                <a:latin typeface="Pretendard Regular"/>
              </a:rPr>
              <a:t>https://www.data.go.kr/data/15083256/fileData.do</a:t>
            </a:r>
          </a:p>
          <a:p>
            <a:pPr algn="l" lvl="0">
              <a:lnSpc>
                <a:spcPct val="116199"/>
              </a:lnSpc>
            </a:pPr>
            <a:r>
              <a:rPr lang="en-US" sz="700" b="false" i="false" u="none" strike="noStrike">
                <a:solidFill>
                  <a:srgbClr val="000000"/>
                </a:solidFill>
                <a:latin typeface="Pretendard Regular"/>
              </a:rPr>
              <a:t/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28600" y="1016000"/>
            <a:ext cx="292100" cy="2286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266700" y="1028700"/>
            <a:ext cx="215900" cy="13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01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959100" y="1117600"/>
            <a:ext cx="2324100" cy="927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959100" y="1117600"/>
            <a:ext cx="63500" cy="9144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3098800" y="1257300"/>
            <a:ext cx="2070100" cy="1778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000" b="false" i="false" u="none" strike="noStrike" spc="-100">
                <a:solidFill>
                  <a:srgbClr val="222222"/>
                </a:solidFill>
                <a:ea typeface="Pretendard Bold"/>
              </a:rPr>
              <a:t>원천데이터</a:t>
            </a:r>
            <a:r>
              <a:rPr lang="en-US" sz="1000" b="false" i="false" u="none" strike="noStrike" spc="-100">
                <a:solidFill>
                  <a:srgbClr val="222222"/>
                </a:solidFill>
                <a:latin typeface="Pretendard Bold"/>
              </a:rPr>
              <a:t> </a:t>
            </a:r>
            <a:r>
              <a:rPr lang="ko-KR" sz="1000" b="false" i="false" u="none" strike="noStrike" spc="-100">
                <a:solidFill>
                  <a:srgbClr val="222222"/>
                </a:solidFill>
                <a:ea typeface="Pretendard Bold"/>
              </a:rPr>
              <a:t>형식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98800" y="1485900"/>
            <a:ext cx="2070100" cy="139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정형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데이터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: CSV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794000" y="1016000"/>
            <a:ext cx="292100" cy="228600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2832100" y="1028700"/>
            <a:ext cx="215900" cy="13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02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81000" y="2235200"/>
            <a:ext cx="2324100" cy="927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81000" y="2235200"/>
            <a:ext cx="63500" cy="914400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558800" y="2374900"/>
            <a:ext cx="2070100" cy="1778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000" b="false" i="false" u="none" strike="noStrike" spc="-100">
                <a:solidFill>
                  <a:srgbClr val="222222"/>
                </a:solidFill>
                <a:ea typeface="Pretendard Bold"/>
              </a:rPr>
              <a:t>원천</a:t>
            </a:r>
            <a:r>
              <a:rPr lang="en-US" sz="1000" b="false" i="false" u="none" strike="noStrike" spc="-100">
                <a:solidFill>
                  <a:srgbClr val="222222"/>
                </a:solidFill>
                <a:latin typeface="Pretendard Bold"/>
              </a:rPr>
              <a:t> </a:t>
            </a:r>
            <a:r>
              <a:rPr lang="ko-KR" sz="1000" b="false" i="false" u="none" strike="noStrike" spc="-100">
                <a:solidFill>
                  <a:srgbClr val="222222"/>
                </a:solidFill>
                <a:ea typeface="Pretendard Bold"/>
              </a:rPr>
              <a:t>데이터</a:t>
            </a:r>
            <a:r>
              <a:rPr lang="en-US" sz="1000" b="false" i="false" u="none" strike="noStrike" spc="-100">
                <a:solidFill>
                  <a:srgbClr val="222222"/>
                </a:solidFill>
                <a:latin typeface="Pretendard Bold"/>
              </a:rPr>
              <a:t> </a:t>
            </a:r>
            <a:r>
              <a:rPr lang="ko-KR" sz="1000" b="false" i="false" u="none" strike="noStrike" spc="-100">
                <a:solidFill>
                  <a:srgbClr val="222222"/>
                </a:solidFill>
                <a:ea typeface="Pretendard Bold"/>
              </a:rPr>
              <a:t>수집</a:t>
            </a:r>
            <a:r>
              <a:rPr lang="en-US" sz="1000" b="false" i="false" u="none" strike="noStrike" spc="-100">
                <a:solidFill>
                  <a:srgbClr val="222222"/>
                </a:solidFill>
                <a:latin typeface="Pretendard Bold"/>
              </a:rPr>
              <a:t> 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58800" y="2603500"/>
            <a:ext cx="2070100" cy="292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API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를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통해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실시간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데이터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수집</a:t>
            </a:r>
          </a:p>
          <a:p>
            <a:pPr algn="l" lvl="0">
              <a:lnSpc>
                <a:spcPct val="116199"/>
              </a:lnSpc>
            </a:pP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Selenium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과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BeautifulSoup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을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활용한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크롤링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28600" y="2133600"/>
            <a:ext cx="292100" cy="228600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266700" y="2146300"/>
            <a:ext cx="215900" cy="13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03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959100" y="2235200"/>
            <a:ext cx="2324100" cy="9271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959100" y="2235200"/>
            <a:ext cx="63500" cy="914400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3098800" y="2374900"/>
            <a:ext cx="2070100" cy="1778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000" b="false" i="false" u="none" strike="noStrike" spc="-100">
                <a:solidFill>
                  <a:srgbClr val="222222"/>
                </a:solidFill>
                <a:ea typeface="Pretendard Bold"/>
              </a:rPr>
              <a:t>원천</a:t>
            </a:r>
            <a:r>
              <a:rPr lang="en-US" sz="1000" b="false" i="false" u="none" strike="noStrike" spc="-100">
                <a:solidFill>
                  <a:srgbClr val="222222"/>
                </a:solidFill>
                <a:latin typeface="Pretendard Bold"/>
              </a:rPr>
              <a:t> </a:t>
            </a:r>
            <a:r>
              <a:rPr lang="ko-KR" sz="1000" b="false" i="false" u="none" strike="noStrike" spc="-100">
                <a:solidFill>
                  <a:srgbClr val="222222"/>
                </a:solidFill>
                <a:ea typeface="Pretendard Bold"/>
              </a:rPr>
              <a:t>데이터</a:t>
            </a:r>
            <a:r>
              <a:rPr lang="en-US" sz="1000" b="false" i="false" u="none" strike="noStrike" spc="-100">
                <a:solidFill>
                  <a:srgbClr val="222222"/>
                </a:solidFill>
                <a:latin typeface="Pretendard Bold"/>
              </a:rPr>
              <a:t> </a:t>
            </a:r>
            <a:r>
              <a:rPr lang="ko-KR" sz="1000" b="false" i="false" u="none" strike="noStrike" spc="-100">
                <a:solidFill>
                  <a:srgbClr val="222222"/>
                </a:solidFill>
                <a:ea typeface="Pretendard Bold"/>
              </a:rPr>
              <a:t>처리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098800" y="2603500"/>
            <a:ext cx="2070100" cy="431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상품명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통일화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및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단위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정규화</a:t>
            </a:r>
          </a:p>
          <a:p>
            <a:pPr algn="l" lvl="0">
              <a:lnSpc>
                <a:spcPct val="116199"/>
              </a:lnSpc>
            </a:pP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결측치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처리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및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텍스트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데이터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정제</a:t>
            </a:r>
          </a:p>
          <a:p>
            <a:pPr algn="l" lvl="0">
              <a:lnSpc>
                <a:spcPct val="116199"/>
              </a:lnSpc>
            </a:pP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데이터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분석을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위한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주요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키워드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태깅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및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정렬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794000" y="2133600"/>
            <a:ext cx="292100" cy="228600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2832100" y="2146300"/>
            <a:ext cx="215900" cy="13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04</a:t>
            </a:r>
          </a:p>
        </p:txBody>
      </p:sp>
      <p:pic>
        <p:nvPicPr>
          <p:cNvPr name="Picture 33" id="3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-1920000">
            <a:off x="114300" y="2946400"/>
            <a:ext cx="520700" cy="5588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1320000">
            <a:off x="5105400" y="1752600"/>
            <a:ext cx="5715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104900" y="3314700"/>
            <a:ext cx="7620000" cy="2794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58800" y="2603500"/>
            <a:ext cx="139700" cy="139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17500" y="2921000"/>
            <a:ext cx="254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38700" y="1181100"/>
            <a:ext cx="139700" cy="139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295900" y="1460500"/>
            <a:ext cx="254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17500" y="965200"/>
            <a:ext cx="5016500" cy="23241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65100" y="457200"/>
            <a:ext cx="52959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상품</a:t>
            </a:r>
            <a:r>
              <a:rPr lang="en-US" sz="18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데이터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104900" y="3314700"/>
            <a:ext cx="7620000" cy="279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38700" y="1181100"/>
            <a:ext cx="139700" cy="139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1066800"/>
            <a:ext cx="4953000" cy="22479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65100" y="457200"/>
            <a:ext cx="52959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백엔드</a:t>
            </a:r>
            <a:r>
              <a:rPr lang="en-US" sz="18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구조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104900" y="3314700"/>
            <a:ext cx="7620000" cy="279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2400" y="3302000"/>
            <a:ext cx="5308600" cy="254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68300" y="508000"/>
            <a:ext cx="52197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SB AggroOTF Medium"/>
              </a:rPr>
              <a:t>API </a:t>
            </a: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활용</a:t>
            </a:r>
            <a:r>
              <a:rPr lang="en-US" sz="18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방법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54000" y="393700"/>
            <a:ext cx="114300" cy="114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3500" y="647700"/>
            <a:ext cx="254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461000" y="1181100"/>
            <a:ext cx="114300" cy="114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232400" y="977900"/>
            <a:ext cx="254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89000" y="1066800"/>
            <a:ext cx="1384300" cy="2082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25500" y="1079500"/>
            <a:ext cx="63500" cy="20701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990600" y="1143000"/>
            <a:ext cx="1320800" cy="5334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1500" b="false" i="false" u="none" strike="noStrike" spc="-100">
                <a:solidFill>
                  <a:srgbClr val="222222"/>
                </a:solidFill>
                <a:latin typeface="Pretendard Bold"/>
              </a:rPr>
              <a:t>Open Ai  Assistants API 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0600" y="1714500"/>
            <a:ext cx="1155700" cy="876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Pretendard Regular"/>
              </a:rPr>
              <a:t>-</a:t>
            </a:r>
            <a:r>
              <a:rPr lang="ko-KR" sz="1500" b="false" i="false" u="none" strike="noStrike">
                <a:solidFill>
                  <a:srgbClr val="000000"/>
                </a:solidFill>
                <a:ea typeface="Pretendard Regular"/>
              </a:rPr>
              <a:t>질문</a:t>
            </a:r>
            <a:r>
              <a:rPr lang="en-US" sz="1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500" b="false" i="false" u="none" strike="noStrike">
                <a:solidFill>
                  <a:srgbClr val="000000"/>
                </a:solidFill>
                <a:ea typeface="Pretendard Regular"/>
              </a:rPr>
              <a:t>처리</a:t>
            </a:r>
          </a:p>
          <a:p>
            <a:pPr algn="l" lvl="0">
              <a:lnSpc>
                <a:spcPct val="132800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Pretendard Regular"/>
              </a:rPr>
              <a:t>-</a:t>
            </a:r>
            <a:r>
              <a:rPr lang="ko-KR" sz="1500" b="false" i="false" u="none" strike="noStrike">
                <a:solidFill>
                  <a:srgbClr val="000000"/>
                </a:solidFill>
                <a:ea typeface="Pretendard Regular"/>
              </a:rPr>
              <a:t>자연어</a:t>
            </a:r>
            <a:r>
              <a:rPr lang="en-US" sz="1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500" b="false" i="false" u="none" strike="noStrike">
                <a:solidFill>
                  <a:srgbClr val="000000"/>
                </a:solidFill>
                <a:ea typeface="Pretendard Regular"/>
              </a:rPr>
              <a:t>응답</a:t>
            </a:r>
            <a:r>
              <a:rPr lang="en-US" sz="1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500" b="false" i="false" u="none" strike="noStrike">
                <a:solidFill>
                  <a:srgbClr val="000000"/>
                </a:solidFill>
                <a:ea typeface="Pretendard Regular"/>
              </a:rPr>
              <a:t>생성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73100" y="977900"/>
            <a:ext cx="292100" cy="2286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711200" y="990600"/>
            <a:ext cx="215900" cy="13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01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17900" y="1066800"/>
            <a:ext cx="1384300" cy="2082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517900" y="1079500"/>
            <a:ext cx="63500" cy="20701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3695700" y="1257300"/>
            <a:ext cx="1155700" cy="3048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1700" b="false" i="false" u="none" strike="noStrike" spc="-200">
                <a:solidFill>
                  <a:srgbClr val="222222"/>
                </a:solidFill>
                <a:latin typeface="Pretendard Bold"/>
              </a:rPr>
              <a:t>fly.io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657600" y="1714500"/>
            <a:ext cx="1244600" cy="571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Pretendard Regular"/>
              </a:rPr>
              <a:t>-</a:t>
            </a:r>
            <a:r>
              <a:rPr lang="ko-KR" sz="1500" b="false" i="false" u="none" strike="noStrike">
                <a:solidFill>
                  <a:srgbClr val="000000"/>
                </a:solidFill>
                <a:ea typeface="Pretendard Regular"/>
              </a:rPr>
              <a:t>클라우드</a:t>
            </a:r>
            <a:r>
              <a:rPr lang="en-US" sz="1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500" b="false" i="false" u="none" strike="noStrike">
                <a:solidFill>
                  <a:srgbClr val="000000"/>
                </a:solidFill>
                <a:ea typeface="Pretendard Regular"/>
              </a:rPr>
              <a:t>서버</a:t>
            </a:r>
            <a:r>
              <a:rPr lang="en-US" sz="1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500" b="false" i="false" u="none" strike="noStrike">
                <a:solidFill>
                  <a:srgbClr val="000000"/>
                </a:solidFill>
                <a:ea typeface="Pretendard Regular"/>
              </a:rPr>
              <a:t>배포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352800" y="977900"/>
            <a:ext cx="292100" cy="228600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3390900" y="990600"/>
            <a:ext cx="215900" cy="13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02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1140000">
            <a:off x="4749800" y="2844800"/>
            <a:ext cx="469900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104900" y="3314700"/>
            <a:ext cx="7620000" cy="279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2400" y="3302000"/>
            <a:ext cx="5308600" cy="254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44500" y="482600"/>
            <a:ext cx="52197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사용</a:t>
            </a:r>
            <a:r>
              <a:rPr lang="en-US" sz="18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기술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54000" y="393700"/>
            <a:ext cx="114300" cy="114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3500" y="647700"/>
            <a:ext cx="254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461000" y="1181100"/>
            <a:ext cx="114300" cy="114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232400" y="977900"/>
            <a:ext cx="254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69900" y="1117600"/>
            <a:ext cx="1384300" cy="2082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44500" y="1117600"/>
            <a:ext cx="63500" cy="20701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596900" y="1270000"/>
            <a:ext cx="1155700" cy="2667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1500" b="false" i="false" u="none" strike="noStrike" spc="-100">
                <a:solidFill>
                  <a:srgbClr val="222222"/>
                </a:solidFill>
                <a:latin typeface="Pretendard Bold"/>
              </a:rPr>
              <a:t>FrontEnd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09600" y="1714500"/>
            <a:ext cx="1143000" cy="698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en-US" sz="1200" b="false" i="false" u="none" strike="noStrike">
                <a:solidFill>
                  <a:srgbClr val="000000"/>
                </a:solidFill>
                <a:latin typeface="Pretendard Regular"/>
              </a:rPr>
              <a:t>-Node</a:t>
            </a:r>
          </a:p>
          <a:p>
            <a:pPr algn="l" lvl="0">
              <a:lnSpc>
                <a:spcPct val="132800"/>
              </a:lnSpc>
            </a:pPr>
            <a:r>
              <a:rPr lang="en-US" sz="1200" b="false" i="false" u="none" strike="noStrike">
                <a:solidFill>
                  <a:srgbClr val="000000"/>
                </a:solidFill>
                <a:latin typeface="Pretendard Regular"/>
              </a:rPr>
              <a:t>-parcel</a:t>
            </a:r>
          </a:p>
          <a:p>
            <a:pPr algn="l" lvl="0">
              <a:lnSpc>
                <a:spcPct val="132800"/>
              </a:lnSpc>
            </a:pPr>
            <a:r>
              <a:rPr lang="en-US" sz="1200" b="false" i="false" u="none" strike="noStrike">
                <a:solidFill>
                  <a:srgbClr val="000000"/>
                </a:solidFill>
                <a:latin typeface="Pretendard Regular"/>
              </a:rPr>
              <a:t>-tailwindcss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79400" y="1016000"/>
            <a:ext cx="292100" cy="2286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317500" y="1028700"/>
            <a:ext cx="215900" cy="13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01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197100" y="1117600"/>
            <a:ext cx="1384300" cy="2082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197100" y="1117600"/>
            <a:ext cx="63500" cy="20701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2387600" y="1257300"/>
            <a:ext cx="1155700" cy="2667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1500" b="false" i="false" u="none" strike="noStrike" spc="-100">
                <a:solidFill>
                  <a:srgbClr val="222222"/>
                </a:solidFill>
                <a:latin typeface="Pretendard Bold"/>
              </a:rPr>
              <a:t>BackEnd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87600" y="1714500"/>
            <a:ext cx="1143000" cy="228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en-US" sz="1300" b="false" i="false" u="none" strike="noStrike">
                <a:solidFill>
                  <a:srgbClr val="000000"/>
                </a:solidFill>
                <a:latin typeface="Pretendard Regular"/>
              </a:rPr>
              <a:t>-FastAPI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032000" y="1016000"/>
            <a:ext cx="292100" cy="228600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2082800" y="1028700"/>
            <a:ext cx="215900" cy="13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02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848100" y="1066800"/>
            <a:ext cx="1384300" cy="20828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848100" y="1054100"/>
            <a:ext cx="63500" cy="2070100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4102100" y="1219200"/>
            <a:ext cx="1155700" cy="2667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1500" b="false" i="false" u="none" strike="noStrike" spc="-100">
                <a:solidFill>
                  <a:srgbClr val="222222"/>
                </a:solidFill>
                <a:latin typeface="Pretendard Bold"/>
              </a:rPr>
              <a:t>Deploy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14800" y="1651000"/>
            <a:ext cx="1143000" cy="495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en-US" sz="1300" b="false" i="false" u="none" strike="noStrike">
                <a:solidFill>
                  <a:srgbClr val="000000"/>
                </a:solidFill>
                <a:latin typeface="Pretendard Regular"/>
              </a:rPr>
              <a:t>-Fly.io</a:t>
            </a:r>
          </a:p>
          <a:p>
            <a:pPr algn="l" lvl="0">
              <a:lnSpc>
                <a:spcPct val="132800"/>
              </a:lnSpc>
            </a:pPr>
            <a:r>
              <a:rPr lang="en-US" sz="1300" b="false" i="false" u="none" strike="noStrike">
                <a:solidFill>
                  <a:srgbClr val="000000"/>
                </a:solidFill>
                <a:latin typeface="Pretendard Regular"/>
              </a:rPr>
              <a:t>-AWS Amplify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797300" y="1016000"/>
            <a:ext cx="292100" cy="2286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1140000">
            <a:off x="3429000" y="2895600"/>
            <a:ext cx="469900" cy="508000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3835400" y="1028700"/>
            <a:ext cx="215900" cy="13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03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06400" y="1866900"/>
            <a:ext cx="4622800" cy="977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104900" y="3314700"/>
            <a:ext cx="7620000" cy="27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2400" y="3302000"/>
            <a:ext cx="53086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57300" y="1841500"/>
            <a:ext cx="63500" cy="63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91100" y="2324100"/>
            <a:ext cx="63500" cy="63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06600" y="2794000"/>
            <a:ext cx="63500" cy="635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359400" y="1016000"/>
            <a:ext cx="114300" cy="114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143500" y="1295400"/>
            <a:ext cx="254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06400" y="1562100"/>
            <a:ext cx="203200" cy="3175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333500" y="1333500"/>
            <a:ext cx="2057400" cy="482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7029"/>
              </a:lnSpc>
            </a:pP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사용자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위치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정보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활용</a:t>
            </a:r>
          </a:p>
          <a:p>
            <a:pPr algn="l" lvl="0">
              <a:lnSpc>
                <a:spcPct val="117029"/>
              </a:lnSpc>
            </a:pP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가까운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오프라인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매장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분석</a:t>
            </a:r>
          </a:p>
          <a:p>
            <a:pPr algn="l" lvl="0">
              <a:lnSpc>
                <a:spcPct val="117029"/>
              </a:lnSpc>
            </a:pP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실시간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최적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구매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장소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추천</a:t>
            </a:r>
          </a:p>
          <a:p>
            <a:pPr algn="l" lvl="0">
              <a:lnSpc>
                <a:spcPct val="117029"/>
              </a:lnSpc>
            </a:pP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개인화된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쇼핑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경험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제공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95400" y="965200"/>
            <a:ext cx="1282700" cy="3048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358900" y="1016000"/>
            <a:ext cx="1168400" cy="13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800" b="true" i="false" u="none" strike="noStrike">
                <a:solidFill>
                  <a:srgbClr val="000000"/>
                </a:solidFill>
                <a:ea typeface="SB AggroOTF Medium"/>
              </a:rPr>
              <a:t>위치</a:t>
            </a: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800" b="true" i="false" u="none" strike="noStrike">
                <a:solidFill>
                  <a:srgbClr val="000000"/>
                </a:solidFill>
                <a:ea typeface="SB AggroOTF Medium"/>
              </a:rPr>
              <a:t>기반</a:t>
            </a: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800" b="true" i="false" u="none" strike="noStrike">
                <a:solidFill>
                  <a:srgbClr val="000000"/>
                </a:solidFill>
                <a:ea typeface="SB AggroOTF Medium"/>
              </a:rPr>
              <a:t>서비스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797300" y="1498600"/>
            <a:ext cx="1282700" cy="3048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3860800" y="1562100"/>
            <a:ext cx="1168400" cy="13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800" b="true" i="false" u="none" strike="noStrike">
                <a:solidFill>
                  <a:srgbClr val="000000"/>
                </a:solidFill>
                <a:ea typeface="SB AggroOTF Medium"/>
              </a:rPr>
              <a:t>야간</a:t>
            </a: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800" b="true" i="false" u="none" strike="noStrike">
                <a:solidFill>
                  <a:srgbClr val="000000"/>
                </a:solidFill>
                <a:ea typeface="SB AggroOTF Medium"/>
              </a:rPr>
              <a:t>할인</a:t>
            </a: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800" b="true" i="false" u="none" strike="noStrike">
                <a:solidFill>
                  <a:srgbClr val="000000"/>
                </a:solidFill>
                <a:ea typeface="SB AggroOTF Medium"/>
              </a:rPr>
              <a:t>정보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13100" y="2006600"/>
            <a:ext cx="1524000" cy="723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7029"/>
              </a:lnSpc>
            </a:pP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마트별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야간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할인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정보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수집</a:t>
            </a:r>
          </a:p>
          <a:p>
            <a:pPr algn="l" lvl="0">
              <a:lnSpc>
                <a:spcPct val="117029"/>
              </a:lnSpc>
            </a:pP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실시간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할인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알림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서비스</a:t>
            </a:r>
          </a:p>
          <a:p>
            <a:pPr algn="l" lvl="0">
              <a:lnSpc>
                <a:spcPct val="117029"/>
              </a:lnSpc>
            </a:pP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시간대별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가격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변동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분석</a:t>
            </a:r>
          </a:p>
          <a:p>
            <a:pPr algn="l" lvl="0">
              <a:lnSpc>
                <a:spcPct val="117029"/>
              </a:lnSpc>
            </a:pP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최적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구매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시점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추천</a:t>
            </a:r>
          </a:p>
          <a:p>
            <a:pPr algn="l" lvl="0">
              <a:lnSpc>
                <a:spcPct val="117029"/>
              </a:lnSpc>
            </a:pP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재고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소진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예측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기능</a:t>
            </a:r>
          </a:p>
          <a:p>
            <a:pPr algn="l" lvl="0">
              <a:lnSpc>
                <a:spcPct val="117029"/>
              </a:lnSpc>
            </a:pP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사용자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맞춤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알림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설정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2300" y="2438400"/>
            <a:ext cx="1231900" cy="609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7029"/>
              </a:lnSpc>
            </a:pP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상품별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원산지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정보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제공</a:t>
            </a:r>
          </a:p>
          <a:p>
            <a:pPr algn="l" lvl="0">
              <a:lnSpc>
                <a:spcPct val="117029"/>
              </a:lnSpc>
            </a:pP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원산지에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따른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가격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비교</a:t>
            </a:r>
          </a:p>
          <a:p>
            <a:pPr algn="l" lvl="0">
              <a:lnSpc>
                <a:spcPct val="117029"/>
              </a:lnSpc>
            </a:pP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품질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대비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가격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분석</a:t>
            </a:r>
          </a:p>
          <a:p>
            <a:pPr algn="l" lvl="0">
              <a:lnSpc>
                <a:spcPct val="117029"/>
              </a:lnSpc>
            </a:pP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계절별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최적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원산지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추천</a:t>
            </a:r>
          </a:p>
          <a:p>
            <a:pPr algn="l" lvl="0">
              <a:lnSpc>
                <a:spcPct val="117029"/>
              </a:lnSpc>
            </a:pP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원산지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선호도</a:t>
            </a:r>
            <a:r>
              <a:rPr lang="en-US" sz="7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700" b="false" i="false" u="none" strike="noStrike" spc="-100">
                <a:solidFill>
                  <a:srgbClr val="000000"/>
                </a:solidFill>
                <a:ea typeface="Pretendard Regular"/>
              </a:rPr>
              <a:t>반영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22300" y="2044700"/>
            <a:ext cx="1282700" cy="304800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685800" y="2108200"/>
            <a:ext cx="1168400" cy="13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800" b="true" i="false" u="none" strike="noStrike">
                <a:solidFill>
                  <a:srgbClr val="000000"/>
                </a:solidFill>
                <a:ea typeface="SB AggroOTF Medium"/>
              </a:rPr>
              <a:t>원산지별</a:t>
            </a: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800" b="true" i="false" u="none" strike="noStrike">
                <a:solidFill>
                  <a:srgbClr val="000000"/>
                </a:solidFill>
                <a:ea typeface="SB AggroOTF Medium"/>
              </a:rPr>
              <a:t>가격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5100" y="457200"/>
            <a:ext cx="52959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향후</a:t>
            </a:r>
            <a:r>
              <a:rPr lang="en-US" sz="18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발전</a:t>
            </a:r>
            <a:r>
              <a:rPr lang="en-US" sz="18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방향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52400" y="3302000"/>
            <a:ext cx="53086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104900" y="3314700"/>
            <a:ext cx="7620000" cy="27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39700" y="571500"/>
            <a:ext cx="5308600" cy="12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58800" y="2603500"/>
            <a:ext cx="139700" cy="139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17500" y="2921000"/>
            <a:ext cx="254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838700" y="1181100"/>
            <a:ext cx="139700" cy="139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295900" y="1460500"/>
            <a:ext cx="25400" cy="25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2160000">
            <a:off x="4889500" y="2781300"/>
            <a:ext cx="635000" cy="685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1380000">
            <a:off x="304800" y="1117600"/>
            <a:ext cx="495300" cy="5207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876300" y="1397000"/>
            <a:ext cx="3848100" cy="1244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32800"/>
              </a:lnSpc>
            </a:pPr>
            <a:r>
              <a:rPr lang="en-US" sz="7000" b="false" i="false" u="none" strike="noStrike" spc="-700">
                <a:solidFill>
                  <a:srgbClr val="222222"/>
                </a:solidFill>
                <a:latin typeface="Pretendard Bold"/>
              </a:rP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81000" y="1016000"/>
            <a:ext cx="292100" cy="2286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19100" y="1041400"/>
            <a:ext cx="215900" cy="13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01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49300" y="1054100"/>
            <a:ext cx="1930400" cy="1778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1000" b="false" i="false" u="none" strike="noStrike" spc="-100">
                <a:solidFill>
                  <a:srgbClr val="000000"/>
                </a:solidFill>
                <a:ea typeface="SB AggroOTF Medium"/>
              </a:rPr>
              <a:t>서비스</a:t>
            </a:r>
            <a:r>
              <a:rPr lang="en-US" sz="10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000" b="false" i="false" u="none" strike="noStrike" spc="-100">
                <a:solidFill>
                  <a:srgbClr val="000000"/>
                </a:solidFill>
                <a:ea typeface="SB AggroOTF Medium"/>
              </a:rPr>
              <a:t>개요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55600" y="1422400"/>
            <a:ext cx="23241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971800" y="1016000"/>
            <a:ext cx="292100" cy="2286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3009900" y="1041400"/>
            <a:ext cx="215900" cy="13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40100" y="1054100"/>
            <a:ext cx="1930400" cy="1778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1000" b="false" i="false" u="none" strike="noStrike" spc="-100">
                <a:solidFill>
                  <a:srgbClr val="000000"/>
                </a:solidFill>
                <a:ea typeface="SB AggroOTF Medium"/>
              </a:rPr>
              <a:t>목표</a:t>
            </a:r>
            <a:r>
              <a:rPr lang="en-US" sz="10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000" b="false" i="false" u="none" strike="noStrike" spc="-100">
                <a:solidFill>
                  <a:srgbClr val="000000"/>
                </a:solidFill>
                <a:ea typeface="SB AggroOTF Medium"/>
              </a:rPr>
              <a:t>및</a:t>
            </a:r>
            <a:r>
              <a:rPr lang="en-US" sz="10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000" b="false" i="false" u="none" strike="noStrike" spc="-100">
                <a:solidFill>
                  <a:srgbClr val="000000"/>
                </a:solidFill>
                <a:ea typeface="SB AggroOTF Medium"/>
              </a:rPr>
              <a:t>기대효과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971800" y="1422400"/>
            <a:ext cx="2324100" cy="12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81000" y="1600200"/>
            <a:ext cx="292100" cy="2286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419100" y="1625600"/>
            <a:ext cx="215900" cy="13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49300" y="1638300"/>
            <a:ext cx="1930400" cy="1778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000" b="false" i="false" u="none" strike="noStrike" spc="-100">
                <a:solidFill>
                  <a:srgbClr val="000000"/>
                </a:solidFill>
                <a:latin typeface="SB AggroOTF Medium"/>
              </a:rPr>
              <a:t>RAG </a:t>
            </a:r>
            <a:r>
              <a:rPr lang="ko-KR" sz="1000" b="false" i="false" u="none" strike="noStrike" spc="-100">
                <a:solidFill>
                  <a:srgbClr val="000000"/>
                </a:solidFill>
                <a:ea typeface="SB AggroOTF Medium"/>
              </a:rPr>
              <a:t>파이프라인</a:t>
            </a:r>
            <a:r>
              <a:rPr lang="en-US" sz="10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000" b="false" i="false" u="none" strike="noStrike" spc="-100">
                <a:solidFill>
                  <a:srgbClr val="000000"/>
                </a:solidFill>
                <a:ea typeface="SB AggroOTF Medium"/>
              </a:rPr>
              <a:t>설계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1000" y="2019300"/>
            <a:ext cx="2324100" cy="12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971800" y="1600200"/>
            <a:ext cx="292100" cy="2286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3009900" y="1625600"/>
            <a:ext cx="215900" cy="13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04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340100" y="1638300"/>
            <a:ext cx="1930400" cy="1778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1000" b="false" i="false" u="none" strike="noStrike" spc="-100">
                <a:solidFill>
                  <a:srgbClr val="000000"/>
                </a:solidFill>
                <a:ea typeface="SB AggroOTF Medium"/>
              </a:rPr>
              <a:t>데이터</a:t>
            </a:r>
            <a:r>
              <a:rPr lang="en-US" sz="10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000" b="false" i="false" u="none" strike="noStrike" spc="-100">
                <a:solidFill>
                  <a:srgbClr val="000000"/>
                </a:solidFill>
                <a:ea typeface="SB AggroOTF Medium"/>
              </a:rPr>
              <a:t>구성</a:t>
            </a:r>
            <a:r>
              <a:rPr lang="en-US" sz="10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000" b="false" i="false" u="none" strike="noStrike" spc="-100">
                <a:solidFill>
                  <a:srgbClr val="000000"/>
                </a:solidFill>
                <a:ea typeface="SB AggroOTF Medium"/>
              </a:rPr>
              <a:t>및</a:t>
            </a:r>
            <a:r>
              <a:rPr lang="en-US" sz="10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000" b="false" i="false" u="none" strike="noStrike" spc="-100">
                <a:solidFill>
                  <a:srgbClr val="000000"/>
                </a:solidFill>
                <a:ea typeface="SB AggroOTF Medium"/>
              </a:rPr>
              <a:t>처리방법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946400" y="2032000"/>
            <a:ext cx="2324100" cy="127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93700" y="2260600"/>
            <a:ext cx="292100" cy="228600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431800" y="2298700"/>
            <a:ext cx="215900" cy="114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05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62000" y="2298700"/>
            <a:ext cx="1930400" cy="1778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000" b="false" i="false" u="none" strike="noStrike" spc="-100">
                <a:solidFill>
                  <a:srgbClr val="000000"/>
                </a:solidFill>
                <a:latin typeface="SB AggroOTF Medium"/>
              </a:rPr>
              <a:t>API  </a:t>
            </a:r>
            <a:r>
              <a:rPr lang="ko-KR" sz="1000" b="false" i="false" u="none" strike="noStrike" spc="-100">
                <a:solidFill>
                  <a:srgbClr val="000000"/>
                </a:solidFill>
                <a:ea typeface="SB AggroOTF Medium"/>
              </a:rPr>
              <a:t>활용</a:t>
            </a:r>
            <a:r>
              <a:rPr lang="en-US" sz="10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000" b="false" i="false" u="none" strike="noStrike" spc="-100">
                <a:solidFill>
                  <a:srgbClr val="000000"/>
                </a:solidFill>
                <a:ea typeface="SB AggroOTF Medium"/>
              </a:rPr>
              <a:t>방법</a:t>
            </a:r>
          </a:p>
        </p:txBody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1000" y="2679700"/>
            <a:ext cx="2324100" cy="12700"/>
          </a:xfrm>
          <a:prstGeom prst="rect">
            <a:avLst/>
          </a:prstGeom>
        </p:spPr>
      </p:pic>
      <p:sp>
        <p:nvSpPr>
          <p:cNvPr name="TextBox 25" id="25"/>
          <p:cNvSpPr txBox="true"/>
          <p:nvPr/>
        </p:nvSpPr>
        <p:spPr>
          <a:xfrm rot="0">
            <a:off x="152400" y="419100"/>
            <a:ext cx="53086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200" b="false" i="false" u="none" strike="noStrike" spc="-200">
                <a:solidFill>
                  <a:srgbClr val="000000"/>
                </a:solidFill>
                <a:ea typeface="SB AggroOTF Medium"/>
              </a:rPr>
              <a:t>목차</a:t>
            </a:r>
          </a:p>
        </p:txBody>
      </p:sp>
      <p:pic>
        <p:nvPicPr>
          <p:cNvPr name="Picture 26" id="2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908300" y="2692400"/>
            <a:ext cx="2324100" cy="127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28" id="28"/>
          <p:cNvSpPr txBox="true"/>
          <p:nvPr/>
        </p:nvSpPr>
        <p:spPr>
          <a:xfrm rot="0">
            <a:off x="3314700" y="2298700"/>
            <a:ext cx="1930400" cy="1778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1000" b="false" i="false" u="none" strike="noStrike" spc="-100">
                <a:solidFill>
                  <a:srgbClr val="000000"/>
                </a:solidFill>
                <a:ea typeface="SB AggroOTF Medium"/>
              </a:rPr>
              <a:t>백엔드</a:t>
            </a:r>
            <a:r>
              <a:rPr lang="en-US" sz="10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000" b="false" i="false" u="none" strike="noStrike" spc="-100">
                <a:solidFill>
                  <a:srgbClr val="000000"/>
                </a:solidFill>
                <a:ea typeface="SB AggroOTF Medium"/>
              </a:rPr>
              <a:t>구조</a:t>
            </a:r>
          </a:p>
        </p:txBody>
      </p:sp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971800" y="2260600"/>
            <a:ext cx="292100" cy="228600"/>
          </a:xfrm>
          <a:prstGeom prst="rect">
            <a:avLst/>
          </a:prstGeom>
        </p:spPr>
      </p:pic>
      <p:sp>
        <p:nvSpPr>
          <p:cNvPr name="TextBox 31" id="31"/>
          <p:cNvSpPr txBox="true"/>
          <p:nvPr/>
        </p:nvSpPr>
        <p:spPr>
          <a:xfrm rot="0">
            <a:off x="3009900" y="2298700"/>
            <a:ext cx="215900" cy="13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06</a:t>
            </a:r>
          </a:p>
        </p:txBody>
      </p:sp>
      <p:grpSp>
        <p:nvGrpSpPr>
          <p:cNvPr name="Group 32" id="3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3" id="3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06400" y="2971800"/>
            <a:ext cx="292100" cy="228600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444500" y="3009900"/>
            <a:ext cx="215900" cy="13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07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74700" y="3022600"/>
            <a:ext cx="1930400" cy="1778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1000" b="false" i="false" u="none" strike="noStrike" spc="-100">
                <a:solidFill>
                  <a:srgbClr val="000000"/>
                </a:solidFill>
                <a:ea typeface="SB AggroOTF Medium"/>
              </a:rPr>
              <a:t>사용</a:t>
            </a:r>
            <a:r>
              <a:rPr lang="en-US" sz="10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000" b="false" i="false" u="none" strike="noStrike" spc="-100">
                <a:solidFill>
                  <a:srgbClr val="000000"/>
                </a:solidFill>
                <a:ea typeface="SB AggroOTF Medium"/>
              </a:rPr>
              <a:t>기술</a:t>
            </a:r>
            <a:r>
              <a:rPr lang="en-US" sz="1000" b="false" i="false" u="none" strike="noStrike" spc="-100">
                <a:solidFill>
                  <a:srgbClr val="000000"/>
                </a:solidFill>
                <a:latin typeface="SB AggroOTF Medium"/>
              </a:rPr>
              <a:t> </a:t>
            </a:r>
          </a:p>
        </p:txBody>
      </p:sp>
      <p:pic>
        <p:nvPicPr>
          <p:cNvPr name="Picture 37" id="3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06400" y="3390900"/>
            <a:ext cx="2324100" cy="127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997200" y="2971800"/>
            <a:ext cx="292100" cy="228600"/>
          </a:xfrm>
          <a:prstGeom prst="rect">
            <a:avLst/>
          </a:prstGeom>
        </p:spPr>
      </p:pic>
      <p:sp>
        <p:nvSpPr>
          <p:cNvPr name="TextBox 39" id="39"/>
          <p:cNvSpPr txBox="true"/>
          <p:nvPr/>
        </p:nvSpPr>
        <p:spPr>
          <a:xfrm rot="0">
            <a:off x="3035300" y="3009900"/>
            <a:ext cx="215900" cy="13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08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365500" y="3022600"/>
            <a:ext cx="1930400" cy="1778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1000" b="false" i="false" u="none" strike="noStrike" spc="-100">
                <a:solidFill>
                  <a:srgbClr val="000000"/>
                </a:solidFill>
                <a:ea typeface="SB AggroOTF Medium"/>
              </a:rPr>
              <a:t>향후</a:t>
            </a:r>
            <a:r>
              <a:rPr lang="en-US" sz="10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000" b="false" i="false" u="none" strike="noStrike" spc="-100">
                <a:solidFill>
                  <a:srgbClr val="000000"/>
                </a:solidFill>
                <a:ea typeface="SB AggroOTF Medium"/>
              </a:rPr>
              <a:t>개발</a:t>
            </a:r>
            <a:r>
              <a:rPr lang="en-US" sz="10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000" b="false" i="false" u="none" strike="noStrike" spc="-100">
                <a:solidFill>
                  <a:srgbClr val="000000"/>
                </a:solidFill>
                <a:ea typeface="SB AggroOTF Medium"/>
              </a:rPr>
              <a:t>계획</a:t>
            </a:r>
          </a:p>
        </p:txBody>
      </p:sp>
      <p:pic>
        <p:nvPicPr>
          <p:cNvPr name="Picture 41" id="4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959100" y="3403600"/>
            <a:ext cx="2324100" cy="12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104900" y="3314700"/>
            <a:ext cx="7620000" cy="279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2400" y="3302000"/>
            <a:ext cx="53086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92100" y="2514600"/>
            <a:ext cx="5029200" cy="635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92100" y="2260600"/>
            <a:ext cx="5029200" cy="254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92100" y="1181100"/>
            <a:ext cx="2489200" cy="1028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92100" y="939800"/>
            <a:ext cx="2489200" cy="368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844800" y="1181100"/>
            <a:ext cx="2489200" cy="1028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844800" y="939800"/>
            <a:ext cx="2489200" cy="3683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368300" y="1028700"/>
            <a:ext cx="2349500" cy="177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000" b="false" i="false" u="none" strike="noStrike" spc="-100">
                <a:solidFill>
                  <a:srgbClr val="222222"/>
                </a:solidFill>
                <a:ea typeface="Pretendard Bold"/>
              </a:rPr>
              <a:t>해결하고자</a:t>
            </a:r>
            <a:r>
              <a:rPr lang="en-US" sz="1000" b="false" i="false" u="none" strike="noStrike" spc="-100">
                <a:solidFill>
                  <a:srgbClr val="222222"/>
                </a:solidFill>
                <a:latin typeface="Pretendard Bold"/>
              </a:rPr>
              <a:t> </a:t>
            </a:r>
            <a:r>
              <a:rPr lang="ko-KR" sz="1000" b="false" i="false" u="none" strike="noStrike" spc="-100">
                <a:solidFill>
                  <a:srgbClr val="222222"/>
                </a:solidFill>
                <a:ea typeface="Pretendard Bold"/>
              </a:rPr>
              <a:t>하는</a:t>
            </a:r>
            <a:r>
              <a:rPr lang="en-US" sz="1000" b="false" i="false" u="none" strike="noStrike" spc="-100">
                <a:solidFill>
                  <a:srgbClr val="222222"/>
                </a:solidFill>
                <a:latin typeface="Pretendard Bold"/>
              </a:rPr>
              <a:t> </a:t>
            </a:r>
            <a:r>
              <a:rPr lang="ko-KR" sz="1000" b="false" i="false" u="none" strike="noStrike" spc="-100">
                <a:solidFill>
                  <a:srgbClr val="222222"/>
                </a:solidFill>
                <a:ea typeface="Pretendard Bold"/>
              </a:rPr>
              <a:t>문제점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21000" y="1028700"/>
            <a:ext cx="2349500" cy="177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000" b="false" i="false" u="none" strike="noStrike" spc="-100">
                <a:solidFill>
                  <a:srgbClr val="222222"/>
                </a:solidFill>
                <a:ea typeface="Pretendard Bold"/>
              </a:rPr>
              <a:t>주요</a:t>
            </a:r>
            <a:r>
              <a:rPr lang="en-US" sz="1000" b="false" i="false" u="none" strike="noStrike" spc="-100">
                <a:solidFill>
                  <a:srgbClr val="222222"/>
                </a:solidFill>
                <a:latin typeface="Pretendard Bold"/>
              </a:rPr>
              <a:t> </a:t>
            </a:r>
            <a:r>
              <a:rPr lang="ko-KR" sz="1000" b="false" i="false" u="none" strike="noStrike" spc="-100">
                <a:solidFill>
                  <a:srgbClr val="222222"/>
                </a:solidFill>
                <a:ea typeface="Pretendard Bold"/>
              </a:rPr>
              <a:t>기능</a:t>
            </a:r>
            <a:r>
              <a:rPr lang="en-US" sz="1000" b="false" i="false" u="none" strike="noStrike" spc="-100">
                <a:solidFill>
                  <a:srgbClr val="222222"/>
                </a:solidFill>
                <a:latin typeface="Pretendard Bold"/>
              </a:rPr>
              <a:t> </a:t>
            </a:r>
            <a:r>
              <a:rPr lang="ko-KR" sz="1000" b="false" i="false" u="none" strike="noStrike" spc="-100">
                <a:solidFill>
                  <a:srgbClr val="222222"/>
                </a:solidFill>
                <a:ea typeface="Pretendard Bold"/>
              </a:rPr>
              <a:t>및</a:t>
            </a:r>
            <a:r>
              <a:rPr lang="en-US" sz="1000" b="false" i="false" u="none" strike="noStrike" spc="-100">
                <a:solidFill>
                  <a:srgbClr val="222222"/>
                </a:solidFill>
                <a:latin typeface="Pretendard Bold"/>
              </a:rPr>
              <a:t> </a:t>
            </a:r>
            <a:r>
              <a:rPr lang="ko-KR" sz="1000" b="false" i="false" u="none" strike="noStrike" spc="-100">
                <a:solidFill>
                  <a:srgbClr val="222222"/>
                </a:solidFill>
                <a:ea typeface="Pretendard Bold"/>
              </a:rPr>
              <a:t>제공</a:t>
            </a:r>
            <a:r>
              <a:rPr lang="en-US" sz="1000" b="false" i="false" u="none" strike="noStrike" spc="-100">
                <a:solidFill>
                  <a:srgbClr val="222222"/>
                </a:solidFill>
                <a:latin typeface="Pretendard Bold"/>
              </a:rPr>
              <a:t> </a:t>
            </a:r>
            <a:r>
              <a:rPr lang="ko-KR" sz="1000" b="false" i="false" u="none" strike="noStrike" spc="-100">
                <a:solidFill>
                  <a:srgbClr val="222222"/>
                </a:solidFill>
                <a:ea typeface="Pretendard Bold"/>
              </a:rPr>
              <a:t>가치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21000" y="1422400"/>
            <a:ext cx="23495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실시간</a:t>
            </a: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가격</a:t>
            </a: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비교</a:t>
            </a: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제공</a:t>
            </a:r>
          </a:p>
          <a:p>
            <a:pPr algn="l" lvl="0">
              <a:lnSpc>
                <a:spcPct val="132800"/>
              </a:lnSpc>
            </a:pP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가성비</a:t>
            </a: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분석</a:t>
            </a: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및</a:t>
            </a: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평가</a:t>
            </a:r>
          </a:p>
          <a:p>
            <a:pPr algn="l" lvl="0">
              <a:lnSpc>
                <a:spcPct val="132800"/>
              </a:lnSpc>
            </a:pP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할인</a:t>
            </a: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정보</a:t>
            </a: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실시간</a:t>
            </a: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제공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68300" y="1422400"/>
            <a:ext cx="23495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가격</a:t>
            </a: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정보</a:t>
            </a: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비교</a:t>
            </a: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어려움</a:t>
            </a:r>
          </a:p>
          <a:p>
            <a:pPr algn="l" lvl="0">
              <a:lnSpc>
                <a:spcPct val="132800"/>
              </a:lnSpc>
            </a:pP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합리적</a:t>
            </a: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결정</a:t>
            </a: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지원</a:t>
            </a: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필요</a:t>
            </a:r>
          </a:p>
          <a:p>
            <a:pPr algn="l" lvl="0">
              <a:lnSpc>
                <a:spcPct val="132800"/>
              </a:lnSpc>
            </a:pP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실시간</a:t>
            </a: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할인</a:t>
            </a: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정보</a:t>
            </a:r>
            <a:r>
              <a:rPr lang="en-US" sz="9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900" b="false" i="false" u="none" strike="noStrike">
                <a:solidFill>
                  <a:srgbClr val="000000"/>
                </a:solidFill>
                <a:ea typeface="Pretendard Regular"/>
              </a:rPr>
              <a:t>부재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06400" y="2578100"/>
            <a:ext cx="4800600" cy="457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32800"/>
              </a:lnSpc>
            </a:pPr>
            <a:r>
              <a:rPr lang="en-US" sz="1200" b="false" i="false" u="none" strike="noStrike">
                <a:solidFill>
                  <a:srgbClr val="000000"/>
                </a:solidFill>
                <a:latin typeface="Pretendard Regular"/>
              </a:rPr>
              <a:t>SmartShopper</a:t>
            </a:r>
            <a:r>
              <a:rPr lang="ko-KR" sz="1200" b="false" i="false" u="none" strike="noStrike">
                <a:solidFill>
                  <a:srgbClr val="000000"/>
                </a:solidFill>
                <a:ea typeface="Pretendard Regular"/>
              </a:rPr>
              <a:t>는</a:t>
            </a:r>
            <a:r>
              <a:rPr lang="en-US" sz="1200" b="false" i="false" u="none" strike="noStrike">
                <a:solidFill>
                  <a:srgbClr val="000000"/>
                </a:solidFill>
                <a:latin typeface="Pretendard Regular"/>
              </a:rPr>
              <a:t> AI </a:t>
            </a:r>
            <a:r>
              <a:rPr lang="ko-KR" sz="1200" b="false" i="false" u="none" strike="noStrike">
                <a:solidFill>
                  <a:srgbClr val="000000"/>
                </a:solidFill>
                <a:ea typeface="Pretendard Regular"/>
              </a:rPr>
              <a:t>기반</a:t>
            </a:r>
            <a:r>
              <a:rPr lang="en-US" sz="1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200" b="false" i="false" u="none" strike="noStrike">
                <a:solidFill>
                  <a:srgbClr val="000000"/>
                </a:solidFill>
                <a:ea typeface="Pretendard Regular"/>
              </a:rPr>
              <a:t>챗봇으로</a:t>
            </a:r>
            <a:r>
              <a:rPr lang="en-US" sz="1200" b="false" i="false" u="none" strike="noStrike">
                <a:solidFill>
                  <a:srgbClr val="000000"/>
                </a:solidFill>
                <a:latin typeface="Pretendard Regular"/>
              </a:rPr>
              <a:t>, </a:t>
            </a:r>
            <a:r>
              <a:rPr lang="ko-KR" sz="1200" b="false" i="false" u="none" strike="noStrike">
                <a:solidFill>
                  <a:srgbClr val="000000"/>
                </a:solidFill>
                <a:ea typeface="Pretendard Regular"/>
              </a:rPr>
              <a:t>상품에</a:t>
            </a:r>
            <a:r>
              <a:rPr lang="en-US" sz="1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200" b="false" i="false" u="none" strike="noStrike">
                <a:solidFill>
                  <a:srgbClr val="000000"/>
                </a:solidFill>
                <a:ea typeface="Pretendard Regular"/>
              </a:rPr>
              <a:t>대한</a:t>
            </a:r>
            <a:r>
              <a:rPr lang="en-US" sz="1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200" b="false" i="false" u="none" strike="noStrike">
                <a:solidFill>
                  <a:srgbClr val="000000"/>
                </a:solidFill>
                <a:ea typeface="Pretendard Regular"/>
              </a:rPr>
              <a:t>최저가</a:t>
            </a:r>
            <a:r>
              <a:rPr lang="en-US" sz="1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200" b="false" i="false" u="none" strike="noStrike">
                <a:solidFill>
                  <a:srgbClr val="000000"/>
                </a:solidFill>
                <a:ea typeface="Pretendard Regular"/>
              </a:rPr>
              <a:t>정보를</a:t>
            </a:r>
            <a:r>
              <a:rPr lang="en-US" sz="1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200" b="false" i="false" u="none" strike="noStrike">
                <a:solidFill>
                  <a:srgbClr val="000000"/>
                </a:solidFill>
                <a:ea typeface="Pretendard Regular"/>
              </a:rPr>
              <a:t>제공하여</a:t>
            </a:r>
            <a:r>
              <a:rPr lang="en-US" sz="1200" b="false" i="false" u="none" strike="noStrike">
                <a:solidFill>
                  <a:srgbClr val="000000"/>
                </a:solidFill>
                <a:latin typeface="Pretendard Regular"/>
              </a:rPr>
              <a:t>  </a:t>
            </a:r>
            <a:r>
              <a:rPr lang="ko-KR" sz="1200" b="false" i="false" u="none" strike="noStrike">
                <a:solidFill>
                  <a:srgbClr val="000000"/>
                </a:solidFill>
                <a:ea typeface="Pretendard Regular"/>
              </a:rPr>
              <a:t>소비자의</a:t>
            </a:r>
            <a:r>
              <a:rPr lang="en-US" sz="1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200" b="false" i="false" u="none" strike="noStrike">
                <a:solidFill>
                  <a:srgbClr val="000000"/>
                </a:solidFill>
                <a:ea typeface="Pretendard Regular"/>
              </a:rPr>
              <a:t>합리적</a:t>
            </a:r>
            <a:r>
              <a:rPr lang="en-US" sz="1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200" b="false" i="false" u="none" strike="noStrike">
                <a:solidFill>
                  <a:srgbClr val="000000"/>
                </a:solidFill>
                <a:ea typeface="Pretendard Regular"/>
              </a:rPr>
              <a:t>구매를</a:t>
            </a:r>
            <a:r>
              <a:rPr lang="en-US" sz="1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200" b="false" i="false" u="none" strike="noStrike">
                <a:solidFill>
                  <a:srgbClr val="000000"/>
                </a:solidFill>
                <a:ea typeface="Pretendard Regular"/>
              </a:rPr>
              <a:t>돕는</a:t>
            </a:r>
            <a:r>
              <a:rPr lang="en-US" sz="1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200" b="false" i="false" u="none" strike="noStrike">
                <a:solidFill>
                  <a:srgbClr val="000000"/>
                </a:solidFill>
                <a:ea typeface="Pretendard Regular"/>
              </a:rPr>
              <a:t>서비스입니다</a:t>
            </a:r>
            <a:r>
              <a:rPr lang="en-US" sz="1200" b="false" i="false" u="none" strike="noStrike">
                <a:solidFill>
                  <a:srgbClr val="000000"/>
                </a:solidFill>
                <a:latin typeface="Pretendard Regular"/>
              </a:rPr>
              <a:t>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19100" y="2286000"/>
            <a:ext cx="4787900" cy="203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1100" b="false" i="false" u="none" strike="noStrike" spc="-100">
                <a:solidFill>
                  <a:srgbClr val="F8F8F8"/>
                </a:solidFill>
                <a:ea typeface="Pretendard Bold"/>
              </a:rPr>
              <a:t>마트</a:t>
            </a:r>
            <a:r>
              <a:rPr lang="en-US" sz="1100" b="false" i="false" u="none" strike="noStrike" spc="-100">
                <a:solidFill>
                  <a:srgbClr val="F8F8F8"/>
                </a:solidFill>
                <a:latin typeface="Pretendard Bold"/>
              </a:rPr>
              <a:t> </a:t>
            </a:r>
            <a:r>
              <a:rPr lang="ko-KR" sz="1100" b="false" i="false" u="none" strike="noStrike" spc="-100">
                <a:solidFill>
                  <a:srgbClr val="F8F8F8"/>
                </a:solidFill>
                <a:ea typeface="Pretendard Bold"/>
              </a:rPr>
              <a:t>쇼핑</a:t>
            </a:r>
            <a:r>
              <a:rPr lang="en-US" sz="1100" b="false" i="false" u="none" strike="noStrike" spc="-100">
                <a:solidFill>
                  <a:srgbClr val="F8F8F8"/>
                </a:solidFill>
                <a:latin typeface="Pretendard Bold"/>
              </a:rPr>
              <a:t> </a:t>
            </a:r>
            <a:r>
              <a:rPr lang="ko-KR" sz="1100" b="false" i="false" u="none" strike="noStrike" spc="-100">
                <a:solidFill>
                  <a:srgbClr val="F8F8F8"/>
                </a:solidFill>
                <a:ea typeface="Pretendard Bold"/>
              </a:rPr>
              <a:t>도우미</a:t>
            </a:r>
            <a:r>
              <a:rPr lang="en-US" sz="1100" b="false" i="false" u="none" strike="noStrike" spc="-100">
                <a:solidFill>
                  <a:srgbClr val="F8F8F8"/>
                </a:solidFill>
                <a:latin typeface="Pretendard Bold"/>
              </a:rPr>
              <a:t> </a:t>
            </a:r>
            <a:r>
              <a:rPr lang="ko-KR" sz="1100" b="false" i="false" u="none" strike="noStrike" spc="-100">
                <a:solidFill>
                  <a:srgbClr val="F8F8F8"/>
                </a:solidFill>
                <a:ea typeface="Pretendard Bold"/>
              </a:rPr>
              <a:t>챗봇</a:t>
            </a:r>
            <a:r>
              <a:rPr lang="en-US" sz="1100" b="false" i="false" u="none" strike="noStrike" spc="-100">
                <a:solidFill>
                  <a:srgbClr val="F8F8F8"/>
                </a:solidFill>
                <a:latin typeface="Pretendard Bold"/>
              </a:rPr>
              <a:t> (SmartShopper)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2400" y="444500"/>
            <a:ext cx="53086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000" b="false" i="false" u="none" strike="noStrike" spc="-200">
                <a:solidFill>
                  <a:srgbClr val="000000"/>
                </a:solidFill>
                <a:ea typeface="SB AggroOTF Medium"/>
              </a:rPr>
              <a:t>서비스</a:t>
            </a:r>
            <a:r>
              <a:rPr lang="en-US" sz="2000" b="false" i="false" u="none" strike="noStrike" spc="-2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2000" b="false" i="false" u="none" strike="noStrike" spc="-200">
                <a:solidFill>
                  <a:srgbClr val="000000"/>
                </a:solidFill>
                <a:ea typeface="SB AggroOTF Medium"/>
              </a:rPr>
              <a:t>개요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104900" y="3314700"/>
            <a:ext cx="7620000" cy="279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2400" y="3302000"/>
            <a:ext cx="53086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04800" y="939800"/>
            <a:ext cx="2705100" cy="2184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225800" y="2133600"/>
            <a:ext cx="2095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232400" y="825500"/>
            <a:ext cx="114300" cy="114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029200" y="1079500"/>
            <a:ext cx="25400" cy="254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3213100" y="1308100"/>
            <a:ext cx="2120900" cy="1778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1000" b="false" i="false" u="none" strike="noStrike">
                <a:solidFill>
                  <a:srgbClr val="F15B2D"/>
                </a:solidFill>
                <a:ea typeface="Pretendard Bold"/>
              </a:rPr>
              <a:t>서비스의</a:t>
            </a:r>
            <a:r>
              <a:rPr lang="en-US" sz="1000" b="false" i="false" u="none" strike="noStrike">
                <a:solidFill>
                  <a:srgbClr val="F15B2D"/>
                </a:solidFill>
                <a:latin typeface="Pretendard Bold"/>
              </a:rPr>
              <a:t> </a:t>
            </a:r>
            <a:r>
              <a:rPr lang="ko-KR" sz="1000" b="false" i="false" u="none" strike="noStrike">
                <a:solidFill>
                  <a:srgbClr val="F15B2D"/>
                </a:solidFill>
                <a:ea typeface="Pretendard Bold"/>
              </a:rPr>
              <a:t>주요</a:t>
            </a:r>
            <a:r>
              <a:rPr lang="en-US" sz="1000" b="false" i="false" u="none" strike="noStrike">
                <a:solidFill>
                  <a:srgbClr val="F15B2D"/>
                </a:solidFill>
                <a:latin typeface="Pretendard Bold"/>
              </a:rPr>
              <a:t> </a:t>
            </a:r>
            <a:r>
              <a:rPr lang="ko-KR" sz="1000" b="false" i="false" u="none" strike="noStrike">
                <a:solidFill>
                  <a:srgbClr val="F15B2D"/>
                </a:solidFill>
                <a:ea typeface="Pretendard Bold"/>
              </a:rPr>
              <a:t>목표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13100" y="1536700"/>
            <a:ext cx="2235200" cy="431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-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사용자에게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실시간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가격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정보와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가성비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분석을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제공하여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현명한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소비를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지원</a:t>
            </a:r>
          </a:p>
          <a:p>
            <a:pPr algn="l" lvl="0">
              <a:lnSpc>
                <a:spcPct val="116199"/>
              </a:lnSpc>
            </a:pP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마트별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할인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정보를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제공하여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사용자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선택의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폭을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넓힘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13100" y="2260600"/>
            <a:ext cx="2120900" cy="1778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1000" b="false" i="false" u="none" strike="noStrike">
                <a:solidFill>
                  <a:srgbClr val="F15B2D"/>
                </a:solidFill>
                <a:ea typeface="Pretendard Bold"/>
              </a:rPr>
              <a:t>사용자</a:t>
            </a:r>
            <a:r>
              <a:rPr lang="en-US" sz="1000" b="false" i="false" u="none" strike="noStrike">
                <a:solidFill>
                  <a:srgbClr val="F15B2D"/>
                </a:solidFill>
                <a:latin typeface="Pretendard Bold"/>
              </a:rPr>
              <a:t> </a:t>
            </a:r>
            <a:r>
              <a:rPr lang="ko-KR" sz="1000" b="false" i="false" u="none" strike="noStrike">
                <a:solidFill>
                  <a:srgbClr val="F15B2D"/>
                </a:solidFill>
                <a:ea typeface="Pretendard Bold"/>
              </a:rPr>
              <a:t>및</a:t>
            </a:r>
            <a:r>
              <a:rPr lang="en-US" sz="1000" b="false" i="false" u="none" strike="noStrike">
                <a:solidFill>
                  <a:srgbClr val="F15B2D"/>
                </a:solidFill>
                <a:latin typeface="Pretendard Bold"/>
              </a:rPr>
              <a:t> </a:t>
            </a:r>
            <a:r>
              <a:rPr lang="ko-KR" sz="1000" b="false" i="false" u="none" strike="noStrike">
                <a:solidFill>
                  <a:srgbClr val="F15B2D"/>
                </a:solidFill>
                <a:ea typeface="Pretendard Bold"/>
              </a:rPr>
              <a:t>사회적</a:t>
            </a:r>
            <a:r>
              <a:rPr lang="en-US" sz="1000" b="false" i="false" u="none" strike="noStrike">
                <a:solidFill>
                  <a:srgbClr val="F15B2D"/>
                </a:solidFill>
                <a:latin typeface="Pretendard Bold"/>
              </a:rPr>
              <a:t> </a:t>
            </a:r>
            <a:r>
              <a:rPr lang="ko-KR" sz="1000" b="false" i="false" u="none" strike="noStrike">
                <a:solidFill>
                  <a:srgbClr val="F15B2D"/>
                </a:solidFill>
                <a:ea typeface="Pretendard Bold"/>
              </a:rPr>
              <a:t>기여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213100" y="2552700"/>
            <a:ext cx="2120900" cy="571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쇼핑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시간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및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비용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절감</a:t>
            </a:r>
          </a:p>
          <a:p>
            <a:pPr algn="l" lvl="0">
              <a:lnSpc>
                <a:spcPct val="116199"/>
              </a:lnSpc>
            </a:pP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현명한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소비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의사결정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지원</a:t>
            </a:r>
          </a:p>
          <a:p>
            <a:pPr algn="l" lvl="0">
              <a:lnSpc>
                <a:spcPct val="116199"/>
              </a:lnSpc>
            </a:pP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소비자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권익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향상</a:t>
            </a:r>
          </a:p>
          <a:p>
            <a:pPr algn="l" lvl="0">
              <a:lnSpc>
                <a:spcPct val="116199"/>
              </a:lnSpc>
            </a:pP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마트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간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건전한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경쟁</a:t>
            </a:r>
            <a:r>
              <a:rPr lang="en-US" sz="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800" b="false" i="false" u="none" strike="noStrike">
                <a:solidFill>
                  <a:srgbClr val="000000"/>
                </a:solidFill>
                <a:ea typeface="Pretendard Regular"/>
              </a:rPr>
              <a:t>유도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2400" y="444500"/>
            <a:ext cx="53086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000" b="false" i="false" u="none" strike="noStrike" spc="-200">
                <a:solidFill>
                  <a:srgbClr val="000000"/>
                </a:solidFill>
                <a:ea typeface="SB AggroOTF Medium"/>
              </a:rPr>
              <a:t>서비스</a:t>
            </a:r>
            <a:r>
              <a:rPr lang="en-US" sz="2000" b="false" i="false" u="none" strike="noStrike" spc="-2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2000" b="false" i="false" u="none" strike="noStrike" spc="-200">
                <a:solidFill>
                  <a:srgbClr val="000000"/>
                </a:solidFill>
                <a:ea typeface="SB AggroOTF Medium"/>
              </a:rPr>
              <a:t>목표</a:t>
            </a:r>
            <a:r>
              <a:rPr lang="en-US" sz="2000" b="false" i="false" u="none" strike="noStrike" spc="-2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2000" b="false" i="false" u="none" strike="noStrike" spc="-200">
                <a:solidFill>
                  <a:srgbClr val="000000"/>
                </a:solidFill>
                <a:ea typeface="SB AggroOTF Medium"/>
              </a:rPr>
              <a:t>및</a:t>
            </a:r>
            <a:r>
              <a:rPr lang="en-US" sz="2000" b="false" i="false" u="none" strike="noStrike" spc="-2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2000" b="false" i="false" u="none" strike="noStrike" spc="-200">
                <a:solidFill>
                  <a:srgbClr val="000000"/>
                </a:solidFill>
                <a:ea typeface="SB AggroOTF Medium"/>
              </a:rPr>
              <a:t>기대효과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104900" y="3314700"/>
            <a:ext cx="7620000" cy="279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2400" y="3302000"/>
            <a:ext cx="5308600" cy="254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356100" y="2540000"/>
            <a:ext cx="1016000" cy="2667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1500" b="false" i="false" u="none" strike="noStrike" spc="-100">
                <a:solidFill>
                  <a:srgbClr val="000000"/>
                </a:solidFill>
                <a:ea typeface="SB AggroOTF Bold"/>
              </a:rPr>
              <a:t>대학생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54000" y="2057400"/>
            <a:ext cx="22479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84200" y="952500"/>
            <a:ext cx="292100" cy="2286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622300" y="965200"/>
            <a:ext cx="215900" cy="13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01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943100" y="952500"/>
            <a:ext cx="292100" cy="2286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981200" y="965200"/>
            <a:ext cx="215900" cy="13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02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352800" y="952500"/>
            <a:ext cx="292100" cy="2286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3390900" y="965200"/>
            <a:ext cx="215900" cy="13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03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724400" y="952500"/>
            <a:ext cx="292100" cy="228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42900" y="1333500"/>
            <a:ext cx="977900" cy="965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25600" y="1308100"/>
            <a:ext cx="977900" cy="990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022600" y="1308100"/>
            <a:ext cx="977900" cy="990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368800" y="1308100"/>
            <a:ext cx="1003300" cy="1003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676400" y="2057400"/>
            <a:ext cx="2247900" cy="12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073400" y="2057400"/>
            <a:ext cx="2247900" cy="1270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4762500" y="965200"/>
            <a:ext cx="215900" cy="13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800" b="true" i="false" u="none" strike="noStrike">
                <a:solidFill>
                  <a:srgbClr val="000000"/>
                </a:solidFill>
                <a:latin typeface="SB AggroOTF Medium"/>
              </a:rPr>
              <a:t>04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997200" y="2540000"/>
            <a:ext cx="1016000" cy="2667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1500" b="false" i="false" u="none" strike="noStrike" spc="-100">
                <a:solidFill>
                  <a:srgbClr val="000000"/>
                </a:solidFill>
                <a:ea typeface="SB AggroOTF Bold"/>
              </a:rPr>
              <a:t>주부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00200" y="2540000"/>
            <a:ext cx="1016000" cy="2667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1500" b="false" i="false" u="none" strike="noStrike" spc="-100">
                <a:solidFill>
                  <a:srgbClr val="000000"/>
                </a:solidFill>
                <a:ea typeface="SB AggroOTF Bold"/>
              </a:rPr>
              <a:t>쇼핑</a:t>
            </a:r>
            <a:r>
              <a:rPr lang="en-US" sz="1500" b="false" i="false" u="none" strike="noStrike" spc="-100">
                <a:solidFill>
                  <a:srgbClr val="000000"/>
                </a:solidFill>
                <a:latin typeface="SB AggroOTF Bold"/>
              </a:rPr>
              <a:t> </a:t>
            </a:r>
            <a:r>
              <a:rPr lang="ko-KR" sz="1500" b="false" i="false" u="none" strike="noStrike" spc="-100">
                <a:solidFill>
                  <a:srgbClr val="000000"/>
                </a:solidFill>
                <a:ea typeface="SB AggroOTF Bold"/>
              </a:rPr>
              <a:t>애호가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66700" y="2540000"/>
            <a:ext cx="1066800" cy="2667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1500" b="false" i="false" u="none" strike="noStrike" spc="-100">
                <a:solidFill>
                  <a:srgbClr val="000000"/>
                </a:solidFill>
                <a:ea typeface="SB AggroOTF Bold"/>
              </a:rPr>
              <a:t>일반</a:t>
            </a:r>
            <a:r>
              <a:rPr lang="en-US" sz="1500" b="false" i="false" u="none" strike="noStrike" spc="-100">
                <a:solidFill>
                  <a:srgbClr val="000000"/>
                </a:solidFill>
                <a:latin typeface="SB AggroOTF Bold"/>
              </a:rPr>
              <a:t> </a:t>
            </a:r>
            <a:r>
              <a:rPr lang="ko-KR" sz="1500" b="false" i="false" u="none" strike="noStrike" spc="-100">
                <a:solidFill>
                  <a:srgbClr val="000000"/>
                </a:solidFill>
                <a:ea typeface="SB AggroOTF Bold"/>
              </a:rPr>
              <a:t>소비자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5100" y="457200"/>
            <a:ext cx="52959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타겟</a:t>
            </a:r>
            <a:r>
              <a:rPr lang="en-US" sz="18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사용자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52400" y="3302000"/>
            <a:ext cx="53086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104900" y="3314700"/>
            <a:ext cx="7620000" cy="27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35000" y="977900"/>
            <a:ext cx="1968500" cy="558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022600" y="977900"/>
            <a:ext cx="1968500" cy="558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787400" y="1066800"/>
            <a:ext cx="1676400" cy="241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400" b="false" i="false" u="none" strike="noStrike">
                <a:solidFill>
                  <a:srgbClr val="000000"/>
                </a:solidFill>
                <a:ea typeface="Pretendard Bold"/>
              </a:rPr>
              <a:t>데이터</a:t>
            </a:r>
            <a:r>
              <a:rPr lang="en-US" sz="1400" b="false" i="false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1400" b="false" i="false" u="none" strike="noStrike">
                <a:solidFill>
                  <a:srgbClr val="000000"/>
                </a:solidFill>
                <a:ea typeface="Pretendard Bold"/>
              </a:rPr>
              <a:t>최적화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35000" y="2146300"/>
            <a:ext cx="1968500" cy="558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022600" y="2146300"/>
            <a:ext cx="1968500" cy="558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813300" y="825500"/>
            <a:ext cx="139700" cy="139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270500" y="1104900"/>
            <a:ext cx="25400" cy="25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20700" y="1866900"/>
            <a:ext cx="139700" cy="139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66700" y="2197100"/>
            <a:ext cx="25400" cy="25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2760000">
            <a:off x="4902200" y="2819400"/>
            <a:ext cx="622300" cy="673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2160000">
            <a:off x="76200" y="800100"/>
            <a:ext cx="508000" cy="5461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028700" y="1498600"/>
            <a:ext cx="1498600" cy="698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7029"/>
              </a:lnSpc>
            </a:pPr>
            <a:r>
              <a:rPr lang="en-US" sz="1300" b="false" i="false" u="none" strike="noStrike" spc="-100">
                <a:solidFill>
                  <a:srgbClr val="000000"/>
                </a:solidFill>
                <a:latin typeface="Pretendard Regular"/>
              </a:rPr>
              <a:t>chunk size : 100, Overlap : 100</a:t>
            </a:r>
          </a:p>
          <a:p>
            <a:pPr algn="l" lvl="0">
              <a:lnSpc>
                <a:spcPct val="117029"/>
              </a:lnSpc>
            </a:pPr>
            <a:r>
              <a:rPr lang="en-US" sz="1300" b="false" i="false" u="none" strike="noStrike" spc="-100">
                <a:solidFill>
                  <a:srgbClr val="000000"/>
                </a:solidFill>
                <a:latin typeface="Pretendard Regular"/>
              </a:rPr>
              <a:t/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149600" y="1536700"/>
            <a:ext cx="1524000" cy="228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117029"/>
              </a:lnSpc>
            </a:pPr>
            <a:r>
              <a:rPr lang="en-US" sz="1300" b="false" i="false" u="none" strike="noStrike" spc="-100">
                <a:solidFill>
                  <a:srgbClr val="000000"/>
                </a:solidFill>
                <a:latin typeface="Pretendard Regular"/>
              </a:rPr>
              <a:t>Pinecone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89000" y="2781300"/>
            <a:ext cx="1498600" cy="469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7029"/>
              </a:lnSpc>
            </a:pPr>
            <a:r>
              <a:rPr lang="en-US" sz="1300" b="false" i="false" u="none" strike="noStrike" spc="-100">
                <a:solidFill>
                  <a:srgbClr val="000000"/>
                </a:solidFill>
                <a:latin typeface="Pretendard Regular"/>
              </a:rPr>
              <a:t>OpenAI 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Pretendard Regular"/>
              </a:rPr>
              <a:t>Embeddings</a:t>
            </a:r>
          </a:p>
          <a:p>
            <a:pPr algn="l" lvl="0">
              <a:lnSpc>
                <a:spcPct val="117029"/>
              </a:lnSpc>
            </a:pPr>
            <a:r>
              <a:rPr lang="en-US" sz="1300" b="false" i="false" u="none" strike="noStrike" spc="-100">
                <a:solidFill>
                  <a:srgbClr val="000000"/>
                </a:solidFill>
                <a:latin typeface="Pretendard Regular"/>
              </a:rPr>
              <a:t/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857500" y="2692400"/>
            <a:ext cx="1892300" cy="698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117029"/>
              </a:lnSpc>
            </a:pPr>
            <a:r>
              <a:rPr lang="en-US" sz="1300" b="false" i="false" u="none" strike="noStrike" spc="-100">
                <a:solidFill>
                  <a:srgbClr val="000000"/>
                </a:solidFill>
                <a:latin typeface="Pretendard Regular"/>
              </a:rPr>
              <a:t>top-k = 5, </a:t>
            </a:r>
          </a:p>
          <a:p>
            <a:pPr algn="r" lvl="0">
              <a:lnSpc>
                <a:spcPct val="117029"/>
              </a:lnSpc>
            </a:pPr>
            <a:r>
              <a:rPr lang="ko-KR" sz="1300" b="false" i="false" u="none" strike="noStrike" spc="-100">
                <a:solidFill>
                  <a:srgbClr val="000000"/>
                </a:solidFill>
                <a:ea typeface="Pretendard Regular"/>
              </a:rPr>
              <a:t>유사도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300" b="false" i="false" u="none" strike="noStrike" spc="-100">
                <a:solidFill>
                  <a:srgbClr val="000000"/>
                </a:solidFill>
                <a:ea typeface="Pretendard Regular"/>
              </a:rPr>
              <a:t>임계값</a:t>
            </a:r>
            <a:r>
              <a:rPr lang="en-US" sz="1300" b="false" i="false" u="none" strike="noStrike" spc="-100">
                <a:solidFill>
                  <a:srgbClr val="000000"/>
                </a:solidFill>
                <a:latin typeface="Pretendard Regular"/>
              </a:rPr>
              <a:t> = 0.7</a:t>
            </a:r>
          </a:p>
          <a:p>
            <a:pPr algn="r" lvl="0">
              <a:lnSpc>
                <a:spcPct val="117029"/>
              </a:lnSpc>
            </a:pPr>
            <a:r>
              <a:rPr lang="en-US" sz="1300" b="false" i="false" u="none" strike="noStrike" spc="-100">
                <a:solidFill>
                  <a:srgbClr val="000000"/>
                </a:solidFill>
                <a:latin typeface="Pretendard Regular"/>
              </a:rPr>
              <a:t/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162300" y="1066800"/>
            <a:ext cx="1676400" cy="241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400" b="false" i="false" u="none" strike="noStrike">
                <a:solidFill>
                  <a:srgbClr val="000000"/>
                </a:solidFill>
                <a:ea typeface="Pretendard Bold"/>
              </a:rPr>
              <a:t>벡터</a:t>
            </a:r>
            <a:r>
              <a:rPr lang="en-US" sz="1400" b="false" i="false" u="none" strike="noStrike">
                <a:solidFill>
                  <a:srgbClr val="000000"/>
                </a:solidFill>
                <a:latin typeface="Pretendard Bold"/>
              </a:rPr>
              <a:t> DB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87400" y="2247900"/>
            <a:ext cx="1676400" cy="241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400" b="false" i="false" u="none" strike="noStrike">
                <a:solidFill>
                  <a:srgbClr val="000000"/>
                </a:solidFill>
                <a:ea typeface="Pretendard Bold"/>
              </a:rPr>
              <a:t>임베딩</a:t>
            </a:r>
            <a:r>
              <a:rPr lang="en-US" sz="1400" b="false" i="false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1400" b="false" i="false" u="none" strike="noStrike">
                <a:solidFill>
                  <a:srgbClr val="000000"/>
                </a:solidFill>
                <a:ea typeface="Pretendard Bold"/>
              </a:rPr>
              <a:t>모델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162300" y="2247900"/>
            <a:ext cx="1676400" cy="241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400" b="false" i="false" u="none" strike="noStrike">
                <a:solidFill>
                  <a:srgbClr val="000000"/>
                </a:solidFill>
                <a:ea typeface="Pretendard Bold"/>
              </a:rPr>
              <a:t>하이퍼</a:t>
            </a:r>
            <a:r>
              <a:rPr lang="en-US" sz="1400" b="false" i="false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1400" b="false" i="false" u="none" strike="noStrike">
                <a:solidFill>
                  <a:srgbClr val="000000"/>
                </a:solidFill>
                <a:ea typeface="Pretendard Bold"/>
              </a:rPr>
              <a:t>파라미터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5100" y="457200"/>
            <a:ext cx="52959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SB AggroOTF Medium"/>
              </a:rPr>
              <a:t>RAG </a:t>
            </a: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파이프라인</a:t>
            </a:r>
            <a:r>
              <a:rPr lang="en-US" sz="18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설계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104900" y="3314700"/>
            <a:ext cx="7620000" cy="2794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58800" y="2603500"/>
            <a:ext cx="139700" cy="139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17500" y="2921000"/>
            <a:ext cx="254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38700" y="1181100"/>
            <a:ext cx="139700" cy="139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295900" y="1460500"/>
            <a:ext cx="254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380000">
            <a:off x="304800" y="1117600"/>
            <a:ext cx="495300" cy="520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04800" y="965200"/>
            <a:ext cx="5016500" cy="23241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65100" y="457200"/>
            <a:ext cx="52959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초기</a:t>
            </a:r>
            <a:r>
              <a:rPr lang="en-US" sz="18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화면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52400" y="3302000"/>
            <a:ext cx="53086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104900" y="3314700"/>
            <a:ext cx="7620000" cy="2794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58800" y="2603500"/>
            <a:ext cx="139700" cy="139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17500" y="2921000"/>
            <a:ext cx="254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838700" y="1181100"/>
            <a:ext cx="139700" cy="139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295900" y="1460500"/>
            <a:ext cx="254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2160000">
            <a:off x="4889500" y="2781300"/>
            <a:ext cx="635000" cy="685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1380000">
            <a:off x="304800" y="1117600"/>
            <a:ext cx="495300" cy="520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63600" y="800100"/>
            <a:ext cx="3949700" cy="22352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65100" y="457200"/>
            <a:ext cx="52959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상품</a:t>
            </a:r>
            <a:r>
              <a:rPr lang="en-US" sz="18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가격</a:t>
            </a:r>
            <a:r>
              <a:rPr lang="en-US" sz="18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문의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104900" y="3314700"/>
            <a:ext cx="7620000" cy="2794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44500" y="660400"/>
            <a:ext cx="52197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SB AggroOTF Medium"/>
              </a:rPr>
              <a:t>GPT</a:t>
            </a: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와</a:t>
            </a:r>
            <a:r>
              <a:rPr lang="en-US" sz="1800" b="false" i="false" u="none" strike="noStrike" spc="-100">
                <a:solidFill>
                  <a:srgbClr val="000000"/>
                </a:solidFill>
                <a:latin typeface="SB AggroOTF Medium"/>
              </a:rPr>
              <a:t> </a:t>
            </a:r>
            <a:r>
              <a:rPr lang="ko-KR" sz="1800" b="false" i="false" u="none" strike="noStrike" spc="-100">
                <a:solidFill>
                  <a:srgbClr val="000000"/>
                </a:solidFill>
                <a:ea typeface="SB AggroOTF Medium"/>
              </a:rPr>
              <a:t>비교분석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54000" y="393700"/>
            <a:ext cx="114300" cy="114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3500" y="647700"/>
            <a:ext cx="254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048000" y="241300"/>
            <a:ext cx="2286000" cy="1663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048000" y="2057400"/>
            <a:ext cx="2286000" cy="1701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54000" y="1295400"/>
            <a:ext cx="2552700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