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9" r:id="rId8"/>
    <p:sldId id="263" r:id="rId9"/>
    <p:sldId id="258" r:id="rId10"/>
    <p:sldId id="264" r:id="rId11"/>
    <p:sldId id="265" r:id="rId12"/>
    <p:sldId id="266" r:id="rId13"/>
    <p:sldId id="267" r:id="rId14"/>
    <p:sldId id="271" r:id="rId15"/>
    <p:sldId id="268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81D08-692D-4B33-A95F-96D237B5C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3C7012-26BE-4CB6-B41F-78B7F2DC8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EB930-5910-467F-8B4A-553BB9AD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3DFB-E8FF-4E10-B21E-6A642F76803E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64626-E59A-4691-8C04-57CF3799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218E5-D1C7-462F-99BE-AD673D98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AF09-BFE8-478E-A0D1-7867CCDCD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5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2EE53-3B21-4502-9A0F-8B6F0F8D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89A26F-DC7D-41BB-B94D-24F997FFF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E4799-5B32-475B-8B0C-2E79D1C7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3DFB-E8FF-4E10-B21E-6A642F76803E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26E11-3287-47FE-AFB3-E6450F07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CC0C9-B1B8-48D4-8423-8B08FBC4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AF09-BFE8-478E-A0D1-7867CCDCD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8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7C5BF4-9AAC-4721-99D4-7F9563DA1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8BC221-70AB-438A-ACED-8A23BB42B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EA316-D130-4AAC-8CC0-A4DE89EB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3DFB-E8FF-4E10-B21E-6A642F76803E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84F65-A6C3-4467-A127-E8E957DC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5C52E-0CF1-469D-A895-BB61AA63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AF09-BFE8-478E-A0D1-7867CCDCD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B32EF-9D37-4F00-AC7D-7FD5B187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3DCDE-8B6C-47E5-8C89-5EF39E0D8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17CE7-3B22-4D6B-9BFB-1BE77BBB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3DFB-E8FF-4E10-B21E-6A642F76803E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3E589-E4F9-4030-9565-43D4CAF1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25B76-5D1E-4F01-8F8A-11958374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AF09-BFE8-478E-A0D1-7867CCDCD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28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9E86C-2D6A-4387-962E-EBE6A217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E7B0F-910E-4468-A748-AE67CEA00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A0801-2331-46BB-A1E2-5C0012E3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3DFB-E8FF-4E10-B21E-6A642F76803E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C2ED7-A707-4EA3-AA60-12E0382CD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E4797-DB28-4228-B300-5554F4D8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AF09-BFE8-478E-A0D1-7867CCDCD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52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4C239-6A63-4AB4-8BD5-2C6262F7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FA5960-0028-4B78-90BC-D7FBC3993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BB5753-909F-4CC3-9034-908EC3FFC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C8A92D-1262-449B-953F-7A2F2059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3DFB-E8FF-4E10-B21E-6A642F76803E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59EBD1-7AED-4979-A046-9F7BB468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D78FF9-848C-44D5-9F8D-C7C5F264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AF09-BFE8-478E-A0D1-7867CCDCD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57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D3A4E-BAA5-4216-95AB-559C0161A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AEA16B-5762-4EFC-AC36-6010FE039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06ACB6-008D-4B66-9568-1EFA18183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425CE2-7D92-405F-A80C-A90BF2493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D25C52-B50F-4E9D-9096-1FE57F6D1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C360F0-D533-47FC-AADA-94EC1C7D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3DFB-E8FF-4E10-B21E-6A642F76803E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E43B1A-DD85-469D-9910-45F4DE0F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C95AB1-D343-4D3A-8A42-47E0D605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AF09-BFE8-478E-A0D1-7867CCDCD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30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EB789-49EB-4B2C-9591-27328616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6FEE6-C7F8-4D69-9142-B5CF53FD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3DFB-E8FF-4E10-B21E-6A642F76803E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ECE5EB-5060-4ECC-BA48-517A765A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35BD21-EB5A-41F5-BDDF-C87FF5D8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AF09-BFE8-478E-A0D1-7867CCDCD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1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EF6A3C-F8D5-4A53-952F-2C9B81B7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3DFB-E8FF-4E10-B21E-6A642F76803E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16D76-DC42-4308-88A8-1F6E8FBF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3358F3-581E-4047-9358-CA1EF326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AF09-BFE8-478E-A0D1-7867CCDCD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58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DC067-C818-48D6-A6E9-141701D4C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CEBEB-89A2-4746-B270-9A59AA0CD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3E730B-1F3E-4493-BF93-F92B31CE7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021DDF-40E9-4C77-915E-FCDD9805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3DFB-E8FF-4E10-B21E-6A642F76803E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6BE88-E4BD-42AB-88C3-5224F346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0D1AF2-D97E-42CA-81A8-BAE3D43C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AF09-BFE8-478E-A0D1-7867CCDCD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90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338E8-F2EF-48AA-84E6-C59CD859A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C7BE8C-6897-4F24-AB2E-C5D2F1F6A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4C0F29-E8F6-474D-BD39-20C8A0CF8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6AA6C4-0EDA-4D90-A5EA-17787633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3DFB-E8FF-4E10-B21E-6A642F76803E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CBB9B-57DA-4240-A459-F860859C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07121C-2B14-4B8E-A2C1-08234BBD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AF09-BFE8-478E-A0D1-7867CCDCD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52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B5C741-DFD1-442E-8A78-53D91740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070037-5E28-4E13-B7D8-ADA0487F3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DDD21-BE38-40DC-8E55-B5C6AD7BD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3DFB-E8FF-4E10-B21E-6A642F76803E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F6E06-946F-4931-8632-7B78A3871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5E1DD-71F9-4C66-8866-8D1C5CBD7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8AF09-BFE8-478E-A0D1-7867CCDCD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4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54BD6-FA3F-43D6-B77C-997E391CF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45BB8-1643-41C8-BB29-B1C5072361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kopo41</a:t>
            </a:r>
            <a:r>
              <a:rPr lang="ko-KR" altLang="en-US" dirty="0"/>
              <a:t> </a:t>
            </a:r>
            <a:r>
              <a:rPr lang="ko-KR" altLang="en-US" dirty="0" err="1"/>
              <a:t>최한솔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391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C75415-52CB-4191-968F-CA2EC840371F}"/>
              </a:ext>
            </a:extLst>
          </p:cNvPr>
          <p:cNvSpPr/>
          <p:nvPr/>
        </p:nvSpPr>
        <p:spPr>
          <a:xfrm>
            <a:off x="105796" y="104866"/>
            <a:ext cx="8084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복합 변수 선형 회귀 분석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D9FD97-1D55-4D28-874E-08B25F69F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42" y="1272209"/>
            <a:ext cx="4933950" cy="53493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6CF205-F151-4886-9358-F48D75BC1AAF}"/>
              </a:ext>
            </a:extLst>
          </p:cNvPr>
          <p:cNvSpPr txBox="1"/>
          <p:nvPr/>
        </p:nvSpPr>
        <p:spPr>
          <a:xfrm>
            <a:off x="5077653" y="1448089"/>
            <a:ext cx="697064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-KR" altLang="en-US" dirty="0"/>
              <a:t>독립변수 </a:t>
            </a:r>
            <a:r>
              <a:rPr lang="en-US" altLang="ko-KR" dirty="0"/>
              <a:t>X 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실제 값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</a:p>
          <a:p>
            <a:pPr marL="609600" lvl="1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altLang="ko-KR" dirty="0"/>
              <a:t>	</a:t>
            </a:r>
          </a:p>
          <a:p>
            <a:pPr marL="609600" lvl="1" algn="l" rtl="0">
              <a:spcBef>
                <a:spcPts val="0"/>
              </a:spcBef>
              <a:spcAft>
                <a:spcPts val="0"/>
              </a:spcAft>
              <a:buSzPts val="1200"/>
            </a:pPr>
            <a:endParaRPr lang="en-US" altLang="ko-KR" dirty="0"/>
          </a:p>
          <a:p>
            <a:pPr marL="609600" lvl="1" algn="l" rtl="0">
              <a:spcBef>
                <a:spcPts val="0"/>
              </a:spcBef>
              <a:spcAft>
                <a:spcPts val="0"/>
              </a:spcAft>
              <a:buSzPts val="1200"/>
            </a:pPr>
            <a:endParaRPr lang="en-US" altLang="ko-KR" dirty="0"/>
          </a:p>
          <a:p>
            <a:pPr marL="609600" lvl="1" algn="l" rtl="0">
              <a:spcBef>
                <a:spcPts val="0"/>
              </a:spcBef>
              <a:spcAft>
                <a:spcPts val="0"/>
              </a:spcAft>
              <a:buSzPts val="1200"/>
            </a:pPr>
            <a:endParaRPr lang="en-US" altLang="ko-KR" dirty="0"/>
          </a:p>
          <a:p>
            <a:pPr marL="609600" lvl="1" algn="l" rtl="0">
              <a:spcBef>
                <a:spcPts val="0"/>
              </a:spcBef>
              <a:spcAft>
                <a:spcPts val="0"/>
              </a:spcAft>
              <a:buSzPts val="1200"/>
            </a:pPr>
            <a:endParaRPr lang="en-US" altLang="ko-KR" dirty="0"/>
          </a:p>
          <a:p>
            <a:pPr marL="609600" lvl="1" algn="l" rtl="0">
              <a:spcBef>
                <a:spcPts val="0"/>
              </a:spcBef>
              <a:spcAft>
                <a:spcPts val="0"/>
              </a:spcAft>
              <a:buSzPts val="1200"/>
            </a:pPr>
            <a:endParaRPr lang="en-US" altLang="ko-KR" dirty="0"/>
          </a:p>
          <a:p>
            <a:pPr marL="609600" lvl="1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altLang="ko-KR" dirty="0"/>
              <a:t>=&gt; </a:t>
            </a:r>
            <a:r>
              <a:rPr lang="ko-KR" altLang="en-US" dirty="0"/>
              <a:t>평균 </a:t>
            </a:r>
            <a:r>
              <a:rPr lang="en-US" altLang="ko-KR" dirty="0"/>
              <a:t>0, </a:t>
            </a:r>
            <a:r>
              <a:rPr lang="ko-KR" altLang="en-US" dirty="0"/>
              <a:t>표준편차 </a:t>
            </a:r>
            <a:r>
              <a:rPr lang="en-US" altLang="ko-KR" dirty="0"/>
              <a:t>1</a:t>
            </a:r>
            <a:r>
              <a:rPr lang="ko-KR" altLang="en-US" dirty="0"/>
              <a:t>을 가지는 </a:t>
            </a:r>
            <a:r>
              <a:rPr lang="en-US" altLang="ko-KR" dirty="0"/>
              <a:t>x1TrainData, x2TrainData</a:t>
            </a:r>
          </a:p>
          <a:p>
            <a:pPr marL="609600" lvl="1" algn="l" rtl="0">
              <a:spcBef>
                <a:spcPts val="0"/>
              </a:spcBef>
              <a:spcAft>
                <a:spcPts val="0"/>
              </a:spcAft>
              <a:buSzPts val="1200"/>
            </a:pPr>
            <a:endParaRPr lang="en-US" altLang="ko-KR" dirty="0"/>
          </a:p>
          <a:p>
            <a:pPr marL="609600" lvl="1" algn="l" rtl="0">
              <a:spcBef>
                <a:spcPts val="0"/>
              </a:spcBef>
              <a:spcAft>
                <a:spcPts val="0"/>
              </a:spcAft>
              <a:buSzPts val="1200"/>
            </a:pPr>
            <a:endParaRPr lang="en-US" altLang="ko-KR" dirty="0"/>
          </a:p>
          <a:p>
            <a:pPr marL="609600" lvl="1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altLang="ko-KR" dirty="0"/>
              <a:t>y=10 * x1 + 5.5 * x2 + 3 </a:t>
            </a:r>
            <a:r>
              <a:rPr lang="en-US" altLang="ko-KR" dirty="0" err="1"/>
              <a:t>np.random.normal</a:t>
            </a:r>
            <a:r>
              <a:rPr lang="en-US" altLang="ko-KR" dirty="0"/>
              <a:t>(0.0, 3) </a:t>
            </a:r>
            <a:r>
              <a:rPr lang="ko-KR" altLang="en-US" dirty="0"/>
              <a:t>식에 </a:t>
            </a:r>
            <a:endParaRPr lang="en-US" altLang="ko-KR" dirty="0"/>
          </a:p>
          <a:p>
            <a:pPr marL="609600" lvl="1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ko-KR" altLang="en-US" dirty="0"/>
              <a:t>학습데이터를 대입하여 실제 값 계산</a:t>
            </a:r>
            <a:endParaRPr lang="en-US" altLang="ko-KR" dirty="0"/>
          </a:p>
          <a:p>
            <a:pPr marL="609600" lvl="1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altLang="ko-KR" dirty="0"/>
              <a:t>=&gt; </a:t>
            </a:r>
            <a:r>
              <a:rPr lang="ko-KR" altLang="en-US" dirty="0"/>
              <a:t>평균 </a:t>
            </a:r>
            <a:r>
              <a:rPr lang="en-US" altLang="ko-KR" dirty="0"/>
              <a:t>0, </a:t>
            </a:r>
            <a:r>
              <a:rPr lang="ko-KR" altLang="en-US" dirty="0" err="1"/>
              <a:t>표준편자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74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C75415-52CB-4191-968F-CA2EC840371F}"/>
              </a:ext>
            </a:extLst>
          </p:cNvPr>
          <p:cNvSpPr/>
          <p:nvPr/>
        </p:nvSpPr>
        <p:spPr>
          <a:xfrm>
            <a:off x="105796" y="104866"/>
            <a:ext cx="8084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복합 변수 선형 회귀 분석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878A26-51EC-4EEB-BE1C-1E44447B4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21" y="1264961"/>
            <a:ext cx="5772150" cy="5229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89177A-A685-400C-A46F-06C74794E80E}"/>
              </a:ext>
            </a:extLst>
          </p:cNvPr>
          <p:cNvSpPr txBox="1"/>
          <p:nvPr/>
        </p:nvSpPr>
        <p:spPr>
          <a:xfrm>
            <a:off x="5301088" y="155994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-KR" altLang="en-US" dirty="0"/>
              <a:t>학습데이터 </a:t>
            </a:r>
            <a:r>
              <a:rPr lang="en-US" altLang="ko-KR" dirty="0"/>
              <a:t>X1, X2 </a:t>
            </a:r>
            <a:r>
              <a:rPr lang="ko-KR" altLang="en-US" dirty="0"/>
              <a:t>에 대한 </a:t>
            </a:r>
            <a:r>
              <a:rPr lang="en-US" altLang="ko-KR" dirty="0"/>
              <a:t>W(Weight) </a:t>
            </a:r>
            <a:r>
              <a:rPr lang="ko-KR" altLang="en-US" dirty="0"/>
              <a:t>변수 </a:t>
            </a:r>
            <a:r>
              <a:rPr lang="en-US" altLang="ko-KR" dirty="0"/>
              <a:t>2</a:t>
            </a:r>
            <a:r>
              <a:rPr lang="ko-KR" altLang="en-US" dirty="0"/>
              <a:t>개 선언</a:t>
            </a:r>
            <a:r>
              <a:rPr lang="en-US" altLang="ko-KR" dirty="0"/>
              <a:t>, b(bias)</a:t>
            </a:r>
            <a:r>
              <a:rPr lang="ko-KR" altLang="en-US" dirty="0"/>
              <a:t>변수 선언</a:t>
            </a:r>
            <a:endParaRPr lang="en-US" altLang="ko-KR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endParaRPr lang="ko-KR" altLang="en-US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-KR" altLang="en-US" dirty="0"/>
              <a:t>학습데이터에 대한 입력공간을 </a:t>
            </a:r>
            <a:r>
              <a:rPr lang="en-US" altLang="ko-KR" dirty="0"/>
              <a:t>placeholder</a:t>
            </a:r>
            <a:r>
              <a:rPr lang="ko-KR" altLang="en-US" dirty="0"/>
              <a:t>로 </a:t>
            </a:r>
            <a:endParaRPr lang="en-US" altLang="ko-KR" dirty="0"/>
          </a:p>
          <a:p>
            <a:pPr marL="609600" lvl="1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altLang="ko-KR" dirty="0"/>
              <a:t>	</a:t>
            </a:r>
            <a:r>
              <a:rPr lang="ko-KR" altLang="en-US" dirty="0"/>
              <a:t>선언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98806-C02A-4F22-BC53-EFA25F86EF6C}"/>
              </a:ext>
            </a:extLst>
          </p:cNvPr>
          <p:cNvSpPr txBox="1"/>
          <p:nvPr/>
        </p:nvSpPr>
        <p:spPr>
          <a:xfrm>
            <a:off x="5582893" y="4120762"/>
            <a:ext cx="6168886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-KR" altLang="en-US" sz="1400" dirty="0"/>
              <a:t>학습 데이터의 특성을 대표하는 가설 수식 작성</a:t>
            </a: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-KR" altLang="en-US" sz="1400" dirty="0"/>
              <a:t>가설 수식에 학습데이터 </a:t>
            </a:r>
            <a:r>
              <a:rPr lang="en-US" altLang="ko-KR" sz="1400" dirty="0"/>
              <a:t>x </a:t>
            </a:r>
            <a:r>
              <a:rPr lang="ko-KR" altLang="en-US" sz="1400" dirty="0"/>
              <a:t>의 값을 입력한 </a:t>
            </a:r>
            <a:r>
              <a:rPr lang="ko-KR" altLang="en-US" sz="1400" dirty="0" err="1"/>
              <a:t>결괏값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예측값</a:t>
            </a:r>
            <a:r>
              <a:rPr lang="en-US" altLang="ko-KR" sz="1400" dirty="0"/>
              <a:t>)</a:t>
            </a:r>
            <a:r>
              <a:rPr lang="ko-KR" altLang="en-US" sz="1400" dirty="0"/>
              <a:t>과 </a:t>
            </a:r>
            <a:endParaRPr lang="en-US" altLang="ko-KR" sz="1400" dirty="0"/>
          </a:p>
          <a:p>
            <a:pPr marL="60960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altLang="ko-KR" sz="1400" dirty="0"/>
              <a:t>	</a:t>
            </a:r>
            <a:r>
              <a:rPr lang="ko-KR" altLang="en-US" sz="1400" dirty="0" err="1"/>
              <a:t>실제값의</a:t>
            </a:r>
            <a:r>
              <a:rPr lang="ko-KR" altLang="en-US" sz="1400" dirty="0"/>
              <a:t> 오차를 계산하는 비용함수</a:t>
            </a:r>
            <a:r>
              <a:rPr lang="en-US" altLang="ko-KR" sz="1400" dirty="0"/>
              <a:t>(</a:t>
            </a:r>
            <a:r>
              <a:rPr lang="ko-KR" altLang="en-US" sz="1400" dirty="0"/>
              <a:t>오차함수</a:t>
            </a:r>
            <a:r>
              <a:rPr lang="en-US" altLang="ko-KR" sz="1400" dirty="0"/>
              <a:t>, </a:t>
            </a:r>
            <a:r>
              <a:rPr lang="ko-KR" altLang="en-US" sz="1400" dirty="0"/>
              <a:t>손실 함수</a:t>
            </a:r>
            <a:r>
              <a:rPr lang="en-US" altLang="ko-KR" sz="1400" dirty="0"/>
              <a:t>) </a:t>
            </a:r>
            <a:r>
              <a:rPr lang="ko-KR" altLang="en-US" sz="1400" dirty="0"/>
              <a:t>선언</a:t>
            </a: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-KR" altLang="en-US" sz="1400" dirty="0"/>
              <a:t>비용함수의 값이 최소가 될 수 있도록 </a:t>
            </a:r>
            <a:r>
              <a:rPr lang="en-US" altLang="ko-KR" sz="1400" dirty="0"/>
              <a:t>W21, w2, b</a:t>
            </a:r>
            <a:r>
              <a:rPr lang="ko-KR" altLang="en-US" sz="1400" dirty="0"/>
              <a:t>의 </a:t>
            </a:r>
            <a:endParaRPr lang="en-US" altLang="ko-KR" sz="1400" dirty="0"/>
          </a:p>
          <a:p>
            <a:pPr marL="60960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altLang="ko-KR" sz="1400" dirty="0"/>
              <a:t>	</a:t>
            </a:r>
            <a:r>
              <a:rPr lang="ko-KR" altLang="en-US" sz="1400" dirty="0" err="1"/>
              <a:t>최적값을</a:t>
            </a:r>
            <a:r>
              <a:rPr lang="ko-KR" altLang="en-US" sz="1400" dirty="0"/>
              <a:t> 찾는 최적화 함수 선언</a:t>
            </a:r>
          </a:p>
        </p:txBody>
      </p:sp>
    </p:spTree>
    <p:extLst>
      <p:ext uri="{BB962C8B-B14F-4D97-AF65-F5344CB8AC3E}">
        <p14:creationId xmlns:p14="http://schemas.microsoft.com/office/powerpoint/2010/main" val="351632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C75415-52CB-4191-968F-CA2EC840371F}"/>
              </a:ext>
            </a:extLst>
          </p:cNvPr>
          <p:cNvSpPr/>
          <p:nvPr/>
        </p:nvSpPr>
        <p:spPr>
          <a:xfrm>
            <a:off x="105796" y="104866"/>
            <a:ext cx="8084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복합 변수 선형 회귀 분석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58D8C5-CFD2-406C-BE1F-3DA569E9F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290223"/>
            <a:ext cx="5676900" cy="3800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5B4C61-F713-4AF2-AB20-63361918296E}"/>
              </a:ext>
            </a:extLst>
          </p:cNvPr>
          <p:cNvSpPr txBox="1"/>
          <p:nvPr/>
        </p:nvSpPr>
        <p:spPr>
          <a:xfrm>
            <a:off x="6003452" y="226713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altLang="ko-KR" dirty="0"/>
              <a:t>Session </a:t>
            </a:r>
            <a:r>
              <a:rPr lang="ko-KR" altLang="en-US" dirty="0"/>
              <a:t>변수</a:t>
            </a:r>
            <a:r>
              <a:rPr lang="en-US" altLang="ko-KR" dirty="0"/>
              <a:t>(</a:t>
            </a:r>
            <a:r>
              <a:rPr lang="en-US" altLang="ko-KR" dirty="0" err="1"/>
              <a:t>sess</a:t>
            </a:r>
            <a:r>
              <a:rPr lang="en-US" altLang="ko-KR" dirty="0"/>
              <a:t>) </a:t>
            </a:r>
            <a:r>
              <a:rPr lang="ko-KR" altLang="en-US" dirty="0"/>
              <a:t>선언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-KR" altLang="en-US" dirty="0"/>
              <a:t>최적화 과정에서 계산되는 변수</a:t>
            </a:r>
            <a:r>
              <a:rPr lang="en-US" altLang="ko-KR" dirty="0"/>
              <a:t>(W, b)</a:t>
            </a:r>
            <a:r>
              <a:rPr lang="ko-KR" altLang="en-US" dirty="0"/>
              <a:t>의 초기화 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-KR" altLang="en-US" dirty="0"/>
              <a:t>결과 시각화를 위한 그래프 선언</a:t>
            </a:r>
          </a:p>
        </p:txBody>
      </p:sp>
    </p:spTree>
    <p:extLst>
      <p:ext uri="{BB962C8B-B14F-4D97-AF65-F5344CB8AC3E}">
        <p14:creationId xmlns:p14="http://schemas.microsoft.com/office/powerpoint/2010/main" val="494531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C75415-52CB-4191-968F-CA2EC840371F}"/>
              </a:ext>
            </a:extLst>
          </p:cNvPr>
          <p:cNvSpPr/>
          <p:nvPr/>
        </p:nvSpPr>
        <p:spPr>
          <a:xfrm>
            <a:off x="105796" y="104866"/>
            <a:ext cx="8084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복합 변수 선형 회귀 분석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88AB48-76BA-4826-B665-C39B5926F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11" y="1308652"/>
            <a:ext cx="6845575" cy="487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42BC8D-6E4C-4971-8DD3-9CDDA8FC4CC2}"/>
              </a:ext>
            </a:extLst>
          </p:cNvPr>
          <p:cNvSpPr txBox="1"/>
          <p:nvPr/>
        </p:nvSpPr>
        <p:spPr>
          <a:xfrm>
            <a:off x="6493565" y="392480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altLang="ko-KR" dirty="0" err="1"/>
              <a:t>totalStep</a:t>
            </a:r>
            <a:r>
              <a:rPr lang="en-US" altLang="ko-KR" dirty="0"/>
              <a:t> </a:t>
            </a:r>
            <a:r>
              <a:rPr lang="ko-KR" altLang="en-US" dirty="0"/>
              <a:t>횟수 만큼 모델이 학습됨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altLang="ko-KR" dirty="0" err="1"/>
              <a:t>sess</a:t>
            </a:r>
            <a:r>
              <a:rPr lang="ko-KR" altLang="en-US" dirty="0"/>
              <a:t>을 통하여 최적화 함수를 계산하여</a:t>
            </a:r>
            <a:br>
              <a:rPr lang="ko-KR" altLang="en-US" dirty="0"/>
            </a:br>
            <a:r>
              <a:rPr lang="ko-KR" altLang="en-US" dirty="0"/>
              <a:t>학습 결과를 저장하고 출력함</a:t>
            </a:r>
          </a:p>
        </p:txBody>
      </p:sp>
    </p:spTree>
    <p:extLst>
      <p:ext uri="{BB962C8B-B14F-4D97-AF65-F5344CB8AC3E}">
        <p14:creationId xmlns:p14="http://schemas.microsoft.com/office/powerpoint/2010/main" val="2895104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72BE3B-48DC-4AE0-A0FE-4A0E3C9CEA6C}"/>
              </a:ext>
            </a:extLst>
          </p:cNvPr>
          <p:cNvSpPr/>
          <p:nvPr/>
        </p:nvSpPr>
        <p:spPr>
          <a:xfrm>
            <a:off x="105796" y="104866"/>
            <a:ext cx="8084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복합 변수 선형 회귀 분석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3856C5-6609-4419-8A6F-69B6F26A4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15" y="1292138"/>
            <a:ext cx="6973273" cy="5201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819DE7-47DE-4F15-9BD0-4C18048054DA}"/>
              </a:ext>
            </a:extLst>
          </p:cNvPr>
          <p:cNvSpPr txBox="1"/>
          <p:nvPr/>
        </p:nvSpPr>
        <p:spPr>
          <a:xfrm>
            <a:off x="8507896" y="2138500"/>
            <a:ext cx="25444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step(</a:t>
            </a:r>
            <a:r>
              <a:rPr lang="ko-KR" altLang="en-US" dirty="0"/>
              <a:t>학습횟수</a:t>
            </a:r>
            <a:r>
              <a:rPr lang="en-US" altLang="ko-KR" dirty="0"/>
              <a:t>)</a:t>
            </a:r>
            <a:r>
              <a:rPr lang="ko-KR" altLang="en-US" dirty="0"/>
              <a:t>가</a:t>
            </a:r>
            <a:endParaRPr lang="en-US" altLang="ko-KR" dirty="0"/>
          </a:p>
          <a:p>
            <a:r>
              <a:rPr lang="ko-KR" altLang="en-US" dirty="0"/>
              <a:t>증가할수록 </a:t>
            </a:r>
            <a:r>
              <a:rPr lang="en-US" altLang="ko-KR" dirty="0"/>
              <a:t>cost</a:t>
            </a:r>
            <a:r>
              <a:rPr lang="ko-KR" altLang="en-US" dirty="0"/>
              <a:t>감소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w1,</a:t>
            </a:r>
            <a:r>
              <a:rPr lang="ko-KR" altLang="en-US" dirty="0"/>
              <a:t> </a:t>
            </a:r>
            <a:r>
              <a:rPr lang="en-US" altLang="ko-KR" dirty="0"/>
              <a:t>w2,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가 값을</a:t>
            </a:r>
            <a:endParaRPr lang="en-US" altLang="ko-KR" dirty="0"/>
          </a:p>
          <a:p>
            <a:r>
              <a:rPr lang="ko-KR" altLang="en-US" dirty="0"/>
              <a:t>찾아 나가는 것을</a:t>
            </a:r>
            <a:endParaRPr lang="en-US" altLang="ko-KR" dirty="0"/>
          </a:p>
          <a:p>
            <a:r>
              <a:rPr lang="ko-KR" altLang="en-US" dirty="0"/>
              <a:t>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023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C75415-52CB-4191-968F-CA2EC840371F}"/>
              </a:ext>
            </a:extLst>
          </p:cNvPr>
          <p:cNvSpPr/>
          <p:nvPr/>
        </p:nvSpPr>
        <p:spPr>
          <a:xfrm>
            <a:off x="105796" y="104866"/>
            <a:ext cx="8084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복합 변수 선형 회귀 분석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6973D4-B025-4230-B6C2-A8036BB46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85" y="1537241"/>
            <a:ext cx="5037289" cy="48263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870553-D849-4DBD-BEEA-8F129CF52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448" y="1753315"/>
            <a:ext cx="5037289" cy="439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20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C75415-52CB-4191-968F-CA2EC840371F}"/>
              </a:ext>
            </a:extLst>
          </p:cNvPr>
          <p:cNvSpPr/>
          <p:nvPr/>
        </p:nvSpPr>
        <p:spPr>
          <a:xfrm>
            <a:off x="105796" y="104866"/>
            <a:ext cx="8084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복합 변수 선형 회귀 분석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9525F2-5108-449A-B2D5-4276B8670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60" y="1197298"/>
            <a:ext cx="4510928" cy="52585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66E868-E512-464D-8759-D33ABAF03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358" y="1187772"/>
            <a:ext cx="6144482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3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1A2A16D-0507-4AAB-9F22-FAEF76142254}"/>
              </a:ext>
            </a:extLst>
          </p:cNvPr>
          <p:cNvSpPr/>
          <p:nvPr/>
        </p:nvSpPr>
        <p:spPr>
          <a:xfrm>
            <a:off x="105797" y="104866"/>
            <a:ext cx="80842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단일 변수 선형 회귀 분석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75A381-FF67-48BD-BEF4-6842B3536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54" y="1584670"/>
            <a:ext cx="6743700" cy="4695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5B0E18-2F97-44B5-8167-5EC423943CB6}"/>
              </a:ext>
            </a:extLst>
          </p:cNvPr>
          <p:cNvSpPr txBox="1"/>
          <p:nvPr/>
        </p:nvSpPr>
        <p:spPr>
          <a:xfrm>
            <a:off x="8430936" y="3059668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모듈 선언 및 환경설정</a:t>
            </a:r>
          </a:p>
        </p:txBody>
      </p:sp>
    </p:spTree>
    <p:extLst>
      <p:ext uri="{BB962C8B-B14F-4D97-AF65-F5344CB8AC3E}">
        <p14:creationId xmlns:p14="http://schemas.microsoft.com/office/powerpoint/2010/main" val="123627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1A2A16D-0507-4AAB-9F22-FAEF76142254}"/>
              </a:ext>
            </a:extLst>
          </p:cNvPr>
          <p:cNvSpPr/>
          <p:nvPr/>
        </p:nvSpPr>
        <p:spPr>
          <a:xfrm>
            <a:off x="105797" y="104866"/>
            <a:ext cx="80842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단일 변수 선형 회귀 분석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1F67E1-8364-44C4-A75A-26FA6EA9F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54" y="1563756"/>
            <a:ext cx="4810125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251C19-F573-4288-832E-830C766F71AB}"/>
              </a:ext>
            </a:extLst>
          </p:cNvPr>
          <p:cNvSpPr txBox="1"/>
          <p:nvPr/>
        </p:nvSpPr>
        <p:spPr>
          <a:xfrm>
            <a:off x="5142061" y="1563756"/>
            <a:ext cx="6096000" cy="198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-KR" altLang="en-US" sz="1400" dirty="0"/>
              <a:t>모델 학습을 위한 학습데이터 생성</a:t>
            </a: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altLang="ko-KR" sz="1400" dirty="0" err="1"/>
              <a:t>numpy.random.normal</a:t>
            </a:r>
            <a:r>
              <a:rPr lang="en-US" altLang="ko-KR" sz="1400" dirty="0"/>
              <a:t>() </a:t>
            </a:r>
            <a:r>
              <a:rPr lang="ko-KR" altLang="en-US" sz="1400" dirty="0"/>
              <a:t>을 이용하여 평균 </a:t>
            </a:r>
            <a:r>
              <a:rPr lang="en-US" altLang="ko-KR" sz="1400" dirty="0"/>
              <a:t>0, </a:t>
            </a:r>
          </a:p>
          <a:p>
            <a:pPr marL="60960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altLang="ko-KR" sz="1400" dirty="0"/>
              <a:t>	</a:t>
            </a:r>
            <a:r>
              <a:rPr lang="ko-KR" altLang="en-US" sz="1400" dirty="0"/>
              <a:t>표준편차 </a:t>
            </a:r>
            <a:r>
              <a:rPr lang="en-US" altLang="ko-KR" sz="1400" dirty="0"/>
              <a:t>1</a:t>
            </a:r>
            <a:r>
              <a:rPr lang="ko-KR" altLang="en-US" sz="1400" dirty="0"/>
              <a:t>을 가지는 학습데이터 </a:t>
            </a:r>
            <a:r>
              <a:rPr lang="en-US" altLang="ko-KR" sz="1400" dirty="0"/>
              <a:t>x(</a:t>
            </a:r>
            <a:r>
              <a:rPr lang="ko-KR" altLang="en-US" sz="1400" dirty="0"/>
              <a:t>독립변수 </a:t>
            </a:r>
            <a:r>
              <a:rPr lang="en-US" altLang="ko-KR" sz="1400" dirty="0"/>
              <a:t>x) 100</a:t>
            </a:r>
            <a:r>
              <a:rPr lang="ko-KR" altLang="en-US" sz="1400" dirty="0"/>
              <a:t>개 생성</a:t>
            </a: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-KR" altLang="en-US" sz="1400" dirty="0"/>
              <a:t>학습데이터의 실제 값을 구하기 위하여 </a:t>
            </a:r>
            <a:br>
              <a:rPr lang="ko-KR" altLang="en-US" sz="1400" dirty="0"/>
            </a:br>
            <a:r>
              <a:rPr lang="en-US" altLang="ko-KR" sz="1400" dirty="0"/>
              <a:t>y=10x+3+np.random.normal(0.0,3)</a:t>
            </a:r>
            <a:r>
              <a:rPr lang="ko-KR" altLang="en-US" sz="1400" dirty="0"/>
              <a:t>식에 </a:t>
            </a:r>
            <a:endParaRPr lang="en-US" altLang="ko-KR" sz="1400" dirty="0"/>
          </a:p>
          <a:p>
            <a:pPr marL="60960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altLang="ko-KR" sz="1400" dirty="0"/>
              <a:t>     </a:t>
            </a:r>
            <a:r>
              <a:rPr lang="ko-KR" altLang="en-US" sz="1400" dirty="0"/>
              <a:t>학습데이터 </a:t>
            </a:r>
            <a:r>
              <a:rPr lang="en-US" altLang="ko-KR" sz="1400" dirty="0"/>
              <a:t>x </a:t>
            </a:r>
            <a:r>
              <a:rPr lang="ko-KR" altLang="en-US" sz="1400" dirty="0"/>
              <a:t>를 대입하여 계산</a:t>
            </a:r>
          </a:p>
        </p:txBody>
      </p:sp>
    </p:spTree>
    <p:extLst>
      <p:ext uri="{BB962C8B-B14F-4D97-AF65-F5344CB8AC3E}">
        <p14:creationId xmlns:p14="http://schemas.microsoft.com/office/powerpoint/2010/main" val="117077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1A2A16D-0507-4AAB-9F22-FAEF76142254}"/>
              </a:ext>
            </a:extLst>
          </p:cNvPr>
          <p:cNvSpPr/>
          <p:nvPr/>
        </p:nvSpPr>
        <p:spPr>
          <a:xfrm>
            <a:off x="105797" y="104866"/>
            <a:ext cx="80842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단일 변수 선형 회귀 분석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3E79EF-01A5-4AD4-B101-347C5590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88" y="1028196"/>
            <a:ext cx="5969689" cy="57249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712E91-4149-4B1F-B26A-B757A7F917EB}"/>
              </a:ext>
            </a:extLst>
          </p:cNvPr>
          <p:cNvSpPr txBox="1"/>
          <p:nvPr/>
        </p:nvSpPr>
        <p:spPr>
          <a:xfrm>
            <a:off x="5459896" y="1256437"/>
            <a:ext cx="6877878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ko-KR" altLang="en-US" sz="140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altLang="ko-KR" sz="1400"/>
              <a:t>Weight, bias </a:t>
            </a:r>
            <a:r>
              <a:rPr lang="ko-KR" altLang="en-US" sz="1400"/>
              <a:t>변수를 저장할 </a:t>
            </a:r>
            <a:r>
              <a:rPr lang="en-US" altLang="ko-KR" sz="1400"/>
              <a:t>Variable </a:t>
            </a:r>
            <a:r>
              <a:rPr lang="ko-KR" altLang="en-US" sz="1400"/>
              <a:t>로 선언</a:t>
            </a: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-KR" altLang="en-US" sz="1400"/>
              <a:t>학습데이터가 들어갈 </a:t>
            </a:r>
            <a:r>
              <a:rPr lang="en-US" altLang="ko-KR" sz="1400"/>
              <a:t>placeholder </a:t>
            </a:r>
            <a:r>
              <a:rPr lang="ko-KR" altLang="en-US" sz="1400"/>
              <a:t>선언</a:t>
            </a: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altLang="ko-KR" sz="1400"/>
              <a:t>x : </a:t>
            </a:r>
            <a:r>
              <a:rPr lang="ko-KR" altLang="en-US" sz="1400"/>
              <a:t>학습데이터 </a:t>
            </a:r>
            <a:r>
              <a:rPr lang="en-US" altLang="ko-KR" sz="1400"/>
              <a:t>x(</a:t>
            </a:r>
            <a:r>
              <a:rPr lang="ko-KR" altLang="en-US" sz="1400"/>
              <a:t>독립변수 </a:t>
            </a:r>
            <a:r>
              <a:rPr lang="en-US" altLang="ko-KR" sz="1400"/>
              <a:t>)</a:t>
            </a:r>
            <a:r>
              <a:rPr lang="ko-KR" altLang="en-US" sz="1400"/>
              <a:t>가 들어감</a:t>
            </a: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altLang="ko-KR" sz="1400"/>
              <a:t>y : </a:t>
            </a:r>
            <a:r>
              <a:rPr lang="ko-KR" altLang="en-US" sz="1400"/>
              <a:t>학습데이터 </a:t>
            </a:r>
            <a:r>
              <a:rPr lang="en-US" altLang="ko-KR" sz="1400"/>
              <a:t>x </a:t>
            </a:r>
            <a:r>
              <a:rPr lang="ko-KR" altLang="en-US" sz="1400"/>
              <a:t>의 실제값</a:t>
            </a:r>
            <a:r>
              <a:rPr lang="en-US" altLang="ko-KR" sz="1400"/>
              <a:t>(</a:t>
            </a:r>
            <a:r>
              <a:rPr lang="ko-KR" altLang="en-US" sz="1400"/>
              <a:t>정답데이터</a:t>
            </a:r>
            <a:r>
              <a:rPr lang="en-US" altLang="ko-KR" sz="1400"/>
              <a:t>)</a:t>
            </a:r>
            <a:r>
              <a:rPr lang="ko-KR" altLang="en-US" sz="1400"/>
              <a:t>이 들어감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6D4B0-9108-47CC-8277-DECCA2E9D604}"/>
              </a:ext>
            </a:extLst>
          </p:cNvPr>
          <p:cNvSpPr txBox="1"/>
          <p:nvPr/>
        </p:nvSpPr>
        <p:spPr>
          <a:xfrm>
            <a:off x="4966253" y="4253283"/>
            <a:ext cx="6168886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-KR" altLang="en-US" sz="1400" dirty="0"/>
              <a:t>학습 데이터의 특성을 대표하는 가설 수식 작성</a:t>
            </a: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-KR" altLang="en-US" sz="1400" dirty="0"/>
              <a:t>가설 수식에 학습데이터 </a:t>
            </a:r>
            <a:r>
              <a:rPr lang="en-US" altLang="ko-KR" sz="1400" dirty="0"/>
              <a:t>x </a:t>
            </a:r>
            <a:r>
              <a:rPr lang="ko-KR" altLang="en-US" sz="1400" dirty="0"/>
              <a:t>의 값을 입력한 </a:t>
            </a:r>
            <a:r>
              <a:rPr lang="ko-KR" altLang="en-US" sz="1400" dirty="0" err="1"/>
              <a:t>결괏값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예측값</a:t>
            </a:r>
            <a:r>
              <a:rPr lang="en-US" altLang="ko-KR" sz="1400" dirty="0"/>
              <a:t>)</a:t>
            </a:r>
            <a:r>
              <a:rPr lang="ko-KR" altLang="en-US" sz="1400" dirty="0"/>
              <a:t>과 </a:t>
            </a:r>
            <a:endParaRPr lang="en-US" altLang="ko-KR" sz="1400" dirty="0"/>
          </a:p>
          <a:p>
            <a:pPr marL="60960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altLang="ko-KR" sz="1400" dirty="0"/>
              <a:t>	</a:t>
            </a:r>
            <a:r>
              <a:rPr lang="ko-KR" altLang="en-US" sz="1400" dirty="0" err="1"/>
              <a:t>실제값의</a:t>
            </a:r>
            <a:r>
              <a:rPr lang="ko-KR" altLang="en-US" sz="1400" dirty="0"/>
              <a:t> 오차를 계산하는 비용함수</a:t>
            </a:r>
            <a:r>
              <a:rPr lang="en-US" altLang="ko-KR" sz="1400" dirty="0"/>
              <a:t>(</a:t>
            </a:r>
            <a:r>
              <a:rPr lang="ko-KR" altLang="en-US" sz="1400" dirty="0"/>
              <a:t>오차함수</a:t>
            </a:r>
            <a:r>
              <a:rPr lang="en-US" altLang="ko-KR" sz="1400" dirty="0"/>
              <a:t>, </a:t>
            </a:r>
            <a:r>
              <a:rPr lang="ko-KR" altLang="en-US" sz="1400" dirty="0"/>
              <a:t>손실 함수</a:t>
            </a:r>
            <a:r>
              <a:rPr lang="en-US" altLang="ko-KR" sz="1400" dirty="0"/>
              <a:t>) </a:t>
            </a:r>
            <a:r>
              <a:rPr lang="ko-KR" altLang="en-US" sz="1400" dirty="0"/>
              <a:t>선언</a:t>
            </a: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-KR" altLang="en-US" sz="1400" dirty="0"/>
              <a:t>비용함수의 값이 최소가 될 수 있도록 </a:t>
            </a:r>
            <a:r>
              <a:rPr lang="en-US" altLang="ko-KR" sz="1400" dirty="0"/>
              <a:t>W, b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최적값을</a:t>
            </a:r>
            <a:r>
              <a:rPr lang="ko-KR" altLang="en-US" sz="1400" dirty="0"/>
              <a:t> 찾는 </a:t>
            </a:r>
            <a:endParaRPr lang="en-US" altLang="ko-KR" sz="1400" dirty="0"/>
          </a:p>
          <a:p>
            <a:pPr marL="60960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altLang="ko-KR" sz="1400" dirty="0"/>
              <a:t>	</a:t>
            </a:r>
            <a:r>
              <a:rPr lang="ko-KR" altLang="en-US" sz="1400" dirty="0"/>
              <a:t>최적화 함수 선언</a:t>
            </a:r>
          </a:p>
        </p:txBody>
      </p:sp>
    </p:spTree>
    <p:extLst>
      <p:ext uri="{BB962C8B-B14F-4D97-AF65-F5344CB8AC3E}">
        <p14:creationId xmlns:p14="http://schemas.microsoft.com/office/powerpoint/2010/main" val="82983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1A2A16D-0507-4AAB-9F22-FAEF76142254}"/>
              </a:ext>
            </a:extLst>
          </p:cNvPr>
          <p:cNvSpPr/>
          <p:nvPr/>
        </p:nvSpPr>
        <p:spPr>
          <a:xfrm>
            <a:off x="105797" y="104866"/>
            <a:ext cx="80842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단일 변수 선형 회귀 분석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5962AF-3562-444F-BAB2-D832341D3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53" y="1166191"/>
            <a:ext cx="7805751" cy="5586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B9BF5D-B7EF-43BA-B50C-7D1E9C592DD6}"/>
              </a:ext>
            </a:extLst>
          </p:cNvPr>
          <p:cNvSpPr txBox="1"/>
          <p:nvPr/>
        </p:nvSpPr>
        <p:spPr>
          <a:xfrm>
            <a:off x="3869634" y="1797183"/>
            <a:ext cx="6096000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-KR" altLang="en-US" sz="1600"/>
              <a:t>최적화 과정에서 계산되는 변수</a:t>
            </a:r>
            <a:r>
              <a:rPr lang="en-US" altLang="ko-KR" sz="1600"/>
              <a:t>(W, b)</a:t>
            </a:r>
            <a:r>
              <a:rPr lang="ko-KR" altLang="en-US" sz="1600"/>
              <a:t>의 초기화 </a:t>
            </a: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-KR" altLang="en-US" sz="1600"/>
              <a:t>모델 학습 결과 확인을 위한 리스트 선언 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C08A5E-3D6D-440E-A238-ED6116A6337E}"/>
              </a:ext>
            </a:extLst>
          </p:cNvPr>
          <p:cNvSpPr txBox="1"/>
          <p:nvPr/>
        </p:nvSpPr>
        <p:spPr>
          <a:xfrm>
            <a:off x="7699512" y="4594544"/>
            <a:ext cx="4532243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altLang="ko-KR" sz="1200" dirty="0" err="1"/>
              <a:t>totalStep</a:t>
            </a:r>
            <a:r>
              <a:rPr lang="en-US" altLang="ko-KR" sz="1200" dirty="0"/>
              <a:t> </a:t>
            </a:r>
            <a:r>
              <a:rPr lang="ko-KR" altLang="en-US" sz="1200" dirty="0"/>
              <a:t>횟수 만큼 모델이 학습됨</a:t>
            </a: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altLang="ko-KR" sz="1200" dirty="0" err="1"/>
              <a:t>sess</a:t>
            </a:r>
            <a:r>
              <a:rPr lang="ko-KR" altLang="en-US" sz="1200" dirty="0"/>
              <a:t>을 통하여 최적화 함수를 계산하여</a:t>
            </a:r>
            <a:br>
              <a:rPr lang="ko-KR" altLang="en-US" sz="1200" dirty="0"/>
            </a:br>
            <a:r>
              <a:rPr lang="ko-KR" altLang="en-US" sz="1200" dirty="0"/>
              <a:t>학습 결과를 저장하고 출력함</a:t>
            </a:r>
          </a:p>
        </p:txBody>
      </p:sp>
    </p:spTree>
    <p:extLst>
      <p:ext uri="{BB962C8B-B14F-4D97-AF65-F5344CB8AC3E}">
        <p14:creationId xmlns:p14="http://schemas.microsoft.com/office/powerpoint/2010/main" val="120363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1A2A16D-0507-4AAB-9F22-FAEF76142254}"/>
              </a:ext>
            </a:extLst>
          </p:cNvPr>
          <p:cNvSpPr/>
          <p:nvPr/>
        </p:nvSpPr>
        <p:spPr>
          <a:xfrm>
            <a:off x="105797" y="104866"/>
            <a:ext cx="80842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단일 변수 선형 회귀 분석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536C20-8A32-4743-9AD1-5AC440587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72" y="1028196"/>
            <a:ext cx="7589770" cy="56310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640273-4013-4181-A762-79718A87C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119" y="5829804"/>
            <a:ext cx="1209675" cy="514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70A28C-47C7-41CA-8015-B5DF85C2AE1E}"/>
              </a:ext>
            </a:extLst>
          </p:cNvPr>
          <p:cNvSpPr txBox="1"/>
          <p:nvPr/>
        </p:nvSpPr>
        <p:spPr>
          <a:xfrm>
            <a:off x="7200693" y="1351361"/>
            <a:ext cx="47840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-KR" altLang="en-US"/>
              <a:t>모델 학습이 완료 후 비용함수의 </a:t>
            </a:r>
            <a:endParaRPr lang="en-US" altLang="ko-KR"/>
          </a:p>
          <a:p>
            <a:pPr marL="609600" lvl="1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altLang="ko-KR"/>
              <a:t>	</a:t>
            </a:r>
            <a:r>
              <a:rPr lang="ko-KR" altLang="en-US"/>
              <a:t>값을 계산하고 </a:t>
            </a:r>
            <a:r>
              <a:rPr lang="en-US" altLang="ko-KR"/>
              <a:t>W, b </a:t>
            </a:r>
            <a:r>
              <a:rPr lang="ko-KR" altLang="en-US"/>
              <a:t>변수의 값을 </a:t>
            </a:r>
            <a:endParaRPr lang="en-US" altLang="ko-KR"/>
          </a:p>
          <a:p>
            <a:pPr marL="609600" lvl="1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altLang="ko-KR"/>
              <a:t>	</a:t>
            </a:r>
            <a:r>
              <a:rPr lang="ko-KR" altLang="en-US"/>
              <a:t>출력</a:t>
            </a:r>
            <a:endParaRPr lang="en-US" altLang="ko-KR"/>
          </a:p>
          <a:p>
            <a:pPr marL="609600" lvl="1" algn="l" rtl="0">
              <a:spcBef>
                <a:spcPts val="0"/>
              </a:spcBef>
              <a:spcAft>
                <a:spcPts val="0"/>
              </a:spcAft>
              <a:buSzPts val="1200"/>
            </a:pPr>
            <a:endParaRPr lang="ko-KR" altLang="en-US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-KR" altLang="en-US"/>
              <a:t>학습 결과 확인을 위하여 </a:t>
            </a:r>
            <a:r>
              <a:rPr lang="en-US" altLang="ko-KR"/>
              <a:t>X </a:t>
            </a:r>
            <a:r>
              <a:rPr lang="ko-KR" altLang="en-US"/>
              <a:t>값에 </a:t>
            </a:r>
            <a:r>
              <a:rPr lang="en-US" altLang="ko-KR"/>
              <a:t>2.5</a:t>
            </a:r>
            <a:r>
              <a:rPr lang="ko-KR" altLang="en-US"/>
              <a:t>를 입력하여 예측값을 출력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B64531-5FEC-4B76-B286-2FE99DDF3679}"/>
              </a:ext>
            </a:extLst>
          </p:cNvPr>
          <p:cNvSpPr txBox="1"/>
          <p:nvPr/>
        </p:nvSpPr>
        <p:spPr>
          <a:xfrm>
            <a:off x="6718852" y="40834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altLang="ko-KR" dirty="0"/>
              <a:t>matplotlib </a:t>
            </a:r>
            <a:r>
              <a:rPr lang="ko-KR" altLang="en-US" dirty="0"/>
              <a:t>를 이용하여 학습 결과 시각화</a:t>
            </a:r>
          </a:p>
        </p:txBody>
      </p:sp>
    </p:spTree>
    <p:extLst>
      <p:ext uri="{BB962C8B-B14F-4D97-AF65-F5344CB8AC3E}">
        <p14:creationId xmlns:p14="http://schemas.microsoft.com/office/powerpoint/2010/main" val="369842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334F4E9-F5AD-4359-91F2-5CFF923A7FA1}"/>
              </a:ext>
            </a:extLst>
          </p:cNvPr>
          <p:cNvSpPr/>
          <p:nvPr/>
        </p:nvSpPr>
        <p:spPr>
          <a:xfrm>
            <a:off x="105797" y="104866"/>
            <a:ext cx="80842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단일 변수 선형 회귀 분석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B2C049-CF2F-4545-A3C7-191ECFC67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2" y="1192695"/>
            <a:ext cx="5506218" cy="53524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E1F6F1-02B3-4129-BE8D-88126D4737D4}"/>
              </a:ext>
            </a:extLst>
          </p:cNvPr>
          <p:cNvSpPr txBox="1"/>
          <p:nvPr/>
        </p:nvSpPr>
        <p:spPr>
          <a:xfrm>
            <a:off x="6957391" y="1709530"/>
            <a:ext cx="44792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step(</a:t>
            </a:r>
            <a:r>
              <a:rPr lang="ko-KR" altLang="en-US" dirty="0"/>
              <a:t>학습횟수</a:t>
            </a:r>
            <a:r>
              <a:rPr lang="en-US" altLang="ko-KR" dirty="0"/>
              <a:t>)</a:t>
            </a:r>
            <a:r>
              <a:rPr lang="ko-KR" altLang="en-US" dirty="0"/>
              <a:t>가 증가할수록 </a:t>
            </a:r>
            <a:r>
              <a:rPr lang="en-US" altLang="ko-KR" dirty="0"/>
              <a:t>cost</a:t>
            </a:r>
            <a:r>
              <a:rPr lang="ko-KR" altLang="en-US" dirty="0"/>
              <a:t>가 줄고</a:t>
            </a:r>
            <a:endParaRPr lang="en-US" altLang="ko-KR" dirty="0"/>
          </a:p>
          <a:p>
            <a:r>
              <a:rPr lang="en-US" altLang="ko-KR" dirty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값이 일정해 지는 것을 볼 수 있다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학습의 최종 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971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1A2A16D-0507-4AAB-9F22-FAEF76142254}"/>
              </a:ext>
            </a:extLst>
          </p:cNvPr>
          <p:cNvSpPr/>
          <p:nvPr/>
        </p:nvSpPr>
        <p:spPr>
          <a:xfrm>
            <a:off x="105797" y="104866"/>
            <a:ext cx="80842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단일 변수 선형 회귀 분석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D7FB3C-9AB1-45BB-A85C-007971704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75" y="1215313"/>
            <a:ext cx="4661464" cy="40723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0A4F87-EECF-4714-8189-00A0C8F05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209" y="1251756"/>
            <a:ext cx="5187826" cy="407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3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C75415-52CB-4191-968F-CA2EC840371F}"/>
              </a:ext>
            </a:extLst>
          </p:cNvPr>
          <p:cNvSpPr/>
          <p:nvPr/>
        </p:nvSpPr>
        <p:spPr>
          <a:xfrm>
            <a:off x="105796" y="104866"/>
            <a:ext cx="8084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복합 변수 선형 회귀 분석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634F29-B444-452F-8DA0-CB8790BA1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17763"/>
            <a:ext cx="5562600" cy="3162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7F109F-795D-45BC-811D-BC7835886FEF}"/>
              </a:ext>
            </a:extLst>
          </p:cNvPr>
          <p:cNvSpPr txBox="1"/>
          <p:nvPr/>
        </p:nvSpPr>
        <p:spPr>
          <a:xfrm>
            <a:off x="7927353" y="2895600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모듈 선언 및 환경설정</a:t>
            </a:r>
          </a:p>
        </p:txBody>
      </p:sp>
    </p:spTree>
    <p:extLst>
      <p:ext uri="{BB962C8B-B14F-4D97-AF65-F5344CB8AC3E}">
        <p14:creationId xmlns:p14="http://schemas.microsoft.com/office/powerpoint/2010/main" val="150546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503</Words>
  <Application>Microsoft Office PowerPoint</Application>
  <PresentationFormat>와이드스크린</PresentationFormat>
  <Paragraphs>92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머신러닝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알고리즘</dc:title>
  <dc:creator>hansol4412@naver.com</dc:creator>
  <cp:lastModifiedBy>hansol4412@naver.com</cp:lastModifiedBy>
  <cp:revision>16</cp:revision>
  <dcterms:created xsi:type="dcterms:W3CDTF">2021-07-20T08:38:23Z</dcterms:created>
  <dcterms:modified xsi:type="dcterms:W3CDTF">2021-07-20T10:10:42Z</dcterms:modified>
</cp:coreProperties>
</file>