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77" r:id="rId11"/>
    <p:sldId id="278" r:id="rId12"/>
    <p:sldId id="279" r:id="rId13"/>
    <p:sldId id="280" r:id="rId14"/>
    <p:sldId id="284" r:id="rId15"/>
    <p:sldId id="281" r:id="rId16"/>
    <p:sldId id="282" r:id="rId17"/>
    <p:sldId id="283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E9F70-C3F8-451D-9571-77BEC6D4604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DBF1-9E3E-487F-8045-F2E287324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0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FE06-8559-4202-BD63-9ED72323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06785B-096B-4215-908F-CCF42F590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EA3A4-2063-4B2D-A01F-C5AE6440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CA66C-B95B-4921-9AD9-5BC1BD5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1BEF3-09A8-4D93-A65C-C3F7B6AA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0BD1-C53A-414A-A8C3-E8171737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7BA20-1B0E-4DAA-8C5B-A9EC6D24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D22AE-39CA-4A43-9D5D-E63DBA70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1172-F3BA-4286-97AA-A647323E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F5C1-85BC-4B55-BE2C-FED74284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E339B-23CC-46E5-A3D3-074CFB759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229A2-F48A-4CBB-951A-0B187F04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00ED6-9C61-4BC2-B1C8-20E3C2D7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6EAB3-E175-4A10-9493-AED2CB2F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DE668-125A-4A4B-8DF2-C63C4D31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BA69-4349-4129-B58E-FE6B48F5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6E9A1-0958-45B3-BEAD-5DC0EC8F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B6F8E-6627-4A35-AE88-FE72D6C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75351-4973-4940-BCF0-D23A5931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EC200-1263-4C76-934A-3067068A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3537-0014-4912-8624-13CBE369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D9E98-D5FD-461F-AF3E-15E36EEC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E816F-0CB7-4525-87A1-E49434C7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2AC3C-F0FD-4F88-96AD-E19BB657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D30F7-EC36-461A-A774-CE1DD9D0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12C66-84A6-4609-9A9C-7E625ACA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AC81F-0124-4701-AFB9-F60EFEA40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50641-E022-4A54-A413-CD59A3BD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ABFD1-3AC2-454A-A2A2-0BEA4DF0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15C21-671C-4933-9E4B-9DEA45BC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4B58B-955D-47F5-AB5B-B8A4C392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A1698-9392-400D-B190-17F14920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85E24-1130-4ABD-A587-55A925F1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7A900-7CEE-41D5-A4DF-57A0B758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4B574D-335A-4372-9BD1-CB919848C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2B2B2-AAF6-4FE4-AF72-5B50BC25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B8BD9-3541-4FA4-A9C3-B67543EA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D7142-3231-464B-B8C9-C566CCE7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5E587A-407E-4D8B-86CA-32E4DC37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704FC-A004-486D-A826-7103E7FC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BCE98-876F-4105-BB0B-F0AA20B5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69BE4-1B21-4B41-A947-D9AF79A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60D6B-7DBA-40D2-812B-DC908CFD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26C0D-1663-430E-BE20-5F99D63D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5C380-7C66-4FF2-A8FC-71FDDFF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C290E-F960-427C-BFE0-CFE4D9D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1517A-1B7E-44F0-844D-FAF8F64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157E-8FC4-4FFE-B8E5-3E8EC5B5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D230E-4A3D-4D5F-BF0C-7691F427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80C78-E205-4175-95A7-9AC24C33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47B1A-5323-4BD9-9D29-ACD83529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0FC27-72B0-4C72-ACEC-56E312FB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6B335-364B-475E-914C-839A3C6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72059E-80B7-4262-A32F-C7A122CD6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98251-4B67-4C64-A3CA-4BDF53DB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5EAFA-600F-4B19-BA97-165D4B7D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EABEC-07AF-49E6-8B26-A8182315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F116-B41F-4FDF-AA3C-D4FD72A8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85389-0294-455E-9DF2-3C66F849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47832-8664-4863-A1A3-1159ECC8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9C23F-F7E4-4359-8093-3C926D773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B0BE-3B95-4434-93F9-CEBC45F48A6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C5669-AAE3-4A1C-B2F7-B8EBB3674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36BC5-F9C7-4F16-87BC-1423D48D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22B4-CDE0-49B9-93E2-D7B88A33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C972C-9BE9-49FF-8ECF-DF6AFBB67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(AI)</a:t>
            </a:r>
            <a:r>
              <a:rPr lang="ko-KR" altLang="en-US" dirty="0"/>
              <a:t>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EF7626-AFDC-48FA-8EBB-43A79FB6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kopo41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75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D3846C-01B9-4BDA-AA43-F191053F2BAA}"/>
              </a:ext>
            </a:extLst>
          </p:cNvPr>
          <p:cNvSpPr/>
          <p:nvPr/>
        </p:nvSpPr>
        <p:spPr>
          <a:xfrm>
            <a:off x="2746963" y="133395"/>
            <a:ext cx="6221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와 빅데이터 활용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56CD65-9263-4C1B-93D7-601F3A30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83" y="1404854"/>
            <a:ext cx="6307873" cy="4829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FB247-1E7E-4FC4-B68C-46E117228CB8}"/>
              </a:ext>
            </a:extLst>
          </p:cNvPr>
          <p:cNvSpPr txBox="1"/>
          <p:nvPr/>
        </p:nvSpPr>
        <p:spPr>
          <a:xfrm>
            <a:off x="466594" y="1404854"/>
            <a:ext cx="609391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06390">
              <a:lnSpc>
                <a:spcPct val="150000"/>
              </a:lnSpc>
              <a:buClr>
                <a:srgbClr val="595959"/>
              </a:buClr>
              <a:buSzPts val="1200"/>
              <a:buFont typeface="Arial"/>
              <a:buChar char="●"/>
            </a:pPr>
            <a:r>
              <a:rPr lang="en-US" altLang="ko-KR" sz="1600" dirty="0">
                <a:solidFill>
                  <a:srgbClr val="595959"/>
                </a:solidFill>
              </a:rPr>
              <a:t>2020 </a:t>
            </a:r>
            <a:r>
              <a:rPr lang="ko-KR" altLang="en-US" sz="1600" dirty="0">
                <a:solidFill>
                  <a:srgbClr val="595959"/>
                </a:solidFill>
              </a:rPr>
              <a:t>카카오 </a:t>
            </a:r>
            <a:r>
              <a:rPr lang="ko-KR" altLang="en-US" sz="1600" dirty="0" err="1">
                <a:solidFill>
                  <a:srgbClr val="595959"/>
                </a:solidFill>
              </a:rPr>
              <a:t>모빌리티</a:t>
            </a:r>
            <a:r>
              <a:rPr lang="ko-KR" altLang="en-US" sz="1600" dirty="0">
                <a:solidFill>
                  <a:srgbClr val="595959"/>
                </a:solidFill>
              </a:rPr>
              <a:t> 리포트 분석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219170" lvl="1" indent="-40639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대리운전의 출발지와 도착지 호출 분포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219170" lvl="1" indent="-40639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어떠한 것을 활용할 수 있나</a:t>
            </a:r>
            <a:r>
              <a:rPr lang="en-US" altLang="ko-KR" sz="1600" dirty="0">
                <a:solidFill>
                  <a:srgbClr val="595959"/>
                </a:solidFill>
              </a:rPr>
              <a:t>? </a:t>
            </a:r>
          </a:p>
          <a:p>
            <a:pPr marL="812780" lvl="1">
              <a:lnSpc>
                <a:spcPct val="150000"/>
              </a:lnSpc>
              <a:buClr>
                <a:srgbClr val="595959"/>
              </a:buClr>
              <a:buSzPts val="1200"/>
            </a:pPr>
            <a:r>
              <a:rPr lang="en-US" altLang="ko-KR" sz="1600" dirty="0">
                <a:solidFill>
                  <a:srgbClr val="595959"/>
                </a:solidFill>
              </a:rPr>
              <a:t>         -&gt; </a:t>
            </a:r>
            <a:r>
              <a:rPr lang="ko-KR" altLang="en-US" sz="1600" dirty="0">
                <a:solidFill>
                  <a:srgbClr val="595959"/>
                </a:solidFill>
              </a:rPr>
              <a:t>대리기사 셔틀 운행 노선 </a:t>
            </a:r>
            <a:endParaRPr lang="en-US" altLang="ko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2">
            <a:extLst>
              <a:ext uri="{FF2B5EF4-FFF2-40B4-BE49-F238E27FC236}">
                <a16:creationId xmlns:a16="http://schemas.microsoft.com/office/drawing/2014/main" id="{6663FC44-1891-428E-A580-52E0C1059F93}"/>
              </a:ext>
            </a:extLst>
          </p:cNvPr>
          <p:cNvSpPr txBox="1"/>
          <p:nvPr/>
        </p:nvSpPr>
        <p:spPr>
          <a:xfrm>
            <a:off x="2632708" y="1307246"/>
            <a:ext cx="11360800" cy="5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50000"/>
              </a:lnSpc>
              <a:buClr>
                <a:srgbClr val="595959"/>
              </a:buClr>
              <a:buSzPts val="1200"/>
              <a:buFont typeface="Arial"/>
              <a:buChar char="●"/>
            </a:pPr>
            <a:r>
              <a:rPr lang="en-US" altLang="ko-KR" sz="1600" dirty="0">
                <a:solidFill>
                  <a:srgbClr val="595959"/>
                </a:solidFill>
              </a:rPr>
              <a:t>2020 </a:t>
            </a:r>
            <a:r>
              <a:rPr lang="ko-KR" altLang="en-US" sz="1600" dirty="0">
                <a:solidFill>
                  <a:srgbClr val="595959"/>
                </a:solidFill>
              </a:rPr>
              <a:t>카카오 </a:t>
            </a:r>
            <a:r>
              <a:rPr lang="ko-KR" altLang="en-US" sz="1600" dirty="0" err="1">
                <a:solidFill>
                  <a:srgbClr val="595959"/>
                </a:solidFill>
              </a:rPr>
              <a:t>모빌리티</a:t>
            </a:r>
            <a:r>
              <a:rPr lang="ko-KR" altLang="en-US" sz="1600" dirty="0">
                <a:solidFill>
                  <a:srgbClr val="595959"/>
                </a:solidFill>
              </a:rPr>
              <a:t> 리포트 분석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219170" lvl="1" indent="-40639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택시를 호출하는 위치와 실제 탑승하는 위치 분석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219170" lvl="1" indent="-40639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이 정보로 어떤 것을 할 수 있을까</a:t>
            </a:r>
            <a:r>
              <a:rPr lang="en-US" altLang="ko-KR" sz="1600" dirty="0">
                <a:solidFill>
                  <a:srgbClr val="595959"/>
                </a:solidFill>
              </a:rPr>
              <a:t>?</a:t>
            </a:r>
            <a:endParaRPr lang="en-US" altLang="ko" sz="1600" dirty="0">
              <a:solidFill>
                <a:srgbClr val="59595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3461B-D03F-45EA-894D-0438E71A71D8}"/>
              </a:ext>
            </a:extLst>
          </p:cNvPr>
          <p:cNvSpPr/>
          <p:nvPr/>
        </p:nvSpPr>
        <p:spPr>
          <a:xfrm>
            <a:off x="2521494" y="233604"/>
            <a:ext cx="6221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와 빅데이터 활용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F5F10-1CDE-417C-856C-D063F82E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8" y="2866787"/>
            <a:ext cx="6757852" cy="29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F307-7F25-4A32-9BAF-5B3D83920DFE}"/>
              </a:ext>
            </a:extLst>
          </p:cNvPr>
          <p:cNvSpPr/>
          <p:nvPr/>
        </p:nvSpPr>
        <p:spPr>
          <a:xfrm>
            <a:off x="4092323" y="300687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머신러닝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66739-D64B-4952-865D-6994B7DD64CF}"/>
              </a:ext>
            </a:extLst>
          </p:cNvPr>
          <p:cNvSpPr txBox="1"/>
          <p:nvPr/>
        </p:nvSpPr>
        <p:spPr>
          <a:xfrm>
            <a:off x="10403" y="1535693"/>
            <a:ext cx="8163840" cy="2736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 err="1">
                <a:solidFill>
                  <a:srgbClr val="595959"/>
                </a:solidFill>
              </a:rPr>
              <a:t>머신러닝은</a:t>
            </a:r>
            <a:r>
              <a:rPr lang="ko-KR" altLang="en-US" sz="1800" dirty="0">
                <a:solidFill>
                  <a:srgbClr val="595959"/>
                </a:solidFill>
              </a:rPr>
              <a:t> 인공지능을 구현하기 위한 방법 중 하나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en-US" altLang="ko-KR" sz="18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" altLang="ko-KR" sz="1800" dirty="0">
                <a:solidFill>
                  <a:srgbClr val="595959"/>
                </a:solidFill>
              </a:rPr>
              <a:t>컴퓨터가 사람과 유사하게 </a:t>
            </a:r>
            <a:r>
              <a:rPr lang="ko-KR" altLang="en-US" sz="1800" dirty="0">
                <a:solidFill>
                  <a:srgbClr val="595959"/>
                </a:solidFill>
              </a:rPr>
              <a:t>학습을 통해 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dirty="0">
                <a:solidFill>
                  <a:srgbClr val="595959"/>
                </a:solidFill>
              </a:rPr>
              <a:t>    </a:t>
            </a:r>
            <a:r>
              <a:rPr lang="ko-KR" altLang="en-US" sz="1800" dirty="0">
                <a:solidFill>
                  <a:srgbClr val="595959"/>
                </a:solidFill>
              </a:rPr>
              <a:t>컴퓨터가 스스로 판단하여 결과를 나타냄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ko-KR" altLang="en-US" sz="1800" dirty="0">
                <a:solidFill>
                  <a:schemeClr val="dk2"/>
                </a:solidFill>
              </a:rPr>
              <a:t>기존의 데이터를 이용하여 결과를 판단하기 위한 모델을 생성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endParaRPr lang="ko-KR" altLang="en-US" sz="1800" dirty="0">
              <a:solidFill>
                <a:srgbClr val="595959"/>
              </a:solidFill>
            </a:endParaRPr>
          </a:p>
        </p:txBody>
      </p:sp>
      <p:grpSp>
        <p:nvGrpSpPr>
          <p:cNvPr id="11" name="Google Shape;173;p23">
            <a:extLst>
              <a:ext uri="{FF2B5EF4-FFF2-40B4-BE49-F238E27FC236}">
                <a16:creationId xmlns:a16="http://schemas.microsoft.com/office/drawing/2014/main" id="{A7505562-1B44-4CB9-8EBB-0E8B0EC4519C}"/>
              </a:ext>
            </a:extLst>
          </p:cNvPr>
          <p:cNvGrpSpPr/>
          <p:nvPr/>
        </p:nvGrpSpPr>
        <p:grpSpPr>
          <a:xfrm>
            <a:off x="1577525" y="4420563"/>
            <a:ext cx="3935734" cy="1659009"/>
            <a:chOff x="1476252" y="3014075"/>
            <a:chExt cx="3935734" cy="1659009"/>
          </a:xfrm>
        </p:grpSpPr>
        <p:grpSp>
          <p:nvGrpSpPr>
            <p:cNvPr id="12" name="Google Shape;174;p23">
              <a:extLst>
                <a:ext uri="{FF2B5EF4-FFF2-40B4-BE49-F238E27FC236}">
                  <a16:creationId xmlns:a16="http://schemas.microsoft.com/office/drawing/2014/main" id="{1CF6F75C-407F-49FE-8798-7CD4BF87738B}"/>
                </a:ext>
              </a:extLst>
            </p:cNvPr>
            <p:cNvGrpSpPr/>
            <p:nvPr/>
          </p:nvGrpSpPr>
          <p:grpSpPr>
            <a:xfrm>
              <a:off x="1476252" y="3014075"/>
              <a:ext cx="3935734" cy="479634"/>
              <a:chOff x="1596627" y="1840650"/>
              <a:chExt cx="3935734" cy="479634"/>
            </a:xfrm>
          </p:grpSpPr>
          <p:grpSp>
            <p:nvGrpSpPr>
              <p:cNvPr id="25" name="Google Shape;175;p23">
                <a:extLst>
                  <a:ext uri="{FF2B5EF4-FFF2-40B4-BE49-F238E27FC236}">
                    <a16:creationId xmlns:a16="http://schemas.microsoft.com/office/drawing/2014/main" id="{DB394154-D511-43B2-8039-D2AFE63E76BB}"/>
                  </a:ext>
                </a:extLst>
              </p:cNvPr>
              <p:cNvGrpSpPr/>
              <p:nvPr/>
            </p:nvGrpSpPr>
            <p:grpSpPr>
              <a:xfrm>
                <a:off x="1596627" y="2038713"/>
                <a:ext cx="3935734" cy="281572"/>
                <a:chOff x="1629850" y="1994600"/>
                <a:chExt cx="4516564" cy="281712"/>
              </a:xfrm>
            </p:grpSpPr>
            <p:sp>
              <p:nvSpPr>
                <p:cNvPr id="27" name="Google Shape;176;p23">
                  <a:extLst>
                    <a:ext uri="{FF2B5EF4-FFF2-40B4-BE49-F238E27FC236}">
                      <a16:creationId xmlns:a16="http://schemas.microsoft.com/office/drawing/2014/main" id="{220F3032-6405-495A-AE5B-16E6BB81C09E}"/>
                    </a:ext>
                  </a:extLst>
                </p:cNvPr>
                <p:cNvSpPr/>
                <p:nvPr/>
              </p:nvSpPr>
              <p:spPr>
                <a:xfrm>
                  <a:off x="1629850" y="1994600"/>
                  <a:ext cx="997200" cy="2817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700"/>
                    <a:t>데이터</a:t>
                  </a:r>
                  <a:endParaRPr sz="700"/>
                </a:p>
              </p:txBody>
            </p:sp>
            <p:sp>
              <p:nvSpPr>
                <p:cNvPr id="28" name="Google Shape;177;p23">
                  <a:extLst>
                    <a:ext uri="{FF2B5EF4-FFF2-40B4-BE49-F238E27FC236}">
                      <a16:creationId xmlns:a16="http://schemas.microsoft.com/office/drawing/2014/main" id="{44FEC3BA-733E-4AA1-AAE5-F18DE447F989}"/>
                    </a:ext>
                  </a:extLst>
                </p:cNvPr>
                <p:cNvSpPr/>
                <p:nvPr/>
              </p:nvSpPr>
              <p:spPr>
                <a:xfrm>
                  <a:off x="4677014" y="1994612"/>
                  <a:ext cx="1469400" cy="2817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700"/>
                    <a:t>모델</a:t>
                  </a:r>
                  <a:endParaRPr sz="700"/>
                </a:p>
              </p:txBody>
            </p:sp>
            <p:sp>
              <p:nvSpPr>
                <p:cNvPr id="29" name="Google Shape;178;p23">
                  <a:extLst>
                    <a:ext uri="{FF2B5EF4-FFF2-40B4-BE49-F238E27FC236}">
                      <a16:creationId xmlns:a16="http://schemas.microsoft.com/office/drawing/2014/main" id="{811CF34E-3C85-45FA-9B92-553BDCEE5553}"/>
                    </a:ext>
                  </a:extLst>
                </p:cNvPr>
                <p:cNvSpPr/>
                <p:nvPr/>
              </p:nvSpPr>
              <p:spPr>
                <a:xfrm>
                  <a:off x="3007163" y="2061496"/>
                  <a:ext cx="1337400" cy="1479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noFill/>
                <a:ln w="19050" cap="flat" cmpd="sng">
                  <a:solidFill>
                    <a:srgbClr val="0B539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/>
                </a:p>
              </p:txBody>
            </p:sp>
          </p:grpSp>
          <p:sp>
            <p:nvSpPr>
              <p:cNvPr id="26" name="Google Shape;179;p23">
                <a:extLst>
                  <a:ext uri="{FF2B5EF4-FFF2-40B4-BE49-F238E27FC236}">
                    <a16:creationId xmlns:a16="http://schemas.microsoft.com/office/drawing/2014/main" id="{B4D6B3BA-733F-4966-992E-2418D7102109}"/>
                  </a:ext>
                </a:extLst>
              </p:cNvPr>
              <p:cNvSpPr txBox="1"/>
              <p:nvPr/>
            </p:nvSpPr>
            <p:spPr>
              <a:xfrm>
                <a:off x="3034613" y="1840650"/>
                <a:ext cx="648300" cy="2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 b="1"/>
                  <a:t>머신러닝</a:t>
                </a:r>
                <a:endParaRPr sz="900" b="1"/>
              </a:p>
            </p:txBody>
          </p:sp>
        </p:grpSp>
        <p:grpSp>
          <p:nvGrpSpPr>
            <p:cNvPr id="13" name="Google Shape;180;p23">
              <a:extLst>
                <a:ext uri="{FF2B5EF4-FFF2-40B4-BE49-F238E27FC236}">
                  <a16:creationId xmlns:a16="http://schemas.microsoft.com/office/drawing/2014/main" id="{388491D0-9582-4AD3-9D28-89952F9A4E4E}"/>
                </a:ext>
              </a:extLst>
            </p:cNvPr>
            <p:cNvGrpSpPr/>
            <p:nvPr/>
          </p:nvGrpSpPr>
          <p:grpSpPr>
            <a:xfrm>
              <a:off x="1476252" y="3605275"/>
              <a:ext cx="3935734" cy="281559"/>
              <a:chOff x="1629850" y="1994600"/>
              <a:chExt cx="4516564" cy="281700"/>
            </a:xfrm>
          </p:grpSpPr>
          <p:sp>
            <p:nvSpPr>
              <p:cNvPr id="22" name="Google Shape;181;p23">
                <a:extLst>
                  <a:ext uri="{FF2B5EF4-FFF2-40B4-BE49-F238E27FC236}">
                    <a16:creationId xmlns:a16="http://schemas.microsoft.com/office/drawing/2014/main" id="{9CE01047-A653-4F2B-BFDA-0DE1AC89CBE3}"/>
                  </a:ext>
                </a:extLst>
              </p:cNvPr>
              <p:cNvSpPr/>
              <p:nvPr/>
            </p:nvSpPr>
            <p:spPr>
              <a:xfrm>
                <a:off x="1629850" y="1994600"/>
                <a:ext cx="9972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스팸 메일 데이터</a:t>
                </a:r>
                <a:endParaRPr sz="700"/>
              </a:p>
            </p:txBody>
          </p:sp>
          <p:sp>
            <p:nvSpPr>
              <p:cNvPr id="23" name="Google Shape;182;p23">
                <a:extLst>
                  <a:ext uri="{FF2B5EF4-FFF2-40B4-BE49-F238E27FC236}">
                    <a16:creationId xmlns:a16="http://schemas.microsoft.com/office/drawing/2014/main" id="{A777C063-4536-41E6-B4B9-7B3FD15AAC67}"/>
                  </a:ext>
                </a:extLst>
              </p:cNvPr>
              <p:cNvSpPr/>
              <p:nvPr/>
            </p:nvSpPr>
            <p:spPr>
              <a:xfrm>
                <a:off x="4677014" y="1994600"/>
                <a:ext cx="14694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스팸 메일을 </a:t>
                </a:r>
                <a:endParaRPr sz="7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구분해 내는 모델</a:t>
                </a:r>
                <a:endParaRPr sz="700"/>
              </a:p>
            </p:txBody>
          </p:sp>
          <p:sp>
            <p:nvSpPr>
              <p:cNvPr id="24" name="Google Shape;183;p23">
                <a:extLst>
                  <a:ext uri="{FF2B5EF4-FFF2-40B4-BE49-F238E27FC236}">
                    <a16:creationId xmlns:a16="http://schemas.microsoft.com/office/drawing/2014/main" id="{ECC329C5-3EE5-4DB1-AB22-DE6CEE0467AD}"/>
                  </a:ext>
                </a:extLst>
              </p:cNvPr>
              <p:cNvSpPr/>
              <p:nvPr/>
            </p:nvSpPr>
            <p:spPr>
              <a:xfrm>
                <a:off x="3007163" y="2061496"/>
                <a:ext cx="1337400" cy="14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/>
              </a:p>
            </p:txBody>
          </p:sp>
        </p:grpSp>
        <p:grpSp>
          <p:nvGrpSpPr>
            <p:cNvPr id="14" name="Google Shape;184;p23">
              <a:extLst>
                <a:ext uri="{FF2B5EF4-FFF2-40B4-BE49-F238E27FC236}">
                  <a16:creationId xmlns:a16="http://schemas.microsoft.com/office/drawing/2014/main" id="{22EB34B5-8AB5-4394-A1B6-6E959BC2CF22}"/>
                </a:ext>
              </a:extLst>
            </p:cNvPr>
            <p:cNvGrpSpPr/>
            <p:nvPr/>
          </p:nvGrpSpPr>
          <p:grpSpPr>
            <a:xfrm>
              <a:off x="1476252" y="4391513"/>
              <a:ext cx="3935733" cy="281572"/>
              <a:chOff x="1629850" y="1994600"/>
              <a:chExt cx="4516563" cy="281712"/>
            </a:xfrm>
          </p:grpSpPr>
          <p:sp>
            <p:nvSpPr>
              <p:cNvPr id="19" name="Google Shape;185;p23">
                <a:extLst>
                  <a:ext uri="{FF2B5EF4-FFF2-40B4-BE49-F238E27FC236}">
                    <a16:creationId xmlns:a16="http://schemas.microsoft.com/office/drawing/2014/main" id="{C86DCADF-D6D0-414D-A2B6-E148367F2D45}"/>
                  </a:ext>
                </a:extLst>
              </p:cNvPr>
              <p:cNvSpPr/>
              <p:nvPr/>
            </p:nvSpPr>
            <p:spPr>
              <a:xfrm>
                <a:off x="1629850" y="1994600"/>
                <a:ext cx="9972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바둑 기보 데이터</a:t>
                </a:r>
                <a:endParaRPr sz="700"/>
              </a:p>
            </p:txBody>
          </p:sp>
          <p:sp>
            <p:nvSpPr>
              <p:cNvPr id="20" name="Google Shape;186;p23">
                <a:extLst>
                  <a:ext uri="{FF2B5EF4-FFF2-40B4-BE49-F238E27FC236}">
                    <a16:creationId xmlns:a16="http://schemas.microsoft.com/office/drawing/2014/main" id="{7E68C446-9A94-455C-AAB8-3DC2C4A2EAA8}"/>
                  </a:ext>
                </a:extLst>
              </p:cNvPr>
              <p:cNvSpPr/>
              <p:nvPr/>
            </p:nvSpPr>
            <p:spPr>
              <a:xfrm>
                <a:off x="4677013" y="1994612"/>
                <a:ext cx="14694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바둑에서 이기는 방법을 구분해 내는 모델</a:t>
                </a:r>
                <a:endParaRPr sz="700"/>
              </a:p>
            </p:txBody>
          </p:sp>
          <p:sp>
            <p:nvSpPr>
              <p:cNvPr id="21" name="Google Shape;187;p23">
                <a:extLst>
                  <a:ext uri="{FF2B5EF4-FFF2-40B4-BE49-F238E27FC236}">
                    <a16:creationId xmlns:a16="http://schemas.microsoft.com/office/drawing/2014/main" id="{9E0208D0-428F-44A4-B098-8ED7B6208529}"/>
                  </a:ext>
                </a:extLst>
              </p:cNvPr>
              <p:cNvSpPr/>
              <p:nvPr/>
            </p:nvSpPr>
            <p:spPr>
              <a:xfrm>
                <a:off x="3007163" y="2061496"/>
                <a:ext cx="1337400" cy="14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/>
              </a:p>
            </p:txBody>
          </p:sp>
        </p:grpSp>
        <p:grpSp>
          <p:nvGrpSpPr>
            <p:cNvPr id="15" name="Google Shape;188;p23">
              <a:extLst>
                <a:ext uri="{FF2B5EF4-FFF2-40B4-BE49-F238E27FC236}">
                  <a16:creationId xmlns:a16="http://schemas.microsoft.com/office/drawing/2014/main" id="{851A2951-05E9-40EC-969C-86AA33003F59}"/>
                </a:ext>
              </a:extLst>
            </p:cNvPr>
            <p:cNvGrpSpPr/>
            <p:nvPr/>
          </p:nvGrpSpPr>
          <p:grpSpPr>
            <a:xfrm>
              <a:off x="1476252" y="3998388"/>
              <a:ext cx="3935734" cy="281572"/>
              <a:chOff x="1629850" y="1994600"/>
              <a:chExt cx="4516564" cy="281712"/>
            </a:xfrm>
          </p:grpSpPr>
          <p:sp>
            <p:nvSpPr>
              <p:cNvPr id="16" name="Google Shape;189;p23">
                <a:extLst>
                  <a:ext uri="{FF2B5EF4-FFF2-40B4-BE49-F238E27FC236}">
                    <a16:creationId xmlns:a16="http://schemas.microsoft.com/office/drawing/2014/main" id="{FA43CB91-C531-41C6-A50A-6752E438C805}"/>
                  </a:ext>
                </a:extLst>
              </p:cNvPr>
              <p:cNvSpPr/>
              <p:nvPr/>
            </p:nvSpPr>
            <p:spPr>
              <a:xfrm>
                <a:off x="1629850" y="1994600"/>
                <a:ext cx="9972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고양이 사진 데이터</a:t>
                </a:r>
                <a:endParaRPr sz="700"/>
              </a:p>
            </p:txBody>
          </p:sp>
          <p:sp>
            <p:nvSpPr>
              <p:cNvPr id="17" name="Google Shape;190;p23">
                <a:extLst>
                  <a:ext uri="{FF2B5EF4-FFF2-40B4-BE49-F238E27FC236}">
                    <a16:creationId xmlns:a16="http://schemas.microsoft.com/office/drawing/2014/main" id="{6AA161CE-A6A9-403B-9F46-E0E542106B37}"/>
                  </a:ext>
                </a:extLst>
              </p:cNvPr>
              <p:cNvSpPr/>
              <p:nvPr/>
            </p:nvSpPr>
            <p:spPr>
              <a:xfrm>
                <a:off x="4677014" y="1994612"/>
                <a:ext cx="1469400" cy="2817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사진에서 고양이를</a:t>
                </a:r>
                <a:endParaRPr sz="7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구분해 해는 모델</a:t>
                </a:r>
                <a:endParaRPr sz="700"/>
              </a:p>
            </p:txBody>
          </p:sp>
          <p:sp>
            <p:nvSpPr>
              <p:cNvPr id="18" name="Google Shape;191;p23">
                <a:extLst>
                  <a:ext uri="{FF2B5EF4-FFF2-40B4-BE49-F238E27FC236}">
                    <a16:creationId xmlns:a16="http://schemas.microsoft.com/office/drawing/2014/main" id="{E89CCC7D-6C91-4C35-B233-C73197AB1B5A}"/>
                  </a:ext>
                </a:extLst>
              </p:cNvPr>
              <p:cNvSpPr/>
              <p:nvPr/>
            </p:nvSpPr>
            <p:spPr>
              <a:xfrm>
                <a:off x="3007163" y="2061496"/>
                <a:ext cx="1337400" cy="14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/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2F0CEF-6A6C-43D4-A491-4346056D9B13}"/>
              </a:ext>
            </a:extLst>
          </p:cNvPr>
          <p:cNvSpPr/>
          <p:nvPr/>
        </p:nvSpPr>
        <p:spPr>
          <a:xfrm>
            <a:off x="7975793" y="1979112"/>
            <a:ext cx="3844216" cy="398327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endParaRPr lang="ko-KR" altLang="en-US" sz="2800" dirty="0">
              <a:solidFill>
                <a:srgbClr val="595959"/>
              </a:solidFill>
            </a:endParaRPr>
          </a:p>
        </p:txBody>
      </p:sp>
      <p:pic>
        <p:nvPicPr>
          <p:cNvPr id="30" name="Google Shape;200;p24">
            <a:extLst>
              <a:ext uri="{FF2B5EF4-FFF2-40B4-BE49-F238E27FC236}">
                <a16:creationId xmlns:a16="http://schemas.microsoft.com/office/drawing/2014/main" id="{0F89F580-A20C-4E22-81EB-2CE1EEF6D1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56153" y="3189149"/>
            <a:ext cx="1938176" cy="15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4A4372-E1ED-454F-B9EC-44A30F2A429F}"/>
              </a:ext>
            </a:extLst>
          </p:cNvPr>
          <p:cNvSpPr txBox="1"/>
          <p:nvPr/>
        </p:nvSpPr>
        <p:spPr>
          <a:xfrm>
            <a:off x="9322358" y="4733786"/>
            <a:ext cx="271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문자인식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F8A40-C98E-436D-AA01-887ED854FF69}"/>
              </a:ext>
            </a:extLst>
          </p:cNvPr>
          <p:cNvSpPr txBox="1"/>
          <p:nvPr/>
        </p:nvSpPr>
        <p:spPr>
          <a:xfrm>
            <a:off x="9344387" y="2513350"/>
            <a:ext cx="172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07978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CA509F-415B-4997-8C84-FC7C80DA16F6}"/>
              </a:ext>
            </a:extLst>
          </p:cNvPr>
          <p:cNvSpPr/>
          <p:nvPr/>
        </p:nvSpPr>
        <p:spPr>
          <a:xfrm>
            <a:off x="3277999" y="300687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머신러닝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절차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0F94-27DF-4444-9CFA-24AC346F94E7}"/>
              </a:ext>
            </a:extLst>
          </p:cNvPr>
          <p:cNvSpPr txBox="1"/>
          <p:nvPr/>
        </p:nvSpPr>
        <p:spPr>
          <a:xfrm>
            <a:off x="667012" y="1830937"/>
            <a:ext cx="6093912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데이터로부터 모델을 만드는 단계</a:t>
            </a: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데이터를 수집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데이터의 특징 파악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모델 생성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endParaRPr lang="en-US" altLang="ko-KR" sz="1600" dirty="0">
              <a:solidFill>
                <a:srgbClr val="595959"/>
              </a:solidFill>
            </a:endParaRPr>
          </a:p>
          <a:p>
            <a:pPr marL="914400" lvl="4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endParaRPr lang="en-US" altLang="ko-KR" sz="16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만들어진 모델을 적용하는 단계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데이터 입력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만들어진 모델을 활용하여 예측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1371600" indent="-304800">
              <a:lnSpc>
                <a:spcPct val="150000"/>
              </a:lnSpc>
              <a:buClr>
                <a:srgbClr val="595959"/>
              </a:buClr>
              <a:buSzPts val="1200"/>
              <a:buChar char="■"/>
            </a:pPr>
            <a:r>
              <a:rPr lang="ko-KR" altLang="en-US" sz="1600" dirty="0">
                <a:solidFill>
                  <a:srgbClr val="595959"/>
                </a:solidFill>
              </a:rPr>
              <a:t>결과 데이터 생성</a:t>
            </a:r>
            <a:endParaRPr lang="en-US" altLang="ko-KR" sz="1600" dirty="0">
              <a:solidFill>
                <a:srgbClr val="595959"/>
              </a:solidFill>
            </a:endParaRPr>
          </a:p>
        </p:txBody>
      </p:sp>
      <p:pic>
        <p:nvPicPr>
          <p:cNvPr id="5" name="그림 4" descr="EMB0000349c3381">
            <a:extLst>
              <a:ext uri="{FF2B5EF4-FFF2-40B4-BE49-F238E27FC236}">
                <a16:creationId xmlns:a16="http://schemas.microsoft.com/office/drawing/2014/main" id="{E8E0846B-830A-4C2B-8448-A78B77E55B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24" y="2500678"/>
            <a:ext cx="411988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인공지능(AI)/머신러닝] 지도학습, 비지도학습,강화학습이란? : 네이버 블로그">
            <a:extLst>
              <a:ext uri="{FF2B5EF4-FFF2-40B4-BE49-F238E27FC236}">
                <a16:creationId xmlns:a16="http://schemas.microsoft.com/office/drawing/2014/main" id="{4520A6C7-B3A4-41F6-9E87-C4396DFC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4" y="1504030"/>
            <a:ext cx="8728553" cy="45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7A5DA-D089-4E4A-B487-D85B23E7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98" y="604392"/>
            <a:ext cx="4279763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0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9BB174-38D8-40A8-997D-B2271C56BBAA}"/>
              </a:ext>
            </a:extLst>
          </p:cNvPr>
          <p:cNvSpPr/>
          <p:nvPr/>
        </p:nvSpPr>
        <p:spPr>
          <a:xfrm>
            <a:off x="1844084" y="350791"/>
            <a:ext cx="8127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머신러닝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종류 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지도학습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FCFF6-D9A3-4B8D-B23F-B6F323E5A1B4}"/>
              </a:ext>
            </a:extLst>
          </p:cNvPr>
          <p:cNvSpPr txBox="1"/>
          <p:nvPr/>
        </p:nvSpPr>
        <p:spPr>
          <a:xfrm>
            <a:off x="2728064" y="1717013"/>
            <a:ext cx="673587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800" dirty="0">
                <a:solidFill>
                  <a:srgbClr val="595959"/>
                </a:solidFill>
              </a:rPr>
              <a:t>데이터에서 하나의 함수를 유추해 내기 위한 방법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800" dirty="0">
                <a:solidFill>
                  <a:srgbClr val="595959"/>
                </a:solidFill>
              </a:rPr>
              <a:t>입력 데이터에 결과 값이 포함되어 있다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FontTx/>
              <a:buChar char="○"/>
            </a:pPr>
            <a:r>
              <a:rPr lang="ko-KR" altLang="en-US" sz="1800" dirty="0">
                <a:solidFill>
                  <a:srgbClr val="595959"/>
                </a:solidFill>
              </a:rPr>
              <a:t>적용 사례</a:t>
            </a:r>
            <a:r>
              <a:rPr lang="en-US" altLang="ko-KR" sz="1800" dirty="0">
                <a:solidFill>
                  <a:srgbClr val="595959"/>
                </a:solidFill>
              </a:rPr>
              <a:t>: </a:t>
            </a:r>
            <a:r>
              <a:rPr lang="ko-KR" altLang="en-US" sz="1800" dirty="0">
                <a:solidFill>
                  <a:srgbClr val="595959"/>
                </a:solidFill>
              </a:rPr>
              <a:t>필기 인식</a:t>
            </a:r>
            <a:r>
              <a:rPr lang="en-US" altLang="ko-KR" sz="1800" dirty="0">
                <a:solidFill>
                  <a:srgbClr val="595959"/>
                </a:solidFill>
              </a:rPr>
              <a:t>, </a:t>
            </a:r>
            <a:r>
              <a:rPr lang="ko-KR" altLang="en-US" sz="1800" dirty="0">
                <a:solidFill>
                  <a:srgbClr val="595959"/>
                </a:solidFill>
              </a:rPr>
              <a:t>이미지 인식 등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607E8A-3BA3-4A8C-9903-611A7955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5497"/>
              </p:ext>
            </p:extLst>
          </p:nvPr>
        </p:nvGraphicFramePr>
        <p:xfrm>
          <a:off x="2252549" y="3700885"/>
          <a:ext cx="2788631" cy="2055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027">
                  <a:extLst>
                    <a:ext uri="{9D8B030D-6E8A-4147-A177-3AD203B41FA5}">
                      <a16:colId xmlns:a16="http://schemas.microsoft.com/office/drawing/2014/main" val="3270106562"/>
                    </a:ext>
                  </a:extLst>
                </a:gridCol>
                <a:gridCol w="1209604">
                  <a:extLst>
                    <a:ext uri="{9D8B030D-6E8A-4147-A177-3AD203B41FA5}">
                      <a16:colId xmlns:a16="http://schemas.microsoft.com/office/drawing/2014/main" val="3193220493"/>
                    </a:ext>
                  </a:extLst>
                </a:gridCol>
              </a:tblGrid>
              <a:tr h="16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3034"/>
                  </a:ext>
                </a:extLst>
              </a:tr>
              <a:tr h="422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 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4056"/>
                  </a:ext>
                </a:extLst>
              </a:tr>
              <a:tr h="422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 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91669"/>
                  </a:ext>
                </a:extLst>
              </a:tr>
              <a:tr h="422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 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04879"/>
                  </a:ext>
                </a:extLst>
              </a:tr>
              <a:tr h="422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 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1681"/>
                  </a:ext>
                </a:extLst>
              </a:tr>
            </a:tbl>
          </a:graphicData>
        </a:graphic>
      </p:graphicFrame>
      <p:sp>
        <p:nvSpPr>
          <p:cNvPr id="13" name="화살표: 오른쪽 6">
            <a:extLst>
              <a:ext uri="{FF2B5EF4-FFF2-40B4-BE49-F238E27FC236}">
                <a16:creationId xmlns:a16="http://schemas.microsoft.com/office/drawing/2014/main" id="{3FA11F2C-6169-42F6-8880-9180A42DB0E5}"/>
              </a:ext>
            </a:extLst>
          </p:cNvPr>
          <p:cNvSpPr/>
          <p:nvPr/>
        </p:nvSpPr>
        <p:spPr bwMode="auto">
          <a:xfrm>
            <a:off x="5251108" y="4440549"/>
            <a:ext cx="1008112" cy="288032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E0B0-316E-40EC-B7AE-B6B6E9FF9C4B}"/>
              </a:ext>
            </a:extLst>
          </p:cNvPr>
          <p:cNvSpPr txBox="1"/>
          <p:nvPr/>
        </p:nvSpPr>
        <p:spPr bwMode="auto">
          <a:xfrm>
            <a:off x="5329212" y="4179845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학습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497307-4426-4398-9349-6C501ACE00CC}"/>
              </a:ext>
            </a:extLst>
          </p:cNvPr>
          <p:cNvSpPr/>
          <p:nvPr/>
        </p:nvSpPr>
        <p:spPr bwMode="auto">
          <a:xfrm>
            <a:off x="6697363" y="4035829"/>
            <a:ext cx="3599031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dirty="0">
                <a:solidFill>
                  <a:sysClr val="windowText" lastClr="000000"/>
                </a:solidFill>
              </a:rPr>
              <a:t>사진에서 고양이와 강아지를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0" algn="l"/>
            <a:r>
              <a:rPr lang="ko-KR" altLang="en-US" dirty="0">
                <a:solidFill>
                  <a:sysClr val="windowText" lastClr="000000"/>
                </a:solidFill>
              </a:rPr>
              <a:t>구분해 내는 모델</a:t>
            </a:r>
          </a:p>
        </p:txBody>
      </p:sp>
    </p:spTree>
    <p:extLst>
      <p:ext uri="{BB962C8B-B14F-4D97-AF65-F5344CB8AC3E}">
        <p14:creationId xmlns:p14="http://schemas.microsoft.com/office/powerpoint/2010/main" val="264148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9BB174-38D8-40A8-997D-B2271C56BBAA}"/>
              </a:ext>
            </a:extLst>
          </p:cNvPr>
          <p:cNvSpPr/>
          <p:nvPr/>
        </p:nvSpPr>
        <p:spPr>
          <a:xfrm>
            <a:off x="1497836" y="350791"/>
            <a:ext cx="8820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머신러닝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종류 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비지도학습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FEEC-982E-4896-8379-EB4D818B52EE}"/>
              </a:ext>
            </a:extLst>
          </p:cNvPr>
          <p:cNvSpPr txBox="1"/>
          <p:nvPr/>
        </p:nvSpPr>
        <p:spPr>
          <a:xfrm>
            <a:off x="3014567" y="1618948"/>
            <a:ext cx="609391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600" dirty="0">
                <a:solidFill>
                  <a:srgbClr val="595959"/>
                </a:solidFill>
              </a:rPr>
              <a:t>비지도학습의 방법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데이터가 어떻게 구성되어 있는지 알아내는 방법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입력 데이터에 결과 값이 포함되어 있지 않다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적용 사례</a:t>
            </a:r>
            <a:r>
              <a:rPr lang="en-US" altLang="ko-KR" sz="1600" dirty="0">
                <a:solidFill>
                  <a:srgbClr val="595959"/>
                </a:solidFill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</a:rPr>
              <a:t>사진 분류</a:t>
            </a:r>
            <a:r>
              <a:rPr lang="en-US" altLang="ko-KR" sz="1600" dirty="0">
                <a:solidFill>
                  <a:srgbClr val="595959"/>
                </a:solidFill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</a:rPr>
              <a:t>고객 분류 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E0F904-C714-4096-81EE-31EEF8EAA27C}"/>
              </a:ext>
            </a:extLst>
          </p:cNvPr>
          <p:cNvSpPr/>
          <p:nvPr/>
        </p:nvSpPr>
        <p:spPr bwMode="auto">
          <a:xfrm>
            <a:off x="2913346" y="3749600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BFA327-8538-498C-8752-59B4A09099CB}"/>
              </a:ext>
            </a:extLst>
          </p:cNvPr>
          <p:cNvSpPr/>
          <p:nvPr/>
        </p:nvSpPr>
        <p:spPr bwMode="auto">
          <a:xfrm>
            <a:off x="3065746" y="4397672"/>
            <a:ext cx="746914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FA3112-8A3F-4709-8C77-EF6567C4A1E7}"/>
              </a:ext>
            </a:extLst>
          </p:cNvPr>
          <p:cNvSpPr/>
          <p:nvPr/>
        </p:nvSpPr>
        <p:spPr bwMode="auto">
          <a:xfrm>
            <a:off x="3674489" y="4001628"/>
            <a:ext cx="746914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26D4F5-7E32-4F1B-9329-A7599B17B383}"/>
              </a:ext>
            </a:extLst>
          </p:cNvPr>
          <p:cNvSpPr/>
          <p:nvPr/>
        </p:nvSpPr>
        <p:spPr bwMode="auto">
          <a:xfrm>
            <a:off x="3876284" y="4617132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B7398E-283C-422F-82F9-F6F8CF668966}"/>
              </a:ext>
            </a:extLst>
          </p:cNvPr>
          <p:cNvSpPr/>
          <p:nvPr/>
        </p:nvSpPr>
        <p:spPr bwMode="auto">
          <a:xfrm>
            <a:off x="3209510" y="5013176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화살표: 오른쪽 3">
            <a:extLst>
              <a:ext uri="{FF2B5EF4-FFF2-40B4-BE49-F238E27FC236}">
                <a16:creationId xmlns:a16="http://schemas.microsoft.com/office/drawing/2014/main" id="{AB9730E9-EB6B-4290-A55D-D9547E9065CB}"/>
              </a:ext>
            </a:extLst>
          </p:cNvPr>
          <p:cNvSpPr/>
          <p:nvPr/>
        </p:nvSpPr>
        <p:spPr bwMode="auto">
          <a:xfrm>
            <a:off x="5269194" y="4293096"/>
            <a:ext cx="1010188" cy="324036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0CBC4-1945-4F69-A91F-1F845BEE992D}"/>
              </a:ext>
            </a:extLst>
          </p:cNvPr>
          <p:cNvSpPr/>
          <p:nvPr/>
        </p:nvSpPr>
        <p:spPr bwMode="auto">
          <a:xfrm>
            <a:off x="9108479" y="4906659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EDD83C-809A-41E1-AFCE-EA00C3D21F6F}"/>
              </a:ext>
            </a:extLst>
          </p:cNvPr>
          <p:cNvSpPr/>
          <p:nvPr/>
        </p:nvSpPr>
        <p:spPr bwMode="auto">
          <a:xfrm>
            <a:off x="7430336" y="3852564"/>
            <a:ext cx="746914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6FC7D1-F0A9-43A7-96F2-217CC34426E6}"/>
              </a:ext>
            </a:extLst>
          </p:cNvPr>
          <p:cNvSpPr/>
          <p:nvPr/>
        </p:nvSpPr>
        <p:spPr bwMode="auto">
          <a:xfrm>
            <a:off x="8268772" y="3861048"/>
            <a:ext cx="746914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B2CFC-3134-4184-8612-5ADA759039BB}"/>
              </a:ext>
            </a:extLst>
          </p:cNvPr>
          <p:cNvSpPr/>
          <p:nvPr/>
        </p:nvSpPr>
        <p:spPr bwMode="auto">
          <a:xfrm>
            <a:off x="8252539" y="4906659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CB99CE-0E7F-4D1A-9F6E-7FF62B8AD058}"/>
              </a:ext>
            </a:extLst>
          </p:cNvPr>
          <p:cNvSpPr/>
          <p:nvPr/>
        </p:nvSpPr>
        <p:spPr bwMode="auto">
          <a:xfrm>
            <a:off x="7378263" y="4930135"/>
            <a:ext cx="746914" cy="504056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ko-KR" altLang="en-US" sz="1000" b="1" dirty="0">
                <a:solidFill>
                  <a:schemeClr val="bg1"/>
                </a:solidFill>
              </a:rPr>
              <a:t>고객</a:t>
            </a:r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396A5B-28FB-4CEA-A971-2AEE14A6E7AD}"/>
              </a:ext>
            </a:extLst>
          </p:cNvPr>
          <p:cNvSpPr/>
          <p:nvPr/>
        </p:nvSpPr>
        <p:spPr bwMode="auto">
          <a:xfrm>
            <a:off x="7143478" y="3717032"/>
            <a:ext cx="2880320" cy="75608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F08156-85C4-42FF-A9CD-EE2B6E7FFE4D}"/>
              </a:ext>
            </a:extLst>
          </p:cNvPr>
          <p:cNvSpPr/>
          <p:nvPr/>
        </p:nvSpPr>
        <p:spPr bwMode="auto">
          <a:xfrm>
            <a:off x="7143478" y="4786119"/>
            <a:ext cx="2880320" cy="75608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E3EE7-7279-4004-BDE4-A9818BD70609}"/>
              </a:ext>
            </a:extLst>
          </p:cNvPr>
          <p:cNvSpPr txBox="1"/>
          <p:nvPr/>
        </p:nvSpPr>
        <p:spPr bwMode="auto">
          <a:xfrm>
            <a:off x="7143478" y="3429000"/>
            <a:ext cx="5822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그룹</a:t>
            </a:r>
            <a:r>
              <a:rPr lang="en-US" altLang="ko-KR" sz="1200" b="1" dirty="0">
                <a:latin typeface="+mn-ea"/>
                <a:ea typeface="+mn-ea"/>
              </a:rPr>
              <a:t>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0BC7B-DA2D-4CCF-9014-22C6CF29A236}"/>
              </a:ext>
            </a:extLst>
          </p:cNvPr>
          <p:cNvSpPr txBox="1"/>
          <p:nvPr/>
        </p:nvSpPr>
        <p:spPr bwMode="auto">
          <a:xfrm>
            <a:off x="7143478" y="4509120"/>
            <a:ext cx="5822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그룹</a:t>
            </a:r>
            <a:r>
              <a:rPr lang="en-US" altLang="ko-KR" sz="1200" b="1" dirty="0">
                <a:latin typeface="+mn-ea"/>
                <a:ea typeface="+mn-ea"/>
              </a:rPr>
              <a:t>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9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9BB174-38D8-40A8-997D-B2271C56BBAA}"/>
              </a:ext>
            </a:extLst>
          </p:cNvPr>
          <p:cNvSpPr/>
          <p:nvPr/>
        </p:nvSpPr>
        <p:spPr>
          <a:xfrm>
            <a:off x="1781453" y="688993"/>
            <a:ext cx="8127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머신러닝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종류 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강화학습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5F102-A73D-45CF-80FF-D075EBF04C48}"/>
              </a:ext>
            </a:extLst>
          </p:cNvPr>
          <p:cNvSpPr txBox="1"/>
          <p:nvPr/>
        </p:nvSpPr>
        <p:spPr>
          <a:xfrm>
            <a:off x="2834535" y="1906980"/>
            <a:ext cx="652293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600" dirty="0">
                <a:solidFill>
                  <a:srgbClr val="595959"/>
                </a:solidFill>
              </a:rPr>
              <a:t>강화학습의 방법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어떤 환경에서 보상을 최대로 하는 행동을 선택하는 방법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입력에 대한 출력과 점수를 통해 학습한다</a:t>
            </a:r>
          </a:p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적용 사례</a:t>
            </a:r>
            <a:r>
              <a:rPr lang="en-US" altLang="ko-KR" sz="1600" dirty="0">
                <a:solidFill>
                  <a:srgbClr val="595959"/>
                </a:solidFill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</a:rPr>
              <a:t>로봇 제어</a:t>
            </a:r>
            <a:r>
              <a:rPr lang="en-US" altLang="ko-KR" sz="1600" dirty="0">
                <a:solidFill>
                  <a:srgbClr val="595959"/>
                </a:solidFill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</a:rPr>
              <a:t>체스 게임 등</a:t>
            </a:r>
          </a:p>
        </p:txBody>
      </p:sp>
      <p:pic>
        <p:nvPicPr>
          <p:cNvPr id="6" name="Picture 2" descr="강화학습 Reinforcement Learning - Machine learning 1">
            <a:extLst>
              <a:ext uri="{FF2B5EF4-FFF2-40B4-BE49-F238E27FC236}">
                <a16:creationId xmlns:a16="http://schemas.microsoft.com/office/drawing/2014/main" id="{9D522B6B-4FFF-43D0-AF06-08224BA7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35" y="3528424"/>
            <a:ext cx="5540679" cy="31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6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382875-2A09-472B-B2D1-A414028F4CDB}"/>
              </a:ext>
            </a:extLst>
          </p:cNvPr>
          <p:cNvSpPr/>
          <p:nvPr/>
        </p:nvSpPr>
        <p:spPr>
          <a:xfrm>
            <a:off x="4776777" y="28816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딥러닝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BBFFF-F13F-40CD-B0A4-A7027913A192}"/>
              </a:ext>
            </a:extLst>
          </p:cNvPr>
          <p:cNvSpPr txBox="1"/>
          <p:nvPr/>
        </p:nvSpPr>
        <p:spPr>
          <a:xfrm>
            <a:off x="1281054" y="1424495"/>
            <a:ext cx="9253604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>
              <a:lnSpc>
                <a:spcPct val="150000"/>
              </a:lnSpc>
              <a:buClr>
                <a:srgbClr val="595959"/>
              </a:buClr>
              <a:buSzPts val="1200"/>
              <a:buFontTx/>
              <a:buChar char="○"/>
            </a:pPr>
            <a:r>
              <a:rPr lang="ko-KR" altLang="en-US" sz="1800" dirty="0" err="1">
                <a:solidFill>
                  <a:srgbClr val="595959"/>
                </a:solidFill>
              </a:rPr>
              <a:t>딥러닝은</a:t>
            </a:r>
            <a:r>
              <a:rPr lang="ko-KR" altLang="en-US" sz="1800" dirty="0">
                <a:solidFill>
                  <a:srgbClr val="595959"/>
                </a:solidFill>
              </a:rPr>
              <a:t> 빅데이터를 가지고 인간의 뇌 구조를 활용하여 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609600" lvl="1">
              <a:lnSpc>
                <a:spcPct val="150000"/>
              </a:lnSpc>
              <a:buClr>
                <a:srgbClr val="595959"/>
              </a:buClr>
              <a:buSzPts val="1200"/>
            </a:pPr>
            <a:r>
              <a:rPr lang="en-US" altLang="ko-KR" sz="1800" dirty="0">
                <a:solidFill>
                  <a:srgbClr val="595959"/>
                </a:solidFill>
              </a:rPr>
              <a:t>	</a:t>
            </a:r>
            <a:r>
              <a:rPr lang="ko-KR" altLang="en-US" sz="1800" dirty="0">
                <a:solidFill>
                  <a:srgbClr val="595959"/>
                </a:solidFill>
              </a:rPr>
              <a:t>인공신경망을 구성하고 다양한 계층으로 구성하는 것이 핵심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 err="1">
                <a:solidFill>
                  <a:srgbClr val="595959"/>
                </a:solidFill>
              </a:rPr>
              <a:t>딥러닝은</a:t>
            </a:r>
            <a:r>
              <a:rPr lang="ko-KR" altLang="en-US" sz="1800" dirty="0">
                <a:solidFill>
                  <a:srgbClr val="595959"/>
                </a:solidFill>
              </a:rPr>
              <a:t> 인공신경망을 대상으로 입력</a:t>
            </a:r>
            <a:r>
              <a:rPr lang="en-US" altLang="ko-KR" sz="1800" dirty="0">
                <a:solidFill>
                  <a:srgbClr val="595959"/>
                </a:solidFill>
              </a:rPr>
              <a:t>, </a:t>
            </a:r>
            <a:r>
              <a:rPr lang="ko-KR" altLang="en-US" sz="1800" dirty="0" err="1">
                <a:solidFill>
                  <a:srgbClr val="595959"/>
                </a:solidFill>
              </a:rPr>
              <a:t>히든</a:t>
            </a:r>
            <a:r>
              <a:rPr lang="en-US" altLang="ko-KR" sz="1800" dirty="0">
                <a:solidFill>
                  <a:srgbClr val="595959"/>
                </a:solidFill>
              </a:rPr>
              <a:t>, </a:t>
            </a:r>
            <a:r>
              <a:rPr lang="ko-KR" altLang="en-US" sz="1800" dirty="0">
                <a:solidFill>
                  <a:srgbClr val="595959"/>
                </a:solidFill>
              </a:rPr>
              <a:t>출력 계층으로 구분하여 분류하고 시냅스에 해당하는 각 노드 간의 연결 부분의 가중치 값을 변경하여 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dirty="0">
                <a:solidFill>
                  <a:srgbClr val="595959"/>
                </a:solidFill>
              </a:rPr>
              <a:t>	</a:t>
            </a:r>
            <a:r>
              <a:rPr lang="ko-KR" altLang="en-US" sz="1800" dirty="0">
                <a:solidFill>
                  <a:srgbClr val="595959"/>
                </a:solidFill>
              </a:rPr>
              <a:t>근사치 값을 찾는 것</a:t>
            </a:r>
          </a:p>
        </p:txBody>
      </p:sp>
      <p:pic>
        <p:nvPicPr>
          <p:cNvPr id="6" name="그림 5" descr="EMB0000349c334c">
            <a:extLst>
              <a:ext uri="{FF2B5EF4-FFF2-40B4-BE49-F238E27FC236}">
                <a16:creationId xmlns:a16="http://schemas.microsoft.com/office/drawing/2014/main" id="{9DD5947B-69B2-4B94-92BF-4CF0AD125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2" y="3845580"/>
            <a:ext cx="4671695" cy="2314575"/>
          </a:xfrm>
          <a:prstGeom prst="rect">
            <a:avLst/>
          </a:prstGeom>
          <a:noFill/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FA56E81-93C1-4A5B-A1D7-EF2269F3935A}"/>
              </a:ext>
            </a:extLst>
          </p:cNvPr>
          <p:cNvSpPr/>
          <p:nvPr/>
        </p:nvSpPr>
        <p:spPr>
          <a:xfrm>
            <a:off x="5764060" y="4618611"/>
            <a:ext cx="663880" cy="7139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EMB0000349c334d">
            <a:extLst>
              <a:ext uri="{FF2B5EF4-FFF2-40B4-BE49-F238E27FC236}">
                <a16:creationId xmlns:a16="http://schemas.microsoft.com/office/drawing/2014/main" id="{43E0FB97-8AEB-4DCB-818D-C5D73BAEA4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03" y="3540780"/>
            <a:ext cx="4629150" cy="261937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F66CDC-ACC1-40C4-946C-5CC8C1268A14}"/>
              </a:ext>
            </a:extLst>
          </p:cNvPr>
          <p:cNvSpPr txBox="1"/>
          <p:nvPr/>
        </p:nvSpPr>
        <p:spPr>
          <a:xfrm>
            <a:off x="1729821" y="6280289"/>
            <a:ext cx="192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595959"/>
                </a:solidFill>
              </a:rPr>
              <a:t>생물학적 신경망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BF9A1-59D1-428B-84AB-D02832DCFCB7}"/>
              </a:ext>
            </a:extLst>
          </p:cNvPr>
          <p:cNvSpPr txBox="1"/>
          <p:nvPr/>
        </p:nvSpPr>
        <p:spPr>
          <a:xfrm>
            <a:off x="8534400" y="6280289"/>
            <a:ext cx="192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595959"/>
                </a:solidFill>
              </a:rPr>
              <a:t>인공 </a:t>
            </a:r>
            <a:r>
              <a:rPr lang="ko-KR" altLang="en-US" sz="1800" dirty="0">
                <a:solidFill>
                  <a:srgbClr val="595959"/>
                </a:solidFill>
              </a:rPr>
              <a:t>신경망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5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651497-C22A-4D63-AC4B-B297AA498354}"/>
              </a:ext>
            </a:extLst>
          </p:cNvPr>
          <p:cNvSpPr/>
          <p:nvPr/>
        </p:nvSpPr>
        <p:spPr>
          <a:xfrm>
            <a:off x="3473938" y="438473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딥러닝 기술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D0465-8380-497F-B75E-D145B76C360E}"/>
              </a:ext>
            </a:extLst>
          </p:cNvPr>
          <p:cNvSpPr txBox="1"/>
          <p:nvPr/>
        </p:nvSpPr>
        <p:spPr>
          <a:xfrm>
            <a:off x="253652" y="1633373"/>
            <a:ext cx="7763006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200" dirty="0">
                <a:solidFill>
                  <a:srgbClr val="595959"/>
                </a:solidFill>
              </a:rPr>
              <a:t>활성화 함수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입력 신호의 가중치합을 계산하고 그 결과를 </a:t>
            </a:r>
            <a:r>
              <a:rPr lang="ko-KR" altLang="en-US" sz="1200" dirty="0" err="1">
                <a:solidFill>
                  <a:srgbClr val="595959"/>
                </a:solidFill>
              </a:rPr>
              <a:t>임계값에</a:t>
            </a:r>
            <a:r>
              <a:rPr lang="ko-KR" altLang="en-US" sz="1200" dirty="0">
                <a:solidFill>
                  <a:srgbClr val="595959"/>
                </a:solidFill>
              </a:rPr>
              <a:t> 더하는 형태로 출력 값을 결정함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 err="1">
                <a:solidFill>
                  <a:srgbClr val="595959"/>
                </a:solidFill>
              </a:rPr>
              <a:t>입력값이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ko-KR" altLang="en-US" sz="1200" dirty="0" err="1">
                <a:solidFill>
                  <a:srgbClr val="595959"/>
                </a:solidFill>
              </a:rPr>
              <a:t>임계값보다</a:t>
            </a:r>
            <a:r>
              <a:rPr lang="ko-KR" altLang="en-US" sz="1200" dirty="0">
                <a:solidFill>
                  <a:srgbClr val="595959"/>
                </a:solidFill>
              </a:rPr>
              <a:t> 작은 뉴런 출력은 </a:t>
            </a:r>
            <a:r>
              <a:rPr lang="en-US" altLang="ko-KR" sz="1200" dirty="0">
                <a:solidFill>
                  <a:srgbClr val="595959"/>
                </a:solidFill>
              </a:rPr>
              <a:t>-1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 err="1">
                <a:solidFill>
                  <a:srgbClr val="595959"/>
                </a:solidFill>
              </a:rPr>
              <a:t>입력값이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ko-KR" altLang="en-US" sz="1200" dirty="0" err="1">
                <a:solidFill>
                  <a:srgbClr val="595959"/>
                </a:solidFill>
              </a:rPr>
              <a:t>임계값보다</a:t>
            </a:r>
            <a:r>
              <a:rPr lang="ko-KR" altLang="en-US" sz="1200" dirty="0">
                <a:solidFill>
                  <a:srgbClr val="595959"/>
                </a:solidFill>
              </a:rPr>
              <a:t> 크거나 같은 뉴런이 활성화 되고 출력은 </a:t>
            </a:r>
            <a:r>
              <a:rPr lang="en-US" altLang="ko-KR" sz="1200" dirty="0">
                <a:solidFill>
                  <a:srgbClr val="595959"/>
                </a:solidFill>
              </a:rPr>
              <a:t>+1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이러한 동작을 하는 함수가 활성화 함수</a:t>
            </a:r>
          </a:p>
        </p:txBody>
      </p:sp>
      <p:pic>
        <p:nvPicPr>
          <p:cNvPr id="5" name="그림 4" descr="EMB0000349c334e">
            <a:extLst>
              <a:ext uri="{FF2B5EF4-FFF2-40B4-BE49-F238E27FC236}">
                <a16:creationId xmlns:a16="http://schemas.microsoft.com/office/drawing/2014/main" id="{02B61C86-C30C-4856-A591-367B4DCC77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60" y="2178234"/>
            <a:ext cx="931545" cy="511175"/>
          </a:xfrm>
          <a:prstGeom prst="rect">
            <a:avLst/>
          </a:prstGeom>
          <a:noFill/>
        </p:spPr>
      </p:pic>
      <p:pic>
        <p:nvPicPr>
          <p:cNvPr id="6" name="그림 5" descr="EMB0000349c334f">
            <a:extLst>
              <a:ext uri="{FF2B5EF4-FFF2-40B4-BE49-F238E27FC236}">
                <a16:creationId xmlns:a16="http://schemas.microsoft.com/office/drawing/2014/main" id="{9B97E9FB-EC76-4A4D-B46A-F820B70252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50" y="2216334"/>
            <a:ext cx="1347470" cy="438150"/>
          </a:xfrm>
          <a:prstGeom prst="rect">
            <a:avLst/>
          </a:prstGeom>
          <a:noFill/>
        </p:spPr>
      </p:pic>
      <p:pic>
        <p:nvPicPr>
          <p:cNvPr id="7" name="그림 6" descr="EMB0000349c3350">
            <a:extLst>
              <a:ext uri="{FF2B5EF4-FFF2-40B4-BE49-F238E27FC236}">
                <a16:creationId xmlns:a16="http://schemas.microsoft.com/office/drawing/2014/main" id="{7BB45C70-4B16-4CAD-9F45-671F9288E8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10" y="3650200"/>
            <a:ext cx="5111750" cy="209042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1E086F-C5A6-40C6-8226-F319F3FDA229}"/>
              </a:ext>
            </a:extLst>
          </p:cNvPr>
          <p:cNvSpPr txBox="1"/>
          <p:nvPr/>
        </p:nvSpPr>
        <p:spPr>
          <a:xfrm>
            <a:off x="4334521" y="5915724"/>
            <a:ext cx="2544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kern="100" dirty="0">
                <a:effectLst/>
                <a:latin typeface="맑은 고딕" panose="020B05030200000200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뉴런의 활성화 함수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( Activation Function)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265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37F749-E7C8-4FFB-8C3B-D1EC5D097E5C}"/>
              </a:ext>
            </a:extLst>
          </p:cNvPr>
          <p:cNvSpPr/>
          <p:nvPr/>
        </p:nvSpPr>
        <p:spPr>
          <a:xfrm>
            <a:off x="2755307" y="508010"/>
            <a:ext cx="5929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 산업혁명과 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</a:p>
        </p:txBody>
      </p:sp>
      <p:pic>
        <p:nvPicPr>
          <p:cNvPr id="1026" name="Picture 2" descr="4차 산업혁명 특별시 | 대전광역시청">
            <a:extLst>
              <a:ext uri="{FF2B5EF4-FFF2-40B4-BE49-F238E27FC236}">
                <a16:creationId xmlns:a16="http://schemas.microsoft.com/office/drawing/2014/main" id="{D740D3C9-5DAB-4E4E-9327-4357A46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532158"/>
            <a:ext cx="81534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6413E7-71E4-4AC1-9D42-914F56520B11}"/>
              </a:ext>
            </a:extLst>
          </p:cNvPr>
          <p:cNvSpPr/>
          <p:nvPr/>
        </p:nvSpPr>
        <p:spPr>
          <a:xfrm>
            <a:off x="2313366" y="438473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딥러닝 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강화학습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08D65-9496-4F1F-9496-7F244196535F}"/>
              </a:ext>
            </a:extLst>
          </p:cNvPr>
          <p:cNvSpPr txBox="1"/>
          <p:nvPr/>
        </p:nvSpPr>
        <p:spPr>
          <a:xfrm>
            <a:off x="479118" y="1762659"/>
            <a:ext cx="15238647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 err="1">
                <a:solidFill>
                  <a:srgbClr val="595959"/>
                </a:solidFill>
              </a:rPr>
              <a:t>딥러닝과</a:t>
            </a:r>
            <a:r>
              <a:rPr lang="ko-KR" altLang="en-US" sz="1800" dirty="0">
                <a:solidFill>
                  <a:srgbClr val="595959"/>
                </a:solidFill>
              </a:rPr>
              <a:t> 강화학습 모두 자동으로 학습하는 시스템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>
                <a:solidFill>
                  <a:srgbClr val="595959"/>
                </a:solidFill>
              </a:rPr>
              <a:t>딥러닝 </a:t>
            </a:r>
            <a:r>
              <a:rPr lang="en-US" altLang="ko-KR" sz="1800" dirty="0">
                <a:solidFill>
                  <a:srgbClr val="595959"/>
                </a:solidFill>
              </a:rPr>
              <a:t>: </a:t>
            </a:r>
            <a:r>
              <a:rPr lang="ko-KR" altLang="en-US" sz="1800" dirty="0">
                <a:solidFill>
                  <a:srgbClr val="595959"/>
                </a:solidFill>
              </a:rPr>
              <a:t>트레이닝 셋으로 부터 학습하고 진행한 학습을 새로운 데이터에 적용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>
                <a:solidFill>
                  <a:srgbClr val="595959"/>
                </a:solidFill>
              </a:rPr>
              <a:t>강화학습 </a:t>
            </a:r>
            <a:r>
              <a:rPr lang="en-US" altLang="ko-KR" sz="1800" dirty="0">
                <a:solidFill>
                  <a:srgbClr val="595959"/>
                </a:solidFill>
              </a:rPr>
              <a:t>: </a:t>
            </a:r>
            <a:r>
              <a:rPr lang="ko-KR" altLang="en-US" sz="1800" dirty="0">
                <a:solidFill>
                  <a:srgbClr val="595959"/>
                </a:solidFill>
              </a:rPr>
              <a:t>최고의 보상을 위해 계속해서 동적으로 학습하며 행동을 조정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800" dirty="0" err="1">
                <a:solidFill>
                  <a:srgbClr val="595959"/>
                </a:solidFill>
              </a:rPr>
              <a:t>딥러닝과</a:t>
            </a:r>
            <a:r>
              <a:rPr lang="ko-KR" altLang="en-US" sz="1800" dirty="0">
                <a:solidFill>
                  <a:srgbClr val="595959"/>
                </a:solidFill>
              </a:rPr>
              <a:t> 강화학습은 상호 배제가 아닌 상호작용이 가능함</a:t>
            </a:r>
          </a:p>
        </p:txBody>
      </p:sp>
      <p:pic>
        <p:nvPicPr>
          <p:cNvPr id="18434" name="Picture 2" descr="딥러닝 기반 도심지 교통혼잡 해결">
            <a:extLst>
              <a:ext uri="{FF2B5EF4-FFF2-40B4-BE49-F238E27FC236}">
                <a16:creationId xmlns:a16="http://schemas.microsoft.com/office/drawing/2014/main" id="{AEA6E362-A718-4868-981E-B5AEE890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18" y="3749527"/>
            <a:ext cx="8020800" cy="25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08FBB-6AB7-4E71-A286-23A90A5F2148}"/>
              </a:ext>
            </a:extLst>
          </p:cNvPr>
          <p:cNvSpPr/>
          <p:nvPr/>
        </p:nvSpPr>
        <p:spPr>
          <a:xfrm>
            <a:off x="2095814" y="702852"/>
            <a:ext cx="6904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인공지능 발전과 활용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Google Shape;146;p22">
            <a:extLst>
              <a:ext uri="{FF2B5EF4-FFF2-40B4-BE49-F238E27FC236}">
                <a16:creationId xmlns:a16="http://schemas.microsoft.com/office/drawing/2014/main" id="{0642411F-0895-4867-BF7C-7412902F728F}"/>
              </a:ext>
            </a:extLst>
          </p:cNvPr>
          <p:cNvSpPr txBox="1"/>
          <p:nvPr/>
        </p:nvSpPr>
        <p:spPr>
          <a:xfrm>
            <a:off x="4537874" y="2355041"/>
            <a:ext cx="7654126" cy="184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스스로 판단 가능한 시스템</a:t>
            </a:r>
            <a:endParaRPr lang="en-US" altLang="ko-KR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단순 반복형태의 자동화 업무에서 발전한 지능시스템</a:t>
            </a:r>
            <a:endParaRPr lang="en-US" altLang="ko-KR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사람이 할 수 있는 일을 대체하거나 더 빠르게 할 수 있는 기술</a:t>
            </a:r>
            <a:endParaRPr lang="en-US" altLang="ko-KR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축적된 기술을 바탕으로 활용할 수 있는 플랫폼이 활성화 </a:t>
            </a:r>
            <a:endParaRPr lang="en-US" altLang="ko-KR" dirty="0">
              <a:solidFill>
                <a:srgbClr val="595959"/>
              </a:solidFill>
            </a:endParaRP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en-US" altLang="ko" sz="1200" dirty="0">
              <a:solidFill>
                <a:srgbClr val="595959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endParaRPr sz="1200" dirty="0">
              <a:solidFill>
                <a:srgbClr val="595959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B7ECD5-3DD9-44BB-8889-A3D0B316938B}"/>
              </a:ext>
            </a:extLst>
          </p:cNvPr>
          <p:cNvGrpSpPr/>
          <p:nvPr/>
        </p:nvGrpSpPr>
        <p:grpSpPr>
          <a:xfrm>
            <a:off x="333610" y="2500701"/>
            <a:ext cx="4629423" cy="1700787"/>
            <a:chOff x="270979" y="2365663"/>
            <a:chExt cx="4629423" cy="17007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FEF411-EB12-4228-8320-0B96E1207112}"/>
                </a:ext>
              </a:extLst>
            </p:cNvPr>
            <p:cNvSpPr txBox="1"/>
            <p:nvPr/>
          </p:nvSpPr>
          <p:spPr>
            <a:xfrm>
              <a:off x="270979" y="2365663"/>
              <a:ext cx="3749876" cy="1700787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2400">
                <a:lnSpc>
                  <a:spcPct val="150000"/>
                </a:lnSpc>
                <a:buClr>
                  <a:srgbClr val="595959"/>
                </a:buClr>
                <a:buSzPts val="1200"/>
              </a:pPr>
              <a:r>
                <a:rPr lang="ko-KR" altLang="en-US" dirty="0">
                  <a:solidFill>
                    <a:srgbClr val="595959"/>
                  </a:solidFill>
                </a:rPr>
                <a:t>하드웨어 기술 발전</a:t>
              </a:r>
              <a:endParaRPr lang="en-US" altLang="ko-KR" dirty="0">
                <a:solidFill>
                  <a:srgbClr val="595959"/>
                </a:solidFill>
              </a:endParaRPr>
            </a:p>
            <a:p>
              <a:pPr marL="152400">
                <a:lnSpc>
                  <a:spcPct val="150000"/>
                </a:lnSpc>
                <a:buClr>
                  <a:srgbClr val="595959"/>
                </a:buClr>
                <a:buSzPts val="1200"/>
              </a:pPr>
              <a:r>
                <a:rPr lang="ko-KR" altLang="en-US" dirty="0">
                  <a:solidFill>
                    <a:srgbClr val="595959"/>
                  </a:solidFill>
                </a:rPr>
                <a:t>클라우드 기술 발전</a:t>
              </a:r>
              <a:endParaRPr lang="en-US" altLang="ko-KR" dirty="0">
                <a:solidFill>
                  <a:srgbClr val="595959"/>
                </a:solidFill>
              </a:endParaRPr>
            </a:p>
            <a:p>
              <a:pPr marL="152400">
                <a:lnSpc>
                  <a:spcPct val="150000"/>
                </a:lnSpc>
                <a:buClr>
                  <a:srgbClr val="595959"/>
                </a:buClr>
                <a:buSzPts val="1200"/>
              </a:pPr>
              <a:r>
                <a:rPr lang="ko-KR" altLang="en-US" dirty="0">
                  <a:solidFill>
                    <a:srgbClr val="595959"/>
                  </a:solidFill>
                </a:rPr>
                <a:t>네트워크 기술 발전</a:t>
              </a:r>
              <a:endParaRPr lang="en-US" altLang="ko-KR" dirty="0">
                <a:solidFill>
                  <a:srgbClr val="595959"/>
                </a:solidFill>
              </a:endParaRPr>
            </a:p>
            <a:p>
              <a:pPr marL="152400">
                <a:lnSpc>
                  <a:spcPct val="150000"/>
                </a:lnSpc>
                <a:buClr>
                  <a:srgbClr val="595959"/>
                </a:buClr>
                <a:buSzPts val="1200"/>
              </a:pPr>
              <a:r>
                <a:rPr lang="ko-KR" altLang="en-US" dirty="0">
                  <a:solidFill>
                    <a:srgbClr val="595959"/>
                  </a:solidFill>
                </a:rPr>
                <a:t>디지털 기기에 대한 친숙함 증가</a:t>
              </a:r>
              <a:endParaRPr lang="en-US" altLang="ko-KR" dirty="0">
                <a:solidFill>
                  <a:srgbClr val="595959"/>
                </a:solidFill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EE21BF2-ABDC-43F7-BBA8-8DC8C4F107A9}"/>
                </a:ext>
              </a:extLst>
            </p:cNvPr>
            <p:cNvSpPr/>
            <p:nvPr/>
          </p:nvSpPr>
          <p:spPr>
            <a:xfrm>
              <a:off x="4036106" y="2754391"/>
              <a:ext cx="864296" cy="9233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2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08FBB-6AB7-4E71-A286-23A90A5F2148}"/>
              </a:ext>
            </a:extLst>
          </p:cNvPr>
          <p:cNvSpPr/>
          <p:nvPr/>
        </p:nvSpPr>
        <p:spPr>
          <a:xfrm>
            <a:off x="794535" y="520484"/>
            <a:ext cx="9225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인공지능 발전과 활용의 예시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6680573D-6AB2-4FD5-BC57-BE8BE17CD248}"/>
              </a:ext>
            </a:extLst>
          </p:cNvPr>
          <p:cNvSpPr txBox="1"/>
          <p:nvPr/>
        </p:nvSpPr>
        <p:spPr>
          <a:xfrm>
            <a:off x="1835700" y="1840529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" sz="1200" dirty="0">
                <a:solidFill>
                  <a:srgbClr val="595959"/>
                </a:solidFill>
              </a:rPr>
              <a:t>비디오나 DVD, 만화책 등 대여점의 시스템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" sz="1200" dirty="0">
                <a:solidFill>
                  <a:srgbClr val="595959"/>
                </a:solidFill>
              </a:rPr>
              <a:t>초기에는 고객이 방문하여 대여를 원하는 물품을 가지고 카운터로 감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" sz="1200" dirty="0">
                <a:solidFill>
                  <a:srgbClr val="595959"/>
                </a:solidFill>
              </a:rPr>
              <a:t>주인이 직접 장부에 고객 및 대여 물품 정보를 기록</a:t>
            </a:r>
            <a:endParaRPr lang="en-US" altLang="ko" sz="1200" dirty="0">
              <a:solidFill>
                <a:srgbClr val="595959"/>
              </a:solidFill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ko" sz="1200" dirty="0">
                <a:solidFill>
                  <a:schemeClr val="dk2"/>
                </a:solidFill>
              </a:rPr>
              <a:t>사람이 직접 기록하다보니, 정보 누락 및 분실되는 경우가 많음</a:t>
            </a:r>
            <a:endParaRPr lang="en-US" altLang="ko" sz="1200" dirty="0">
              <a:solidFill>
                <a:schemeClr val="dk2"/>
              </a:solidFill>
            </a:endParaRPr>
          </a:p>
          <a:p>
            <a:pPr marL="106680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ko" sz="1200" dirty="0">
                <a:solidFill>
                  <a:schemeClr val="dk2"/>
                </a:solidFill>
              </a:rPr>
              <a:t>전산화 도입 후</a:t>
            </a:r>
            <a:endParaRPr sz="1200" dirty="0">
              <a:solidFill>
                <a:schemeClr val="dk2"/>
              </a:solidFill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ko" sz="1200" dirty="0">
                <a:solidFill>
                  <a:schemeClr val="dk2"/>
                </a:solidFill>
              </a:rPr>
              <a:t>바코드를 활용하여 물품에 대한 정보를 자동으로 컴퓨터에 저장</a:t>
            </a:r>
            <a:endParaRPr sz="1200" dirty="0">
              <a:solidFill>
                <a:schemeClr val="dk2"/>
              </a:solidFill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ko" sz="1200" dirty="0">
                <a:solidFill>
                  <a:schemeClr val="dk2"/>
                </a:solidFill>
              </a:rPr>
              <a:t>컴퓨터로 정보관리를 하니, 정보 누락 및 분실의 문제점이 개선됨</a:t>
            </a:r>
            <a:endParaRPr lang="en-US" altLang="ko" sz="1200" dirty="0">
              <a:solidFill>
                <a:schemeClr val="dk2"/>
              </a:solidFill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endParaRPr lang="en-US" sz="1200" dirty="0">
              <a:solidFill>
                <a:schemeClr val="dk2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인공지능 기술 도입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예측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고객의 패턴을 집적 파악</a:t>
            </a: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연체가 예상되는 고객의 경우 반납일 전 미리 확인 문자 발송</a:t>
            </a: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사람이 하던 일을 컴퓨터가 스스로 판단하여 일을 처리함</a:t>
            </a: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스마트하게 고객 관리가 가능해짐</a:t>
            </a: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endParaRPr sz="12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C0921160-B166-4A0E-A71C-9C95B501EE07}"/>
              </a:ext>
            </a:extLst>
          </p:cNvPr>
          <p:cNvSpPr txBox="1"/>
          <p:nvPr/>
        </p:nvSpPr>
        <p:spPr>
          <a:xfrm>
            <a:off x="1698179" y="1878158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전산화</a:t>
            </a: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단순한 논리적 판단</a:t>
            </a: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목표는 빠른 계산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정해진 일을 빠르게 반복하여 수행</a:t>
            </a:r>
            <a:endParaRPr sz="12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인공지능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판단 방법이 스스로 진화 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빠르게 반복하는 것 뿐 아니라 스스로 발전하며 예측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컴퓨터도 경험에 의해 판단을 다르게 함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전산화는 </a:t>
            </a:r>
            <a:r>
              <a:rPr lang="en-US" altLang="ko-KR" sz="1200" dirty="0">
                <a:solidFill>
                  <a:srgbClr val="595959"/>
                </a:solidFill>
              </a:rPr>
              <a:t>100% </a:t>
            </a:r>
            <a:r>
              <a:rPr lang="ko-KR" altLang="en-US" sz="1200" dirty="0">
                <a:solidFill>
                  <a:srgbClr val="595959"/>
                </a:solidFill>
              </a:rPr>
              <a:t>동일한 결과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인공지능은 예측이 다를 수 있음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endParaRPr lang="en-US"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endParaRPr sz="12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예시 </a:t>
            </a:r>
            <a:r>
              <a:rPr lang="en-US" altLang="ko-KR" sz="1200" dirty="0">
                <a:solidFill>
                  <a:srgbClr val="595959"/>
                </a:solidFill>
              </a:rPr>
              <a:t>- </a:t>
            </a:r>
            <a:r>
              <a:rPr lang="ko-KR" altLang="en-US" sz="1200" dirty="0">
                <a:solidFill>
                  <a:srgbClr val="595959"/>
                </a:solidFill>
              </a:rPr>
              <a:t>좋은 과일 분류를 하고자 한다면</a:t>
            </a:r>
            <a:r>
              <a:rPr lang="en-US" altLang="ko-KR" sz="1200" dirty="0">
                <a:solidFill>
                  <a:srgbClr val="595959"/>
                </a:solidFill>
              </a:rPr>
              <a:t>?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전산화 </a:t>
            </a:r>
            <a:r>
              <a:rPr lang="en-US" altLang="ko-KR" sz="1200" dirty="0">
                <a:solidFill>
                  <a:srgbClr val="595959"/>
                </a:solidFill>
              </a:rPr>
              <a:t>: </a:t>
            </a:r>
            <a:r>
              <a:rPr lang="ko-KR" altLang="en-US" sz="1200" dirty="0">
                <a:solidFill>
                  <a:srgbClr val="595959"/>
                </a:solidFill>
              </a:rPr>
              <a:t>무게로 분류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크기로 분류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색상으로 분류 등 조건 필요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사람이 분류할 때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전문가</a:t>
            </a:r>
            <a:r>
              <a:rPr lang="en-US" altLang="ko-KR" sz="1200" dirty="0">
                <a:solidFill>
                  <a:srgbClr val="595959"/>
                </a:solidFill>
              </a:rPr>
              <a:t>) : </a:t>
            </a:r>
            <a:r>
              <a:rPr lang="ko-KR" altLang="en-US" sz="1200" dirty="0">
                <a:solidFill>
                  <a:srgbClr val="595959"/>
                </a:solidFill>
              </a:rPr>
              <a:t>경험에 의해 소리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모양 등 다양한 경험에 의해 분류</a:t>
            </a:r>
            <a:endParaRPr sz="1200" dirty="0">
              <a:solidFill>
                <a:srgbClr val="595959"/>
              </a:solidFill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인공지능 </a:t>
            </a:r>
            <a:r>
              <a:rPr lang="en-US" altLang="ko-KR" sz="1200" dirty="0">
                <a:solidFill>
                  <a:srgbClr val="595959"/>
                </a:solidFill>
              </a:rPr>
              <a:t>: </a:t>
            </a:r>
            <a:r>
              <a:rPr lang="ko-KR" altLang="en-US" sz="1200" dirty="0">
                <a:solidFill>
                  <a:srgbClr val="595959"/>
                </a:solidFill>
              </a:rPr>
              <a:t>학습된 데이터에 의해 스스로 좋은 과일을 분류하는 기준을 만듦</a:t>
            </a:r>
            <a:endParaRPr sz="1200" dirty="0">
              <a:solidFill>
                <a:srgbClr val="595959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3A37D2-821F-4FCE-A2F3-0BCC9B118F9D}"/>
              </a:ext>
            </a:extLst>
          </p:cNvPr>
          <p:cNvSpPr/>
          <p:nvPr/>
        </p:nvSpPr>
        <p:spPr>
          <a:xfrm>
            <a:off x="1563234" y="639777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인공지능과 전산화의 차이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07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1F9A10-5434-45E7-B046-7048211FE239}"/>
              </a:ext>
            </a:extLst>
          </p:cNvPr>
          <p:cNvSpPr/>
          <p:nvPr/>
        </p:nvSpPr>
        <p:spPr>
          <a:xfrm>
            <a:off x="3473080" y="289048"/>
            <a:ext cx="4144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생활 속의 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788A7-A0F8-4F62-86E9-C7A921825029}"/>
              </a:ext>
            </a:extLst>
          </p:cNvPr>
          <p:cNvSpPr txBox="1"/>
          <p:nvPr/>
        </p:nvSpPr>
        <p:spPr>
          <a:xfrm>
            <a:off x="1197278" y="5162099"/>
            <a:ext cx="1099472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en-US" altLang="ko-KR" sz="1800" dirty="0">
              <a:solidFill>
                <a:srgbClr val="595959"/>
              </a:solidFill>
            </a:endParaRPr>
          </a:p>
          <a:p>
            <a:pPr marL="1524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sz="1800" dirty="0">
                <a:solidFill>
                  <a:srgbClr val="595959"/>
                </a:solidFill>
              </a:rPr>
              <a:t>  </a:t>
            </a:r>
            <a:r>
              <a:rPr lang="ko-KR" altLang="en-US" sz="1800" dirty="0">
                <a:solidFill>
                  <a:srgbClr val="595959"/>
                </a:solidFill>
              </a:rPr>
              <a:t>인공지능은 오래전부터 있던 기술이지만</a:t>
            </a:r>
            <a:r>
              <a:rPr lang="en-US" altLang="ko-KR" sz="1800" dirty="0">
                <a:solidFill>
                  <a:srgbClr val="595959"/>
                </a:solidFill>
              </a:rPr>
              <a:t>, </a:t>
            </a:r>
            <a:r>
              <a:rPr lang="ko-KR" altLang="en-US" sz="1800" dirty="0">
                <a:solidFill>
                  <a:srgbClr val="595959"/>
                </a:solidFill>
              </a:rPr>
              <a:t>개발의 편리함과 다양한 노하우가 축적되었고 </a:t>
            </a:r>
            <a:endParaRPr lang="en-US" altLang="ko-KR" sz="1800" dirty="0">
              <a:solidFill>
                <a:srgbClr val="595959"/>
              </a:solidFill>
            </a:endParaRPr>
          </a:p>
          <a:p>
            <a:pPr marL="1524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dirty="0">
                <a:solidFill>
                  <a:srgbClr val="595959"/>
                </a:solidFill>
              </a:rPr>
              <a:t>  </a:t>
            </a:r>
            <a:r>
              <a:rPr lang="ko-KR" altLang="en-US" sz="1800" dirty="0">
                <a:solidFill>
                  <a:srgbClr val="595959"/>
                </a:solidFill>
              </a:rPr>
              <a:t>산업적으로 도입의 긍정적인 상황이 되어 지금이 최적기가 된 것이다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17580-8BF3-48E2-814D-77F17FFB5BCE}"/>
              </a:ext>
            </a:extLst>
          </p:cNvPr>
          <p:cNvSpPr/>
          <p:nvPr/>
        </p:nvSpPr>
        <p:spPr>
          <a:xfrm>
            <a:off x="2768253" y="2107504"/>
            <a:ext cx="2029216" cy="264299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음성인식</a:t>
            </a: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서비스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584DAF8-C17F-482E-9D92-F161CC068AAD}"/>
              </a:ext>
            </a:extLst>
          </p:cNvPr>
          <p:cNvSpPr/>
          <p:nvPr/>
        </p:nvSpPr>
        <p:spPr>
          <a:xfrm>
            <a:off x="5189951" y="2972962"/>
            <a:ext cx="864296" cy="923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E980E-4052-4F0F-B656-1A684E528A95}"/>
              </a:ext>
            </a:extLst>
          </p:cNvPr>
          <p:cNvSpPr txBox="1"/>
          <p:nvPr/>
        </p:nvSpPr>
        <p:spPr>
          <a:xfrm>
            <a:off x="3326703" y="1601285"/>
            <a:ext cx="7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7E7EFD-41E3-4AD8-96D9-F35902A54958}"/>
              </a:ext>
            </a:extLst>
          </p:cNvPr>
          <p:cNvSpPr/>
          <p:nvPr/>
        </p:nvSpPr>
        <p:spPr>
          <a:xfrm>
            <a:off x="6446729" y="2107504"/>
            <a:ext cx="2029216" cy="264299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AI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스피커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26EB-8781-43EA-80BD-6242897BB404}"/>
              </a:ext>
            </a:extLst>
          </p:cNvPr>
          <p:cNvSpPr txBox="1"/>
          <p:nvPr/>
        </p:nvSpPr>
        <p:spPr>
          <a:xfrm>
            <a:off x="7110876" y="1652019"/>
            <a:ext cx="7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</a:p>
        </p:txBody>
      </p:sp>
    </p:spTree>
    <p:extLst>
      <p:ext uri="{BB962C8B-B14F-4D97-AF65-F5344CB8AC3E}">
        <p14:creationId xmlns:p14="http://schemas.microsoft.com/office/powerpoint/2010/main" val="327528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04FC9C-1F89-4676-A172-04D8FB932450}"/>
              </a:ext>
            </a:extLst>
          </p:cNvPr>
          <p:cNvSpPr/>
          <p:nvPr/>
        </p:nvSpPr>
        <p:spPr>
          <a:xfrm>
            <a:off x="4066417" y="226418"/>
            <a:ext cx="3207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미래의 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DF28C5-1EC3-4592-AE3E-E278E1434B5A}"/>
              </a:ext>
            </a:extLst>
          </p:cNvPr>
          <p:cNvSpPr/>
          <p:nvPr/>
        </p:nvSpPr>
        <p:spPr>
          <a:xfrm>
            <a:off x="468913" y="1543831"/>
            <a:ext cx="4554024" cy="441855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959"/>
                </a:solidFill>
              </a:rPr>
              <a:t>AI </a:t>
            </a:r>
            <a:r>
              <a:rPr lang="ko-KR" altLang="en-US" sz="2000" dirty="0">
                <a:solidFill>
                  <a:srgbClr val="595959"/>
                </a:solidFill>
              </a:rPr>
              <a:t>스피커 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959"/>
              </a:solidFill>
            </a:endParaRP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959"/>
                </a:solidFill>
              </a:rPr>
              <a:t>AI </a:t>
            </a:r>
            <a:r>
              <a:rPr lang="ko-KR" altLang="en-US" sz="2000" dirty="0">
                <a:solidFill>
                  <a:srgbClr val="595959"/>
                </a:solidFill>
              </a:rPr>
              <a:t>가전 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sz="2000" dirty="0">
                <a:solidFill>
                  <a:srgbClr val="595959"/>
                </a:solidFill>
              </a:rPr>
              <a:t>	(</a:t>
            </a:r>
            <a:r>
              <a:rPr lang="ko-KR" altLang="en-US" sz="2000" dirty="0">
                <a:solidFill>
                  <a:srgbClr val="595959"/>
                </a:solidFill>
              </a:rPr>
              <a:t>로봇청소기</a:t>
            </a:r>
            <a:r>
              <a:rPr lang="en-US" altLang="ko-KR" sz="2000" dirty="0">
                <a:solidFill>
                  <a:srgbClr val="595959"/>
                </a:solidFill>
              </a:rPr>
              <a:t>, </a:t>
            </a:r>
          </a:p>
          <a:p>
            <a:pPr marL="6096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sz="2000" dirty="0">
                <a:solidFill>
                  <a:srgbClr val="595959"/>
                </a:solidFill>
              </a:rPr>
              <a:t>	</a:t>
            </a:r>
            <a:r>
              <a:rPr lang="ko-KR" altLang="en-US" sz="2000" dirty="0">
                <a:solidFill>
                  <a:srgbClr val="595959"/>
                </a:solidFill>
              </a:rPr>
              <a:t>에어컨 최적온도 설정</a:t>
            </a:r>
            <a:r>
              <a:rPr lang="en-US" altLang="ko-KR" sz="2000" dirty="0">
                <a:solidFill>
                  <a:srgbClr val="595959"/>
                </a:solidFill>
              </a:rPr>
              <a:t>)</a:t>
            </a: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959"/>
              </a:solidFill>
            </a:endParaRP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</a:rPr>
              <a:t>자동차의 주행보조장치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959"/>
              </a:solidFill>
            </a:endParaRPr>
          </a:p>
          <a:p>
            <a:pPr marL="9525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959"/>
                </a:solidFill>
              </a:rPr>
              <a:t>AI </a:t>
            </a:r>
            <a:r>
              <a:rPr lang="ko-KR" altLang="en-US" sz="2000" dirty="0">
                <a:solidFill>
                  <a:srgbClr val="595959"/>
                </a:solidFill>
              </a:rPr>
              <a:t>면접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00389-2D65-47C2-A4C7-DF6AE7C37244}"/>
              </a:ext>
            </a:extLst>
          </p:cNvPr>
          <p:cNvSpPr/>
          <p:nvPr/>
        </p:nvSpPr>
        <p:spPr>
          <a:xfrm>
            <a:off x="6746079" y="1543831"/>
            <a:ext cx="5089742" cy="441855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자율주행 자동차 </a:t>
            </a:r>
            <a:endParaRPr lang="en-US" altLang="ko-KR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농산물 품질에 따른 분류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의료 진단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altLang="ko-KR" dirty="0">
                <a:solidFill>
                  <a:srgbClr val="595959"/>
                </a:solidFill>
              </a:rPr>
              <a:t>AI </a:t>
            </a:r>
            <a:r>
              <a:rPr lang="ko-KR" altLang="en-US" dirty="0">
                <a:solidFill>
                  <a:srgbClr val="595959"/>
                </a:solidFill>
              </a:rPr>
              <a:t>판사</a:t>
            </a:r>
            <a:endParaRPr lang="en-US" altLang="ko-KR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dirty="0">
                <a:solidFill>
                  <a:srgbClr val="595959"/>
                </a:solidFill>
              </a:rPr>
              <a:t>밤새 건물을 지어주는 로봇</a:t>
            </a:r>
            <a:endParaRPr lang="ko-KR" altLang="en-US" sz="2800" dirty="0">
              <a:solidFill>
                <a:srgbClr val="595959"/>
              </a:solidFill>
            </a:endParaRPr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FFC1F13F-D45B-4CA6-BC37-18757A530FEC}"/>
              </a:ext>
            </a:extLst>
          </p:cNvPr>
          <p:cNvSpPr/>
          <p:nvPr/>
        </p:nvSpPr>
        <p:spPr>
          <a:xfrm>
            <a:off x="5314574" y="3092596"/>
            <a:ext cx="1139868" cy="1048590"/>
          </a:xfrm>
          <a:prstGeom prst="plus">
            <a:avLst>
              <a:gd name="adj" fmla="val 3607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7472A-40C3-442E-983E-189451187C2B}"/>
              </a:ext>
            </a:extLst>
          </p:cNvPr>
          <p:cNvSpPr txBox="1"/>
          <p:nvPr/>
        </p:nvSpPr>
        <p:spPr>
          <a:xfrm>
            <a:off x="2225725" y="1149748"/>
            <a:ext cx="7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F31D7-FF92-41C9-B850-B171370DD65F}"/>
              </a:ext>
            </a:extLst>
          </p:cNvPr>
          <p:cNvSpPr txBox="1"/>
          <p:nvPr/>
        </p:nvSpPr>
        <p:spPr>
          <a:xfrm>
            <a:off x="8908906" y="1174499"/>
            <a:ext cx="7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</a:t>
            </a:r>
          </a:p>
        </p:txBody>
      </p:sp>
    </p:spTree>
    <p:extLst>
      <p:ext uri="{BB962C8B-B14F-4D97-AF65-F5344CB8AC3E}">
        <p14:creationId xmlns:p14="http://schemas.microsoft.com/office/powerpoint/2010/main" val="41888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C0921160-B166-4A0E-A71C-9C95B501EE07}"/>
              </a:ext>
            </a:extLst>
          </p:cNvPr>
          <p:cNvSpPr txBox="1"/>
          <p:nvPr/>
        </p:nvSpPr>
        <p:spPr>
          <a:xfrm>
            <a:off x="313603" y="2053523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200" dirty="0">
                <a:solidFill>
                  <a:srgbClr val="595959"/>
                </a:solidFill>
              </a:rPr>
              <a:t>컴퓨팅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자동화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r>
              <a:rPr lang="ko-KR" altLang="en-US" sz="1200" dirty="0">
                <a:solidFill>
                  <a:srgbClr val="595959"/>
                </a:solidFill>
              </a:rPr>
              <a:t> 기술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판단식에 의해 판단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판단식은 사람에 의해 수정되거나 발전됨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컴퓨터는 판단식에 의해서만 결과를 보임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endParaRPr lang="ko-KR" altLang="en-US" sz="1200" dirty="0">
              <a:solidFill>
                <a:srgbClr val="595959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-US" altLang="ko-KR" sz="1200" dirty="0">
                <a:solidFill>
                  <a:srgbClr val="595959"/>
                </a:solidFill>
              </a:rPr>
              <a:t>AI </a:t>
            </a:r>
            <a:r>
              <a:rPr lang="ko-KR" altLang="en-US" sz="1200" dirty="0">
                <a:solidFill>
                  <a:srgbClr val="595959"/>
                </a:solidFill>
              </a:rPr>
              <a:t>기술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상황에 따라 스스로 판단하는 시스템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상황 판단의 근거는 사람과 동일한 과거의 경험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데이터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데이터는 </a:t>
            </a:r>
            <a:r>
              <a:rPr lang="en-US" altLang="ko-KR" sz="1200" dirty="0">
                <a:solidFill>
                  <a:srgbClr val="595959"/>
                </a:solidFill>
              </a:rPr>
              <a:t>AI</a:t>
            </a:r>
            <a:r>
              <a:rPr lang="ko-KR" altLang="en-US" sz="1200" dirty="0">
                <a:solidFill>
                  <a:srgbClr val="595959"/>
                </a:solidFill>
              </a:rPr>
              <a:t>기술의 정확도를 높이는 가장 핵심 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데이터가 올바르고 많을수록 더 좋은 성능을 보임</a:t>
            </a:r>
          </a:p>
          <a:p>
            <a:pPr marL="1066800"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en-US" sz="12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3A37D2-821F-4FCE-A2F3-0BCC9B118F9D}"/>
              </a:ext>
            </a:extLst>
          </p:cNvPr>
          <p:cNvSpPr/>
          <p:nvPr/>
        </p:nvSpPr>
        <p:spPr>
          <a:xfrm>
            <a:off x="313603" y="376731"/>
            <a:ext cx="10863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인공지능과 컴퓨팅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자동화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의 차이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4E1CF-7900-4C8B-89CD-D9DA988117B3}"/>
              </a:ext>
            </a:extLst>
          </p:cNvPr>
          <p:cNvSpPr txBox="1"/>
          <p:nvPr/>
        </p:nvSpPr>
        <p:spPr>
          <a:xfrm>
            <a:off x="6087872" y="2390558"/>
            <a:ext cx="609391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출발지점과 도착 지점의 거리 계산을 통한 최단거리 추천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현재 실시간 교통정보 데이터를 반영한 최단시간 거리 추천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55B4D-D0BD-4918-913D-5E05CC247934}"/>
              </a:ext>
            </a:extLst>
          </p:cNvPr>
          <p:cNvSpPr txBox="1"/>
          <p:nvPr/>
        </p:nvSpPr>
        <p:spPr>
          <a:xfrm>
            <a:off x="5994970" y="4209844"/>
            <a:ext cx="609391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실시간 정보 뿐 아니라 기존의 교통 흐름 데이터 분석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요일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공휴일 등 과거 데이터에 의한 경험적인 최적의 경로 추천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F4C0A1E-94A8-45D5-9D7C-4B18FB38FDD6}"/>
              </a:ext>
            </a:extLst>
          </p:cNvPr>
          <p:cNvSpPr/>
          <p:nvPr/>
        </p:nvSpPr>
        <p:spPr>
          <a:xfrm>
            <a:off x="5525244" y="2338874"/>
            <a:ext cx="663880" cy="7139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4602604-3FAF-433A-98D5-3CB5ACFBCA62}"/>
              </a:ext>
            </a:extLst>
          </p:cNvPr>
          <p:cNvSpPr/>
          <p:nvPr/>
        </p:nvSpPr>
        <p:spPr>
          <a:xfrm>
            <a:off x="5565953" y="4146116"/>
            <a:ext cx="663880" cy="7139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28BD11-FB57-42C3-909F-0065A88F4BD2}"/>
              </a:ext>
            </a:extLst>
          </p:cNvPr>
          <p:cNvSpPr/>
          <p:nvPr/>
        </p:nvSpPr>
        <p:spPr>
          <a:xfrm>
            <a:off x="3360873" y="376731"/>
            <a:ext cx="4592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와 빅데이터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BBDE4E-2B90-4F65-A9E5-54525AD727FA}"/>
              </a:ext>
            </a:extLst>
          </p:cNvPr>
          <p:cNvSpPr/>
          <p:nvPr/>
        </p:nvSpPr>
        <p:spPr>
          <a:xfrm>
            <a:off x="2195723" y="1514575"/>
            <a:ext cx="6923224" cy="822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의 성능은 곧 과거의 경험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에 의해 좌우된다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ADD87-E8EC-4815-AFE8-9C5BA3D4FCE9}"/>
              </a:ext>
            </a:extLst>
          </p:cNvPr>
          <p:cNvSpPr txBox="1"/>
          <p:nvPr/>
        </p:nvSpPr>
        <p:spPr>
          <a:xfrm>
            <a:off x="3360873" y="2894256"/>
            <a:ext cx="6093912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경험 </a:t>
            </a:r>
            <a:r>
              <a:rPr lang="en-US" altLang="ko-KR" dirty="0"/>
              <a:t>= Data,  </a:t>
            </a:r>
            <a:r>
              <a:rPr lang="ko-KR" altLang="en-US" dirty="0"/>
              <a:t>많은 경험 </a:t>
            </a:r>
            <a:r>
              <a:rPr lang="en-US" altLang="ko-KR" dirty="0"/>
              <a:t>= Big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A431E-1C17-402F-B265-503F1AA2C8A4}"/>
              </a:ext>
            </a:extLst>
          </p:cNvPr>
          <p:cNvSpPr txBox="1"/>
          <p:nvPr/>
        </p:nvSpPr>
        <p:spPr>
          <a:xfrm>
            <a:off x="2686601" y="3894474"/>
            <a:ext cx="704612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-US" altLang="ko-KR" sz="1600" dirty="0">
                <a:solidFill>
                  <a:srgbClr val="595959"/>
                </a:solidFill>
              </a:rPr>
              <a:t>AI</a:t>
            </a:r>
            <a:r>
              <a:rPr lang="ko-KR" altLang="en-US" sz="1600" dirty="0">
                <a:solidFill>
                  <a:srgbClr val="595959"/>
                </a:solidFill>
              </a:rPr>
              <a:t>는 사람과 비슷하게 스스로 동작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영어를 잘 하는 사람</a:t>
            </a:r>
            <a:r>
              <a:rPr lang="en-US" altLang="ko-KR" sz="1600" dirty="0">
                <a:solidFill>
                  <a:srgbClr val="595959"/>
                </a:solidFill>
              </a:rPr>
              <a:t>? -&gt; </a:t>
            </a:r>
            <a:r>
              <a:rPr lang="ko-KR" altLang="en-US" sz="1600" dirty="0">
                <a:solidFill>
                  <a:srgbClr val="595959"/>
                </a:solidFill>
              </a:rPr>
              <a:t>영어 공부를 오래 많이 한 사람 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자전거 타기 </a:t>
            </a:r>
            <a:r>
              <a:rPr lang="en-US" altLang="ko-KR" sz="1600" dirty="0">
                <a:solidFill>
                  <a:srgbClr val="595959"/>
                </a:solidFill>
              </a:rPr>
              <a:t>-&gt; </a:t>
            </a:r>
            <a:r>
              <a:rPr lang="ko-KR" altLang="en-US" sz="1600" dirty="0">
                <a:solidFill>
                  <a:srgbClr val="595959"/>
                </a:solidFill>
              </a:rPr>
              <a:t>많이 타보고 많이 넘어져 본 후 습득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유명한 의사의 진단 </a:t>
            </a:r>
            <a:r>
              <a:rPr lang="en-US" altLang="ko-KR" sz="1600" dirty="0">
                <a:solidFill>
                  <a:srgbClr val="595959"/>
                </a:solidFill>
              </a:rPr>
              <a:t>-&gt; </a:t>
            </a:r>
            <a:r>
              <a:rPr lang="ko-KR" altLang="en-US" sz="1600" dirty="0">
                <a:solidFill>
                  <a:srgbClr val="595959"/>
                </a:solidFill>
              </a:rPr>
              <a:t>수 많은 환자를 진찰해본 경험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600" dirty="0">
                <a:solidFill>
                  <a:srgbClr val="595959"/>
                </a:solidFill>
              </a:rPr>
              <a:t>맛있는 과일 고르기 </a:t>
            </a:r>
            <a:r>
              <a:rPr lang="en-US" altLang="ko-KR" sz="1600" dirty="0">
                <a:solidFill>
                  <a:srgbClr val="595959"/>
                </a:solidFill>
              </a:rPr>
              <a:t>-&gt; </a:t>
            </a:r>
            <a:r>
              <a:rPr lang="ko-KR" altLang="en-US" sz="1600" dirty="0">
                <a:solidFill>
                  <a:srgbClr val="595959"/>
                </a:solidFill>
              </a:rPr>
              <a:t>많은 과일을 판매해 본 경험</a:t>
            </a:r>
            <a:endParaRPr lang="en-US" altLang="ko-KR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862</Words>
  <Application>Microsoft Office PowerPoint</Application>
  <PresentationFormat>와이드스크린</PresentationFormat>
  <Paragraphs>191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인공지능(AI) 이론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인공지능(AI) 이론</dc:title>
  <dc:creator>hansol4412@naver.com</dc:creator>
  <cp:lastModifiedBy>hansol4412@naver.com</cp:lastModifiedBy>
  <cp:revision>36</cp:revision>
  <dcterms:created xsi:type="dcterms:W3CDTF">2021-07-19T08:54:10Z</dcterms:created>
  <dcterms:modified xsi:type="dcterms:W3CDTF">2021-07-19T12:02:20Z</dcterms:modified>
</cp:coreProperties>
</file>