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68" r:id="rId2"/>
    <p:sldId id="256" r:id="rId3"/>
    <p:sldId id="266" r:id="rId4"/>
    <p:sldId id="259" r:id="rId5"/>
    <p:sldId id="257" r:id="rId6"/>
    <p:sldId id="260" r:id="rId7"/>
    <p:sldId id="258" r:id="rId8"/>
    <p:sldId id="265" r:id="rId9"/>
    <p:sldId id="261" r:id="rId10"/>
    <p:sldId id="267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BEBED-39D1-4DFC-9F26-29666EC1253B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5D016-AE11-4F90-86B6-BAF45A54C20B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D016-AE11-4F90-86B6-BAF45A54C20B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3555AEF-6652-4648-A133-AAEAA36923D5}" type="datetimeFigureOut">
              <a:rPr lang="de-CH" smtClean="0"/>
              <a:pPr/>
              <a:t>16.04.2011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64EB8C-6C9F-457E-89D3-000E23E1F7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edoeb.admin.ch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Rund um den Datenschutz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Modul 151 – Datenbank in Web-Auftritt einbinden</a:t>
            </a:r>
          </a:p>
          <a:p>
            <a:r>
              <a:rPr lang="de-CH" dirty="0" smtClean="0"/>
              <a:t>Andreas Hildebrandt, </a:t>
            </a:r>
            <a:r>
              <a:rPr lang="de-CH" dirty="0" err="1" smtClean="0"/>
              <a:t>Ruel</a:t>
            </a:r>
            <a:r>
              <a:rPr lang="de-CH" dirty="0" smtClean="0"/>
              <a:t> Holderegger, Stefan </a:t>
            </a:r>
            <a:r>
              <a:rPr lang="de-CH" smtClean="0"/>
              <a:t>Brammertz</a:t>
            </a:r>
            <a:endParaRPr lang="de-CH" dirty="0" smtClean="0"/>
          </a:p>
          <a:p>
            <a:r>
              <a:rPr lang="de-CH" dirty="0" smtClean="0"/>
              <a:t>Samstag, 16. April 2011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Daten schützen –  Authentizität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715355"/>
          </a:xfrm>
        </p:spPr>
        <p:txBody>
          <a:bodyPr/>
          <a:lstStyle/>
          <a:p>
            <a:r>
              <a:rPr lang="de-CH" dirty="0" smtClean="0"/>
              <a:t>Definition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7544" y="2276872"/>
            <a:ext cx="4040188" cy="1771576"/>
          </a:xfrm>
        </p:spPr>
        <p:txBody>
          <a:bodyPr>
            <a:normAutofit/>
          </a:bodyPr>
          <a:lstStyle/>
          <a:p>
            <a:r>
              <a:rPr lang="de-CH" dirty="0" smtClean="0"/>
              <a:t>Etwas (oder jemand) ist auch in Wirklichkeit das (oder derjenige/diejenige) welches es vorgibt zu sein.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597744"/>
          </a:xfrm>
        </p:spPr>
        <p:txBody>
          <a:bodyPr>
            <a:normAutofit/>
          </a:bodyPr>
          <a:lstStyle/>
          <a:p>
            <a:r>
              <a:rPr lang="de-CH" dirty="0" smtClean="0"/>
              <a:t>Beispiel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645025" y="2204865"/>
            <a:ext cx="4041775" cy="4104456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Vom E-Banking-Kunde wird nebst dem Benutzernamen und dem Passwort zusätzlich eine  einmalige Streichlistennummer  zur Eingabe verlangt.</a:t>
            </a:r>
          </a:p>
          <a:p>
            <a:endParaRPr lang="de-CH" dirty="0" smtClean="0"/>
          </a:p>
          <a:p>
            <a:r>
              <a:rPr lang="de-CH" dirty="0" smtClean="0"/>
              <a:t>Vergessenes Passwort bei einem Forum zurücksetzen mittels Beantwortung der Geheimfrage</a:t>
            </a:r>
          </a:p>
        </p:txBody>
      </p:sp>
      <p:pic>
        <p:nvPicPr>
          <p:cNvPr id="9" name="Grafik 8" descr="authentizita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933056"/>
            <a:ext cx="2592288" cy="259405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 schützen - Verfügbarkeit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Definition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Es muss auch effektiv auf die Daten zugegriffen werden können</a:t>
            </a:r>
          </a:p>
          <a:p>
            <a:endParaRPr lang="de-CH" dirty="0"/>
          </a:p>
          <a:p>
            <a:r>
              <a:rPr lang="de-CH" dirty="0" smtClean="0"/>
              <a:t>Verfügbarkeit verschieden aufgrund unterschiedlichen Zugriffsberechtigungen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Gruppierung der Verfügbarkeit beispielsweise in: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hoch</a:t>
            </a:r>
            <a:br>
              <a:rPr lang="de-CH" dirty="0" smtClean="0"/>
            </a:br>
            <a:r>
              <a:rPr lang="de-CH" dirty="0" smtClean="0"/>
              <a:t>- niedrig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4644008" y="1700808"/>
            <a:ext cx="4041775" cy="669752"/>
          </a:xfrm>
        </p:spPr>
        <p:txBody>
          <a:bodyPr>
            <a:normAutofit/>
          </a:bodyPr>
          <a:lstStyle/>
          <a:p>
            <a:r>
              <a:rPr lang="de-CH" dirty="0" smtClean="0"/>
              <a:t>Beispiele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645025" y="2636911"/>
            <a:ext cx="4041775" cy="3672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b="1" dirty="0" smtClean="0"/>
              <a:t>Hohe Verfügbarkeit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dirty="0" smtClean="0"/>
              <a:t>Telefondaten Mitarbeiter</a:t>
            </a:r>
            <a:br>
              <a:rPr lang="de-CH" dirty="0" smtClean="0"/>
            </a:br>
            <a:r>
              <a:rPr lang="de-CH" dirty="0" smtClean="0"/>
              <a:t>Kalenderdaten, usw.</a:t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b="1" dirty="0" smtClean="0"/>
              <a:t>Niedrige Verfügbarkeit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dirty="0" smtClean="0"/>
              <a:t>Archiv für Mailablage</a:t>
            </a:r>
          </a:p>
        </p:txBody>
      </p:sp>
      <p:pic>
        <p:nvPicPr>
          <p:cNvPr id="9" name="Grafik 8" descr="amp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054600"/>
            <a:ext cx="1244600" cy="1803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Daten schützen –Vorschriften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Rechtliche Vorschriften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Vorschriften gem. Datenschutzgesetz</a:t>
            </a:r>
          </a:p>
          <a:p>
            <a:endParaRPr lang="de-CH" dirty="0"/>
          </a:p>
          <a:p>
            <a:r>
              <a:rPr lang="de-CH" dirty="0" smtClean="0"/>
              <a:t>Aufbewahrungspflicht von bestimmten Dokumenten (Buchhaltungsdokument, Steuerdaten</a:t>
            </a:r>
          </a:p>
          <a:p>
            <a:endParaRPr lang="de-CH" dirty="0"/>
          </a:p>
          <a:p>
            <a:r>
              <a:rPr lang="de-CH" dirty="0" smtClean="0">
                <a:hlinkClick r:id="rId2"/>
              </a:rPr>
              <a:t>www.edoeb.admin.ch</a:t>
            </a:r>
            <a:endParaRPr lang="de-CH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Betriebliche Vorschriften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Interne Richtlinien / Vorschriften</a:t>
            </a:r>
          </a:p>
          <a:p>
            <a:endParaRPr lang="de-CH" dirty="0"/>
          </a:p>
          <a:p>
            <a:r>
              <a:rPr lang="de-CH" dirty="0" smtClean="0"/>
              <a:t>Security-</a:t>
            </a:r>
            <a:r>
              <a:rPr lang="de-CH" dirty="0" err="1" smtClean="0"/>
              <a:t>Guidelines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Intern festgelegte Arbeitsprozesse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7" name="Grafik 6" descr="datenschutz_k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5157192"/>
            <a:ext cx="1222373" cy="126975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Daten schützen - Problembereiche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85000" lnSpcReduction="20000"/>
          </a:bodyPr>
          <a:lstStyle/>
          <a:p>
            <a:r>
              <a:rPr lang="de-CH" dirty="0" smtClean="0"/>
              <a:t>Cookie-Tracking</a:t>
            </a:r>
          </a:p>
          <a:p>
            <a:endParaRPr lang="de-CH" dirty="0" smtClean="0"/>
          </a:p>
          <a:p>
            <a:r>
              <a:rPr lang="de-CH" dirty="0" smtClean="0"/>
              <a:t>Ausgesandtes GPS-Signal bei </a:t>
            </a:r>
            <a:r>
              <a:rPr lang="de-CH" dirty="0" err="1" smtClean="0"/>
              <a:t>Smartphones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Informationsfreigabe über </a:t>
            </a:r>
            <a:r>
              <a:rPr lang="de-CH" dirty="0" err="1" smtClean="0"/>
              <a:t>Social</a:t>
            </a:r>
            <a:r>
              <a:rPr lang="de-CH" dirty="0" smtClean="0"/>
              <a:t> Networks (</a:t>
            </a:r>
            <a:r>
              <a:rPr lang="de-CH" dirty="0" err="1" smtClean="0"/>
              <a:t>Facebook</a:t>
            </a:r>
            <a:r>
              <a:rPr lang="de-CH" dirty="0" smtClean="0"/>
              <a:t>, </a:t>
            </a:r>
            <a:r>
              <a:rPr lang="de-CH" dirty="0" err="1" smtClean="0"/>
              <a:t>MySpace</a:t>
            </a:r>
            <a:r>
              <a:rPr lang="de-CH" dirty="0" smtClean="0"/>
              <a:t>, </a:t>
            </a:r>
            <a:r>
              <a:rPr lang="de-CH" dirty="0" err="1" smtClean="0"/>
              <a:t>Netlog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r>
              <a:rPr lang="de-CH" dirty="0" smtClean="0"/>
              <a:t>Google – Tracking von eingegebenen Suchbegriffen zwecks Werbung</a:t>
            </a:r>
          </a:p>
          <a:p>
            <a:endParaRPr lang="de-CH" dirty="0" smtClean="0"/>
          </a:p>
          <a:p>
            <a:r>
              <a:rPr lang="de-CH" dirty="0" smtClean="0"/>
              <a:t>Google Street View</a:t>
            </a:r>
          </a:p>
          <a:p>
            <a:endParaRPr lang="de-CH" dirty="0" smtClean="0"/>
          </a:p>
          <a:p>
            <a:r>
              <a:rPr lang="de-CH" dirty="0" smtClean="0"/>
              <a:t>Phishing-Attacken</a:t>
            </a:r>
            <a:endParaRPr lang="de-CH" dirty="0"/>
          </a:p>
        </p:txBody>
      </p:sp>
      <p:pic>
        <p:nvPicPr>
          <p:cNvPr id="4" name="Grafik 3" descr="scaredgu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509120"/>
            <a:ext cx="1598680" cy="197058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 smtClean="0"/>
              <a:t>Daten schützen - Inhalt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115616" y="1628800"/>
            <a:ext cx="612068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CH" dirty="0"/>
          </a:p>
          <a:p>
            <a:r>
              <a:rPr lang="de-CH" dirty="0" smtClean="0"/>
              <a:t>Zweck</a:t>
            </a:r>
          </a:p>
          <a:p>
            <a:endParaRPr lang="de-CH" dirty="0" smtClean="0"/>
          </a:p>
          <a:p>
            <a:r>
              <a:rPr lang="de-CH" dirty="0" smtClean="0"/>
              <a:t>Definition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Vertraulichkeit</a:t>
            </a:r>
          </a:p>
          <a:p>
            <a:endParaRPr lang="de-CH" dirty="0" smtClean="0"/>
          </a:p>
          <a:p>
            <a:r>
              <a:rPr lang="de-CH" dirty="0" smtClean="0"/>
              <a:t>Integrität und Authentizität</a:t>
            </a:r>
          </a:p>
          <a:p>
            <a:endParaRPr lang="de-CH" dirty="0" smtClean="0"/>
          </a:p>
          <a:p>
            <a:r>
              <a:rPr lang="de-CH" dirty="0" smtClean="0"/>
              <a:t>Verfügbarkeit</a:t>
            </a:r>
          </a:p>
          <a:p>
            <a:endParaRPr lang="de-CH" dirty="0" smtClean="0"/>
          </a:p>
          <a:p>
            <a:r>
              <a:rPr lang="de-CH" dirty="0" smtClean="0"/>
              <a:t>Rechtliche Vorschriften</a:t>
            </a:r>
            <a:endParaRPr lang="de-CH" dirty="0"/>
          </a:p>
        </p:txBody>
      </p:sp>
      <p:pic>
        <p:nvPicPr>
          <p:cNvPr id="4" name="Grafik 3" descr="Wegweis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772816"/>
            <a:ext cx="3129136" cy="42243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 schützen - Zweck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Der Datenschutz will den sogenannten gläsernen Menschen verhindern </a:t>
            </a:r>
            <a:br>
              <a:rPr lang="de-CH" dirty="0" smtClean="0"/>
            </a:br>
            <a:r>
              <a:rPr lang="de-CH" dirty="0" smtClean="0"/>
              <a:t>(Schutz der Privatsphäre).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 descr="glasmens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429000"/>
            <a:ext cx="4139952" cy="310496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CH" dirty="0" smtClean="0"/>
              <a:t>Daten schützen - Definition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755576" y="1700808"/>
            <a:ext cx="4392488" cy="936103"/>
          </a:xfrm>
        </p:spPr>
        <p:txBody>
          <a:bodyPr>
            <a:normAutofit/>
          </a:bodyPr>
          <a:lstStyle/>
          <a:p>
            <a:r>
              <a:rPr lang="de-CH" dirty="0" smtClean="0"/>
              <a:t>Daten vor unberechtigten </a:t>
            </a:r>
          </a:p>
          <a:p>
            <a:r>
              <a:rPr lang="de-CH" dirty="0" smtClean="0"/>
              <a:t>Zugriff schützen</a:t>
            </a:r>
          </a:p>
        </p:txBody>
      </p:sp>
      <p:pic>
        <p:nvPicPr>
          <p:cNvPr id="13" name="Inhaltsplatzhalter 12" descr="canstock5066959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84168" y="1484784"/>
            <a:ext cx="1296143" cy="1296143"/>
          </a:xfrm>
        </p:spPr>
      </p:pic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>
          <a:xfrm>
            <a:off x="755576" y="3068960"/>
            <a:ext cx="3672408" cy="1152128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Schutz von</a:t>
            </a:r>
          </a:p>
          <a:p>
            <a:r>
              <a:rPr lang="de-CH" dirty="0" smtClean="0"/>
              <a:t>externen Informationen</a:t>
            </a:r>
          </a:p>
        </p:txBody>
      </p:sp>
      <p:pic>
        <p:nvPicPr>
          <p:cNvPr id="14" name="Grafik 13" descr="kreditkar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996952"/>
            <a:ext cx="1800200" cy="1350150"/>
          </a:xfrm>
          <a:prstGeom prst="rect">
            <a:avLst/>
          </a:prstGeom>
        </p:spPr>
      </p:pic>
      <p:pic>
        <p:nvPicPr>
          <p:cNvPr id="16" name="Grafik 15" descr="form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2996952"/>
            <a:ext cx="1824203" cy="1368152"/>
          </a:xfrm>
          <a:prstGeom prst="rect">
            <a:avLst/>
          </a:prstGeom>
        </p:spPr>
      </p:pic>
      <p:pic>
        <p:nvPicPr>
          <p:cNvPr id="17" name="Grafik 16" descr="preislist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013176"/>
            <a:ext cx="1008112" cy="1104123"/>
          </a:xfrm>
          <a:prstGeom prst="rect">
            <a:avLst/>
          </a:prstGeom>
        </p:spPr>
      </p:pic>
      <p:pic>
        <p:nvPicPr>
          <p:cNvPr id="18" name="Grafik 17" descr="geschaeftsmodel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4008" y="4581128"/>
            <a:ext cx="2448272" cy="2135060"/>
          </a:xfrm>
          <a:prstGeom prst="rect">
            <a:avLst/>
          </a:prstGeom>
        </p:spPr>
      </p:pic>
      <p:sp>
        <p:nvSpPr>
          <p:cNvPr id="20" name="Textplatzhalter 10"/>
          <p:cNvSpPr txBox="1">
            <a:spLocks/>
          </p:cNvSpPr>
          <p:nvPr/>
        </p:nvSpPr>
        <p:spPr>
          <a:xfrm>
            <a:off x="683568" y="4869160"/>
            <a:ext cx="3672408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Schutz von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2400" b="1" dirty="0" smtClean="0"/>
              <a:t>internen</a:t>
            </a:r>
            <a:r>
              <a:rPr kumimoji="0" lang="de-C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Informationen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 schützen - 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/>
          <a:lstStyle/>
          <a:p>
            <a:r>
              <a:rPr lang="de-CH" dirty="0" smtClean="0"/>
              <a:t>Vor wem?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67544" y="1844824"/>
            <a:ext cx="2386608" cy="4206453"/>
          </a:xfrm>
        </p:spPr>
        <p:txBody>
          <a:bodyPr>
            <a:normAutofit/>
          </a:bodyPr>
          <a:lstStyle/>
          <a:p>
            <a:pPr>
              <a:buNone/>
            </a:pPr>
            <a:endParaRPr lang="de-CH" dirty="0" smtClean="0"/>
          </a:p>
          <a:p>
            <a:r>
              <a:rPr lang="de-CH" dirty="0" smtClean="0"/>
              <a:t>Mitarbeiter</a:t>
            </a:r>
          </a:p>
          <a:p>
            <a:endParaRPr lang="de-CH" dirty="0"/>
          </a:p>
          <a:p>
            <a:r>
              <a:rPr lang="de-CH" dirty="0" smtClean="0"/>
              <a:t>Kunden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Konkurrenten</a:t>
            </a:r>
          </a:p>
          <a:p>
            <a:endParaRPr lang="de-CH" dirty="0"/>
          </a:p>
          <a:p>
            <a:r>
              <a:rPr lang="de-CH" dirty="0" smtClean="0"/>
              <a:t>Hacker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364088" y="1268760"/>
            <a:ext cx="3322712" cy="639762"/>
          </a:xfrm>
        </p:spPr>
        <p:txBody>
          <a:bodyPr/>
          <a:lstStyle/>
          <a:p>
            <a:r>
              <a:rPr lang="de-CH" dirty="0" smtClean="0"/>
              <a:t>Warum?</a:t>
            </a:r>
            <a:endParaRPr lang="de-CH" dirty="0"/>
          </a:p>
        </p:txBody>
      </p:sp>
      <p:pic>
        <p:nvPicPr>
          <p:cNvPr id="8" name="Inhaltsplatzhalter 7" descr="mitarbeiter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2843808" y="1556792"/>
            <a:ext cx="1723168" cy="1234937"/>
          </a:xfrm>
        </p:spPr>
      </p:pic>
      <p:pic>
        <p:nvPicPr>
          <p:cNvPr id="9" name="Grafik 8" descr="kund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3068960"/>
            <a:ext cx="1872208" cy="1403171"/>
          </a:xfrm>
          <a:prstGeom prst="rect">
            <a:avLst/>
          </a:prstGeom>
        </p:spPr>
      </p:pic>
      <p:pic>
        <p:nvPicPr>
          <p:cNvPr id="11" name="Grafik 10" descr="Hack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4941168"/>
            <a:ext cx="2160240" cy="1438888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5436096" y="1916832"/>
            <a:ext cx="3384376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CH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sz="2400" dirty="0" smtClean="0"/>
              <a:t>Aufgrund Verantwortung  und Aufgabenteilung</a:t>
            </a:r>
            <a:endParaRPr lang="de-CH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CH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sz="2400" dirty="0" smtClean="0"/>
              <a:t>Nur eigene Kundendaten einsehbar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CH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sz="2400" dirty="0" smtClean="0"/>
              <a:t>Geschäftsgeheimnisse schützen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CH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sz="2400" dirty="0" smtClean="0"/>
              <a:t>Datendiebstahl verhindern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CH" sz="24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CH" sz="2400" dirty="0" smtClean="0"/>
              <a:t>Vorsätzliche u. versehentliche Datenmanipulationen vermeiden</a:t>
            </a:r>
            <a:endParaRPr lang="de-CH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 schützen - Vertraulichkeit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Definition Vertraulichkeit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Einem befugten Benutzer werden auf zulässiger Weise Daten zugänglich gemacht</a:t>
            </a:r>
          </a:p>
        </p:txBody>
      </p:sp>
      <p:pic>
        <p:nvPicPr>
          <p:cNvPr id="9" name="Grafik 8" descr="vertraulichke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3861048"/>
            <a:ext cx="3744416" cy="280831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 schützen - Vertraulichkeit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71800" y="1916832"/>
            <a:ext cx="3816424" cy="639762"/>
          </a:xfrm>
        </p:spPr>
        <p:txBody>
          <a:bodyPr>
            <a:normAutofit fontScale="85000" lnSpcReduction="20000"/>
          </a:bodyPr>
          <a:lstStyle/>
          <a:p>
            <a:r>
              <a:rPr lang="de-CH" dirty="0" smtClean="0"/>
              <a:t>Informationen klassifizieren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" y="2996951"/>
            <a:ext cx="7931224" cy="3129211"/>
          </a:xfrm>
        </p:spPr>
        <p:txBody>
          <a:bodyPr>
            <a:normAutofit/>
          </a:bodyPr>
          <a:lstStyle/>
          <a:p>
            <a:r>
              <a:rPr lang="de-CH" dirty="0" smtClean="0"/>
              <a:t>D.h. Abstufung der Zugriffsberechtigung in verschiedene Stufen, beispielsweise:</a:t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- öffentlich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- intern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- vertraulich</a:t>
            </a:r>
            <a:br>
              <a:rPr lang="de-CH" dirty="0" smtClean="0"/>
            </a:br>
            <a:r>
              <a:rPr lang="de-CH" dirty="0" smtClean="0"/>
              <a:t>- streng vertraulich</a:t>
            </a:r>
            <a:br>
              <a:rPr lang="de-CH" dirty="0" smtClean="0"/>
            </a:br>
            <a:r>
              <a:rPr lang="de-CH" dirty="0" smtClean="0"/>
              <a:t>- geheim</a:t>
            </a:r>
          </a:p>
        </p:txBody>
      </p:sp>
      <p:pic>
        <p:nvPicPr>
          <p:cNvPr id="9" name="Grafik 8" descr="vertraulichkei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4005064"/>
            <a:ext cx="3168352" cy="23418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 schützen - Vertraulichkeit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85000" lnSpcReduction="20000"/>
          </a:bodyPr>
          <a:lstStyle/>
          <a:p>
            <a:r>
              <a:rPr lang="de-CH" dirty="0" smtClean="0"/>
              <a:t>Je strenger die Klassierung desto strengere Massnahmen, Beispiele:</a:t>
            </a:r>
          </a:p>
          <a:p>
            <a:pPr>
              <a:buNone/>
            </a:pPr>
            <a:endParaRPr lang="de-CH" b="1" dirty="0" smtClean="0"/>
          </a:p>
          <a:p>
            <a:pPr>
              <a:buNone/>
            </a:pPr>
            <a:r>
              <a:rPr lang="de-CH" b="1" dirty="0" smtClean="0"/>
              <a:t>Schaufenster-Anzeige: </a:t>
            </a:r>
            <a:br>
              <a:rPr lang="de-CH" b="1" dirty="0" smtClean="0"/>
            </a:br>
            <a:r>
              <a:rPr lang="de-CH" dirty="0" smtClean="0"/>
              <a:t>öffentlich, keine Massnahmen notwendig</a:t>
            </a:r>
          </a:p>
          <a:p>
            <a:pPr>
              <a:buNone/>
            </a:pPr>
            <a:endParaRPr lang="de-CH" dirty="0" smtClean="0"/>
          </a:p>
          <a:p>
            <a:pPr>
              <a:buNone/>
            </a:pPr>
            <a:r>
              <a:rPr lang="de-CH" b="1" dirty="0" smtClean="0"/>
              <a:t>Vertrauliche Daten: </a:t>
            </a:r>
            <a:br>
              <a:rPr lang="de-CH" b="1" dirty="0" smtClean="0"/>
            </a:br>
            <a:r>
              <a:rPr lang="de-CH" dirty="0" smtClean="0"/>
              <a:t>Massnahme </a:t>
            </a:r>
            <a:r>
              <a:rPr lang="de-CH" dirty="0" smtClean="0">
                <a:sym typeface="Wingdings" pitchFamily="2" charset="2"/>
              </a:rPr>
              <a:t> Verschlüsselter Versand, Speicherung, Archivierung</a:t>
            </a:r>
          </a:p>
          <a:p>
            <a:pPr>
              <a:buNone/>
            </a:pPr>
            <a:endParaRPr lang="de-CH" dirty="0" smtClean="0">
              <a:sym typeface="Wingdings" pitchFamily="2" charset="2"/>
            </a:endParaRPr>
          </a:p>
          <a:p>
            <a:pPr>
              <a:buNone/>
            </a:pPr>
            <a:r>
              <a:rPr lang="de-CH" b="1" dirty="0" smtClean="0">
                <a:sym typeface="Wingdings" pitchFamily="2" charset="2"/>
              </a:rPr>
              <a:t>Geheime Informationen: </a:t>
            </a:r>
            <a:br>
              <a:rPr lang="de-CH" b="1" dirty="0" smtClean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Massnahme:  Permanente Verschlüsselung, Aufzeichnung bei Zugriffen und Bearbeitungen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Daten schützen – Integrität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715355"/>
          </a:xfrm>
        </p:spPr>
        <p:txBody>
          <a:bodyPr/>
          <a:lstStyle/>
          <a:p>
            <a:r>
              <a:rPr lang="de-CH" dirty="0" smtClean="0"/>
              <a:t>Definition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Alle sicherheitsrelevanten Objekte, die die Informationenverarbeitung betreffen sind: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1. vollständig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2. unverfälscht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3. korrekt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597744"/>
          </a:xfrm>
        </p:spPr>
        <p:txBody>
          <a:bodyPr>
            <a:normAutofit/>
          </a:bodyPr>
          <a:lstStyle/>
          <a:p>
            <a:r>
              <a:rPr lang="de-CH" dirty="0" smtClean="0"/>
              <a:t>Beispiele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645025" y="2204865"/>
            <a:ext cx="4041775" cy="410445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CH" b="1" dirty="0" smtClean="0"/>
              <a:t>Integrität von Programmen: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Ausführung autorisierter</a:t>
            </a:r>
            <a:br>
              <a:rPr lang="de-CH" dirty="0" smtClean="0"/>
            </a:br>
            <a:r>
              <a:rPr lang="de-CH" dirty="0" smtClean="0"/>
              <a:t>   Funktionen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Bestimmungsgemässe</a:t>
            </a:r>
            <a:br>
              <a:rPr lang="de-CH" dirty="0" smtClean="0"/>
            </a:br>
            <a:r>
              <a:rPr lang="de-CH" dirty="0" smtClean="0"/>
              <a:t>   Ausführung der Funktionen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Schutz vor Veränderung in Entwicklung und </a:t>
            </a:r>
            <a:r>
              <a:rPr lang="de-CH" dirty="0" err="1" smtClean="0"/>
              <a:t>prod</a:t>
            </a:r>
            <a:r>
              <a:rPr lang="de-CH" dirty="0" smtClean="0"/>
              <a:t>. Betrieb</a:t>
            </a:r>
          </a:p>
          <a:p>
            <a:pPr>
              <a:buNone/>
            </a:pPr>
            <a:endParaRPr lang="de-CH" dirty="0" smtClean="0"/>
          </a:p>
          <a:p>
            <a:pPr>
              <a:buNone/>
            </a:pPr>
            <a:r>
              <a:rPr lang="de-CH" b="1" dirty="0" smtClean="0"/>
              <a:t>Integrität von Informationen: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Korrekte Verarbeitung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Vollständigkeit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Aktualität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296</Words>
  <Application>Microsoft Office PowerPoint</Application>
  <PresentationFormat>Bildschirmpräsentation (4:3)</PresentationFormat>
  <Paragraphs>110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Modul</vt:lpstr>
      <vt:lpstr>Rund um den Datenschutz</vt:lpstr>
      <vt:lpstr>Daten schützen - Inhalt</vt:lpstr>
      <vt:lpstr>Daten schützen - Zweck</vt:lpstr>
      <vt:lpstr>Daten schützen - Definition</vt:lpstr>
      <vt:lpstr>Daten schützen - Definition</vt:lpstr>
      <vt:lpstr>Daten schützen - Vertraulichkeit</vt:lpstr>
      <vt:lpstr>Daten schützen - Vertraulichkeit</vt:lpstr>
      <vt:lpstr>Daten schützen - Vertraulichkeit</vt:lpstr>
      <vt:lpstr>Daten schützen – Integrität</vt:lpstr>
      <vt:lpstr>Daten schützen –  Authentizität</vt:lpstr>
      <vt:lpstr>Daten schützen - Verfügbarkeit</vt:lpstr>
      <vt:lpstr>Daten schützen –Vorschriften</vt:lpstr>
      <vt:lpstr>Daten schützen - Problembereiche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schützen</dc:title>
  <dc:subject>Modul 151</dc:subject>
  <dc:creator>Ruel</dc:creator>
  <cp:lastModifiedBy>Ruel</cp:lastModifiedBy>
  <cp:revision>41</cp:revision>
  <dcterms:created xsi:type="dcterms:W3CDTF">2011-04-16T09:09:27Z</dcterms:created>
  <dcterms:modified xsi:type="dcterms:W3CDTF">2011-04-16T13:00:35Z</dcterms:modified>
</cp:coreProperties>
</file>