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D33"/>
    <a:srgbClr val="77933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110" autoAdjust="0"/>
  </p:normalViewPr>
  <p:slideViewPr>
    <p:cSldViewPr snapToGrid="0">
      <p:cViewPr varScale="1">
        <p:scale>
          <a:sx n="26" d="100"/>
          <a:sy n="26" d="100"/>
        </p:scale>
        <p:origin x="2070" y="174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89318-EBD5-41FA-B3DD-C5817805B3B7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91537-26C2-4BED-A55B-542D3514E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5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91537-26C2-4BED-A55B-542D3514EF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0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5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7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2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1A8D-1DF5-411B-B441-CFA0522D95A4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7DF-72EB-4382-BA6C-4A884D097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1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522845" y="25639382"/>
            <a:ext cx="20745450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2901" y="8134742"/>
            <a:ext cx="20745450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5277" y="5048012"/>
            <a:ext cx="20793074" cy="996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337243"/>
            <a:ext cx="21383625" cy="42871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/>
          <p:cNvSpPr/>
          <p:nvPr/>
        </p:nvSpPr>
        <p:spPr>
          <a:xfrm>
            <a:off x="4883722" y="736633"/>
            <a:ext cx="16077973" cy="3512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500" b="1" dirty="0" err="1" smtClean="0">
                <a:latin typeface="+mj-ea"/>
                <a:ea typeface="+mj-ea"/>
              </a:rPr>
              <a:t>펄린</a:t>
            </a:r>
            <a:r>
              <a:rPr lang="en-US" altLang="ko-KR" sz="4500" b="1" dirty="0" smtClean="0">
                <a:latin typeface="+mj-ea"/>
                <a:ea typeface="+mj-ea"/>
              </a:rPr>
              <a:t>(</a:t>
            </a:r>
            <a:r>
              <a:rPr lang="en-US" altLang="ko-KR" sz="4500" b="1" dirty="0" err="1" smtClean="0">
                <a:latin typeface="+mj-ea"/>
                <a:ea typeface="+mj-ea"/>
              </a:rPr>
              <a:t>perlin</a:t>
            </a:r>
            <a:r>
              <a:rPr lang="en-US" altLang="ko-KR" sz="4500" b="1" dirty="0" smtClean="0">
                <a:latin typeface="+mj-ea"/>
                <a:ea typeface="+mj-ea"/>
              </a:rPr>
              <a:t>)</a:t>
            </a:r>
            <a:r>
              <a:rPr lang="ko-KR" altLang="en-US" sz="4500" b="1" dirty="0" smtClean="0">
                <a:latin typeface="+mj-ea"/>
                <a:ea typeface="+mj-ea"/>
              </a:rPr>
              <a:t> 노이즈를 </a:t>
            </a:r>
            <a:r>
              <a:rPr lang="ko-KR" altLang="en-US" sz="4500" b="1" dirty="0" smtClean="0">
                <a:latin typeface="+mj-ea"/>
                <a:ea typeface="+mj-ea"/>
              </a:rPr>
              <a:t>활용한 </a:t>
            </a:r>
            <a:r>
              <a:rPr lang="ko-KR" altLang="en-US" sz="4500" b="1" smtClean="0">
                <a:latin typeface="+mj-ea"/>
                <a:ea typeface="+mj-ea"/>
              </a:rPr>
              <a:t>여름철 안전사고 시</a:t>
            </a:r>
            <a:r>
              <a:rPr lang="ko-KR" altLang="en-US" sz="4500" b="1">
                <a:latin typeface="+mj-ea"/>
                <a:ea typeface="+mj-ea"/>
              </a:rPr>
              <a:t>뮬</a:t>
            </a:r>
            <a:r>
              <a:rPr lang="ko-KR" altLang="en-US" sz="4500" b="1" smtClean="0">
                <a:latin typeface="+mj-ea"/>
                <a:ea typeface="+mj-ea"/>
              </a:rPr>
              <a:t>레이터</a:t>
            </a:r>
            <a:endParaRPr lang="en-US" altLang="ko-KR" sz="4500" b="1" dirty="0" smtClean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latin typeface="+mj-ea"/>
                <a:ea typeface="+mj-ea"/>
              </a:rPr>
              <a:t>한상욱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smtClean="0">
                <a:latin typeface="+mj-ea"/>
                <a:ea typeface="+mj-ea"/>
              </a:rPr>
              <a:t>김진우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smtClean="0">
                <a:latin typeface="+mj-ea"/>
                <a:ea typeface="+mj-ea"/>
              </a:rPr>
              <a:t>김태은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err="1" smtClean="0">
                <a:latin typeface="+mj-ea"/>
                <a:ea typeface="+mj-ea"/>
              </a:rPr>
              <a:t>나민아</a:t>
            </a:r>
            <a:r>
              <a:rPr lang="en-US" altLang="ko-KR" sz="4000" dirty="0" smtClean="0">
                <a:latin typeface="+mj-ea"/>
                <a:ea typeface="+mj-ea"/>
              </a:rPr>
              <a:t>, </a:t>
            </a:r>
            <a:r>
              <a:rPr lang="ko-KR" altLang="en-US" sz="4000" dirty="0" err="1" smtClean="0">
                <a:latin typeface="+mj-ea"/>
                <a:ea typeface="+mj-ea"/>
              </a:rPr>
              <a:t>심재창</a:t>
            </a:r>
            <a:endParaRPr lang="en-US" altLang="ko-KR" sz="4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+mj-ea"/>
                <a:ea typeface="+mj-ea"/>
              </a:rPr>
              <a:t>안동대학교 컴퓨터공학과</a:t>
            </a:r>
            <a:endParaRPr lang="en-US" altLang="ko-KR" sz="4400" dirty="0">
              <a:latin typeface="+mj-ea"/>
              <a:ea typeface="+mj-ea"/>
            </a:endParaRPr>
          </a:p>
        </p:txBody>
      </p:sp>
      <p:pic>
        <p:nvPicPr>
          <p:cNvPr id="272" name="그림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753" y="506667"/>
            <a:ext cx="3894074" cy="389407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4" name="직사각형 343"/>
          <p:cNvSpPr/>
          <p:nvPr/>
        </p:nvSpPr>
        <p:spPr>
          <a:xfrm>
            <a:off x="342900" y="5044300"/>
            <a:ext cx="20745449" cy="1000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000" b="1" dirty="0">
                <a:latin typeface="+mj-ea"/>
                <a:ea typeface="+mj-ea"/>
              </a:rPr>
              <a:t>요</a:t>
            </a:r>
            <a:r>
              <a:rPr lang="en-US" altLang="ko-KR" sz="4000" b="1" dirty="0">
                <a:latin typeface="+mj-ea"/>
                <a:ea typeface="+mj-ea"/>
              </a:rPr>
              <a:t>	</a:t>
            </a:r>
            <a:r>
              <a:rPr lang="ko-KR" altLang="en-US" sz="4000" b="1" dirty="0">
                <a:latin typeface="+mj-ea"/>
                <a:ea typeface="+mj-ea"/>
              </a:rPr>
              <a:t>약</a:t>
            </a:r>
            <a:endParaRPr lang="en-US" altLang="ko-KR" sz="40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1385" y="6450775"/>
            <a:ext cx="19668371" cy="17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500" dirty="0">
                <a:latin typeface="+mn-ea"/>
              </a:rPr>
              <a:t>본 논문은 자바 기반의 </a:t>
            </a:r>
            <a:r>
              <a:rPr lang="ko-KR" altLang="en-US" sz="2500" dirty="0" err="1">
                <a:latin typeface="+mn-ea"/>
              </a:rPr>
              <a:t>프로세싱</a:t>
            </a:r>
            <a:r>
              <a:rPr lang="ko-KR" altLang="en-US" sz="2500" dirty="0">
                <a:latin typeface="+mn-ea"/>
              </a:rPr>
              <a:t> 언어를 사용하여</a:t>
            </a:r>
            <a:r>
              <a:rPr lang="en-US" altLang="ko-KR" sz="2500" dirty="0">
                <a:latin typeface="+mn-ea"/>
              </a:rPr>
              <a:t>, 3D </a:t>
            </a:r>
            <a:r>
              <a:rPr lang="ko-KR" altLang="en-US" sz="2500" dirty="0">
                <a:latin typeface="+mn-ea"/>
              </a:rPr>
              <a:t>공간 속 가상의 바다를 구현하여 연속된 파도를 그래픽스로 표현하고</a:t>
            </a:r>
            <a:r>
              <a:rPr lang="en-US" altLang="ko-KR" sz="2500" dirty="0">
                <a:latin typeface="+mn-ea"/>
              </a:rPr>
              <a:t>, </a:t>
            </a:r>
            <a:r>
              <a:rPr lang="ko-KR" altLang="en-US" sz="2500" dirty="0">
                <a:latin typeface="+mn-ea"/>
              </a:rPr>
              <a:t>파도의 움직임에 따른 사람의 움직임을 시뮬레이션하여 여름철 물놀이 안전사고의 경각심을 일깨워 주는 간접적인 환경을 구성한다</a:t>
            </a:r>
            <a:r>
              <a:rPr lang="en-US" altLang="ko-KR" sz="2500" dirty="0">
                <a:latin typeface="+mn-ea"/>
              </a:rPr>
              <a:t>.</a:t>
            </a:r>
            <a:endParaRPr lang="ko-KR" altLang="en-US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ko-KR" altLang="en-US" sz="2400" dirty="0">
              <a:latin typeface="+mn-ea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57762" y="8267835"/>
            <a:ext cx="2074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연구 내용과 방법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83748" y="17376068"/>
            <a:ext cx="1017856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2</a:t>
            </a:r>
            <a:r>
              <a:rPr lang="en-US" altLang="ko-KR" sz="2700" b="1" dirty="0" smtClean="0">
                <a:latin typeface="+mn-ea"/>
              </a:rPr>
              <a:t>. X</a:t>
            </a:r>
            <a:r>
              <a:rPr lang="ko-KR" altLang="en-US" sz="2700" b="1" dirty="0" smtClean="0">
                <a:latin typeface="+mn-ea"/>
              </a:rPr>
              <a:t>축을 </a:t>
            </a:r>
            <a:r>
              <a:rPr lang="ko-KR" altLang="en-US" sz="2700" b="1" dirty="0" smtClean="0">
                <a:latin typeface="+mn-ea"/>
              </a:rPr>
              <a:t>회전시켜 입체감 있는 그리드 생성</a:t>
            </a:r>
            <a:endParaRPr lang="en-US" altLang="ko-KR" sz="27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10664" y="25813430"/>
            <a:ext cx="18798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+mj-ea"/>
                <a:ea typeface="+mj-ea"/>
              </a:rPr>
              <a:t>결론 및 향후 연구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089729" y="9201852"/>
            <a:ext cx="987196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3</a:t>
            </a:r>
            <a:r>
              <a:rPr lang="en-US" altLang="ko-KR" sz="2700" b="1" dirty="0" smtClean="0">
                <a:latin typeface="+mn-ea"/>
              </a:rPr>
              <a:t>. </a:t>
            </a:r>
            <a:r>
              <a:rPr lang="ko-KR" altLang="en-US" sz="2700" b="1" dirty="0" err="1" smtClean="0">
                <a:latin typeface="+mn-ea"/>
              </a:rPr>
              <a:t>펄린</a:t>
            </a:r>
            <a:r>
              <a:rPr lang="ko-KR" altLang="en-US" sz="2700" b="1" dirty="0" smtClean="0">
                <a:latin typeface="+mn-ea"/>
              </a:rPr>
              <a:t> 노이즈</a:t>
            </a:r>
            <a:r>
              <a:rPr lang="en-US" altLang="ko-KR" sz="2700" b="1" dirty="0" smtClean="0">
                <a:latin typeface="+mn-ea"/>
              </a:rPr>
              <a:t>(</a:t>
            </a:r>
            <a:r>
              <a:rPr lang="en-US" altLang="ko-KR" sz="2700" b="1" dirty="0" err="1" smtClean="0">
                <a:latin typeface="+mn-ea"/>
              </a:rPr>
              <a:t>Perlin</a:t>
            </a:r>
            <a:r>
              <a:rPr lang="en-US" altLang="ko-KR" sz="2700" b="1" dirty="0" smtClean="0">
                <a:latin typeface="+mn-ea"/>
              </a:rPr>
              <a:t> </a:t>
            </a:r>
            <a:r>
              <a:rPr lang="en-US" altLang="ko-KR" sz="2700" b="1" dirty="0" smtClean="0">
                <a:latin typeface="+mn-ea"/>
              </a:rPr>
              <a:t>noise)</a:t>
            </a:r>
            <a:r>
              <a:rPr lang="ko-KR" altLang="en-US" sz="2700" b="1" dirty="0" smtClean="0">
                <a:latin typeface="+mn-ea"/>
              </a:rPr>
              <a:t>를 활용해 자연스러운 바다 구현</a:t>
            </a:r>
            <a:endParaRPr lang="en-US" altLang="ko-KR" sz="2700" b="1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089729" y="17373134"/>
            <a:ext cx="10178566" cy="18697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4. </a:t>
            </a:r>
            <a:r>
              <a:rPr lang="ko-KR" altLang="en-US" sz="2700" b="1" dirty="0" smtClean="0">
                <a:latin typeface="+mn-ea"/>
              </a:rPr>
              <a:t>시뮬레이션 생성</a:t>
            </a:r>
            <a:endParaRPr lang="en-US" altLang="ko-KR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2500" dirty="0">
                <a:latin typeface="+mn-ea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47B972-66A4-41D4-86AF-E891EE64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A67EEC-280B-4CD1-972D-CD6436B0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7CC30C-48BB-4CDE-83FC-239DEB7E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7E4C7D6-AFD4-466A-8F4F-75691B39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4F859-4A9B-482F-A08D-5DF282D4F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8731036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3D0F66-1A02-4973-853E-EE9E9130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9D1E18A-3C65-40B7-85B6-A71F35D6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625E108-C2BA-44DF-BE58-677D84E1B06B}"/>
              </a:ext>
            </a:extLst>
          </p:cNvPr>
          <p:cNvSpPr/>
          <p:nvPr/>
        </p:nvSpPr>
        <p:spPr>
          <a:xfrm>
            <a:off x="1061384" y="26751423"/>
            <a:ext cx="19668372" cy="2133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500" dirty="0">
                <a:latin typeface="+mn-ea"/>
              </a:rPr>
              <a:t>본 논문에서는 </a:t>
            </a:r>
            <a:r>
              <a:rPr lang="ko-KR" altLang="en-US" sz="2500" dirty="0" err="1">
                <a:latin typeface="+mn-ea"/>
              </a:rPr>
              <a:t>프로세싱과</a:t>
            </a:r>
            <a:r>
              <a:rPr lang="ko-KR" altLang="en-US" sz="2500" dirty="0">
                <a:latin typeface="+mn-ea"/>
              </a:rPr>
              <a:t> </a:t>
            </a:r>
            <a:r>
              <a:rPr lang="ko-KR" altLang="en-US" sz="2500" dirty="0" err="1">
                <a:latin typeface="+mn-ea"/>
              </a:rPr>
              <a:t>펄린</a:t>
            </a:r>
            <a:r>
              <a:rPr lang="ko-KR" altLang="en-US" sz="2500" dirty="0">
                <a:latin typeface="+mn-ea"/>
              </a:rPr>
              <a:t> 노이즈</a:t>
            </a:r>
            <a:r>
              <a:rPr lang="en-US" altLang="ko-KR" sz="2500" dirty="0">
                <a:latin typeface="+mn-ea"/>
              </a:rPr>
              <a:t>(</a:t>
            </a:r>
            <a:r>
              <a:rPr lang="en-US" altLang="ko-KR" sz="2500" dirty="0" err="1">
                <a:latin typeface="+mn-ea"/>
              </a:rPr>
              <a:t>Perlin</a:t>
            </a:r>
            <a:r>
              <a:rPr lang="en-US" altLang="ko-KR" sz="2500" dirty="0">
                <a:latin typeface="+mn-ea"/>
              </a:rPr>
              <a:t> Noise) </a:t>
            </a:r>
            <a:r>
              <a:rPr lang="ko-KR" altLang="en-US" sz="2500" dirty="0">
                <a:latin typeface="+mn-ea"/>
              </a:rPr>
              <a:t>를 이용하여 실제와 가까운 가상의 파도와 바다에 떠 있는 안전장비를 착용한 사람과 착용하지 않은 사람을 대조하여 관찰하는 시뮬레이션을 구현함으로써 이를 기반으로 여름철 안전장비 착용에 대한 경각심을 일깨워 주는 간접적 체험을 할 수 있도록 했다</a:t>
            </a:r>
            <a:r>
              <a:rPr lang="en-US" altLang="ko-KR" sz="2500" dirty="0">
                <a:latin typeface="+mn-ea"/>
              </a:rPr>
              <a:t>. </a:t>
            </a:r>
            <a:r>
              <a:rPr lang="ko-KR" altLang="en-US" sz="2500" dirty="0">
                <a:latin typeface="+mn-ea"/>
              </a:rPr>
              <a:t>쓰임의 예로 초등학교</a:t>
            </a:r>
            <a:r>
              <a:rPr lang="en-US" altLang="ko-KR" sz="2500" dirty="0">
                <a:latin typeface="+mn-ea"/>
              </a:rPr>
              <a:t>, </a:t>
            </a:r>
            <a:r>
              <a:rPr lang="ko-KR" altLang="en-US" sz="2500" dirty="0">
                <a:latin typeface="+mn-ea"/>
              </a:rPr>
              <a:t>중학교 여름방학 전 교육 영상으로도 쓰일 수 있다</a:t>
            </a:r>
            <a:r>
              <a:rPr lang="en-US" altLang="ko-KR" sz="2500" dirty="0">
                <a:latin typeface="+mn-ea"/>
              </a:rPr>
              <a:t>. </a:t>
            </a:r>
            <a:r>
              <a:rPr lang="ko-KR" altLang="en-US" sz="2500" dirty="0">
                <a:latin typeface="+mn-ea"/>
              </a:rPr>
              <a:t>또한</a:t>
            </a:r>
            <a:r>
              <a:rPr lang="en-US" altLang="ko-KR" sz="2500" dirty="0">
                <a:latin typeface="+mn-ea"/>
              </a:rPr>
              <a:t>, </a:t>
            </a:r>
            <a:r>
              <a:rPr lang="ko-KR" altLang="en-US" sz="2500" dirty="0">
                <a:latin typeface="+mn-ea"/>
              </a:rPr>
              <a:t>이미지를 사용하였기 때문에 다른 </a:t>
            </a:r>
            <a:r>
              <a:rPr lang="ko-KR" altLang="en-US" sz="2500" dirty="0" err="1">
                <a:latin typeface="+mn-ea"/>
              </a:rPr>
              <a:t>안전장비에</a:t>
            </a:r>
            <a:r>
              <a:rPr lang="ko-KR" altLang="en-US" sz="2500" dirty="0">
                <a:latin typeface="+mn-ea"/>
              </a:rPr>
              <a:t> 따른 시뮬레이션으로 변경이 간단하여 상당히 폭넓은 활용도를 제공할 수 있을 것이라고 생각된다</a:t>
            </a:r>
            <a:r>
              <a:rPr lang="en-US" altLang="ko-KR" sz="2500" dirty="0">
                <a:latin typeface="+mn-ea"/>
              </a:rPr>
              <a:t>.</a:t>
            </a:r>
            <a:endParaRPr lang="ko-KR" altLang="en-US" sz="25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ko-KR" altLang="en-US" sz="25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D34C68-3CAA-47BE-B872-9E45420C320D}"/>
              </a:ext>
            </a:extLst>
          </p:cNvPr>
          <p:cNvSpPr/>
          <p:nvPr/>
        </p:nvSpPr>
        <p:spPr>
          <a:xfrm>
            <a:off x="522844" y="9204672"/>
            <a:ext cx="1005577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700" b="1" dirty="0">
                <a:latin typeface="+mn-ea"/>
              </a:rPr>
              <a:t>1</a:t>
            </a:r>
            <a:r>
              <a:rPr lang="en-US" altLang="ko-KR" sz="2700" b="1" dirty="0" smtClean="0">
                <a:latin typeface="+mn-ea"/>
              </a:rPr>
              <a:t>. </a:t>
            </a:r>
            <a:r>
              <a:rPr lang="ko-KR" altLang="en-US" sz="2700" b="1" dirty="0" err="1" smtClean="0">
                <a:latin typeface="+mn-ea"/>
              </a:rPr>
              <a:t>펄린</a:t>
            </a:r>
            <a:r>
              <a:rPr lang="en-US" altLang="ko-KR" sz="2700" b="1" dirty="0">
                <a:latin typeface="+mn-ea"/>
              </a:rPr>
              <a:t> </a:t>
            </a:r>
            <a:r>
              <a:rPr lang="ko-KR" altLang="en-US" sz="2700" b="1" dirty="0" smtClean="0">
                <a:latin typeface="+mn-ea"/>
              </a:rPr>
              <a:t>노이즈</a:t>
            </a:r>
            <a:r>
              <a:rPr lang="en-US" altLang="ko-KR" sz="2700" b="1" dirty="0" smtClean="0">
                <a:latin typeface="+mn-ea"/>
              </a:rPr>
              <a:t>(</a:t>
            </a:r>
            <a:r>
              <a:rPr lang="en-US" altLang="ko-KR" sz="2700" b="1" dirty="0" err="1">
                <a:latin typeface="+mn-ea"/>
              </a:rPr>
              <a:t>P</a:t>
            </a:r>
            <a:r>
              <a:rPr lang="en-US" altLang="ko-KR" sz="2700" b="1" dirty="0" err="1" smtClean="0">
                <a:latin typeface="+mn-ea"/>
              </a:rPr>
              <a:t>erlin</a:t>
            </a:r>
            <a:r>
              <a:rPr lang="en-US" altLang="ko-KR" sz="2700" b="1" dirty="0" smtClean="0">
                <a:latin typeface="+mn-ea"/>
              </a:rPr>
              <a:t> noise</a:t>
            </a:r>
            <a:r>
              <a:rPr lang="en-US" altLang="ko-KR" sz="2700" b="1" dirty="0">
                <a:latin typeface="+mn-ea"/>
              </a:rPr>
              <a:t>)</a:t>
            </a:r>
            <a:r>
              <a:rPr lang="ko-KR" altLang="en-US" sz="2700" b="1" dirty="0">
                <a:latin typeface="+mn-ea"/>
              </a:rPr>
              <a:t>기법을 적용하기위한 그리드</a:t>
            </a:r>
            <a:r>
              <a:rPr lang="en-US" altLang="ko-KR" sz="2700" b="1" dirty="0">
                <a:latin typeface="+mn-ea"/>
              </a:rPr>
              <a:t>(grid)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F463EEA-09A2-464E-A80D-5E356448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399" y="18103350"/>
            <a:ext cx="74726754" cy="87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8636EF8-9E5D-40D1-A12F-CFE23FF8F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6503" y="10613701"/>
            <a:ext cx="6480000" cy="64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684A597-1D4A-40ED-A7D8-853CDB51D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42" y="19958568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8655963" y="12337860"/>
            <a:ext cx="51778156" cy="106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05739424" descr="EMB000015700b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54" y="9839912"/>
            <a:ext cx="9052994" cy="747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-17304748" y="20073622"/>
            <a:ext cx="637448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01666304" descr="EMB000015700bc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509" y="9929134"/>
            <a:ext cx="9052994" cy="738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-5028607" y="19819958"/>
            <a:ext cx="6541686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" name="_x305754112" descr="EMB000015700bc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29" y="18428170"/>
            <a:ext cx="9076774" cy="671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-6835575" y="11645742"/>
            <a:ext cx="6184326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_x394033656" descr="EMB000015700bc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08" b="44681"/>
          <a:stretch>
            <a:fillRect/>
          </a:stretch>
        </p:blipFill>
        <p:spPr bwMode="auto">
          <a:xfrm>
            <a:off x="942054" y="18150642"/>
            <a:ext cx="9045883" cy="704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5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5368</TotalTime>
  <Words>182</Words>
  <Application>Microsoft Office PowerPoint</Application>
  <PresentationFormat>사용자 지정</PresentationFormat>
  <Paragraphs>15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Calibri</vt:lpstr>
      <vt:lpstr>Arial</vt:lpstr>
      <vt:lpstr>Calibri Light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강봉구</dc:creator>
  <cp:lastModifiedBy>comeng-PC</cp:lastModifiedBy>
  <cp:revision>92</cp:revision>
  <dcterms:created xsi:type="dcterms:W3CDTF">2015-05-22T13:14:40Z</dcterms:created>
  <dcterms:modified xsi:type="dcterms:W3CDTF">2019-04-08T01:47:10Z</dcterms:modified>
</cp:coreProperties>
</file>