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75" r:id="rId4"/>
    <p:sldId id="277" r:id="rId5"/>
    <p:sldId id="278" r:id="rId6"/>
    <p:sldId id="263" r:id="rId7"/>
    <p:sldId id="261" r:id="rId8"/>
    <p:sldId id="260" r:id="rId9"/>
    <p:sldId id="256" r:id="rId10"/>
    <p:sldId id="258" r:id="rId11"/>
    <p:sldId id="264" r:id="rId12"/>
    <p:sldId id="267" r:id="rId13"/>
    <p:sldId id="269" r:id="rId14"/>
    <p:sldId id="274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961073"/>
            <a:ext cx="10515600" cy="2852737"/>
          </a:xfrm>
        </p:spPr>
        <p:txBody>
          <a:bodyPr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charset="0"/>
                <a:cs typeface="Bahnschrift Condensed" panose="020B0502040204020203" charset="0"/>
              </a:rPr>
              <a:t>BUS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charset="0"/>
                <a:cs typeface="Bahnschrift Condensed" panose="020B0502040204020203" charset="0"/>
              </a:rPr>
              <a:t> </a:t>
            </a:r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charset="0"/>
                <a:cs typeface="Bahnschrift Condensed" panose="020B0502040204020203" charset="0"/>
              </a:rPr>
              <a:t>MANAGEMENT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charset="0"/>
                <a:cs typeface="Bahnschrift Condensed" panose="020B0502040204020203" charset="0"/>
              </a:rPr>
              <a:t> </a:t>
            </a:r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charset="0"/>
                <a:cs typeface="Bahnschrift Condensed" panose="020B0502040204020203" charset="0"/>
              </a:rPr>
              <a:t>SYSTEM</a:t>
            </a:r>
            <a:endParaRPr lang="en-US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8490"/>
            <a:ext cx="10515600" cy="165544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685800" indent="-685800">
              <a:buFont typeface="Wingdings" panose="05000000000000000000" charset="0"/>
              <a:buChar char="v"/>
            </a:pPr>
            <a:r>
              <a:rPr lang="en-US" sz="4400" b="1" i="1" u="sng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</a:t>
            </a:r>
            <a:r>
              <a:rPr lang="en-US" sz="4400" b="1" i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4400" b="1" i="1" u="sng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CASE</a:t>
            </a:r>
            <a:r>
              <a:rPr lang="en-US" sz="4400" b="1" i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400" b="1" i="1" u="sng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DIAGRAM</a:t>
            </a:r>
            <a:endParaRPr lang="en-US" sz="4400" b="1" i="1" u="sng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Group3_use_case_bus_maanagement-1"/>
          <p:cNvPicPr>
            <a:picLocks noChangeAspect="1"/>
          </p:cNvPicPr>
          <p:nvPr/>
        </p:nvPicPr>
        <p:blipFill>
          <a:blip r:embed="rId1"/>
          <a:srcRect t="10058" r="2333" b="9984"/>
          <a:stretch>
            <a:fillRect/>
          </a:stretch>
        </p:blipFill>
        <p:spPr>
          <a:xfrm>
            <a:off x="2480945" y="57150"/>
            <a:ext cx="7231380" cy="68129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8490"/>
            <a:ext cx="10515600" cy="165544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685800" indent="-685800">
              <a:buFont typeface="Wingdings" panose="05000000000000000000" charset="0"/>
              <a:buChar char="v"/>
            </a:pPr>
            <a:r>
              <a:rPr lang="en-US" sz="4400" b="1" i="1" u="sng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SEQUENCE</a:t>
            </a:r>
            <a:r>
              <a:rPr lang="en-US" sz="4400" b="1" i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400" b="1" i="1" u="sng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DIAGRAMS</a:t>
            </a:r>
            <a:endParaRPr lang="en-US" sz="4400" b="1" i="1" u="sng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189855" y="150495"/>
            <a:ext cx="352361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400" u="sng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ADMIN</a:t>
            </a:r>
            <a:endParaRPr lang="en-US" sz="2400" u="sng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" name="Picture 2" descr="adm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" y="610870"/>
            <a:ext cx="12178665" cy="62553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equence-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523875"/>
            <a:ext cx="12042775" cy="66624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73700" y="75565"/>
            <a:ext cx="340042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400" u="sng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OWNER</a:t>
            </a:r>
            <a:endParaRPr lang="en-US" sz="2400" u="sng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Customer_sequence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667385"/>
            <a:ext cx="12186920" cy="61404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063365" y="74930"/>
            <a:ext cx="409194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/>
              <a:t>	</a:t>
            </a:r>
            <a:r>
              <a:rPr lang="en-US" sz="2400" u="sng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CUSTOMER</a:t>
            </a:r>
            <a:endParaRPr lang="en-US" sz="2400" u="sng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driver_sequence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0" y="533400"/>
            <a:ext cx="12243435" cy="675703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213985" y="73025"/>
            <a:ext cx="296481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400" u="sng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DRIVER</a:t>
            </a:r>
            <a:endParaRPr lang="en-US" sz="2400" u="sng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0750"/>
            <a:ext cx="10515600" cy="165544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685800" indent="-685800">
              <a:buFont typeface="Wingdings" panose="05000000000000000000" charset="0"/>
              <a:buChar char="v"/>
            </a:pPr>
            <a:r>
              <a:rPr lang="en-US" sz="4400" b="1" i="1" u="sng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SOFTWARE REQUIREMENT SYSTEM (SRS)</a:t>
            </a:r>
            <a:endParaRPr lang="en-US" sz="4400" b="1" i="1" u="sng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89560" y="1362710"/>
            <a:ext cx="1161288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Malgun Gothic" panose="020B0503020000020004" charset="-127"/>
                <a:ea typeface="Malgun Gothic" panose="020B0503020000020004" charset="-127"/>
              </a:rPr>
              <a:t>The Main aim of Bus Management project is to ease the process of ticket booking and keeping records of buses and the drivers or the conductors.</a:t>
            </a:r>
            <a:endParaRPr lang="en-US" sz="2000" b="1">
              <a:latin typeface="Malgun Gothic" panose="020B0503020000020004" charset="-127"/>
              <a:ea typeface="Malgun Gothic" panose="020B0503020000020004" charset="-127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000" b="1">
              <a:latin typeface="Malgun Gothic" panose="020B0503020000020004" charset="-127"/>
              <a:ea typeface="Malgun Gothic" panose="020B050302000002000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Malgun Gothic" panose="020B0503020000020004" charset="-127"/>
                <a:ea typeface="Malgun Gothic" panose="020B0503020000020004" charset="-127"/>
              </a:rPr>
              <a:t>We aim to demonstrate the use of create, read, update and delete MySQL</a:t>
            </a:r>
            <a:endParaRPr lang="en-US" sz="2000" b="1">
              <a:latin typeface="Malgun Gothic" panose="020B0503020000020004" charset="-127"/>
              <a:ea typeface="Malgun Gothic" panose="020B0503020000020004" charset="-127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>
                <a:latin typeface="Malgun Gothic" panose="020B0503020000020004" charset="-127"/>
                <a:ea typeface="Malgun Gothic" panose="020B0503020000020004" charset="-127"/>
              </a:rPr>
              <a:t>  operations through this project. </a:t>
            </a:r>
            <a:endParaRPr lang="en-US" sz="2000" b="1">
              <a:latin typeface="Malgun Gothic" panose="020B0503020000020004" charset="-127"/>
              <a:ea typeface="Malgun Gothic" panose="020B0503020000020004" charset="-127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000" b="1">
              <a:latin typeface="Malgun Gothic" panose="020B0503020000020004" charset="-127"/>
              <a:ea typeface="Malgun Gothic" panose="020B050302000002000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Malgun Gothic" panose="020B0503020000020004" charset="-127"/>
                <a:ea typeface="Malgun Gothic" panose="020B0503020000020004" charset="-127"/>
              </a:rPr>
              <a:t>This project starts by adding stations then adding details of employee either a driver or a conductor. Once,</a:t>
            </a:r>
            <a:endParaRPr lang="en-US" sz="2000" b="1">
              <a:latin typeface="Malgun Gothic" panose="020B0503020000020004" charset="-127"/>
              <a:ea typeface="Malgun Gothic" panose="020B0503020000020004" charset="-127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>
                <a:latin typeface="Malgun Gothic" panose="020B0503020000020004" charset="-127"/>
                <a:ea typeface="Malgun Gothic" panose="020B0503020000020004" charset="-127"/>
              </a:rPr>
              <a:t>     registration is done user can add bus details with the route.</a:t>
            </a:r>
            <a:endParaRPr lang="en-US" sz="2000" b="1">
              <a:latin typeface="Malgun Gothic" panose="020B0503020000020004" charset="-127"/>
              <a:ea typeface="Malgun Gothic" panose="020B0503020000020004" charset="-127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000" b="1">
              <a:latin typeface="Malgun Gothic" panose="020B0503020000020004" charset="-127"/>
              <a:ea typeface="Malgun Gothic" panose="020B050302000002000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Malgun Gothic" panose="020B0503020000020004" charset="-127"/>
                <a:ea typeface="Malgun Gothic" panose="020B0503020000020004" charset="-127"/>
              </a:rPr>
              <a:t>Now, the user can use the ticket counter to book tickets for the passengers.</a:t>
            </a:r>
            <a:endParaRPr lang="en-US" sz="2000" b="1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89560" y="424815"/>
            <a:ext cx="1161288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Microsoft Sans Serif" panose="020B0604020202020204" charset="0"/>
                <a:cs typeface="Microsoft Sans Serif" panose="020B0604020202020204" charset="0"/>
              </a:rPr>
              <a:t>Specifically, objectives of this project will consist of:</a:t>
            </a:r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>
                <a:latin typeface="Microsoft Sans Serif" panose="020B0604020202020204" charset="0"/>
                <a:cs typeface="Microsoft Sans Serif" panose="020B0604020202020204" charset="0"/>
              </a:rPr>
              <a:t>i) Providing a web-based bus ticket reservation function where a customer can buy bus</a:t>
            </a:r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>
                <a:latin typeface="Microsoft Sans Serif" panose="020B0604020202020204" charset="0"/>
                <a:cs typeface="Microsoft Sans Serif" panose="020B0604020202020204" charset="0"/>
              </a:rPr>
              <a:t>ticket through the online system without a need to queue up at the counter to purchase a</a:t>
            </a:r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>
                <a:latin typeface="Microsoft Sans Serif" panose="020B0604020202020204" charset="0"/>
                <a:cs typeface="Microsoft Sans Serif" panose="020B0604020202020204" charset="0"/>
              </a:rPr>
              <a:t>bus ticket.</a:t>
            </a:r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>
                <a:latin typeface="Microsoft Sans Serif" panose="020B0604020202020204" charset="0"/>
                <a:cs typeface="Microsoft Sans Serif" panose="020B0604020202020204" charset="0"/>
              </a:rPr>
              <a:t>ii) Enabling customers to check the availability and types of buses online. Customer can</a:t>
            </a:r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>
                <a:latin typeface="Microsoft Sans Serif" panose="020B0604020202020204" charset="0"/>
                <a:cs typeface="Microsoft Sans Serif" panose="020B0604020202020204" charset="0"/>
              </a:rPr>
              <a:t>check the time departure for every bus through the system.</a:t>
            </a:r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>
                <a:latin typeface="Microsoft Sans Serif" panose="020B0604020202020204" charset="0"/>
                <a:cs typeface="Microsoft Sans Serif" panose="020B0604020202020204" charset="0"/>
              </a:rPr>
              <a:t>iii) Easing bus ticket payment by obtaining a bank pin after payments is made to our</a:t>
            </a:r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>
                <a:latin typeface="Microsoft Sans Serif" panose="020B0604020202020204" charset="0"/>
                <a:cs typeface="Microsoft Sans Serif" panose="020B0604020202020204" charset="0"/>
              </a:rPr>
              <a:t>designated banks.</a:t>
            </a:r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>
                <a:latin typeface="Microsoft Sans Serif" panose="020B0604020202020204" charset="0"/>
                <a:cs typeface="Microsoft Sans Serif" panose="020B0604020202020204" charset="0"/>
              </a:rPr>
              <a:t>iv) Ability of customers to cancel their reservation.</a:t>
            </a:r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>
                <a:latin typeface="Microsoft Sans Serif" panose="020B0604020202020204" charset="0"/>
                <a:cs typeface="Microsoft Sans Serif" panose="020B0604020202020204" charset="0"/>
              </a:rPr>
              <a:t>vi) There will be a panic button in the app which will trigger our alarm system, for case of</a:t>
            </a:r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>
                <a:latin typeface="Microsoft Sans Serif" panose="020B0604020202020204" charset="0"/>
                <a:cs typeface="Microsoft Sans Serif" panose="020B0604020202020204" charset="0"/>
              </a:rPr>
              <a:t>emergency.</a:t>
            </a:r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>
                <a:latin typeface="Microsoft Sans Serif" panose="020B0604020202020204" charset="0"/>
                <a:cs typeface="Microsoft Sans Serif" panose="020B0604020202020204" charset="0"/>
              </a:rPr>
              <a:t>vii) Admin user privileges in updating and canceling payment, route and vehicle records.</a:t>
            </a:r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>
                <a:latin typeface="Microsoft Sans Serif" panose="020B0604020202020204" charset="0"/>
                <a:cs typeface="Microsoft Sans Serif" panose="020B0604020202020204" charset="0"/>
              </a:rPr>
              <a:t>viii) A driver or a conductor can be added by a user with admin privileges. On the other</a:t>
            </a:r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>
                <a:latin typeface="Microsoft Sans Serif" panose="020B0604020202020204" charset="0"/>
                <a:cs typeface="Microsoft Sans Serif" panose="020B0604020202020204" charset="0"/>
              </a:rPr>
              <a:t>hand, a user with roles such as Driver or conductor will login with their user-names and</a:t>
            </a:r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>
                <a:latin typeface="Microsoft Sans Serif" panose="020B0604020202020204" charset="0"/>
                <a:cs typeface="Microsoft Sans Serif" panose="020B0604020202020204" charset="0"/>
              </a:rPr>
              <a:t>password to find about their current journey.</a:t>
            </a:r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0750"/>
            <a:ext cx="10515600" cy="165544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685800" indent="-685800">
              <a:buFont typeface="Wingdings" panose="05000000000000000000" charset="0"/>
              <a:buChar char="v"/>
            </a:pPr>
            <a:r>
              <a:rPr lang="en-US" sz="4400" b="1" i="1" u="sng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ENTITY</a:t>
            </a:r>
            <a:r>
              <a:rPr lang="en-US" sz="4400" b="1" i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400" b="1" i="1" u="sng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RELATIONSHIP </a:t>
            </a:r>
            <a:br>
              <a:rPr lang="en-US" sz="4400" b="1" i="1" u="sng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4400" b="1" i="1" u="sng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DIAGRAM</a:t>
            </a:r>
            <a:endParaRPr lang="en-US" sz="4400" b="1" i="1" u="sng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ER Diagram_Bus_Management_System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-3810"/>
            <a:ext cx="12192635" cy="6847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1025"/>
            <a:ext cx="10515600" cy="165544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685800" indent="-685800">
              <a:buFont typeface="Wingdings" panose="05000000000000000000" charset="0"/>
              <a:buChar char="v"/>
            </a:pPr>
            <a:r>
              <a:rPr lang="en-US" sz="4400" b="1" i="1" u="sng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</a:t>
            </a:r>
            <a:r>
              <a:rPr lang="en-US" sz="4400" b="1" i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4400" b="1" i="1" u="sng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FLOW</a:t>
            </a:r>
            <a:r>
              <a:rPr lang="en-US" sz="4400" b="1" i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4400" b="1" i="1" u="sng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DIAGRAM</a:t>
            </a:r>
            <a:endParaRPr lang="en-US" sz="4400" b="1" i="1" u="sng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oup3_Level 0_Context Data Flow Diagram"/>
          <p:cNvPicPr>
            <a:picLocks noChangeAspect="1"/>
          </p:cNvPicPr>
          <p:nvPr/>
        </p:nvPicPr>
        <p:blipFill>
          <a:blip r:embed="rId1"/>
          <a:srcRect t="10361"/>
          <a:stretch>
            <a:fillRect/>
          </a:stretch>
        </p:blipFill>
        <p:spPr>
          <a:xfrm>
            <a:off x="34925" y="541655"/>
            <a:ext cx="12170410" cy="63150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379595" y="76200"/>
            <a:ext cx="3591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	     </a:t>
            </a:r>
            <a:r>
              <a:rPr lang="en-US" b="1" u="sng"/>
              <a:t>LEVEL 0</a:t>
            </a:r>
            <a:endParaRPr lang="en-US" b="1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p3_Level1_Data Flow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" y="467995"/>
            <a:ext cx="12099925" cy="6395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199255" y="108585"/>
            <a:ext cx="4060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	       </a:t>
            </a:r>
            <a:r>
              <a:rPr lang="en-US" b="1" u="sng"/>
              <a:t>LEVEL 1</a:t>
            </a:r>
            <a:endParaRPr lang="en-US" b="1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1635</Words>
  <Application>WPS Presentation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4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Malgun Gothic Semilight</vt:lpstr>
      <vt:lpstr>Malgun Gothic</vt:lpstr>
      <vt:lpstr>Microsoft YaHei Light</vt:lpstr>
      <vt:lpstr>MingLiU_HKSCS-ExtB</vt:lpstr>
      <vt:lpstr>MS PGothic</vt:lpstr>
      <vt:lpstr>Bahnschrift Light</vt:lpstr>
      <vt:lpstr>Bahnschrift Condensed</vt:lpstr>
      <vt:lpstr>MingLiU-ExtB</vt:lpstr>
      <vt:lpstr>Consolas</vt:lpstr>
      <vt:lpstr>Cambria Math</vt:lpstr>
      <vt:lpstr>Candara</vt:lpstr>
      <vt:lpstr>Constantia</vt:lpstr>
      <vt:lpstr>Corbel</vt:lpstr>
      <vt:lpstr>Franklin Gothic Medium</vt:lpstr>
      <vt:lpstr>Gadugi</vt:lpstr>
      <vt:lpstr>icon-ui</vt:lpstr>
      <vt:lpstr>Impact</vt:lpstr>
      <vt:lpstr>icon-small</vt:lpstr>
      <vt:lpstr>icon-brand</vt:lpstr>
      <vt:lpstr>Ink Free</vt:lpstr>
      <vt:lpstr>Javanese Text</vt:lpstr>
      <vt:lpstr>Microsoft Sans Serif</vt:lpstr>
      <vt:lpstr>Microsoft Tai Le</vt:lpstr>
      <vt:lpstr>Blue Waves</vt:lpstr>
      <vt:lpstr>PowerPoint 演示文稿</vt:lpstr>
      <vt:lpstr>ENTITY RELATIONSHIP  DIAGRAM</vt:lpstr>
      <vt:lpstr>PowerPoint 演示文稿</vt:lpstr>
      <vt:lpstr>PowerPoint 演示文稿</vt:lpstr>
      <vt:lpstr>DATA FLOW DIAGRAM</vt:lpstr>
      <vt:lpstr>PowerPoint 演示文稿</vt:lpstr>
      <vt:lpstr>PowerPoint 演示文稿</vt:lpstr>
      <vt:lpstr>PowerPoint 演示文稿</vt:lpstr>
      <vt:lpstr>PowerPoint 演示文稿</vt:lpstr>
      <vt:lpstr>DATA FLOW DIAGRAM</vt:lpstr>
      <vt:lpstr>PowerPoint 演示文稿</vt:lpstr>
      <vt:lpstr>USE CASE DIAGRAM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MANAGEMENT SYSTEM</dc:title>
  <dc:creator/>
  <cp:lastModifiedBy>RUSHI</cp:lastModifiedBy>
  <cp:revision>6</cp:revision>
  <dcterms:created xsi:type="dcterms:W3CDTF">2020-02-19T17:37:49Z</dcterms:created>
  <dcterms:modified xsi:type="dcterms:W3CDTF">2020-02-20T04:12:09Z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