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4"/>
    <p:sldMasterId id="2147483728" r:id="rId5"/>
    <p:sldMasterId id="2147483661" r:id="rId6"/>
    <p:sldMasterId id="2147483724" r:id="rId7"/>
    <p:sldMasterId id="2147483663" r:id="rId8"/>
    <p:sldMasterId id="2147483679" r:id="rId9"/>
    <p:sldMasterId id="2147483682" r:id="rId10"/>
    <p:sldMasterId id="2147483690" r:id="rId11"/>
    <p:sldMasterId id="2147483701" r:id="rId12"/>
    <p:sldMasterId id="2147483714" r:id="rId13"/>
  </p:sldMasterIdLst>
  <p:notesMasterIdLst>
    <p:notesMasterId r:id="rId44"/>
  </p:notesMasterIdLst>
  <p:handoutMasterIdLst>
    <p:handoutMasterId r:id="rId45"/>
  </p:handoutMasterIdLst>
  <p:sldIdLst>
    <p:sldId id="503" r:id="rId14"/>
    <p:sldId id="505" r:id="rId15"/>
    <p:sldId id="506" r:id="rId16"/>
    <p:sldId id="504" r:id="rId17"/>
    <p:sldId id="533" r:id="rId18"/>
    <p:sldId id="515" r:id="rId19"/>
    <p:sldId id="534" r:id="rId20"/>
    <p:sldId id="529" r:id="rId21"/>
    <p:sldId id="518" r:id="rId22"/>
    <p:sldId id="519" r:id="rId23"/>
    <p:sldId id="523" r:id="rId24"/>
    <p:sldId id="510" r:id="rId25"/>
    <p:sldId id="528" r:id="rId26"/>
    <p:sldId id="521" r:id="rId27"/>
    <p:sldId id="524" r:id="rId28"/>
    <p:sldId id="531" r:id="rId29"/>
    <p:sldId id="532" r:id="rId30"/>
    <p:sldId id="540" r:id="rId31"/>
    <p:sldId id="530" r:id="rId32"/>
    <p:sldId id="525" r:id="rId33"/>
    <p:sldId id="526" r:id="rId34"/>
    <p:sldId id="527" r:id="rId35"/>
    <p:sldId id="538" r:id="rId36"/>
    <p:sldId id="535" r:id="rId37"/>
    <p:sldId id="537" r:id="rId38"/>
    <p:sldId id="539" r:id="rId39"/>
    <p:sldId id="522" r:id="rId40"/>
    <p:sldId id="512" r:id="rId41"/>
    <p:sldId id="536" r:id="rId42"/>
    <p:sldId id="517" r:id="rId43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>
          <p15:clr>
            <a:srgbClr val="A4A3A4"/>
          </p15:clr>
        </p15:guide>
        <p15:guide id="2" pos="56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53C"/>
    <a:srgbClr val="D1CBDB"/>
    <a:srgbClr val="522E92"/>
    <a:srgbClr val="E9E7EE"/>
    <a:srgbClr val="3B0267"/>
    <a:srgbClr val="E7E200"/>
    <a:srgbClr val="E8EFF7"/>
    <a:srgbClr val="FFD622"/>
    <a:srgbClr val="F2F7D6"/>
    <a:srgbClr val="FDA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762" y="12"/>
      </p:cViewPr>
      <p:guideLst>
        <p:guide orient="horz" pos="384"/>
        <p:guide pos="56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C33D1-CAAE-41CA-B886-96FEED1C5563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43E8-AAAF-4210-A8BD-58BC2D741F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55 Helvetica Roman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55 Helvetica Roman"/>
              </a:defRPr>
            </a:lvl1pPr>
          </a:lstStyle>
          <a:p>
            <a:fld id="{B3F194F5-79E3-4119-B675-EE2BB887DA9C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55 Helvetica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55 Helvetica Roman"/>
              </a:defRPr>
            </a:lvl1pPr>
          </a:lstStyle>
          <a:p>
            <a:fld id="{AAB0709A-CDD2-4177-9657-C206149B3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55 Helvetica Roman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55 Helvetica Roman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55 Helvetica Roman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55 Helvetica Roman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55 Helvetica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1994877"/>
            <a:ext cx="5715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2947308"/>
            <a:ext cx="5715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0555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rgbClr val="6E6E6E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rgbClr val="6E6E6E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00199"/>
            <a:ext cx="5486400" cy="312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58607"/>
            <a:ext cx="7772400" cy="878392"/>
          </a:xfrm>
          <a:prstGeom prst="rect">
            <a:avLst/>
          </a:prstGeom>
        </p:spPr>
        <p:txBody>
          <a:bodyPr/>
          <a:lstStyle>
            <a:lvl1pPr algn="l">
              <a:defRPr sz="3600"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 i="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20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2C8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1224"/>
            <a:ext cx="6400800" cy="1958975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5148810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52C87"/>
              </a:buClr>
              <a:defRPr>
                <a:solidFill>
                  <a:srgbClr val="552C87"/>
                </a:solidFill>
              </a:defRPr>
            </a:lvl1pPr>
            <a:lvl2pPr>
              <a:buClr>
                <a:srgbClr val="552C87"/>
              </a:buClr>
              <a:defRPr sz="2000">
                <a:solidFill>
                  <a:srgbClr val="7F7F7F"/>
                </a:solidFill>
              </a:defRPr>
            </a:lvl2pPr>
            <a:lvl3pPr>
              <a:buClr>
                <a:srgbClr val="552C87"/>
              </a:buClr>
              <a:defRPr sz="2000">
                <a:solidFill>
                  <a:srgbClr val="552C87"/>
                </a:solidFill>
              </a:defRPr>
            </a:lvl3pPr>
            <a:lvl4pPr>
              <a:buClr>
                <a:srgbClr val="552C87"/>
              </a:buClr>
              <a:defRPr sz="2000">
                <a:solidFill>
                  <a:srgbClr val="7F7F7F"/>
                </a:solidFill>
              </a:defRPr>
            </a:lvl4pPr>
            <a:lvl5pPr>
              <a:buClr>
                <a:srgbClr val="552C87"/>
              </a:buClr>
              <a:defRPr sz="2000">
                <a:solidFill>
                  <a:srgbClr val="552C8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78360"/>
            <a:ext cx="82296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612744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43200" cy="449579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52C87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200">
                <a:solidFill>
                  <a:srgbClr val="552C87"/>
                </a:solidFill>
              </a:defRPr>
            </a:lvl4pPr>
            <a:lvl5pPr>
              <a:defRPr sz="12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1600200"/>
            <a:ext cx="2743200" cy="4495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6019800" y="1600200"/>
            <a:ext cx="2743200" cy="4495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78360"/>
            <a:ext cx="82296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38769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400"/>
              </a:lnSpc>
              <a:defRPr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52C87"/>
              </a:buClr>
              <a:defRPr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  <a:lvl2pPr>
              <a:buClr>
                <a:srgbClr val="552C87"/>
              </a:buClr>
              <a:defRPr sz="2000" b="0" i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defRPr>
            </a:lvl2pPr>
            <a:lvl3pPr>
              <a:buClr>
                <a:srgbClr val="552C87"/>
              </a:buClr>
              <a:defRPr sz="20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3pPr>
            <a:lvl4pPr>
              <a:buClr>
                <a:srgbClr val="552C87"/>
              </a:buClr>
              <a:defRPr sz="2000" b="0" i="0">
                <a:solidFill>
                  <a:srgbClr val="7F7F7F"/>
                </a:solidFill>
                <a:latin typeface="Helvetica Neue Light"/>
                <a:cs typeface="Helvetica Neue Light"/>
              </a:defRPr>
            </a:lvl4pPr>
            <a:lvl5pPr>
              <a:buClr>
                <a:srgbClr val="552C87"/>
              </a:buClr>
              <a:defRPr sz="20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349440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552C8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90825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552C87"/>
                </a:solidFill>
              </a:defRPr>
            </a:lvl1pPr>
            <a:lvl2pPr>
              <a:defRPr sz="2000">
                <a:solidFill>
                  <a:srgbClr val="7F7F7F"/>
                </a:solidFill>
              </a:defRPr>
            </a:lvl2pPr>
            <a:lvl3pPr>
              <a:defRPr sz="2000">
                <a:solidFill>
                  <a:srgbClr val="552C87"/>
                </a:solidFill>
              </a:defRPr>
            </a:lvl3pPr>
            <a:lvl4pPr>
              <a:defRPr sz="2000">
                <a:solidFill>
                  <a:srgbClr val="7F7F7F"/>
                </a:solidFill>
              </a:defRPr>
            </a:lvl4pPr>
            <a:lvl5pPr>
              <a:defRPr sz="20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78360"/>
            <a:ext cx="82296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33542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600">
                <a:solidFill>
                  <a:srgbClr val="7F7F7F"/>
                </a:solidFill>
              </a:defRPr>
            </a:lvl4pPr>
            <a:lvl5pPr>
              <a:defRPr sz="16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600">
                <a:solidFill>
                  <a:srgbClr val="7F7F7F"/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600">
                <a:solidFill>
                  <a:srgbClr val="7F7F7F"/>
                </a:solidFill>
              </a:defRPr>
            </a:lvl4pPr>
            <a:lvl5pPr>
              <a:defRPr sz="16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78360"/>
            <a:ext cx="82296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65294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178360"/>
            <a:ext cx="82296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61172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98354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24000"/>
            <a:ext cx="5486400" cy="3200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90919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220347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>
            <a:lvl1pPr>
              <a:defRPr>
                <a:solidFill>
                  <a:srgbClr val="552C8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1224"/>
            <a:ext cx="6400800" cy="1958975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350592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52C87"/>
              </a:buClr>
              <a:defRPr>
                <a:solidFill>
                  <a:srgbClr val="552C87"/>
                </a:solidFill>
              </a:defRPr>
            </a:lvl1pPr>
            <a:lvl2pPr>
              <a:buClr>
                <a:srgbClr val="552C87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rgbClr val="552C87"/>
              </a:buClr>
              <a:defRPr>
                <a:solidFill>
                  <a:srgbClr val="552C87"/>
                </a:solidFill>
              </a:defRPr>
            </a:lvl3pPr>
            <a:lvl4pPr>
              <a:buClr>
                <a:srgbClr val="552C87"/>
              </a:buClr>
              <a:defRPr>
                <a:solidFill>
                  <a:srgbClr val="7F7F7F"/>
                </a:solidFill>
              </a:defRPr>
            </a:lvl4pPr>
            <a:lvl5pPr>
              <a:buClr>
                <a:srgbClr val="552C87"/>
              </a:buClr>
              <a:defRPr>
                <a:solidFill>
                  <a:srgbClr val="552C8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932050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85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52C8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38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33360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94877"/>
            <a:ext cx="5715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4800" y="2947308"/>
            <a:ext cx="5715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9991229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>
                <a:solidFill>
                  <a:srgbClr val="552C87"/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rgbClr val="552C87"/>
                </a:solidFill>
              </a:defRPr>
            </a:lvl3pPr>
            <a:lvl4pPr>
              <a:defRPr sz="2000">
                <a:solidFill>
                  <a:srgbClr val="7F7F7F"/>
                </a:solidFill>
              </a:defRPr>
            </a:lvl4pPr>
            <a:lvl5pPr>
              <a:defRPr sz="20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57914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2743200" cy="487679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52C87"/>
                </a:solidFill>
              </a:defRPr>
            </a:lvl1pPr>
            <a:lvl2pPr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rgbClr val="552C87"/>
                </a:solidFill>
              </a:defRPr>
            </a:lvl3pPr>
            <a:lvl4pPr>
              <a:defRPr sz="1200">
                <a:solidFill>
                  <a:srgbClr val="552C87"/>
                </a:solidFill>
              </a:defRPr>
            </a:lvl4pPr>
            <a:lvl5pPr>
              <a:defRPr sz="12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238500" y="1219200"/>
            <a:ext cx="2743200" cy="4876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6019800" y="1219200"/>
            <a:ext cx="2743200" cy="48767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906013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 algn="ctr">
              <a:buNone/>
              <a:defRPr sz="2000" b="0" i="0">
                <a:solidFill>
                  <a:srgbClr val="552C87"/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52C87"/>
                </a:solidFill>
              </a:defRPr>
            </a:lvl1pPr>
            <a:lvl2pPr>
              <a:defRPr sz="1800">
                <a:solidFill>
                  <a:srgbClr val="6E6E6E"/>
                </a:solidFill>
              </a:defRPr>
            </a:lvl2pPr>
            <a:lvl3pPr>
              <a:defRPr sz="1800">
                <a:solidFill>
                  <a:srgbClr val="552C87"/>
                </a:solidFill>
              </a:defRPr>
            </a:lvl3pPr>
            <a:lvl4pPr>
              <a:defRPr sz="1800">
                <a:solidFill>
                  <a:srgbClr val="6E6E6E"/>
                </a:solidFill>
              </a:defRPr>
            </a:lvl4pPr>
            <a:lvl5pPr>
              <a:defRPr sz="1800">
                <a:solidFill>
                  <a:srgbClr val="552C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2462391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56992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784032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1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503637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748442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4462"/>
            <a:ext cx="8229600" cy="87153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2600"/>
              </a:lnSpc>
              <a:buNone/>
              <a:defRPr sz="36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279843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13208"/>
            <a:ext cx="8205788" cy="560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1"/>
          </p:nvPr>
        </p:nvSpPr>
        <p:spPr>
          <a:xfrm>
            <a:off x="485999" y="1512000"/>
            <a:ext cx="8208000" cy="439200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200"/>
            </a:lvl2pPr>
            <a:lvl3pPr marL="895350" indent="-179388">
              <a:defRPr sz="2200"/>
            </a:lvl3pPr>
            <a:lvl4pPr marL="1338263" indent="-261938">
              <a:defRPr sz="2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6000" y="695522"/>
            <a:ext cx="8208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600" b="0" baseline="0">
                <a:solidFill>
                  <a:srgbClr val="8D8E8F"/>
                </a:solidFill>
              </a:defRPr>
            </a:lvl1pPr>
            <a:lvl2pPr>
              <a:defRPr sz="1600">
                <a:solidFill>
                  <a:srgbClr val="8D8E8F"/>
                </a:solidFill>
              </a:defRPr>
            </a:lvl2pPr>
            <a:lvl3pPr>
              <a:defRPr sz="1600">
                <a:solidFill>
                  <a:srgbClr val="8D8E8F"/>
                </a:solidFill>
              </a:defRPr>
            </a:lvl3pPr>
            <a:lvl4pPr>
              <a:defRPr sz="1600">
                <a:solidFill>
                  <a:srgbClr val="8D8E8F"/>
                </a:solidFill>
              </a:defRPr>
            </a:lvl4pPr>
            <a:lvl5pPr>
              <a:defRPr sz="1600">
                <a:solidFill>
                  <a:srgbClr val="8D8E8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15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94877"/>
            <a:ext cx="5715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4800" y="2947308"/>
            <a:ext cx="5715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29937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5715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5715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971800"/>
            <a:ext cx="3886200" cy="3115456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300" b="0" i="0">
                <a:latin typeface="Helvetica Neue"/>
                <a:cs typeface="Helvetica Neue"/>
              </a:defRPr>
            </a:lvl1pPr>
            <a:lvl2pPr marL="0" indent="0">
              <a:buFont typeface="Wingdings" pitchFamily="2" charset="2"/>
              <a:buNone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2pPr>
            <a:lvl3pPr marL="169863" indent="-169863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3pPr>
            <a:lvl4pPr marL="347663" indent="-177800">
              <a:buFont typeface="Wingdings" pitchFamily="2" charset="2"/>
              <a:buChar char="§"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4pPr>
            <a:lvl5pPr marL="515938" indent="-168275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18140" y="762000"/>
            <a:ext cx="3868660" cy="5181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0" i="0">
                <a:latin typeface="Helvetica Neue"/>
                <a:cs typeface="Helvetica Neue"/>
              </a:defRPr>
            </a:lvl1pPr>
            <a:lvl2pPr marL="0" indent="0">
              <a:buFont typeface="Wingdings" pitchFamily="2" charset="2"/>
              <a:buNone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2pPr>
            <a:lvl3pPr marL="169863" indent="-169863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3pPr>
            <a:lvl4pPr marL="347663" indent="-177800">
              <a:buFont typeface="Wingdings" pitchFamily="2" charset="2"/>
              <a:buChar char="§"/>
              <a:tabLst/>
              <a:defRPr sz="1200" b="0" i="0">
                <a:solidFill>
                  <a:srgbClr val="54038E"/>
                </a:solidFill>
                <a:latin typeface="Helvetica Neue Light"/>
                <a:cs typeface="Helvetica Neue Light"/>
              </a:defRPr>
            </a:lvl4pPr>
            <a:lvl5pPr marL="515938" indent="-168275">
              <a:buFont typeface="Wingdings" pitchFamily="2" charset="2"/>
              <a:buChar char="§"/>
              <a:defRPr sz="1200" b="0" i="0">
                <a:solidFill>
                  <a:srgbClr val="6E6E6E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 anchor="ctr"/>
          <a:lstStyle>
            <a:lvl1pPr>
              <a:defRPr b="0" i="0">
                <a:solidFill>
                  <a:srgbClr val="FFFFF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35165" y="4860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989826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5715000" cy="762000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57150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>
                    <a:lumMod val="50000"/>
                  </a:schemeClr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445109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400"/>
              </a:lnSpc>
              <a:defRPr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52C87"/>
              </a:buClr>
              <a:defRPr b="0" i="0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  <a:lvl2pPr>
              <a:buClr>
                <a:srgbClr val="552C87"/>
              </a:buClr>
              <a:defRPr sz="2000" b="0" i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defRPr>
            </a:lvl2pPr>
            <a:lvl3pPr>
              <a:buClr>
                <a:srgbClr val="552C87"/>
              </a:buClr>
              <a:defRPr sz="20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3pPr>
            <a:lvl4pPr>
              <a:buClr>
                <a:srgbClr val="552C87"/>
              </a:buClr>
              <a:defRPr sz="2000" b="0" i="0">
                <a:solidFill>
                  <a:srgbClr val="7F7F7F"/>
                </a:solidFill>
                <a:latin typeface="Helvetica Neue Light"/>
                <a:cs typeface="Helvetica Neue Light"/>
              </a:defRPr>
            </a:lvl4pPr>
            <a:lvl5pPr>
              <a:buClr>
                <a:srgbClr val="552C87"/>
              </a:buClr>
              <a:defRPr sz="2000" b="0" i="0">
                <a:solidFill>
                  <a:srgbClr val="552C87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solidFill>
                  <a:srgbClr val="552C87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>
                <a:solidFill>
                  <a:srgbClr val="552C87"/>
                </a:solidFill>
              </a:defRPr>
            </a:lvl1pPr>
            <a:lvl2pPr>
              <a:defRPr sz="2000">
                <a:solidFill>
                  <a:srgbClr val="6E6E6E"/>
                </a:solidFill>
              </a:defRPr>
            </a:lvl2pPr>
            <a:lvl3pPr>
              <a:defRPr sz="2000">
                <a:solidFill>
                  <a:srgbClr val="552C87"/>
                </a:solidFill>
              </a:defRPr>
            </a:lvl3pPr>
            <a:lvl4pPr>
              <a:defRPr sz="2000">
                <a:solidFill>
                  <a:srgbClr val="6E6E6E"/>
                </a:solidFill>
              </a:defRPr>
            </a:lvl4pPr>
            <a:lvl5pPr>
              <a:defRPr sz="2000">
                <a:solidFill>
                  <a:srgbClr val="552C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1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point Front Page 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31" r:id="rId2"/>
  </p:sldLayoutIdLst>
  <p:transition>
    <p:wipe dir="r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ber-ppt-header-thin-5x967-purp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2400"/>
            <a:ext cx="8845296" cy="4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5275"/>
            <a:ext cx="8229600" cy="25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2667000" y="6629400"/>
            <a:ext cx="381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29.12.2015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©2016 Ciber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623755"/>
            <a:ext cx="9144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1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>
    <p:wipe dir="r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0" i="0" kern="1200">
          <a:solidFill>
            <a:srgbClr val="FFFFFF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4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0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18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1800" kern="1200">
          <a:solidFill>
            <a:srgbClr val="552C87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1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 Front Page 1-2 (5 -2)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0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</p:sldLayoutIdLst>
  <p:transition>
    <p:wipe dir="r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1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Chapter Pa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</p:sldLayoutIdLst>
  <p:transition>
    <p:wipe dir="r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1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werpoint Front Page 1-2 (5 -2)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35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</p:sldLayoutIdLst>
  <p:transition>
    <p:wipe dir="r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080"/>
            <a:ext cx="8229600" cy="81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"/>
          <p:cNvSpPr txBox="1">
            <a:spLocks/>
          </p:cNvSpPr>
          <p:nvPr/>
        </p:nvSpPr>
        <p:spPr>
          <a:xfrm>
            <a:off x="2667000" y="6692348"/>
            <a:ext cx="3601278" cy="318052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pic>
        <p:nvPicPr>
          <p:cNvPr id="6" name="Picture 5" descr="Ciber - powerpoint header - darkpurpl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2" r:id="rId8"/>
  </p:sldLayoutIdLst>
  <p:transition>
    <p:wipe dir="r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rgbClr val="6E6E6E"/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chemeClr val="bg1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 txBox="1">
            <a:spLocks/>
          </p:cNvSpPr>
          <p:nvPr userDrawn="1"/>
        </p:nvSpPr>
        <p:spPr>
          <a:xfrm>
            <a:off x="2667000" y="6629400"/>
            <a:ext cx="381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10/14/2019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623755"/>
            <a:ext cx="9144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iber - powerpoint header - darkpurpl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ransition>
    <p:wipe dir="r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 txBox="1">
            <a:spLocks/>
          </p:cNvSpPr>
          <p:nvPr/>
        </p:nvSpPr>
        <p:spPr>
          <a:xfrm>
            <a:off x="2667000" y="6629400"/>
            <a:ext cx="381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2E9D9-28ED-475E-B74C-50474A33E159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10/14/2019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©2015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Ciber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623755"/>
            <a:ext cx="9144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IBER_PMS.jpg"/>
          <p:cNvPicPr>
            <a:picLocks noChangeAspect="1"/>
          </p:cNvPicPr>
          <p:nvPr userDrawn="1"/>
        </p:nvPicPr>
        <p:blipFill>
          <a:blip r:embed="rId3" cstate="print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72" y="-495052"/>
            <a:ext cx="4031853" cy="19029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ber-ppt-header-1x125-purpl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86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8229600" cy="449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78360"/>
            <a:ext cx="8229600" cy="12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Click to edit Master title style</a:t>
            </a:r>
          </a:p>
        </p:txBody>
      </p:sp>
      <p:sp>
        <p:nvSpPr>
          <p:cNvPr id="11" name="Date Placeholder 1"/>
          <p:cNvSpPr txBox="1">
            <a:spLocks/>
          </p:cNvSpPr>
          <p:nvPr userDrawn="1"/>
        </p:nvSpPr>
        <p:spPr>
          <a:xfrm>
            <a:off x="2667000" y="6629400"/>
            <a:ext cx="381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29.12.2015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©2016 Ciber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623755"/>
            <a:ext cx="9144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6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ransition>
    <p:wipe dir="r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rgbClr val="FFFFFF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chemeClr val="bg1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000" b="0" i="0" kern="1200">
          <a:solidFill>
            <a:srgbClr val="7F7F7F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20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ber - powerpoint header - darkpurpl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67"/>
            <a:ext cx="9144000" cy="914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1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8360"/>
            <a:ext cx="8229600" cy="81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1"/>
          <p:cNvSpPr txBox="1">
            <a:spLocks/>
          </p:cNvSpPr>
          <p:nvPr/>
        </p:nvSpPr>
        <p:spPr>
          <a:xfrm>
            <a:off x="2667000" y="6629400"/>
            <a:ext cx="3810000" cy="381000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29.12.2015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 |    </a:t>
            </a:r>
            <a:fld id="{0C9C7206-A1D0-4C25-936A-694BAE5939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11A7D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    |    ©2016 Ciber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/>
                <a:ea typeface="+mn-ea"/>
                <a:cs typeface="Helvetica Neue Light"/>
              </a:rPr>
              <a:t>CONFIDENTIAL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11A7D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623755"/>
            <a:ext cx="9144000" cy="0"/>
          </a:xfrm>
          <a:prstGeom prst="line">
            <a:avLst/>
          </a:prstGeom>
          <a:ln w="12700" cmpd="sng">
            <a:solidFill>
              <a:srgbClr val="411A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30" r:id="rId13"/>
  </p:sldLayoutIdLst>
  <p:transition>
    <p:wipe dir="r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bg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8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200" b="0" i="0" kern="1200">
          <a:solidFill>
            <a:schemeClr val="bg1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•"/>
        <a:defRPr sz="22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–"/>
        <a:defRPr sz="2200" b="0" i="0" kern="1200">
          <a:solidFill>
            <a:srgbClr val="7F7F7F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52C87"/>
        </a:buClr>
        <a:buFont typeface="Arial" pitchFamily="34" charset="0"/>
        <a:buChar char="»"/>
        <a:defRPr sz="2200" b="0" i="0" kern="1200">
          <a:solidFill>
            <a:srgbClr val="552C87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itnesse.org/FitNesse.UserGuide.FitNesseWiki.MarkupLanguageReference.MarkupExpression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fitnesse.org/FitNesse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fitnesse.org/FitNesse.User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ugins.jetbrains.com/plugin/1143-fitnesse-integration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shakhn/idea-fitnesse/wiki/Configuring-the-plugin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.UserGuide" TargetMode="External"/><Relationship Id="rId7" Type="http://schemas.openxmlformats.org/officeDocument/2006/relationships/hyperlink" Target="https://github.com/smartrics/RestFixture" TargetMode="External"/><Relationship Id="rId2" Type="http://schemas.openxmlformats.org/officeDocument/2006/relationships/hyperlink" Target="http://www.fitnesse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ugins.jetbrains.com/plugin/7908-fitnesse" TargetMode="External"/><Relationship Id="rId5" Type="http://schemas.openxmlformats.org/officeDocument/2006/relationships/hyperlink" Target="http://www.softwaretestingclass.com/introduction-to-fitnesse-testing-tool-tutorial-for-beginners/" TargetMode="External"/><Relationship Id="rId4" Type="http://schemas.openxmlformats.org/officeDocument/2006/relationships/hyperlink" Target="http://www.methodsandtools.com/tools/tools.php?fitnes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 Tools for </a:t>
            </a:r>
            <a:r>
              <a:rPr lang="nb-NO" dirty="0" err="1"/>
              <a:t>integation</a:t>
            </a:r>
            <a:r>
              <a:rPr lang="nb-NO" dirty="0"/>
              <a:t> 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08E6B1-33A1-4F83-B602-6E60B4C1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51822" cy="5353616"/>
          </a:xfrm>
        </p:spPr>
        <p:txBody>
          <a:bodyPr>
            <a:normAutofit/>
          </a:bodyPr>
          <a:lstStyle/>
          <a:p>
            <a:pPr lvl="1"/>
            <a:endParaRPr lang="nb-NO" dirty="0"/>
          </a:p>
          <a:p>
            <a:r>
              <a:rPr lang="nb-NO" sz="2400" dirty="0"/>
              <a:t>General </a:t>
            </a:r>
            <a:r>
              <a:rPr lang="nb-NO" sz="2400" dirty="0" err="1"/>
              <a:t>tools</a:t>
            </a:r>
            <a:endParaRPr lang="nb-NO" sz="2400" dirty="0"/>
          </a:p>
          <a:p>
            <a:pPr lvl="1"/>
            <a:r>
              <a:rPr lang="nb-NO" sz="2400" dirty="0"/>
              <a:t>Fitnesse</a:t>
            </a:r>
          </a:p>
          <a:p>
            <a:pPr lvl="1"/>
            <a:r>
              <a:rPr lang="nb-NO" sz="2400" dirty="0"/>
              <a:t>Cucumber</a:t>
            </a:r>
          </a:p>
          <a:p>
            <a:pPr lvl="1"/>
            <a:r>
              <a:rPr lang="nb-NO" sz="2400" dirty="0"/>
              <a:t>JBehave</a:t>
            </a:r>
          </a:p>
          <a:p>
            <a:pPr lvl="1"/>
            <a:r>
              <a:rPr lang="nb-NO" sz="2400" dirty="0"/>
              <a:t>RIT (Rational Integration tester)</a:t>
            </a:r>
          </a:p>
          <a:p>
            <a:r>
              <a:rPr lang="nb-NO" sz="2400" dirty="0"/>
              <a:t>Used for Web services</a:t>
            </a:r>
          </a:p>
          <a:p>
            <a:pPr lvl="1"/>
            <a:r>
              <a:rPr lang="nb-NO" sz="2400" dirty="0"/>
              <a:t>SOAP UI (web services)</a:t>
            </a:r>
          </a:p>
          <a:p>
            <a:pPr lvl="1"/>
            <a:r>
              <a:rPr lang="nb-NO" sz="2400" dirty="0"/>
              <a:t>Postman (web services, prototyping)</a:t>
            </a:r>
          </a:p>
          <a:p>
            <a:pPr lvl="1"/>
            <a:r>
              <a:rPr lang="nb-NO" sz="2400" dirty="0"/>
              <a:t>XML-Spy (ad hoc)</a:t>
            </a:r>
          </a:p>
          <a:p>
            <a:pPr lvl="1"/>
            <a:r>
              <a:rPr lang="nb-NO" sz="2400" dirty="0"/>
              <a:t>JUnit + WireMock</a:t>
            </a:r>
          </a:p>
        </p:txBody>
      </p:sp>
    </p:spTree>
    <p:extLst>
      <p:ext uri="{BB962C8B-B14F-4D97-AF65-F5344CB8AC3E}">
        <p14:creationId xmlns:p14="http://schemas.microsoft.com/office/powerpoint/2010/main" val="280628500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/>
          </a:bodyPr>
          <a:lstStyle/>
          <a:p>
            <a:r>
              <a:rPr lang="nb-NO" dirty="0"/>
              <a:t>Camel Case</a:t>
            </a:r>
          </a:p>
          <a:p>
            <a:endParaRPr lang="nb-NO" dirty="0"/>
          </a:p>
          <a:p>
            <a:pPr marL="0" indent="0">
              <a:buNone/>
            </a:pPr>
            <a:r>
              <a:rPr lang="en-US" dirty="0"/>
              <a:t>| Add Strings | </a:t>
            </a:r>
          </a:p>
          <a:p>
            <a:pPr marL="0" indent="0">
              <a:buNone/>
            </a:pPr>
            <a:r>
              <a:rPr lang="en-US" dirty="0"/>
              <a:t>| input 1  |  input 2 | output? |</a:t>
            </a:r>
          </a:p>
          <a:p>
            <a:pPr marL="0" indent="0">
              <a:buNone/>
            </a:pPr>
            <a:r>
              <a:rPr lang="en-US" dirty="0"/>
              <a:t>| you       |   are       |you are  |</a:t>
            </a:r>
          </a:p>
          <a:p>
            <a:pPr marL="0" indent="0">
              <a:buNone/>
            </a:pPr>
            <a:r>
              <a:rPr lang="en-US" dirty="0"/>
              <a:t>| family   | guy         | family guy|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					Public class 						AddStrings {</a:t>
            </a:r>
          </a:p>
          <a:p>
            <a:pPr marL="0" indent="0">
              <a:buNone/>
            </a:pPr>
            <a:r>
              <a:rPr lang="en-US" dirty="0"/>
              <a:t>					Private String input</a:t>
            </a:r>
          </a:p>
          <a:p>
            <a:pPr marL="0" indent="0">
              <a:buNone/>
            </a:pPr>
            <a:r>
              <a:rPr lang="en-US" dirty="0"/>
              <a:t>					Private String input 2;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1030" name="Picture 6" descr="Image result for camel">
            <a:extLst>
              <a:ext uri="{FF2B5EF4-FFF2-40B4-BE49-F238E27FC236}">
                <a16:creationId xmlns:a16="http://schemas.microsoft.com/office/drawing/2014/main" id="{A04E35A9-F2F4-44A9-8637-95D530A3C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493" y="1523999"/>
            <a:ext cx="3155422" cy="25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432904-4ADF-48E7-9263-E4B7A4AC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7" y="4352924"/>
            <a:ext cx="33909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121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893-C037-4B39-AE22-D60E8D32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Edit </a:t>
            </a:r>
            <a:r>
              <a:rPr lang="nb-NO" dirty="0" err="1"/>
              <a:t>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0243-11E7-4127-A721-C02F1FFB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14" y="1263805"/>
            <a:ext cx="8229600" cy="4906963"/>
          </a:xfrm>
        </p:spPr>
        <p:txBody>
          <a:bodyPr>
            <a:normAutofit fontScale="55000" lnSpcReduction="20000"/>
          </a:bodyPr>
          <a:lstStyle/>
          <a:p>
            <a:r>
              <a:rPr lang="nb-NO" sz="5800" dirty="0"/>
              <a:t>Select </a:t>
            </a:r>
            <a:r>
              <a:rPr lang="nb-NO" sz="5800" dirty="0" err="1"/>
              <a:t>edit</a:t>
            </a:r>
            <a:r>
              <a:rPr lang="nb-NO" sz="5800" dirty="0"/>
              <a:t> at </a:t>
            </a:r>
            <a:r>
              <a:rPr lang="nb-NO" sz="5800" dirty="0" err="1"/>
              <a:t>the</a:t>
            </a:r>
            <a:r>
              <a:rPr lang="nb-NO" sz="5800" dirty="0"/>
              <a:t> </a:t>
            </a:r>
            <a:r>
              <a:rPr lang="nb-NO" sz="5800" dirty="0" err="1"/>
              <a:t>top</a:t>
            </a:r>
            <a:r>
              <a:rPr lang="nb-NO" sz="5800" dirty="0"/>
              <a:t> </a:t>
            </a:r>
            <a:r>
              <a:rPr lang="nb-NO" sz="5800" dirty="0" err="1"/>
              <a:t>menu</a:t>
            </a:r>
            <a:r>
              <a:rPr lang="nb-NO" sz="5800" dirty="0"/>
              <a:t> line</a:t>
            </a:r>
          </a:p>
          <a:p>
            <a:endParaRPr lang="nb-NO" dirty="0"/>
          </a:p>
          <a:p>
            <a:pPr marL="0" indent="0">
              <a:buNone/>
            </a:pPr>
            <a:r>
              <a:rPr lang="en-US" dirty="0"/>
              <a:t>!contents -R2 -g -p -f -h</a:t>
            </a:r>
          </a:p>
          <a:p>
            <a:pPr marL="0" indent="0">
              <a:buNone/>
            </a:pPr>
            <a:r>
              <a:rPr lang="en-US" dirty="0"/>
              <a:t>!define TEST_SYSTEM {slim}</a:t>
            </a:r>
          </a:p>
          <a:p>
            <a:pPr marL="0" indent="0">
              <a:buNone/>
            </a:pPr>
            <a:r>
              <a:rPr lang="en-US" dirty="0"/>
              <a:t>!path /git/fitnesse/fitnesseSimpleSlimTest/target/classes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|Import|</a:t>
            </a:r>
          </a:p>
          <a:p>
            <a:pPr marL="0" indent="0">
              <a:buNone/>
            </a:pPr>
            <a:r>
              <a:rPr lang="en-US" dirty="0"/>
              <a:t>|decisionTable|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|Add Strings|</a:t>
            </a:r>
          </a:p>
          <a:p>
            <a:pPr marL="0" indent="0">
              <a:buNone/>
            </a:pPr>
            <a:r>
              <a:rPr lang="en-US" dirty="0"/>
              <a:t>|input1|input2|output?|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dirty="0" err="1"/>
              <a:t>you|are|you</a:t>
            </a:r>
            <a:r>
              <a:rPr lang="en-US" dirty="0"/>
              <a:t> are|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dirty="0" err="1"/>
              <a:t>family|guy|family</a:t>
            </a:r>
            <a:r>
              <a:rPr lang="en-US" dirty="0"/>
              <a:t> guy|</a:t>
            </a:r>
          </a:p>
          <a:p>
            <a:pPr marL="0" indent="0">
              <a:buNone/>
            </a:pPr>
            <a:r>
              <a:rPr lang="en-US" dirty="0"/>
              <a:t>|</a:t>
            </a:r>
            <a:r>
              <a:rPr lang="en-US" dirty="0" err="1"/>
              <a:t>tests|enough|tests</a:t>
            </a:r>
            <a:r>
              <a:rPr lang="en-US" dirty="0"/>
              <a:t> enough|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|Multiplication|</a:t>
            </a:r>
          </a:p>
          <a:p>
            <a:pPr marL="0" indent="0">
              <a:buNone/>
            </a:pPr>
            <a:r>
              <a:rPr lang="en-US" dirty="0"/>
              <a:t>|operand1|operand2|product?|</a:t>
            </a:r>
          </a:p>
          <a:p>
            <a:pPr marL="0" indent="0">
              <a:buNone/>
            </a:pPr>
            <a:r>
              <a:rPr lang="en-US" dirty="0"/>
              <a:t>|3|5|15|</a:t>
            </a:r>
          </a:p>
          <a:p>
            <a:pPr marL="0" indent="0">
              <a:buNone/>
            </a:pPr>
            <a:r>
              <a:rPr lang="en-US" dirty="0"/>
              <a:t>|4|6|24|</a:t>
            </a:r>
          </a:p>
          <a:p>
            <a:pPr marL="0" indent="0">
              <a:buNone/>
            </a:pPr>
            <a:r>
              <a:rPr lang="en-US" dirty="0"/>
              <a:t>|2|3|7|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5647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– Java POJO test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B08E0-230A-41EE-B79E-ACB3E3BB84B4}"/>
              </a:ext>
            </a:extLst>
          </p:cNvPr>
          <p:cNvSpPr/>
          <p:nvPr/>
        </p:nvSpPr>
        <p:spPr>
          <a:xfrm>
            <a:off x="241125" y="1164702"/>
            <a:ext cx="87024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decisionTable;</a:t>
            </a:r>
          </a:p>
          <a:p>
            <a:endParaRPr lang="en-US" dirty="0"/>
          </a:p>
          <a:p>
            <a:r>
              <a:rPr lang="en-US" dirty="0"/>
              <a:t>public class AddStrings {</a:t>
            </a:r>
          </a:p>
          <a:p>
            <a:r>
              <a:rPr lang="en-US" dirty="0"/>
              <a:t>	private String input1;</a:t>
            </a:r>
          </a:p>
          <a:p>
            <a:r>
              <a:rPr lang="en-US" dirty="0"/>
              <a:t>	private String input2;</a:t>
            </a:r>
          </a:p>
          <a:p>
            <a:endParaRPr lang="en-US" dirty="0"/>
          </a:p>
          <a:p>
            <a:r>
              <a:rPr lang="en-US" dirty="0"/>
              <a:t>	public void setInput1(final String i1) {</a:t>
            </a:r>
          </a:p>
          <a:p>
            <a:r>
              <a:rPr lang="en-US" dirty="0"/>
              <a:t>		input1 = i1;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setInput2(final String i2) {</a:t>
            </a:r>
          </a:p>
          <a:p>
            <a:r>
              <a:rPr lang="en-US" dirty="0"/>
              <a:t>		input2 = i2;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String output() {</a:t>
            </a:r>
          </a:p>
          <a:p>
            <a:r>
              <a:rPr lang="en-US" dirty="0"/>
              <a:t>		return input1 + " " + input2;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7CC53-9285-4035-A40F-3F87018253A5}"/>
              </a:ext>
            </a:extLst>
          </p:cNvPr>
          <p:cNvSpPr txBox="1"/>
          <p:nvPr/>
        </p:nvSpPr>
        <p:spPr>
          <a:xfrm>
            <a:off x="5146766" y="3218208"/>
            <a:ext cx="354003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 SUT </a:t>
            </a:r>
            <a:br>
              <a:rPr lang="en-US" sz="2800" dirty="0"/>
            </a:br>
            <a:r>
              <a:rPr lang="en-US" sz="2800" dirty="0"/>
              <a:t>or integrated with SUT</a:t>
            </a:r>
          </a:p>
          <a:p>
            <a:r>
              <a:rPr lang="en-US" sz="2800" dirty="0"/>
              <a:t>or interfaced with SUT</a:t>
            </a:r>
          </a:p>
          <a:p>
            <a:r>
              <a:rPr lang="en-US" sz="2800" dirty="0"/>
              <a:t>(e.g. using Rest call)</a:t>
            </a:r>
          </a:p>
        </p:txBody>
      </p:sp>
    </p:spTree>
    <p:extLst>
      <p:ext uri="{BB962C8B-B14F-4D97-AF65-F5344CB8AC3E}">
        <p14:creationId xmlns:p14="http://schemas.microsoft.com/office/powerpoint/2010/main" val="429083345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4533-F1AE-4429-BB88-CCB7AB25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Fitnesse </a:t>
            </a:r>
            <a:r>
              <a:rPr lang="nb-NO" dirty="0" err="1"/>
              <a:t>markup</a:t>
            </a:r>
            <a:r>
              <a:rPr lang="nb-NO" dirty="0"/>
              <a:t> </a:t>
            </a:r>
            <a:r>
              <a:rPr lang="nb-NO" dirty="0" err="1"/>
              <a:t>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A4CF-6CD5-4E63-9113-2298B914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559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#List child pages with additional information</a:t>
            </a:r>
          </a:p>
          <a:p>
            <a:pPr marL="0" indent="0">
              <a:buNone/>
            </a:pPr>
            <a:r>
              <a:rPr lang="en-US" dirty="0"/>
              <a:t>!contents -R2 -g -p -f –h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#use the SLIM protocol </a:t>
            </a:r>
          </a:p>
          <a:p>
            <a:pPr marL="0" indent="0">
              <a:buNone/>
            </a:pPr>
            <a:r>
              <a:rPr lang="en-US" dirty="0"/>
              <a:t>!define TEST_SYSTEM {slim}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#</a:t>
            </a:r>
            <a:r>
              <a:rPr lang="en-US" dirty="0" err="1">
                <a:solidFill>
                  <a:schemeClr val="accent4"/>
                </a:solidFill>
              </a:rPr>
              <a:t>classpath</a:t>
            </a:r>
            <a:r>
              <a:rPr lang="en-US" dirty="0">
                <a:solidFill>
                  <a:schemeClr val="accent4"/>
                </a:solidFill>
              </a:rPr>
              <a:t> to Java</a:t>
            </a:r>
          </a:p>
          <a:p>
            <a:pPr marL="0" indent="0">
              <a:buNone/>
            </a:pPr>
            <a:r>
              <a:rPr lang="en-US" dirty="0"/>
              <a:t>!path /git/fitnesse/fitnesseSimpleSlimTest/target/classes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#Table type</a:t>
            </a:r>
          </a:p>
          <a:p>
            <a:pPr marL="0" indent="0">
              <a:buNone/>
            </a:pPr>
            <a:r>
              <a:rPr lang="en-US" dirty="0"/>
              <a:t>|Import|</a:t>
            </a:r>
          </a:p>
          <a:p>
            <a:pPr marL="0" indent="0">
              <a:buNone/>
            </a:pPr>
            <a:r>
              <a:rPr lang="en-US" dirty="0"/>
              <a:t>|decisionTable|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#Test adding of Strings in this page</a:t>
            </a:r>
          </a:p>
          <a:p>
            <a:pPr marL="0" indent="0">
              <a:buNone/>
            </a:pPr>
            <a:r>
              <a:rPr lang="en-US" dirty="0"/>
              <a:t>!|Add Strings|</a:t>
            </a:r>
          </a:p>
          <a:p>
            <a:pPr marL="0" indent="0">
              <a:buNone/>
            </a:pPr>
            <a:r>
              <a:rPr lang="en-US" dirty="0"/>
              <a:t>| input1      | input2       | output?                       |</a:t>
            </a:r>
          </a:p>
          <a:p>
            <a:pPr marL="0" indent="0">
              <a:buNone/>
            </a:pPr>
            <a:r>
              <a:rPr lang="en-US" dirty="0"/>
              <a:t>| wiki word | </a:t>
            </a:r>
            <a:r>
              <a:rPr lang="en-US" dirty="0">
                <a:solidFill>
                  <a:schemeClr val="accent4"/>
                </a:solidFill>
              </a:rPr>
              <a:t>!-protect-!</a:t>
            </a:r>
            <a:r>
              <a:rPr lang="en-US" dirty="0"/>
              <a:t>| wiki word  </a:t>
            </a:r>
            <a:r>
              <a:rPr lang="en-US" dirty="0">
                <a:solidFill>
                  <a:schemeClr val="accent4"/>
                </a:solidFill>
              </a:rPr>
              <a:t>!-protect-!  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| family       |  guy          | family guy                   |</a:t>
            </a:r>
          </a:p>
          <a:p>
            <a:pPr marL="0" indent="0">
              <a:buNone/>
            </a:pPr>
            <a:r>
              <a:rPr lang="en-US" dirty="0"/>
              <a:t>| tests        | enough     | tests enough             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1756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Slim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Decision Table </a:t>
            </a:r>
            <a:br>
              <a:rPr lang="en-US" dirty="0"/>
            </a:br>
            <a:r>
              <a:rPr lang="en-US" dirty="0"/>
              <a:t>– column value according to expected test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 Table</a:t>
            </a:r>
            <a:br>
              <a:rPr lang="en-US" dirty="0"/>
            </a:br>
            <a:r>
              <a:rPr lang="en-US" dirty="0"/>
              <a:t>- series of actions in rows, executed OK or not according to test 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 table</a:t>
            </a:r>
            <a:br>
              <a:rPr lang="en-US" dirty="0"/>
            </a:br>
            <a:r>
              <a:rPr lang="en-US" dirty="0"/>
              <a:t>- call from other tables (Decision/script)</a:t>
            </a:r>
            <a:br>
              <a:rPr lang="en-US" dirty="0"/>
            </a:br>
            <a:r>
              <a:rPr lang="en-US" dirty="0"/>
              <a:t>- analog to test scenario.</a:t>
            </a:r>
            <a:br>
              <a:rPr lang="en-US" dirty="0"/>
            </a:br>
            <a:r>
              <a:rPr lang="en-US" dirty="0"/>
              <a:t>- scenario parameters @{</a:t>
            </a:r>
            <a:r>
              <a:rPr lang="en-US" dirty="0" err="1"/>
              <a:t>myVar</a:t>
            </a: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Fit tables is somewhat analog to this, with other names, </a:t>
            </a:r>
            <a:r>
              <a:rPr lang="en-US" dirty="0">
                <a:solidFill>
                  <a:schemeClr val="accent4"/>
                </a:solidFill>
              </a:rPr>
              <a:t>confusing… </a:t>
            </a:r>
            <a:r>
              <a:rPr lang="en-US" dirty="0"/>
              <a:t>Fit Java uses inheritance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8998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0941-5778-4682-825D-645E2053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0881-FB98-43DB-8710-4CB9BB50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static</a:t>
            </a:r>
            <a:r>
              <a:rPr lang="nb-NO" dirty="0"/>
              <a:t> </a:t>
            </a:r>
            <a:r>
              <a:rPr lang="nb-NO" dirty="0" err="1"/>
              <a:t>page</a:t>
            </a:r>
            <a:r>
              <a:rPr lang="nb-NO" dirty="0"/>
              <a:t> –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text</a:t>
            </a:r>
            <a:r>
              <a:rPr lang="nb-NO" dirty="0"/>
              <a:t>, </a:t>
            </a:r>
            <a:r>
              <a:rPr lang="nb-NO" dirty="0" err="1"/>
              <a:t>no</a:t>
            </a:r>
            <a:r>
              <a:rPr lang="nb-NO" dirty="0"/>
              <a:t> tests</a:t>
            </a:r>
          </a:p>
          <a:p>
            <a:r>
              <a:rPr lang="nb-NO" dirty="0"/>
              <a:t>Suite </a:t>
            </a:r>
            <a:r>
              <a:rPr lang="nb-NO" dirty="0" err="1"/>
              <a:t>page</a:t>
            </a:r>
            <a:r>
              <a:rPr lang="nb-NO" dirty="0"/>
              <a:t> – A suite </a:t>
            </a:r>
            <a:r>
              <a:rPr lang="nb-NO" dirty="0" err="1"/>
              <a:t>of</a:t>
            </a:r>
            <a:r>
              <a:rPr lang="nb-NO" dirty="0"/>
              <a:t> tests</a:t>
            </a:r>
          </a:p>
          <a:p>
            <a:r>
              <a:rPr lang="nb-NO" dirty="0"/>
              <a:t>Test </a:t>
            </a:r>
            <a:r>
              <a:rPr lang="nb-NO" dirty="0" err="1"/>
              <a:t>page</a:t>
            </a:r>
            <a:r>
              <a:rPr lang="nb-NO" dirty="0"/>
              <a:t> – </a:t>
            </a:r>
            <a:r>
              <a:rPr lang="nb-NO" dirty="0" err="1"/>
              <a:t>Any</a:t>
            </a:r>
            <a:r>
              <a:rPr lang="nb-NO" dirty="0"/>
              <a:t> test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6C81F-5C33-4863-8FBD-7CFC7A84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99980"/>
            <a:ext cx="838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7811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hierarchy of Parent and child wiki pages</a:t>
            </a:r>
            <a:br>
              <a:rPr lang="en-US" dirty="0"/>
            </a:br>
            <a:r>
              <a:rPr lang="en-US" dirty="0"/>
              <a:t>Suite page with </a:t>
            </a:r>
            <a:r>
              <a:rPr lang="en-US" dirty="0">
                <a:solidFill>
                  <a:schemeClr val="accent4"/>
                </a:solidFill>
              </a:rPr>
              <a:t>Suite</a:t>
            </a:r>
            <a:r>
              <a:rPr lang="en-US" dirty="0"/>
              <a:t> button</a:t>
            </a:r>
            <a:br>
              <a:rPr lang="en-US" dirty="0"/>
            </a:br>
            <a:r>
              <a:rPr lang="en-US" dirty="0"/>
              <a:t>    -  Static page 1 (just help text)</a:t>
            </a:r>
            <a:br>
              <a:rPr lang="en-US" dirty="0"/>
            </a:br>
            <a:r>
              <a:rPr lang="en-US" dirty="0"/>
              <a:t>    -  Static page 2 (common definitions for suite)</a:t>
            </a:r>
            <a:br>
              <a:rPr lang="en-US" dirty="0"/>
            </a:br>
            <a:r>
              <a:rPr lang="en-US" dirty="0"/>
              <a:t>	-  Test page 1</a:t>
            </a:r>
          </a:p>
          <a:p>
            <a:pPr marL="0" indent="0">
              <a:buNone/>
            </a:pPr>
            <a:r>
              <a:rPr lang="en-US" dirty="0"/>
              <a:t>      	-  Test page 2</a:t>
            </a:r>
          </a:p>
          <a:p>
            <a:pPr marL="0" indent="0">
              <a:buNone/>
            </a:pPr>
            <a:r>
              <a:rPr lang="en-US" dirty="0"/>
              <a:t>      	-  Test page 3</a:t>
            </a:r>
          </a:p>
          <a:p>
            <a:pPr marL="0" indent="0">
              <a:buNone/>
            </a:pPr>
            <a:r>
              <a:rPr lang="en-US" dirty="0"/>
              <a:t>2.     Cross reference suites !see reuse of pages</a:t>
            </a:r>
          </a:p>
          <a:p>
            <a:pPr marL="0" indent="0">
              <a:buNone/>
            </a:pPr>
            <a:r>
              <a:rPr lang="en-US" dirty="0"/>
              <a:t>3.    Run all pressing </a:t>
            </a:r>
            <a:r>
              <a:rPr lang="en-US" dirty="0">
                <a:solidFill>
                  <a:schemeClr val="accent4"/>
                </a:solidFill>
              </a:rPr>
              <a:t>Suite</a:t>
            </a:r>
            <a:r>
              <a:rPr lang="en-US" dirty="0"/>
              <a:t> button.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57239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29FB-F985-42DC-B8DE-82CDF866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Wiki Programming Language?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659C-A6A8-46E7-82FF-C1311A86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73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define a Wiki “variable” in three ways:</a:t>
            </a:r>
          </a:p>
          <a:p>
            <a:pPr lvl="1"/>
            <a:r>
              <a:rPr lang="en-US" b="1" dirty="0"/>
              <a:t>!define var1 {text}</a:t>
            </a:r>
            <a:r>
              <a:rPr lang="en-US" dirty="0"/>
              <a:t> - as a delimited block of text</a:t>
            </a:r>
          </a:p>
          <a:p>
            <a:pPr lvl="1"/>
            <a:r>
              <a:rPr lang="en-US" b="1" dirty="0"/>
              <a:t>!define var2 othervar</a:t>
            </a:r>
            <a:r>
              <a:rPr lang="en-US" dirty="0"/>
              <a:t> - by copying the value of another variable</a:t>
            </a:r>
          </a:p>
          <a:p>
            <a:pPr lvl="1"/>
            <a:r>
              <a:rPr lang="en-US" b="1" dirty="0"/>
              <a:t>!define var3 {${= 10 / 2 =}}</a:t>
            </a:r>
            <a:r>
              <a:rPr lang="en-US" dirty="0"/>
              <a:t> - as an </a:t>
            </a:r>
            <a:r>
              <a:rPr lang="en-US" dirty="0">
                <a:hlinkClick r:id="rId2"/>
              </a:rPr>
              <a:t>expression</a:t>
            </a:r>
            <a:endParaRPr lang="en-US" dirty="0"/>
          </a:p>
          <a:p>
            <a:pPr lvl="1"/>
            <a:r>
              <a:rPr lang="en-US" dirty="0"/>
              <a:t>Evaluated before test executes!</a:t>
            </a:r>
          </a:p>
          <a:p>
            <a:pPr lvl="1"/>
            <a:r>
              <a:rPr lang="en-US" dirty="0"/>
              <a:t>Predefined global Fitnesse variables!</a:t>
            </a:r>
          </a:p>
          <a:p>
            <a:pPr lvl="1"/>
            <a:r>
              <a:rPr lang="en-US" dirty="0"/>
              <a:t>${var3} – Use of variable</a:t>
            </a:r>
          </a:p>
          <a:p>
            <a:pPr lvl="1"/>
            <a:r>
              <a:rPr lang="en-US" dirty="0"/>
              <a:t>${=expression=} expression may contain variables</a:t>
            </a:r>
          </a:p>
          <a:p>
            <a:pPr lvl="1"/>
            <a:r>
              <a:rPr lang="en-US" dirty="0"/>
              <a:t>Can read variables from other pages (and system.properties)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Loops and exit conditions in Fitnesse wiki 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Forget it! Not a programming language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E.g. testing asynchronous service</a:t>
            </a:r>
          </a:p>
          <a:p>
            <a:r>
              <a:rPr lang="en-US" dirty="0"/>
              <a:t>Use Java for logic like that.</a:t>
            </a:r>
          </a:p>
        </p:txBody>
      </p:sp>
    </p:spTree>
    <p:extLst>
      <p:ext uri="{BB962C8B-B14F-4D97-AF65-F5344CB8AC3E}">
        <p14:creationId xmlns:p14="http://schemas.microsoft.com/office/powerpoint/2010/main" val="213180669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29FB-F985-42DC-B8DE-82CDF866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Wiki symbols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E34AD-FFF9-4763-BAD4-78F23A6E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D859F7-2324-49CA-A08E-7A86EBE8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43781"/>
            <a:ext cx="8924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52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Fitnesse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http://fitnesse.org/FitNesseDownload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fitnesse_standalone.jar to empty </a:t>
            </a:r>
            <a:r>
              <a:rPr lang="en-US" dirty="0" err="1"/>
              <a:t>dir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java -jar fitnesse-standalone.jar –p 8080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start.bat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linkClick r:id="rId3"/>
              </a:rPr>
              <a:t>http://localhost:8080</a:t>
            </a:r>
            <a:r>
              <a:rPr lang="en-US" b="1" dirty="0"/>
              <a:t> starts Fitnesse wiki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Ctrl c stops the web server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http://fitnesse.org/FitNesse.UserGuide</a:t>
            </a:r>
            <a:br>
              <a:rPr lang="en-US" dirty="0"/>
            </a:br>
            <a:r>
              <a:rPr lang="en-US" dirty="0"/>
              <a:t>always included in Wiki.</a:t>
            </a:r>
          </a:p>
        </p:txBody>
      </p:sp>
    </p:spTree>
    <p:extLst>
      <p:ext uri="{BB962C8B-B14F-4D97-AF65-F5344CB8AC3E}">
        <p14:creationId xmlns:p14="http://schemas.microsoft.com/office/powerpoint/2010/main" val="318843144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BDD – (PDD?)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5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(Test Driven Development)</a:t>
            </a:r>
            <a:br>
              <a:rPr lang="en-US" dirty="0"/>
            </a:br>
            <a:r>
              <a:rPr lang="en-US" dirty="0"/>
              <a:t>- Testing / Development in  </a:t>
            </a:r>
            <a:r>
              <a:rPr lang="en-US" dirty="0" err="1"/>
              <a:t>parallell</a:t>
            </a:r>
            <a:br>
              <a:rPr lang="en-US" dirty="0"/>
            </a:br>
            <a:r>
              <a:rPr lang="en-US" dirty="0"/>
              <a:t>- Write automated tests first </a:t>
            </a:r>
            <a:br>
              <a:rPr lang="en-US" dirty="0"/>
            </a:br>
            <a:r>
              <a:rPr lang="en-US" dirty="0"/>
              <a:t>   even before implementation code!?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BDD (Behavior Driven Development)</a:t>
            </a:r>
            <a:br>
              <a:rPr lang="en-US" dirty="0"/>
            </a:br>
            <a:r>
              <a:rPr lang="en-US" dirty="0"/>
              <a:t>- From user stories</a:t>
            </a:r>
            <a:br>
              <a:rPr lang="en-US" dirty="0"/>
            </a:br>
            <a:r>
              <a:rPr lang="en-US" dirty="0"/>
              <a:t>- Gherkin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PDD ? (Prototype Driven Development)</a:t>
            </a:r>
            <a:br>
              <a:rPr lang="en-US" dirty="0"/>
            </a:br>
            <a:r>
              <a:rPr lang="en-US" dirty="0"/>
              <a:t>- Start with a working prototype through all layers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1623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3F12-DB4A-4DE4-BC6C-24086FA0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</a:t>
            </a:r>
            <a:r>
              <a:rPr lang="nb-NO" dirty="0"/>
              <a:t>ntellij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86AC-27F1-483D-B4D7-AFE5A88A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u="sng" dirty="0">
                <a:hlinkClick r:id="rId2"/>
              </a:rPr>
              <a:t>https://www.jetbrains.com/idea/download/#section=windows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Ultimate edition. The licensed version. </a:t>
            </a:r>
          </a:p>
          <a:p>
            <a:r>
              <a:rPr lang="en-US" dirty="0"/>
              <a:t>Community edition might work for this workshop. Unsure if you can use FitnessePlugin with it.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professional development use Community edition. </a:t>
            </a:r>
          </a:p>
        </p:txBody>
      </p:sp>
    </p:spTree>
    <p:extLst>
      <p:ext uri="{BB962C8B-B14F-4D97-AF65-F5344CB8AC3E}">
        <p14:creationId xmlns:p14="http://schemas.microsoft.com/office/powerpoint/2010/main" val="242693096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3F12-DB4A-4DE4-BC6C-24086FA0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86AC-27F1-483D-B4D7-AFE5A88A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https://plugins.jetbrains.com/plugin/1143-fitnesse-integration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Intellij should autodetect plugin when loading project </a:t>
            </a:r>
          </a:p>
          <a:p>
            <a:pPr marL="0" indent="0" fontAlgn="base">
              <a:buNone/>
            </a:pPr>
            <a:r>
              <a:rPr lang="en-US" dirty="0"/>
              <a:t>Here are the features:</a:t>
            </a:r>
          </a:p>
          <a:p>
            <a:pPr fontAlgn="base"/>
            <a:r>
              <a:rPr lang="en-US" dirty="0"/>
              <a:t>Syntax highlighting</a:t>
            </a:r>
          </a:p>
          <a:p>
            <a:pPr fontAlgn="base"/>
            <a:r>
              <a:rPr lang="en-US" dirty="0"/>
              <a:t>Start/stop and configuration of fitnesse server</a:t>
            </a:r>
          </a:p>
          <a:p>
            <a:pPr fontAlgn="base"/>
            <a:r>
              <a:rPr lang="en-US" dirty="0"/>
              <a:t>navigation between wiki markup and fixture </a:t>
            </a:r>
            <a:br>
              <a:rPr lang="en-US" dirty="0"/>
            </a:br>
            <a:r>
              <a:rPr lang="en-US" dirty="0"/>
              <a:t>(not implemented yet)</a:t>
            </a:r>
          </a:p>
          <a:p>
            <a:pPr fontAlgn="base"/>
            <a:r>
              <a:rPr lang="en-US" dirty="0"/>
              <a:t>stubbing of tables and fixtures </a:t>
            </a:r>
            <a:br>
              <a:rPr lang="en-US" dirty="0"/>
            </a:br>
            <a:r>
              <a:rPr lang="en-US" dirty="0"/>
              <a:t>(not implemented yet)</a:t>
            </a:r>
          </a:p>
        </p:txBody>
      </p:sp>
    </p:spTree>
    <p:extLst>
      <p:ext uri="{BB962C8B-B14F-4D97-AF65-F5344CB8AC3E}">
        <p14:creationId xmlns:p14="http://schemas.microsoft.com/office/powerpoint/2010/main" val="48510821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6372-201E-4807-98D3-D9DA9FF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Fitnesse plugin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095E-D3CF-4078-952B-FF12C616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https://github.com/gshakhn/idea-fitnesse/wiki/Configuring-the-plugin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Define “Run configurations”</a:t>
            </a:r>
          </a:p>
          <a:p>
            <a:r>
              <a:rPr lang="en-US" dirty="0"/>
              <a:t>Settings, search for Fitnesse</a:t>
            </a:r>
          </a:p>
          <a:p>
            <a:r>
              <a:rPr lang="en-US" dirty="0"/>
              <a:t>Color marking of Wiki words / tables does not work properly in editor.</a:t>
            </a:r>
          </a:p>
        </p:txBody>
      </p:sp>
    </p:spTree>
    <p:extLst>
      <p:ext uri="{BB962C8B-B14F-4D97-AF65-F5344CB8AC3E}">
        <p14:creationId xmlns:p14="http://schemas.microsoft.com/office/powerpoint/2010/main" val="2530948168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6372-201E-4807-98D3-D9DA9FF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Maven plugin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095E-D3CF-4078-952B-FF12C616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integrated in Intellij</a:t>
            </a:r>
          </a:p>
          <a:p>
            <a:r>
              <a:rPr lang="en-US" u="sng" dirty="0"/>
              <a:t>V</a:t>
            </a:r>
            <a:r>
              <a:rPr lang="en-US" dirty="0"/>
              <a:t>iew, tool windows, maven</a:t>
            </a:r>
            <a:br>
              <a:rPr lang="en-US" dirty="0"/>
            </a:br>
            <a:r>
              <a:rPr lang="en-US" dirty="0"/>
              <a:t>…………………….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With unit tests</a:t>
            </a:r>
          </a:p>
          <a:p>
            <a:pPr lvl="1"/>
            <a:r>
              <a:rPr lang="en-US" dirty="0"/>
              <a:t>Without unit tests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22F49-5835-4C26-AC42-17F271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6" y="1252522"/>
            <a:ext cx="3022690" cy="52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5095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6372-201E-4807-98D3-D9DA9FF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Run / Debug </a:t>
            </a:r>
            <a:r>
              <a:rPr lang="nb-NO" dirty="0" err="1"/>
              <a:t>configuration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C2121-64D7-48DE-8D33-D05B1903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999781"/>
            <a:ext cx="8351520" cy="58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3039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Reier’s Fitnesse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223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as one project in Intellij, use Fitnesse plugin</a:t>
            </a:r>
          </a:p>
          <a:p>
            <a:r>
              <a:rPr lang="en-US" dirty="0"/>
              <a:t>Fitnesse</a:t>
            </a:r>
          </a:p>
          <a:p>
            <a:pPr lvl="1"/>
            <a:r>
              <a:rPr lang="en-US" i="1" dirty="0"/>
              <a:t>The fitnesse wiki</a:t>
            </a:r>
          </a:p>
          <a:p>
            <a:r>
              <a:rPr lang="en-US" i="1" dirty="0"/>
              <a:t>FitnesseSimpleSlimTest</a:t>
            </a:r>
          </a:p>
          <a:p>
            <a:pPr lvl="1"/>
            <a:r>
              <a:rPr lang="en-US" i="1" dirty="0"/>
              <a:t>The Java code for Slim test</a:t>
            </a:r>
          </a:p>
          <a:p>
            <a:r>
              <a:rPr lang="en-US" i="1" dirty="0"/>
              <a:t>FitnesseSimpleFitTest</a:t>
            </a:r>
          </a:p>
          <a:p>
            <a:pPr lvl="1"/>
            <a:r>
              <a:rPr lang="en-US" i="1" dirty="0"/>
              <a:t>The Java code for Fit test</a:t>
            </a:r>
          </a:p>
          <a:p>
            <a:r>
              <a:rPr lang="en-US" i="1" dirty="0"/>
              <a:t>FitnesseSlim (open in a separate window in IJ)</a:t>
            </a:r>
          </a:p>
          <a:p>
            <a:pPr lvl="1"/>
            <a:r>
              <a:rPr lang="en-US" i="1" dirty="0"/>
              <a:t>A combined Java / Fitnesse Wiki project</a:t>
            </a:r>
          </a:p>
          <a:p>
            <a:pPr lvl="1"/>
            <a:r>
              <a:rPr lang="en-US" i="1" dirty="0"/>
              <a:t>Including Smartrics Rest testing</a:t>
            </a:r>
          </a:p>
          <a:p>
            <a:pPr lvl="1"/>
            <a:r>
              <a:rPr lang="en-US" i="1" dirty="0"/>
              <a:t>Fitnesse tests can be run as Junit tests.</a:t>
            </a:r>
          </a:p>
        </p:txBody>
      </p:sp>
    </p:spTree>
    <p:extLst>
      <p:ext uri="{BB962C8B-B14F-4D97-AF65-F5344CB8AC3E}">
        <p14:creationId xmlns:p14="http://schemas.microsoft.com/office/powerpoint/2010/main" val="2508588768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TrainTrip.wiki</a:t>
            </a:r>
            <a:r>
              <a:rPr lang="en-US" dirty="0"/>
              <a:t> Script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2236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Open as one project in Intellij, use Fitnesse plugin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Help: Reiers train trip</a:t>
            </a:r>
          </a:p>
          <a:p>
            <a:pPr marL="0" indent="0">
              <a:buNone/>
            </a:pPr>
            <a:r>
              <a:rPr lang="en-US" dirty="0"/>
              <a:t>Test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!define name {Reier}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|Import|</a:t>
            </a:r>
          </a:p>
          <a:p>
            <a:pPr marL="0" indent="0">
              <a:buNone/>
            </a:pPr>
            <a:r>
              <a:rPr lang="en-US" dirty="0"/>
              <a:t>|scriptTable|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| script        | train  trip          | ${name}                 |      </a:t>
            </a:r>
          </a:p>
          <a:p>
            <a:pPr marL="0" indent="0">
              <a:buNone/>
            </a:pPr>
            <a:r>
              <a:rPr lang="en-US" dirty="0"/>
              <a:t>| check       | start destination    | Moelv with ${name}      |</a:t>
            </a:r>
          </a:p>
          <a:p>
            <a:pPr marL="0" indent="0">
              <a:buNone/>
            </a:pPr>
            <a:r>
              <a:rPr lang="en-US" dirty="0"/>
              <a:t>| check       | stop1                | Hamar with ${name}      |</a:t>
            </a:r>
          </a:p>
          <a:p>
            <a:pPr marL="0" indent="0">
              <a:buNone/>
            </a:pPr>
            <a:r>
              <a:rPr lang="en-US" dirty="0"/>
              <a:t>| check not | stop1                | Hamar with Bente        |</a:t>
            </a:r>
          </a:p>
          <a:p>
            <a:pPr marL="0" indent="0">
              <a:buNone/>
            </a:pPr>
            <a:r>
              <a:rPr lang="en-US" dirty="0"/>
              <a:t>| check       | stop2                | Gardermoen with ${name} |</a:t>
            </a:r>
          </a:p>
          <a:p>
            <a:pPr marL="0" indent="0">
              <a:buNone/>
            </a:pPr>
            <a:r>
              <a:rPr lang="en-US" dirty="0"/>
              <a:t>| check       | end destination      | Oslo S with ${name}     |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73D8A-A5E0-478C-9AAA-E0EACB46113B}"/>
              </a:ext>
            </a:extLst>
          </p:cNvPr>
          <p:cNvSpPr txBox="1"/>
          <p:nvPr/>
        </p:nvSpPr>
        <p:spPr>
          <a:xfrm>
            <a:off x="4572000" y="1744600"/>
            <a:ext cx="367012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New format: *.wiki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Old format: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content.txt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Properties.xml in named catalog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813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Fitnesse on existing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jar file in directory with start.bat</a:t>
            </a:r>
            <a:br>
              <a:rPr lang="en-US" dirty="0"/>
            </a:br>
            <a:r>
              <a:rPr lang="en-US" dirty="0"/>
              <a:t> Reier site: C:/git/fitnesse/fitnesse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java -jar fitnesse-standalone.jar –p 8080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start.bat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hlinkClick r:id="rId2"/>
              </a:rPr>
              <a:t>http://localhost:8080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Should update site without destroying existing project contents.</a:t>
            </a:r>
          </a:p>
        </p:txBody>
      </p:sp>
    </p:spTree>
    <p:extLst>
      <p:ext uri="{BB962C8B-B14F-4D97-AF65-F5344CB8AC3E}">
        <p14:creationId xmlns:p14="http://schemas.microsoft.com/office/powerpoint/2010/main" val="1347500639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– Smartrics Rest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00EF1D-AAE4-48AE-B1CF-EBAD5463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549014" cy="54446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!contents -R2 -g -p -f -h</a:t>
            </a:r>
          </a:p>
          <a:p>
            <a:pPr marL="0" indent="0">
              <a:buNone/>
            </a:pPr>
            <a:r>
              <a:rPr lang="en-US" dirty="0"/>
              <a:t>!define TEST_SYSTEM {slim}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!path C:/git/fitnesse/fitnesseSlim/target/dependencies/*</a:t>
            </a:r>
          </a:p>
          <a:p>
            <a:pPr marL="0" indent="0">
              <a:buNone/>
            </a:pPr>
            <a:r>
              <a:rPr lang="en-US" dirty="0"/>
              <a:t>!path C:/git/fitnesse/fitnesseSlim/target/fitnesseSlim-0.0.1-SNAPSHOT.jar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#timeout in milliseconds (10 seconds here)</a:t>
            </a:r>
          </a:p>
          <a:p>
            <a:pPr marL="0" indent="0">
              <a:buNone/>
            </a:pPr>
            <a:r>
              <a:rPr lang="en-US" dirty="0"/>
              <a:t>Table:smartrics.rest.fitnesse.fixture.RestFixtureConfig| </a:t>
            </a:r>
          </a:p>
          <a:p>
            <a:pPr marL="0" indent="0">
              <a:buNone/>
            </a:pPr>
            <a:r>
              <a:rPr lang="en-US" dirty="0"/>
              <a:t>|http.client.connection.timeout       |10000|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#comment</a:t>
            </a:r>
          </a:p>
          <a:p>
            <a:pPr marL="0" indent="0">
              <a:buNone/>
            </a:pPr>
            <a:r>
              <a:rPr lang="en-US" dirty="0"/>
              <a:t>#|VERB| uri | ?ret | ?headers | ?body |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|Table:smartrics.rest.fitnesse.fixture.RestFixture | https://ws.geonorge.no/adresser/v1 |</a:t>
            </a:r>
          </a:p>
          <a:p>
            <a:pPr marL="0" indent="0">
              <a:buNone/>
            </a:pPr>
            <a:r>
              <a:rPr lang="en-US" dirty="0"/>
              <a:t>| GET |!-/sok?sok=Almeveien+11-!| 200 | | |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|Table:smartrics.rest.fitnesse.fixture.RestFixture | http://www.sigmondsmart.com |</a:t>
            </a:r>
          </a:p>
          <a:p>
            <a:pPr marL="0" indent="0">
              <a:buNone/>
            </a:pPr>
            <a:r>
              <a:rPr lang="en-US" dirty="0"/>
              <a:t>| GET | | 200 | | |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38213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– Smartrics Rest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AB369-CD2A-4633-ABF0-2E9F9247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775"/>
            <a:ext cx="9144000" cy="4888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AD9C9C-0EFE-4554-8A7A-2137AC82C01C}"/>
              </a:ext>
            </a:extLst>
          </p:cNvPr>
          <p:cNvSpPr txBox="1"/>
          <p:nvPr/>
        </p:nvSpPr>
        <p:spPr>
          <a:xfrm>
            <a:off x="457200" y="6266370"/>
            <a:ext cx="764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on execution log for details (Java logging and errors)</a:t>
            </a:r>
          </a:p>
        </p:txBody>
      </p:sp>
    </p:spTree>
    <p:extLst>
      <p:ext uri="{BB962C8B-B14F-4D97-AF65-F5344CB8AC3E}">
        <p14:creationId xmlns:p14="http://schemas.microsoft.com/office/powerpoint/2010/main" val="217692477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(JBehave, Cucumber)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5"/>
            <a:ext cx="8229600" cy="55010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description language must be simple and can be written by testers without Java knowledge.</a:t>
            </a:r>
            <a:br>
              <a:rPr lang="en-US" dirty="0"/>
            </a:br>
            <a:endParaRPr lang="en-US" dirty="0"/>
          </a:p>
          <a:p>
            <a:pPr>
              <a:tabLst>
                <a:tab pos="2346325" algn="l"/>
              </a:tabLst>
            </a:pPr>
            <a:r>
              <a:rPr lang="en-US" dirty="0"/>
              <a:t>Simple text files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story:</a:t>
            </a:r>
            <a:br>
              <a:rPr lang="en-US" dirty="0"/>
            </a:br>
            <a:r>
              <a:rPr lang="en-US" dirty="0"/>
              <a:t>Scenario: When a user increases a counter, its value is increased by 1</a:t>
            </a:r>
          </a:p>
          <a:p>
            <a:endParaRPr lang="en-US" dirty="0"/>
          </a:p>
          <a:p>
            <a:pPr marL="0" indent="0">
              <a:buNone/>
              <a:tabLst>
                <a:tab pos="3140075" algn="l"/>
              </a:tabLst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Given a counter</a:t>
            </a:r>
          </a:p>
          <a:p>
            <a:pPr marL="0" indent="0">
              <a:buNone/>
            </a:pPr>
            <a:r>
              <a:rPr lang="en-US" dirty="0"/>
              <a:t>    And the counter has any integral value</a:t>
            </a:r>
          </a:p>
          <a:p>
            <a:pPr marL="0" indent="0">
              <a:buNone/>
            </a:pPr>
            <a:r>
              <a:rPr lang="en-US" dirty="0"/>
              <a:t>    When the user increases the counter</a:t>
            </a:r>
            <a:br>
              <a:rPr lang="en-US" dirty="0"/>
            </a:br>
            <a:r>
              <a:rPr lang="en-US" dirty="0"/>
              <a:t>    Then the value of the counter must be 1 greater than  	previous value.</a:t>
            </a:r>
          </a:p>
        </p:txBody>
      </p:sp>
    </p:spTree>
    <p:extLst>
      <p:ext uri="{BB962C8B-B14F-4D97-AF65-F5344CB8AC3E}">
        <p14:creationId xmlns:p14="http://schemas.microsoft.com/office/powerpoint/2010/main" val="3176916543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–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73" y="1010205"/>
            <a:ext cx="8625716" cy="5959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hlinkClick r:id="rId2"/>
              </a:rPr>
              <a:t>http://www.fitnesse.org</a:t>
            </a:r>
            <a:endParaRPr lang="nb-NO" dirty="0"/>
          </a:p>
          <a:p>
            <a:pPr marL="0" indent="0">
              <a:buNone/>
            </a:pPr>
            <a:r>
              <a:rPr lang="nb-NO" dirty="0">
                <a:hlinkClick r:id="rId3"/>
              </a:rPr>
              <a:t>http://fitnesse.org/FitNesse.UserGuide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http://www.methodsandtools.com/tools/tools.php?fitnesse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http://www.softwaretestingclass.com/introduction-to-fitnesse-testing-tool-tutorial-for-beginners/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https://plugins.jetbrains.com/plugin/7908-fitnesse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https://github.com/smartrics/RestFixture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739076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JBehave – BDD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973992"/>
            <a:ext cx="8229600" cy="5642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b="1" dirty="0"/>
              <a:t>class</a:t>
            </a:r>
            <a:r>
              <a:rPr lang="en-US" sz="1600" dirty="0"/>
              <a:t> IncreaseSteps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private</a:t>
            </a:r>
            <a:r>
              <a:rPr lang="en-US" sz="1600" dirty="0"/>
              <a:t> </a:t>
            </a:r>
            <a:r>
              <a:rPr lang="en-US" sz="1600" b="1" dirty="0"/>
              <a:t>int</a:t>
            </a:r>
            <a:r>
              <a:rPr lang="en-US" sz="1600" dirty="0"/>
              <a:t> counter;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private</a:t>
            </a:r>
            <a:r>
              <a:rPr lang="en-US" sz="1600" dirty="0"/>
              <a:t> </a:t>
            </a:r>
            <a:r>
              <a:rPr lang="en-US" sz="1600" b="1" dirty="0"/>
              <a:t>int</a:t>
            </a:r>
            <a:r>
              <a:rPr lang="en-US" sz="1600" dirty="0"/>
              <a:t> previousValue;</a:t>
            </a:r>
          </a:p>
          <a:p>
            <a:pPr marL="0" indent="0">
              <a:buNone/>
            </a:pPr>
            <a:r>
              <a:rPr lang="en-US" sz="1600" dirty="0"/>
              <a:t>	@Given("a counter")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aCounter() {}</a:t>
            </a:r>
          </a:p>
          <a:p>
            <a:pPr marL="0" indent="0">
              <a:buNone/>
            </a:pPr>
            <a:r>
              <a:rPr lang="en-US" sz="1600" dirty="0"/>
              <a:t>	@Given("the counter has any integral value")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counterHasAnyIntegralValue() {</a:t>
            </a:r>
          </a:p>
          <a:p>
            <a:pPr marL="0" indent="0">
              <a:buNone/>
            </a:pPr>
            <a:r>
              <a:rPr lang="en-US" sz="1600" dirty="0"/>
              <a:t>		counter = </a:t>
            </a:r>
            <a:r>
              <a:rPr lang="en-US" sz="1600" b="1" dirty="0"/>
              <a:t>new</a:t>
            </a:r>
            <a:r>
              <a:rPr lang="en-US" sz="1600" dirty="0"/>
              <a:t> Random().nextInt();</a:t>
            </a:r>
          </a:p>
          <a:p>
            <a:pPr marL="0" indent="0">
              <a:buNone/>
            </a:pPr>
            <a:r>
              <a:rPr lang="en-US" sz="1600" dirty="0"/>
              <a:t>		previousValue = counter;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// Text must exactly match text in story file</a:t>
            </a:r>
          </a:p>
          <a:p>
            <a:pPr marL="0" indent="0">
              <a:buNone/>
            </a:pPr>
            <a:r>
              <a:rPr lang="en-US" sz="1600" dirty="0"/>
              <a:t>	@When("the user increases the counter")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IncreasesTheCounter() {</a:t>
            </a:r>
          </a:p>
          <a:p>
            <a:pPr marL="0" indent="0">
              <a:buNone/>
            </a:pPr>
            <a:r>
              <a:rPr lang="en-US" sz="1600" dirty="0"/>
              <a:t>		counter++;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@Then("the value of the counter must be 1 greater than previous value")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theValueOfTheCounterMustBe1Greater()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i="1" dirty="0"/>
              <a:t>assertTrue</a:t>
            </a:r>
            <a:r>
              <a:rPr lang="en-US" sz="1600" dirty="0"/>
              <a:t>(1 == counter - previousValue);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nb-NO" sz="1600" dirty="0"/>
              <a:t>}</a:t>
            </a:r>
            <a:endParaRPr lang="en-US" sz="1600" dirty="0"/>
          </a:p>
          <a:p>
            <a:pPr marL="0" indent="0">
              <a:buNone/>
            </a:pPr>
            <a:r>
              <a:rPr lang="nb-NO" sz="1600" dirty="0"/>
              <a:t>}</a:t>
            </a:r>
            <a:br>
              <a:rPr lang="nb-NO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188584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Fitnesse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 fontScale="92500" lnSpcReduction="10000"/>
          </a:bodyPr>
          <a:lstStyle/>
          <a:p>
            <a:endParaRPr lang="nb-NO" dirty="0"/>
          </a:p>
          <a:p>
            <a:r>
              <a:rPr lang="en-US" dirty="0"/>
              <a:t>GUI for Fit «Framework for Integration Testing» 2001</a:t>
            </a:r>
          </a:p>
          <a:p>
            <a:r>
              <a:rPr lang="en-US" dirty="0"/>
              <a:t>Collaboration tool</a:t>
            </a:r>
            <a:br>
              <a:rPr lang="en-US" dirty="0"/>
            </a:br>
            <a:r>
              <a:rPr lang="en-US" dirty="0"/>
              <a:t>- Tests</a:t>
            </a:r>
            <a:br>
              <a:rPr lang="en-US" dirty="0"/>
            </a:br>
            <a:r>
              <a:rPr lang="en-US" dirty="0"/>
              <a:t>- Developers</a:t>
            </a:r>
            <a:br>
              <a:rPr lang="en-US" dirty="0"/>
            </a:br>
            <a:r>
              <a:rPr lang="en-US" dirty="0"/>
              <a:t>- Customers</a:t>
            </a:r>
          </a:p>
          <a:p>
            <a:r>
              <a:rPr lang="en-US" dirty="0"/>
              <a:t>Open source, written in Java</a:t>
            </a:r>
          </a:p>
          <a:p>
            <a:r>
              <a:rPr lang="en-US" dirty="0"/>
              <a:t>Create test cases on a wiki.</a:t>
            </a:r>
          </a:p>
          <a:p>
            <a:r>
              <a:rPr lang="en-US" dirty="0"/>
              <a:t>Integrates with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Ruby, </a:t>
            </a:r>
          </a:p>
          <a:p>
            <a:pPr lvl="1"/>
            <a:r>
              <a:rPr lang="en-US" dirty="0"/>
              <a:t>Phyton</a:t>
            </a:r>
          </a:p>
          <a:p>
            <a:pPr lvl="1"/>
            <a:r>
              <a:rPr lang="en-US" dirty="0"/>
              <a:t> C </a:t>
            </a:r>
          </a:p>
          <a:p>
            <a:pPr lvl="1"/>
            <a:r>
              <a:rPr lang="en-US" dirty="0"/>
              <a:t>PHP</a:t>
            </a:r>
          </a:p>
        </p:txBody>
      </p:sp>
      <p:pic>
        <p:nvPicPr>
          <p:cNvPr id="3074" name="Picture 2" descr="Image result for fit">
            <a:extLst>
              <a:ext uri="{FF2B5EF4-FFF2-40B4-BE49-F238E27FC236}">
                <a16:creationId xmlns:a16="http://schemas.microsoft.com/office/drawing/2014/main" id="{48BA96E6-5A9A-45E6-A8D3-BE13A394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4011056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8486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server / Wiki</a:t>
            </a:r>
          </a:p>
          <a:p>
            <a:r>
              <a:rPr lang="en-US" dirty="0"/>
              <a:t>Common description language (testers / developers)</a:t>
            </a:r>
          </a:p>
          <a:p>
            <a:pPr>
              <a:tabLst>
                <a:tab pos="2346325" algn="l"/>
              </a:tabLst>
            </a:pPr>
            <a:r>
              <a:rPr lang="en-US" dirty="0"/>
              <a:t>To design/run automated test suites</a:t>
            </a:r>
          </a:p>
          <a:p>
            <a:pPr>
              <a:tabLst>
                <a:tab pos="2346325" algn="l"/>
              </a:tabLst>
            </a:pPr>
            <a:r>
              <a:rPr lang="en-US" dirty="0"/>
              <a:t>Slim or Fit?  use Slim (newer, Fit not active developed)</a:t>
            </a:r>
          </a:p>
          <a:p>
            <a:pPr>
              <a:tabLst>
                <a:tab pos="2346325" algn="l"/>
              </a:tabLst>
            </a:pPr>
            <a:r>
              <a:rPr lang="en-US" dirty="0"/>
              <a:t>Free Rest API test module (Smartrics)</a:t>
            </a:r>
          </a:p>
          <a:p>
            <a:pPr>
              <a:tabLst>
                <a:tab pos="2346325" algn="l"/>
              </a:tabLst>
            </a:pPr>
            <a:r>
              <a:rPr lang="en-US" dirty="0"/>
              <a:t>Time consuming to write the code calling various APIs</a:t>
            </a:r>
            <a:br>
              <a:rPr lang="en-US" dirty="0"/>
            </a:br>
            <a:r>
              <a:rPr lang="en-US" dirty="0"/>
              <a:t>- Web services (SOAP, REST)</a:t>
            </a:r>
            <a:br>
              <a:rPr lang="en-US" dirty="0"/>
            </a:br>
            <a:r>
              <a:rPr lang="en-US" dirty="0"/>
              <a:t>- File based interfaces</a:t>
            </a:r>
            <a:br>
              <a:rPr lang="en-US" dirty="0"/>
            </a:br>
            <a:r>
              <a:rPr lang="en-US" dirty="0"/>
              <a:t>- Message based interfaces</a:t>
            </a:r>
          </a:p>
          <a:p>
            <a:pPr>
              <a:tabLst>
                <a:tab pos="2346325" algn="l"/>
              </a:tabLst>
            </a:pPr>
            <a:r>
              <a:rPr lang="en-US" dirty="0"/>
              <a:t>Used at NAV</a:t>
            </a:r>
            <a:br>
              <a:rPr lang="en-US" dirty="0"/>
            </a:br>
            <a:r>
              <a:rPr lang="en-US" dirty="0"/>
              <a:t>- NAVs  own </a:t>
            </a:r>
            <a:r>
              <a:rPr lang="en-US" dirty="0" err="1"/>
              <a:t>Nitam</a:t>
            </a:r>
            <a:r>
              <a:rPr lang="en-US" dirty="0"/>
              <a:t> test framework (written in Java)</a:t>
            </a:r>
            <a:br>
              <a:rPr lang="en-US" dirty="0"/>
            </a:br>
            <a:r>
              <a:rPr lang="en-US" dirty="0"/>
              <a:t>- Expanded and improved the framework</a:t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672893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and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/>
          </a:bodyPr>
          <a:lstStyle/>
          <a:p>
            <a:r>
              <a:rPr lang="en-US" dirty="0"/>
              <a:t>Instead of Given / When / Then…</a:t>
            </a:r>
          </a:p>
          <a:p>
            <a:r>
              <a:rPr lang="en-US" dirty="0"/>
              <a:t>Write Wiki in “natural language” </a:t>
            </a:r>
            <a:br>
              <a:rPr lang="en-US" dirty="0"/>
            </a:br>
            <a:r>
              <a:rPr lang="en-US" dirty="0"/>
              <a:t>… and simple table layout.</a:t>
            </a:r>
          </a:p>
          <a:p>
            <a:r>
              <a:rPr lang="en-US" dirty="0"/>
              <a:t>Writing / reusing tests including test data in Fitnesse wiki language is simple</a:t>
            </a:r>
          </a:p>
          <a:p>
            <a:r>
              <a:rPr lang="en-US" dirty="0"/>
              <a:t>A tester can easily understand the Wiki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Possible BDD in Fitnesse</a:t>
            </a:r>
            <a:br>
              <a:rPr lang="en-US" dirty="0"/>
            </a:br>
            <a:r>
              <a:rPr lang="en-US" dirty="0"/>
              <a:t>with SLIM script tables</a:t>
            </a:r>
            <a:br>
              <a:rPr lang="nb-NO" dirty="0"/>
            </a:br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26A5C-1817-41D0-95D7-D4BD6D25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69" y="4221480"/>
            <a:ext cx="4579899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3326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13035"/>
            <a:ext cx="8229600" cy="5693885"/>
          </a:xfrm>
        </p:spPr>
        <p:txBody>
          <a:bodyPr>
            <a:normAutofit/>
          </a:bodyPr>
          <a:lstStyle/>
          <a:p>
            <a:r>
              <a:rPr lang="en-US" dirty="0"/>
              <a:t>Simple List Invocation Method</a:t>
            </a:r>
          </a:p>
          <a:p>
            <a:r>
              <a:rPr lang="en-US" dirty="0"/>
              <a:t>Alternative to Fit (original old method)</a:t>
            </a:r>
          </a:p>
          <a:p>
            <a:r>
              <a:rPr lang="en-US" dirty="0"/>
              <a:t>Rather than running all the HTML processing, comparisons, and colorizing in the System Under Test (SUT), </a:t>
            </a:r>
            <a:r>
              <a:rPr lang="en-US" b="1" dirty="0"/>
              <a:t>Slim</a:t>
            </a:r>
            <a:r>
              <a:rPr lang="en-US" dirty="0"/>
              <a:t> keeps all that</a:t>
            </a:r>
            <a:br>
              <a:rPr lang="en-US" dirty="0"/>
            </a:br>
            <a:r>
              <a:rPr lang="en-US" dirty="0"/>
              <a:t> behavior on in </a:t>
            </a:r>
            <a:r>
              <a:rPr lang="en-US" b="1" dirty="0"/>
              <a:t>FitNesse</a:t>
            </a:r>
            <a:r>
              <a:rPr lang="en-US" dirty="0"/>
              <a:t>. </a:t>
            </a:r>
          </a:p>
          <a:p>
            <a:r>
              <a:rPr lang="en-US" dirty="0"/>
              <a:t>What executes in the SUT </a:t>
            </a:r>
            <a:br>
              <a:rPr lang="en-US" dirty="0"/>
            </a:br>
            <a:r>
              <a:rPr lang="en-US" dirty="0"/>
              <a:t>is a very tiny kernel that </a:t>
            </a:r>
            <a:br>
              <a:rPr lang="en-US" dirty="0"/>
            </a:br>
            <a:r>
              <a:rPr lang="en-US" dirty="0"/>
              <a:t>implements the </a:t>
            </a:r>
            <a:r>
              <a:rPr lang="en-US" b="1" dirty="0"/>
              <a:t>Slim Protocol</a:t>
            </a:r>
            <a:r>
              <a:rPr lang="en-US" dirty="0"/>
              <a:t>.</a:t>
            </a:r>
          </a:p>
          <a:p>
            <a:r>
              <a:rPr lang="en-US" dirty="0"/>
              <a:t>Slim Java -&gt; POJO</a:t>
            </a:r>
            <a:br>
              <a:rPr lang="en-US" dirty="0"/>
            </a:br>
            <a:r>
              <a:rPr lang="en-US" dirty="0"/>
              <a:t>(Plain Old Java Object)</a:t>
            </a:r>
            <a:endParaRPr lang="nb-NO" dirty="0"/>
          </a:p>
        </p:txBody>
      </p:sp>
      <p:pic>
        <p:nvPicPr>
          <p:cNvPr id="2050" name="Picture 2" descr="Image result for slim">
            <a:extLst>
              <a:ext uri="{FF2B5EF4-FFF2-40B4-BE49-F238E27FC236}">
                <a16:creationId xmlns:a16="http://schemas.microsoft.com/office/drawing/2014/main" id="{7052910C-C0C9-418E-AE52-8DCCB7203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03" y="3206115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275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761E-4D01-4CD9-A7E8-E2B2C4B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Fitnesse – Decision Table Fixture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BC14-E8A3-4522-B6FA-C3ACF7B6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47" y="1164114"/>
            <a:ext cx="8229600" cy="56938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1D16B-8DDA-4ED6-BDDE-0149129D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095375"/>
            <a:ext cx="4573886" cy="57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1883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2_PowerPoint Template-all-client">
  <a:themeElements>
    <a:clrScheme name="Ciber-colours">
      <a:dk1>
        <a:srgbClr val="552C87"/>
      </a:dk1>
      <a:lt1>
        <a:srgbClr val="FFFFFF"/>
      </a:lt1>
      <a:dk2>
        <a:srgbClr val="000000"/>
      </a:dk2>
      <a:lt2>
        <a:srgbClr val="A7A7A7"/>
      </a:lt2>
      <a:accent1>
        <a:srgbClr val="552C87"/>
      </a:accent1>
      <a:accent2>
        <a:srgbClr val="0E72B5"/>
      </a:accent2>
      <a:accent3>
        <a:srgbClr val="FFAB19"/>
      </a:accent3>
      <a:accent4>
        <a:srgbClr val="6B0032"/>
      </a:accent4>
      <a:accent5>
        <a:srgbClr val="AF0150"/>
      </a:accent5>
      <a:accent6>
        <a:srgbClr val="719104"/>
      </a:accent6>
      <a:hlink>
        <a:srgbClr val="552C87"/>
      </a:hlink>
      <a:folHlink>
        <a:srgbClr val="6E6E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green_higher_ciber">
  <a:themeElements>
    <a:clrScheme name="Custom 7">
      <a:dk1>
        <a:srgbClr val="552C87"/>
      </a:dk1>
      <a:lt1>
        <a:srgbClr val="FFFFFF"/>
      </a:lt1>
      <a:dk2>
        <a:srgbClr val="BED730"/>
      </a:dk2>
      <a:lt2>
        <a:srgbClr val="81D3EB"/>
      </a:lt2>
      <a:accent1>
        <a:srgbClr val="3594D2"/>
      </a:accent1>
      <a:accent2>
        <a:srgbClr val="184A77"/>
      </a:accent2>
      <a:accent3>
        <a:srgbClr val="BED730"/>
      </a:accent3>
      <a:accent4>
        <a:srgbClr val="EE2E5A"/>
      </a:accent4>
      <a:accent5>
        <a:srgbClr val="C02127"/>
      </a:accent5>
      <a:accent6>
        <a:srgbClr val="6E6E6E"/>
      </a:accent6>
      <a:hlink>
        <a:srgbClr val="F26531"/>
      </a:hlink>
      <a:folHlink>
        <a:srgbClr val="129B8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owerPoint Template-all-client">
  <a:themeElements>
    <a:clrScheme name="Ciber Colors">
      <a:dk1>
        <a:srgbClr val="000000"/>
      </a:dk1>
      <a:lt1>
        <a:srgbClr val="FFFFFF"/>
      </a:lt1>
      <a:dk2>
        <a:srgbClr val="552C87"/>
      </a:dk2>
      <a:lt2>
        <a:srgbClr val="C6DFF3"/>
      </a:lt2>
      <a:accent1>
        <a:srgbClr val="0E72B5"/>
      </a:accent1>
      <a:accent2>
        <a:srgbClr val="FFAB19"/>
      </a:accent2>
      <a:accent3>
        <a:srgbClr val="EE6B14"/>
      </a:accent3>
      <a:accent4>
        <a:srgbClr val="95B81A"/>
      </a:accent4>
      <a:accent5>
        <a:srgbClr val="E70076"/>
      </a:accent5>
      <a:accent6>
        <a:srgbClr val="BB961E"/>
      </a:accent6>
      <a:hlink>
        <a:srgbClr val="EE6B14"/>
      </a:hlink>
      <a:folHlink>
        <a:srgbClr val="6092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werPoint Template-all-client">
  <a:themeElements>
    <a:clrScheme name="Ciber-colours">
      <a:dk1>
        <a:srgbClr val="552C87"/>
      </a:dk1>
      <a:lt1>
        <a:srgbClr val="FFFFFF"/>
      </a:lt1>
      <a:dk2>
        <a:srgbClr val="000000"/>
      </a:dk2>
      <a:lt2>
        <a:srgbClr val="A7A7A7"/>
      </a:lt2>
      <a:accent1>
        <a:srgbClr val="552C87"/>
      </a:accent1>
      <a:accent2>
        <a:srgbClr val="0E72B5"/>
      </a:accent2>
      <a:accent3>
        <a:srgbClr val="FFAB19"/>
      </a:accent3>
      <a:accent4>
        <a:srgbClr val="6B0032"/>
      </a:accent4>
      <a:accent5>
        <a:srgbClr val="AF0150"/>
      </a:accent5>
      <a:accent6>
        <a:srgbClr val="719104"/>
      </a:accent6>
      <a:hlink>
        <a:srgbClr val="552C87"/>
      </a:hlink>
      <a:folHlink>
        <a:srgbClr val="6E6E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owerPoint Template-all-client">
  <a:themeElements>
    <a:clrScheme name="Ciber Colors">
      <a:dk1>
        <a:srgbClr val="000000"/>
      </a:dk1>
      <a:lt1>
        <a:srgbClr val="FFFFFF"/>
      </a:lt1>
      <a:dk2>
        <a:srgbClr val="552C87"/>
      </a:dk2>
      <a:lt2>
        <a:srgbClr val="C6DFF3"/>
      </a:lt2>
      <a:accent1>
        <a:srgbClr val="0E72B5"/>
      </a:accent1>
      <a:accent2>
        <a:srgbClr val="FFAB19"/>
      </a:accent2>
      <a:accent3>
        <a:srgbClr val="EE6B14"/>
      </a:accent3>
      <a:accent4>
        <a:srgbClr val="95B81A"/>
      </a:accent4>
      <a:accent5>
        <a:srgbClr val="E70076"/>
      </a:accent5>
      <a:accent6>
        <a:srgbClr val="BB961E"/>
      </a:accent6>
      <a:hlink>
        <a:srgbClr val="EE6B14"/>
      </a:hlink>
      <a:folHlink>
        <a:srgbClr val="6092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Client focused. Results driven.">
      <a:dk1>
        <a:srgbClr val="54038E"/>
      </a:dk1>
      <a:lt1>
        <a:sysClr val="window" lastClr="FFFFFF"/>
      </a:lt1>
      <a:dk2>
        <a:srgbClr val="1F497D"/>
      </a:dk2>
      <a:lt2>
        <a:srgbClr val="EEECE1"/>
      </a:lt2>
      <a:accent1>
        <a:srgbClr val="54038E"/>
      </a:accent1>
      <a:accent2>
        <a:srgbClr val="2194D2"/>
      </a:accent2>
      <a:accent3>
        <a:srgbClr val="BED730"/>
      </a:accent3>
      <a:accent4>
        <a:srgbClr val="F26531"/>
      </a:accent4>
      <a:accent5>
        <a:srgbClr val="184A77"/>
      </a:accent5>
      <a:accent6>
        <a:srgbClr val="C02127"/>
      </a:accent6>
      <a:hlink>
        <a:srgbClr val="0066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reen_double_ciber">
  <a:themeElements>
    <a:clrScheme name="Custom 7">
      <a:dk1>
        <a:srgbClr val="552C87"/>
      </a:dk1>
      <a:lt1>
        <a:srgbClr val="FFFFFF"/>
      </a:lt1>
      <a:dk2>
        <a:srgbClr val="BED730"/>
      </a:dk2>
      <a:lt2>
        <a:srgbClr val="81D3EB"/>
      </a:lt2>
      <a:accent1>
        <a:srgbClr val="3594D2"/>
      </a:accent1>
      <a:accent2>
        <a:srgbClr val="184A77"/>
      </a:accent2>
      <a:accent3>
        <a:srgbClr val="BED730"/>
      </a:accent3>
      <a:accent4>
        <a:srgbClr val="FACB23"/>
      </a:accent4>
      <a:accent5>
        <a:srgbClr val="C02127"/>
      </a:accent5>
      <a:accent6>
        <a:srgbClr val="6E6E6E"/>
      </a:accent6>
      <a:hlink>
        <a:srgbClr val="EE2E5A"/>
      </a:hlink>
      <a:folHlink>
        <a:srgbClr val="129B8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green_higher_ciber">
  <a:themeElements>
    <a:clrScheme name="Custom 7">
      <a:dk1>
        <a:srgbClr val="552C87"/>
      </a:dk1>
      <a:lt1>
        <a:srgbClr val="FFFFFF"/>
      </a:lt1>
      <a:dk2>
        <a:srgbClr val="BED730"/>
      </a:dk2>
      <a:lt2>
        <a:srgbClr val="81D3EB"/>
      </a:lt2>
      <a:accent1>
        <a:srgbClr val="3594D2"/>
      </a:accent1>
      <a:accent2>
        <a:srgbClr val="184A77"/>
      </a:accent2>
      <a:accent3>
        <a:srgbClr val="BED730"/>
      </a:accent3>
      <a:accent4>
        <a:srgbClr val="EE2E5A"/>
      </a:accent4>
      <a:accent5>
        <a:srgbClr val="C02127"/>
      </a:accent5>
      <a:accent6>
        <a:srgbClr val="6E6E6E"/>
      </a:accent6>
      <a:hlink>
        <a:srgbClr val="F26531"/>
      </a:hlink>
      <a:folHlink>
        <a:srgbClr val="129B8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12dbbf-0b20-4e5c-b15e-a5eab9329931">
      <UserInfo>
        <DisplayName>Thomas Brachel</DisplayName>
        <AccountId>17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4D7DCA032D4543A5F88DCA4A63A37C" ma:contentTypeVersion="4" ma:contentTypeDescription="Opprett et nytt dokument." ma:contentTypeScope="" ma:versionID="b87bb2f0ff87932a3fd1478198ca4e11">
  <xsd:schema xmlns:xsd="http://www.w3.org/2001/XMLSchema" xmlns:xs="http://www.w3.org/2001/XMLSchema" xmlns:p="http://schemas.microsoft.com/office/2006/metadata/properties" xmlns:ns2="fb12dbbf-0b20-4e5c-b15e-a5eab9329931" xmlns:ns3="35546265-f1ff-4223-9508-1e2d2a9ad3f7" targetNamespace="http://schemas.microsoft.com/office/2006/metadata/properties" ma:root="true" ma:fieldsID="371501dbd70fb1758977c33566667c68" ns2:_="" ns3:_="">
    <xsd:import namespace="fb12dbbf-0b20-4e5c-b15e-a5eab9329931"/>
    <xsd:import namespace="35546265-f1ff-4223-9508-1e2d2a9ad3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2dbbf-0b20-4e5c-b15e-a5eab93299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46265-f1ff-4223-9508-1e2d2a9ad3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01EE2-C29B-415F-9E95-DF2E16C308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E8DAC-3859-47B0-A05F-EC581DD294D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5546265-f1ff-4223-9508-1e2d2a9ad3f7"/>
    <ds:schemaRef ds:uri="http://purl.org/dc/terms/"/>
    <ds:schemaRef ds:uri="fb12dbbf-0b20-4e5c-b15e-a5eab932993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18276-1D91-449C-A6EE-8973B039C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12dbbf-0b20-4e5c-b15e-a5eab9329931"/>
    <ds:schemaRef ds:uri="35546265-f1ff-4223-9508-1e2d2a9ad3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13885</TotalTime>
  <Words>1110</Words>
  <Application>Microsoft Office PowerPoint</Application>
  <PresentationFormat>On-screen Show (4:3)</PresentationFormat>
  <Paragraphs>293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55 Helvetica Roman</vt:lpstr>
      <vt:lpstr>Arial</vt:lpstr>
      <vt:lpstr>Calibri</vt:lpstr>
      <vt:lpstr>Helvetica Neue</vt:lpstr>
      <vt:lpstr>Helvetica Neue Light</vt:lpstr>
      <vt:lpstr>Wingdings</vt:lpstr>
      <vt:lpstr>2_PowerPoint Template-all-client</vt:lpstr>
      <vt:lpstr>3_PowerPoint Template-all-client</vt:lpstr>
      <vt:lpstr>PowerPoint Template-all-client</vt:lpstr>
      <vt:lpstr>1_PowerPoint Template-all-client</vt:lpstr>
      <vt:lpstr>1_Custom Design</vt:lpstr>
      <vt:lpstr>2_Custom Design</vt:lpstr>
      <vt:lpstr>3_Custom Design</vt:lpstr>
      <vt:lpstr>green_double_ciber</vt:lpstr>
      <vt:lpstr>green_higher_ciber</vt:lpstr>
      <vt:lpstr>1_green_higher_ciber</vt:lpstr>
      <vt:lpstr> Tools for integation test</vt:lpstr>
      <vt:lpstr>TDD – BDD – (PDD?)</vt:lpstr>
      <vt:lpstr>Gherkin (JBehave, Cucumber)  </vt:lpstr>
      <vt:lpstr>JBehave – BDD based</vt:lpstr>
      <vt:lpstr>What is Fitnesse</vt:lpstr>
      <vt:lpstr>Fitnesse</vt:lpstr>
      <vt:lpstr>Fitnesse and BDD</vt:lpstr>
      <vt:lpstr>Slim</vt:lpstr>
      <vt:lpstr>Fitnesse – Decision Table Fixture</vt:lpstr>
      <vt:lpstr>Fitnesse  markup language</vt:lpstr>
      <vt:lpstr>Edit page</vt:lpstr>
      <vt:lpstr>Fitnesse – Java POJO test code</vt:lpstr>
      <vt:lpstr>Fitnesse markup language</vt:lpstr>
      <vt:lpstr>Slim Tables</vt:lpstr>
      <vt:lpstr>Add page</vt:lpstr>
      <vt:lpstr>Test Suites</vt:lpstr>
      <vt:lpstr>Wiki Programming Language?</vt:lpstr>
      <vt:lpstr>Wiki symbols</vt:lpstr>
      <vt:lpstr>Download Fitnesse</vt:lpstr>
      <vt:lpstr>Download Intellij</vt:lpstr>
      <vt:lpstr>Fitnesse plugin</vt:lpstr>
      <vt:lpstr>Fitnesse plugin</vt:lpstr>
      <vt:lpstr>Maven plugin</vt:lpstr>
      <vt:lpstr>Run / Debug configuration</vt:lpstr>
      <vt:lpstr>Reier’s Fitnesse examples</vt:lpstr>
      <vt:lpstr>TrainTrip.wiki Script Table</vt:lpstr>
      <vt:lpstr>Update Fitnesse on existing site</vt:lpstr>
      <vt:lpstr>Fitnesse – Smartrics Rest testing</vt:lpstr>
      <vt:lpstr>Fitnesse – Smartrics Rest testing</vt:lpstr>
      <vt:lpstr>Fitnesse –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Styringsgrupperapport nr.1</dc:title>
  <dc:creator>Thomas Brachel</dc:creator>
  <cp:lastModifiedBy>Hans Reier Sigmond</cp:lastModifiedBy>
  <cp:revision>449</cp:revision>
  <dcterms:modified xsi:type="dcterms:W3CDTF">2019-10-14T06:34:26Z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0x0101000B4D7DCA032D4543A5F88DCA4A63A37C</vt:lpwstr>
  </property>
</Properties>
</file>