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4" r:id="rId2"/>
    <p:sldId id="261" r:id="rId3"/>
    <p:sldId id="266" r:id="rId4"/>
    <p:sldId id="270" r:id="rId5"/>
    <p:sldId id="258" r:id="rId6"/>
    <p:sldId id="271" r:id="rId7"/>
    <p:sldId id="27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D935"/>
    <a:srgbClr val="FF9300"/>
    <a:srgbClr val="2E1C82"/>
    <a:srgbClr val="6C35C5"/>
    <a:srgbClr val="070945"/>
    <a:srgbClr val="215F9A"/>
    <a:srgbClr val="626BCB"/>
    <a:srgbClr val="3B467B"/>
    <a:srgbClr val="B2B300"/>
    <a:srgbClr val="637F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C035B2-CD86-8944-9B9C-C5F453B2D01D}" v="288" dt="2025-10-05T14:06:16.844"/>
    <p1510:client id="{16595889-FEA6-4AA5-456F-02E4D673D12D}" v="27" dt="2025-10-05T13:39:04.377"/>
    <p1510:client id="{A9BDAB03-F4D3-7E12-9D4C-43F02CE91989}" v="203" dt="2025-10-05T03:39:16.866"/>
    <p1510:client id="{E4449EF3-DB16-313B-8589-20332643AEA3}" v="108" vWet="109" dt="2025-10-05T13:46:37.987"/>
    <p1510:client id="{FA7FDC9B-19FF-AF40-8E53-43E89C158906}" v="597" dt="2025-10-05T04:07:15.2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47"/>
    <p:restoredTop sz="94607"/>
  </p:normalViewPr>
  <p:slideViewPr>
    <p:cSldViewPr snapToGrid="0">
      <p:cViewPr>
        <p:scale>
          <a:sx n="86" d="100"/>
          <a:sy n="86" d="100"/>
        </p:scale>
        <p:origin x="200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87E13F-3C87-481E-999F-540354C7F9F4}" type="doc">
      <dgm:prSet loTypeId="urn:microsoft.com/office/officeart/2005/8/layout/hProcess11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0F7488E1-8D2D-4311-AE8F-60A3B6711E56}">
      <dgm:prSet phldrT="[Text]" phldr="0" custT="1"/>
      <dgm:spPr/>
      <dgm:t>
        <a:bodyPr/>
        <a:lstStyle/>
        <a:p>
          <a:r>
            <a:rPr lang="en-US" altLang="ko-KR" sz="1200" b="0" i="0" dirty="0">
              <a:solidFill>
                <a:schemeClr val="bg1"/>
              </a:solidFill>
              <a:latin typeface="+mn-lt"/>
            </a:rPr>
            <a:t>Method input</a:t>
          </a:r>
          <a:endParaRPr lang="ko-KR" altLang="en-US" sz="1200" b="0" i="0" dirty="0">
            <a:solidFill>
              <a:schemeClr val="bg1"/>
            </a:solidFill>
            <a:latin typeface="+mn-lt"/>
          </a:endParaRPr>
        </a:p>
      </dgm:t>
    </dgm:pt>
    <dgm:pt modelId="{014E0646-31CA-4AC5-A564-ADDE994553CB}" type="parTrans" cxnId="{E2A6D4B7-9301-4C1F-8648-723FD0107F69}">
      <dgm:prSet/>
      <dgm:spPr/>
      <dgm:t>
        <a:bodyPr/>
        <a:lstStyle/>
        <a:p>
          <a:pPr latinLnBrk="1"/>
          <a:endParaRPr lang="ko-KR" altLang="en-US"/>
        </a:p>
      </dgm:t>
    </dgm:pt>
    <dgm:pt modelId="{016BEBA8-09E3-4DDF-9AD6-95809B653B67}" type="sibTrans" cxnId="{E2A6D4B7-9301-4C1F-8648-723FD0107F69}">
      <dgm:prSet/>
      <dgm:spPr/>
      <dgm:t>
        <a:bodyPr/>
        <a:lstStyle/>
        <a:p>
          <a:pPr latinLnBrk="1"/>
          <a:endParaRPr lang="ko-KR" altLang="en-US"/>
        </a:p>
      </dgm:t>
    </dgm:pt>
    <dgm:pt modelId="{AEB36E3A-F2EB-4923-9AC1-174332D95F1D}">
      <dgm:prSet phldrT="[Text]" phldr="0" custT="1"/>
      <dgm:spPr/>
      <dgm:t>
        <a:bodyPr/>
        <a:lstStyle/>
        <a:p>
          <a:pPr rtl="0"/>
          <a:r>
            <a:rPr lang="en-US" altLang="ko-KR" sz="1300" dirty="0">
              <a:solidFill>
                <a:schemeClr val="bg1"/>
              </a:solidFill>
              <a:latin typeface="+mn-lt"/>
            </a:rPr>
            <a:t>Paper input</a:t>
          </a:r>
        </a:p>
      </dgm:t>
    </dgm:pt>
    <dgm:pt modelId="{ED3DB469-7786-4CD3-BF4F-8DD8C00AC0CD}" type="parTrans" cxnId="{CEAE387C-FEB0-46B5-9EB3-3C5626E52198}">
      <dgm:prSet/>
      <dgm:spPr/>
      <dgm:t>
        <a:bodyPr/>
        <a:lstStyle/>
        <a:p>
          <a:pPr latinLnBrk="1"/>
          <a:endParaRPr lang="ko-KR" altLang="en-US"/>
        </a:p>
      </dgm:t>
    </dgm:pt>
    <dgm:pt modelId="{33F4008A-1FB1-4092-91F1-E1E10817E644}" type="sibTrans" cxnId="{CEAE387C-FEB0-46B5-9EB3-3C5626E52198}">
      <dgm:prSet/>
      <dgm:spPr/>
      <dgm:t>
        <a:bodyPr/>
        <a:lstStyle/>
        <a:p>
          <a:pPr latinLnBrk="1"/>
          <a:endParaRPr lang="ko-KR" altLang="en-US"/>
        </a:p>
      </dgm:t>
    </dgm:pt>
    <dgm:pt modelId="{FAAE8302-28EB-2246-B693-22BA8B407333}">
      <dgm:prSet custT="1"/>
      <dgm:spPr/>
      <dgm:t>
        <a:bodyPr/>
        <a:lstStyle/>
        <a:p>
          <a:pPr latinLnBrk="1"/>
          <a:r>
            <a:rPr lang="en-US" altLang="ko-KR" sz="1300" b="0" i="0" dirty="0">
              <a:solidFill>
                <a:schemeClr val="bg1"/>
              </a:solidFill>
              <a:latin typeface="+mn-lt"/>
            </a:rPr>
            <a:t>Build Data base</a:t>
          </a:r>
          <a:endParaRPr lang="ko-KR" altLang="en-US" sz="1300" b="0" i="0" dirty="0">
            <a:solidFill>
              <a:schemeClr val="bg1"/>
            </a:solidFill>
            <a:latin typeface="+mn-lt"/>
          </a:endParaRPr>
        </a:p>
      </dgm:t>
    </dgm:pt>
    <dgm:pt modelId="{F94E818F-5489-0548-AA8E-0BF4A76E51D2}" type="parTrans" cxnId="{8D96B150-8302-6F4C-8A51-F9AB607417AC}">
      <dgm:prSet/>
      <dgm:spPr/>
      <dgm:t>
        <a:bodyPr/>
        <a:lstStyle/>
        <a:p>
          <a:pPr latinLnBrk="1"/>
          <a:endParaRPr lang="ko-KR" altLang="en-US"/>
        </a:p>
      </dgm:t>
    </dgm:pt>
    <dgm:pt modelId="{C1AFEEC4-FFA1-FF43-B689-B1C3C5CAB9EB}" type="sibTrans" cxnId="{8D96B150-8302-6F4C-8A51-F9AB607417AC}">
      <dgm:prSet/>
      <dgm:spPr/>
      <dgm:t>
        <a:bodyPr/>
        <a:lstStyle/>
        <a:p>
          <a:pPr latinLnBrk="1"/>
          <a:endParaRPr lang="ko-KR" altLang="en-US"/>
        </a:p>
      </dgm:t>
    </dgm:pt>
    <dgm:pt modelId="{EEA7579A-8407-CA46-A862-7517EAB09AA3}">
      <dgm:prSet custT="1"/>
      <dgm:spPr/>
      <dgm:t>
        <a:bodyPr/>
        <a:lstStyle/>
        <a:p>
          <a:pPr latinLnBrk="1"/>
          <a:r>
            <a:rPr lang="en-US" altLang="ko-KR" sz="1300" b="0" i="0" dirty="0">
              <a:solidFill>
                <a:schemeClr val="bg1"/>
              </a:solidFill>
              <a:latin typeface="+mn-lt"/>
            </a:rPr>
            <a:t>Personal Data input</a:t>
          </a:r>
          <a:endParaRPr lang="ko-KR" altLang="en-US" sz="1300" b="0" i="0" dirty="0">
            <a:solidFill>
              <a:schemeClr val="bg1"/>
            </a:solidFill>
            <a:latin typeface="+mn-lt"/>
          </a:endParaRPr>
        </a:p>
      </dgm:t>
    </dgm:pt>
    <dgm:pt modelId="{9ACE2206-B0B2-5749-98D5-8576C9DC41BC}" type="parTrans" cxnId="{003FB600-4285-0F40-8DB2-B2A55F79B4FD}">
      <dgm:prSet/>
      <dgm:spPr/>
      <dgm:t>
        <a:bodyPr/>
        <a:lstStyle/>
        <a:p>
          <a:pPr latinLnBrk="1"/>
          <a:endParaRPr lang="ko-KR" altLang="en-US"/>
        </a:p>
      </dgm:t>
    </dgm:pt>
    <dgm:pt modelId="{82365C91-A659-4D42-A12B-E7E92EDE2B01}" type="sibTrans" cxnId="{003FB600-4285-0F40-8DB2-B2A55F79B4FD}">
      <dgm:prSet/>
      <dgm:spPr/>
      <dgm:t>
        <a:bodyPr/>
        <a:lstStyle/>
        <a:p>
          <a:pPr latinLnBrk="1"/>
          <a:endParaRPr lang="ko-KR" altLang="en-US"/>
        </a:p>
      </dgm:t>
    </dgm:pt>
    <dgm:pt modelId="{17542B26-68CC-B242-84ED-0CDC88E33D62}">
      <dgm:prSet custT="1"/>
      <dgm:spPr/>
      <dgm:t>
        <a:bodyPr/>
        <a:lstStyle/>
        <a:p>
          <a:pPr latinLnBrk="1"/>
          <a:r>
            <a:rPr lang="en-US" altLang="ko-KR" sz="1300" b="0" i="0" dirty="0">
              <a:solidFill>
                <a:schemeClr val="bg1"/>
              </a:solidFill>
              <a:latin typeface="+mn-lt"/>
            </a:rPr>
            <a:t>Personal Food Output by Database and Health Data</a:t>
          </a:r>
        </a:p>
      </dgm:t>
    </dgm:pt>
    <dgm:pt modelId="{F69B8284-84E8-914A-83B6-B24C9E9FB339}" type="parTrans" cxnId="{960948CA-7DC1-C248-80F2-F2FEB1FD8954}">
      <dgm:prSet/>
      <dgm:spPr/>
      <dgm:t>
        <a:bodyPr/>
        <a:lstStyle/>
        <a:p>
          <a:pPr latinLnBrk="1"/>
          <a:endParaRPr lang="ko-KR" altLang="en-US"/>
        </a:p>
      </dgm:t>
    </dgm:pt>
    <dgm:pt modelId="{0686362B-8734-CD49-B5DB-272627936B94}" type="sibTrans" cxnId="{960948CA-7DC1-C248-80F2-F2FEB1FD8954}">
      <dgm:prSet/>
      <dgm:spPr/>
      <dgm:t>
        <a:bodyPr/>
        <a:lstStyle/>
        <a:p>
          <a:pPr latinLnBrk="1"/>
          <a:endParaRPr lang="ko-KR" altLang="en-US"/>
        </a:p>
      </dgm:t>
    </dgm:pt>
    <dgm:pt modelId="{9287AF07-2D8E-4650-AE04-85BF6922245C}" type="pres">
      <dgm:prSet presAssocID="{8E87E13F-3C87-481E-999F-540354C7F9F4}" presName="Name0" presStyleCnt="0">
        <dgm:presLayoutVars>
          <dgm:dir/>
          <dgm:resizeHandles val="exact"/>
        </dgm:presLayoutVars>
      </dgm:prSet>
      <dgm:spPr/>
    </dgm:pt>
    <dgm:pt modelId="{2185076F-904A-488B-96FB-4C91B81D40DE}" type="pres">
      <dgm:prSet presAssocID="{8E87E13F-3C87-481E-999F-540354C7F9F4}" presName="arrow" presStyleLbl="bgShp" presStyleIdx="0" presStyleCnt="1" custScaleY="110275" custLinFactNeighborX="-1251" custLinFactNeighborY="5571"/>
      <dgm:spPr/>
    </dgm:pt>
    <dgm:pt modelId="{0254A10B-B44F-470E-BAB1-1A1EA1BCC52A}" type="pres">
      <dgm:prSet presAssocID="{8E87E13F-3C87-481E-999F-540354C7F9F4}" presName="points" presStyleCnt="0"/>
      <dgm:spPr/>
    </dgm:pt>
    <dgm:pt modelId="{7B2F25D8-67CD-4E4D-A3D0-B55FE4BB5DC6}" type="pres">
      <dgm:prSet presAssocID="{0F7488E1-8D2D-4311-AE8F-60A3B6711E56}" presName="compositeA" presStyleCnt="0"/>
      <dgm:spPr/>
    </dgm:pt>
    <dgm:pt modelId="{4B24E74E-29D5-41F3-B1B8-31FBF7108A90}" type="pres">
      <dgm:prSet presAssocID="{0F7488E1-8D2D-4311-AE8F-60A3B6711E56}" presName="textA" presStyleLbl="revTx" presStyleIdx="0" presStyleCnt="5" custScaleX="169977">
        <dgm:presLayoutVars>
          <dgm:bulletEnabled val="1"/>
        </dgm:presLayoutVars>
      </dgm:prSet>
      <dgm:spPr/>
    </dgm:pt>
    <dgm:pt modelId="{E24EAF94-DE6D-460B-A5CD-23878D6B9CD7}" type="pres">
      <dgm:prSet presAssocID="{0F7488E1-8D2D-4311-AE8F-60A3B6711E56}" presName="circleA" presStyleLbl="node1" presStyleIdx="0" presStyleCnt="5"/>
      <dgm:spPr/>
    </dgm:pt>
    <dgm:pt modelId="{CE61498D-B38E-4B87-8F14-088B4BBB10B5}" type="pres">
      <dgm:prSet presAssocID="{0F7488E1-8D2D-4311-AE8F-60A3B6711E56}" presName="spaceA" presStyleCnt="0"/>
      <dgm:spPr/>
    </dgm:pt>
    <dgm:pt modelId="{3B2D3EFF-1CC7-4898-AEEB-D43862F49EED}" type="pres">
      <dgm:prSet presAssocID="{016BEBA8-09E3-4DDF-9AD6-95809B653B67}" presName="space" presStyleCnt="0"/>
      <dgm:spPr/>
    </dgm:pt>
    <dgm:pt modelId="{B235327C-76B1-4781-B466-C0AD31D97C5B}" type="pres">
      <dgm:prSet presAssocID="{AEB36E3A-F2EB-4923-9AC1-174332D95F1D}" presName="compositeB" presStyleCnt="0"/>
      <dgm:spPr/>
    </dgm:pt>
    <dgm:pt modelId="{BE99B73E-E531-439D-BA3B-77E2BB995E84}" type="pres">
      <dgm:prSet presAssocID="{AEB36E3A-F2EB-4923-9AC1-174332D95F1D}" presName="textB" presStyleLbl="revTx" presStyleIdx="1" presStyleCnt="5" custScaleX="159677">
        <dgm:presLayoutVars>
          <dgm:bulletEnabled val="1"/>
        </dgm:presLayoutVars>
      </dgm:prSet>
      <dgm:spPr/>
    </dgm:pt>
    <dgm:pt modelId="{9BD7836E-1E33-42FA-A07D-E07A494280DE}" type="pres">
      <dgm:prSet presAssocID="{AEB36E3A-F2EB-4923-9AC1-174332D95F1D}" presName="circleB" presStyleLbl="node1" presStyleIdx="1" presStyleCnt="5"/>
      <dgm:spPr/>
    </dgm:pt>
    <dgm:pt modelId="{AA3A32E7-309D-4E07-8027-6850473B9AC9}" type="pres">
      <dgm:prSet presAssocID="{AEB36E3A-F2EB-4923-9AC1-174332D95F1D}" presName="spaceB" presStyleCnt="0"/>
      <dgm:spPr/>
    </dgm:pt>
    <dgm:pt modelId="{8DE00B72-854C-1343-9262-6AD9DDDBA601}" type="pres">
      <dgm:prSet presAssocID="{33F4008A-1FB1-4092-91F1-E1E10817E644}" presName="space" presStyleCnt="0"/>
      <dgm:spPr/>
    </dgm:pt>
    <dgm:pt modelId="{C728F50D-402A-C842-B58E-EE85CCDA78C1}" type="pres">
      <dgm:prSet presAssocID="{FAAE8302-28EB-2246-B693-22BA8B407333}" presName="compositeA" presStyleCnt="0"/>
      <dgm:spPr/>
    </dgm:pt>
    <dgm:pt modelId="{9ABC8F36-459E-F74A-A441-A70CDF2A24C2}" type="pres">
      <dgm:prSet presAssocID="{FAAE8302-28EB-2246-B693-22BA8B407333}" presName="textA" presStyleLbl="revTx" presStyleIdx="2" presStyleCnt="5" custScaleX="187251">
        <dgm:presLayoutVars>
          <dgm:bulletEnabled val="1"/>
        </dgm:presLayoutVars>
      </dgm:prSet>
      <dgm:spPr/>
    </dgm:pt>
    <dgm:pt modelId="{2731F3DB-68C4-044A-AFAE-01EBD933EF47}" type="pres">
      <dgm:prSet presAssocID="{FAAE8302-28EB-2246-B693-22BA8B407333}" presName="circleA" presStyleLbl="node1" presStyleIdx="2" presStyleCnt="5"/>
      <dgm:spPr/>
    </dgm:pt>
    <dgm:pt modelId="{59FE9A95-4BD8-5B4E-84B6-1C21337883D9}" type="pres">
      <dgm:prSet presAssocID="{FAAE8302-28EB-2246-B693-22BA8B407333}" presName="spaceA" presStyleCnt="0"/>
      <dgm:spPr/>
    </dgm:pt>
    <dgm:pt modelId="{B4394216-0A33-A547-829C-5842D5604DA2}" type="pres">
      <dgm:prSet presAssocID="{C1AFEEC4-FFA1-FF43-B689-B1C3C5CAB9EB}" presName="space" presStyleCnt="0"/>
      <dgm:spPr/>
    </dgm:pt>
    <dgm:pt modelId="{2EB620DF-145C-974E-8008-FF6D9DC58BD2}" type="pres">
      <dgm:prSet presAssocID="{EEA7579A-8407-CA46-A862-7517EAB09AA3}" presName="compositeB" presStyleCnt="0"/>
      <dgm:spPr/>
    </dgm:pt>
    <dgm:pt modelId="{21BCD540-2DBE-5449-B328-0548E2AB5798}" type="pres">
      <dgm:prSet presAssocID="{EEA7579A-8407-CA46-A862-7517EAB09AA3}" presName="textB" presStyleLbl="revTx" presStyleIdx="3" presStyleCnt="5" custScaleX="171880">
        <dgm:presLayoutVars>
          <dgm:bulletEnabled val="1"/>
        </dgm:presLayoutVars>
      </dgm:prSet>
      <dgm:spPr/>
    </dgm:pt>
    <dgm:pt modelId="{6106CF16-25D9-3E40-809C-2B69A9414363}" type="pres">
      <dgm:prSet presAssocID="{EEA7579A-8407-CA46-A862-7517EAB09AA3}" presName="circleB" presStyleLbl="node1" presStyleIdx="3" presStyleCnt="5"/>
      <dgm:spPr/>
    </dgm:pt>
    <dgm:pt modelId="{BB6E6078-D7CF-DE48-ABB5-CFE3B90752EA}" type="pres">
      <dgm:prSet presAssocID="{EEA7579A-8407-CA46-A862-7517EAB09AA3}" presName="spaceB" presStyleCnt="0"/>
      <dgm:spPr/>
    </dgm:pt>
    <dgm:pt modelId="{F09E504E-1655-E048-A29D-6D56F3EF7924}" type="pres">
      <dgm:prSet presAssocID="{82365C91-A659-4D42-A12B-E7E92EDE2B01}" presName="space" presStyleCnt="0"/>
      <dgm:spPr/>
    </dgm:pt>
    <dgm:pt modelId="{BB26C060-63BE-8D43-B45B-2A1567080958}" type="pres">
      <dgm:prSet presAssocID="{17542B26-68CC-B242-84ED-0CDC88E33D62}" presName="compositeA" presStyleCnt="0"/>
      <dgm:spPr/>
    </dgm:pt>
    <dgm:pt modelId="{FB47A95B-C861-4442-8D24-57F1C54C957C}" type="pres">
      <dgm:prSet presAssocID="{17542B26-68CC-B242-84ED-0CDC88E33D62}" presName="textA" presStyleLbl="revTx" presStyleIdx="4" presStyleCnt="5" custScaleX="287056">
        <dgm:presLayoutVars>
          <dgm:bulletEnabled val="1"/>
        </dgm:presLayoutVars>
      </dgm:prSet>
      <dgm:spPr/>
    </dgm:pt>
    <dgm:pt modelId="{C3E19A38-D7C1-884D-AA86-1B6888BA326A}" type="pres">
      <dgm:prSet presAssocID="{17542B26-68CC-B242-84ED-0CDC88E33D62}" presName="circleA" presStyleLbl="node1" presStyleIdx="4" presStyleCnt="5"/>
      <dgm:spPr/>
    </dgm:pt>
    <dgm:pt modelId="{3CE1E8C7-2464-CA48-AF2A-7C463171837F}" type="pres">
      <dgm:prSet presAssocID="{17542B26-68CC-B242-84ED-0CDC88E33D62}" presName="spaceA" presStyleCnt="0"/>
      <dgm:spPr/>
    </dgm:pt>
  </dgm:ptLst>
  <dgm:cxnLst>
    <dgm:cxn modelId="{003FB600-4285-0F40-8DB2-B2A55F79B4FD}" srcId="{8E87E13F-3C87-481E-999F-540354C7F9F4}" destId="{EEA7579A-8407-CA46-A862-7517EAB09AA3}" srcOrd="3" destOrd="0" parTransId="{9ACE2206-B0B2-5749-98D5-8576C9DC41BC}" sibTransId="{82365C91-A659-4D42-A12B-E7E92EDE2B01}"/>
    <dgm:cxn modelId="{249C0026-BC0B-3441-8FAE-28051A325D45}" type="presOf" srcId="{17542B26-68CC-B242-84ED-0CDC88E33D62}" destId="{FB47A95B-C861-4442-8D24-57F1C54C957C}" srcOrd="0" destOrd="0" presId="urn:microsoft.com/office/officeart/2005/8/layout/hProcess11"/>
    <dgm:cxn modelId="{AD8B2F31-2DAA-42C8-B570-9B1272D3C017}" type="presOf" srcId="{AEB36E3A-F2EB-4923-9AC1-174332D95F1D}" destId="{BE99B73E-E531-439D-BA3B-77E2BB995E84}" srcOrd="0" destOrd="0" presId="urn:microsoft.com/office/officeart/2005/8/layout/hProcess11"/>
    <dgm:cxn modelId="{8D96B150-8302-6F4C-8A51-F9AB607417AC}" srcId="{8E87E13F-3C87-481E-999F-540354C7F9F4}" destId="{FAAE8302-28EB-2246-B693-22BA8B407333}" srcOrd="2" destOrd="0" parTransId="{F94E818F-5489-0548-AA8E-0BF4A76E51D2}" sibTransId="{C1AFEEC4-FFA1-FF43-B689-B1C3C5CAB9EB}"/>
    <dgm:cxn modelId="{CEAE387C-FEB0-46B5-9EB3-3C5626E52198}" srcId="{8E87E13F-3C87-481E-999F-540354C7F9F4}" destId="{AEB36E3A-F2EB-4923-9AC1-174332D95F1D}" srcOrd="1" destOrd="0" parTransId="{ED3DB469-7786-4CD3-BF4F-8DD8C00AC0CD}" sibTransId="{33F4008A-1FB1-4092-91F1-E1E10817E644}"/>
    <dgm:cxn modelId="{BB8A209C-B147-495C-9523-A8C28E78D726}" type="presOf" srcId="{0F7488E1-8D2D-4311-AE8F-60A3B6711E56}" destId="{4B24E74E-29D5-41F3-B1B8-31FBF7108A90}" srcOrd="0" destOrd="0" presId="urn:microsoft.com/office/officeart/2005/8/layout/hProcess11"/>
    <dgm:cxn modelId="{A3F0F4A0-64ED-45CF-9637-441883C9AEB4}" type="presOf" srcId="{8E87E13F-3C87-481E-999F-540354C7F9F4}" destId="{9287AF07-2D8E-4650-AE04-85BF6922245C}" srcOrd="0" destOrd="0" presId="urn:microsoft.com/office/officeart/2005/8/layout/hProcess11"/>
    <dgm:cxn modelId="{524855A7-49F3-B347-9C80-4C297B714084}" type="presOf" srcId="{FAAE8302-28EB-2246-B693-22BA8B407333}" destId="{9ABC8F36-459E-F74A-A441-A70CDF2A24C2}" srcOrd="0" destOrd="0" presId="urn:microsoft.com/office/officeart/2005/8/layout/hProcess11"/>
    <dgm:cxn modelId="{E2A6D4B7-9301-4C1F-8648-723FD0107F69}" srcId="{8E87E13F-3C87-481E-999F-540354C7F9F4}" destId="{0F7488E1-8D2D-4311-AE8F-60A3B6711E56}" srcOrd="0" destOrd="0" parTransId="{014E0646-31CA-4AC5-A564-ADDE994553CB}" sibTransId="{016BEBA8-09E3-4DDF-9AD6-95809B653B67}"/>
    <dgm:cxn modelId="{960948CA-7DC1-C248-80F2-F2FEB1FD8954}" srcId="{8E87E13F-3C87-481E-999F-540354C7F9F4}" destId="{17542B26-68CC-B242-84ED-0CDC88E33D62}" srcOrd="4" destOrd="0" parTransId="{F69B8284-84E8-914A-83B6-B24C9E9FB339}" sibTransId="{0686362B-8734-CD49-B5DB-272627936B94}"/>
    <dgm:cxn modelId="{2A6416D9-7A3C-8E44-812A-C2BE3A724E8F}" type="presOf" srcId="{EEA7579A-8407-CA46-A862-7517EAB09AA3}" destId="{21BCD540-2DBE-5449-B328-0548E2AB5798}" srcOrd="0" destOrd="0" presId="urn:microsoft.com/office/officeart/2005/8/layout/hProcess11"/>
    <dgm:cxn modelId="{66796BF3-46CD-405C-A185-03AE669C577B}" type="presParOf" srcId="{9287AF07-2D8E-4650-AE04-85BF6922245C}" destId="{2185076F-904A-488B-96FB-4C91B81D40DE}" srcOrd="0" destOrd="0" presId="urn:microsoft.com/office/officeart/2005/8/layout/hProcess11"/>
    <dgm:cxn modelId="{CDF106FF-E740-45F2-936C-759834523134}" type="presParOf" srcId="{9287AF07-2D8E-4650-AE04-85BF6922245C}" destId="{0254A10B-B44F-470E-BAB1-1A1EA1BCC52A}" srcOrd="1" destOrd="0" presId="urn:microsoft.com/office/officeart/2005/8/layout/hProcess11"/>
    <dgm:cxn modelId="{18081EF6-F2D3-4C99-88DB-2EF0ECE9C05D}" type="presParOf" srcId="{0254A10B-B44F-470E-BAB1-1A1EA1BCC52A}" destId="{7B2F25D8-67CD-4E4D-A3D0-B55FE4BB5DC6}" srcOrd="0" destOrd="0" presId="urn:microsoft.com/office/officeart/2005/8/layout/hProcess11"/>
    <dgm:cxn modelId="{F2EC951F-BA9C-4528-9220-ED89CAAE9686}" type="presParOf" srcId="{7B2F25D8-67CD-4E4D-A3D0-B55FE4BB5DC6}" destId="{4B24E74E-29D5-41F3-B1B8-31FBF7108A90}" srcOrd="0" destOrd="0" presId="urn:microsoft.com/office/officeart/2005/8/layout/hProcess11"/>
    <dgm:cxn modelId="{9085FB73-BAC3-4764-A5E5-2CA951C2ACF1}" type="presParOf" srcId="{7B2F25D8-67CD-4E4D-A3D0-B55FE4BB5DC6}" destId="{E24EAF94-DE6D-460B-A5CD-23878D6B9CD7}" srcOrd="1" destOrd="0" presId="urn:microsoft.com/office/officeart/2005/8/layout/hProcess11"/>
    <dgm:cxn modelId="{E2E61874-61AD-4E37-AE35-4F7FCE91FF64}" type="presParOf" srcId="{7B2F25D8-67CD-4E4D-A3D0-B55FE4BB5DC6}" destId="{CE61498D-B38E-4B87-8F14-088B4BBB10B5}" srcOrd="2" destOrd="0" presId="urn:microsoft.com/office/officeart/2005/8/layout/hProcess11"/>
    <dgm:cxn modelId="{240B1979-7754-425A-8E79-D2D490227D6D}" type="presParOf" srcId="{0254A10B-B44F-470E-BAB1-1A1EA1BCC52A}" destId="{3B2D3EFF-1CC7-4898-AEEB-D43862F49EED}" srcOrd="1" destOrd="0" presId="urn:microsoft.com/office/officeart/2005/8/layout/hProcess11"/>
    <dgm:cxn modelId="{42886BEF-650B-4448-8841-68C6654DB57B}" type="presParOf" srcId="{0254A10B-B44F-470E-BAB1-1A1EA1BCC52A}" destId="{B235327C-76B1-4781-B466-C0AD31D97C5B}" srcOrd="2" destOrd="0" presId="urn:microsoft.com/office/officeart/2005/8/layout/hProcess11"/>
    <dgm:cxn modelId="{32C80C8B-752B-41CC-B0BB-4889F65E22A2}" type="presParOf" srcId="{B235327C-76B1-4781-B466-C0AD31D97C5B}" destId="{BE99B73E-E531-439D-BA3B-77E2BB995E84}" srcOrd="0" destOrd="0" presId="urn:microsoft.com/office/officeart/2005/8/layout/hProcess11"/>
    <dgm:cxn modelId="{D8636DBC-1C05-437B-8668-97A0D99463DD}" type="presParOf" srcId="{B235327C-76B1-4781-B466-C0AD31D97C5B}" destId="{9BD7836E-1E33-42FA-A07D-E07A494280DE}" srcOrd="1" destOrd="0" presId="urn:microsoft.com/office/officeart/2005/8/layout/hProcess11"/>
    <dgm:cxn modelId="{B1E24A41-41FD-4842-A16A-7B88B73EFBC5}" type="presParOf" srcId="{B235327C-76B1-4781-B466-C0AD31D97C5B}" destId="{AA3A32E7-309D-4E07-8027-6850473B9AC9}" srcOrd="2" destOrd="0" presId="urn:microsoft.com/office/officeart/2005/8/layout/hProcess11"/>
    <dgm:cxn modelId="{5CBD9783-76A6-D848-9842-6B429C7762A9}" type="presParOf" srcId="{0254A10B-B44F-470E-BAB1-1A1EA1BCC52A}" destId="{8DE00B72-854C-1343-9262-6AD9DDDBA601}" srcOrd="3" destOrd="0" presId="urn:microsoft.com/office/officeart/2005/8/layout/hProcess11"/>
    <dgm:cxn modelId="{E492C823-EA14-F148-9D2B-56E75CFC5A87}" type="presParOf" srcId="{0254A10B-B44F-470E-BAB1-1A1EA1BCC52A}" destId="{C728F50D-402A-C842-B58E-EE85CCDA78C1}" srcOrd="4" destOrd="0" presId="urn:microsoft.com/office/officeart/2005/8/layout/hProcess11"/>
    <dgm:cxn modelId="{336A3FF5-ED57-F34F-8612-BA6071D41861}" type="presParOf" srcId="{C728F50D-402A-C842-B58E-EE85CCDA78C1}" destId="{9ABC8F36-459E-F74A-A441-A70CDF2A24C2}" srcOrd="0" destOrd="0" presId="urn:microsoft.com/office/officeart/2005/8/layout/hProcess11"/>
    <dgm:cxn modelId="{4B2D4557-AB97-6F4B-A901-B6F7734E00BD}" type="presParOf" srcId="{C728F50D-402A-C842-B58E-EE85CCDA78C1}" destId="{2731F3DB-68C4-044A-AFAE-01EBD933EF47}" srcOrd="1" destOrd="0" presId="urn:microsoft.com/office/officeart/2005/8/layout/hProcess11"/>
    <dgm:cxn modelId="{B7F3EDAC-DD29-7F43-BD4E-A84F78CB7C9A}" type="presParOf" srcId="{C728F50D-402A-C842-B58E-EE85CCDA78C1}" destId="{59FE9A95-4BD8-5B4E-84B6-1C21337883D9}" srcOrd="2" destOrd="0" presId="urn:microsoft.com/office/officeart/2005/8/layout/hProcess11"/>
    <dgm:cxn modelId="{1BE13F16-B7CE-4A41-B7DC-69A5BDF982DE}" type="presParOf" srcId="{0254A10B-B44F-470E-BAB1-1A1EA1BCC52A}" destId="{B4394216-0A33-A547-829C-5842D5604DA2}" srcOrd="5" destOrd="0" presId="urn:microsoft.com/office/officeart/2005/8/layout/hProcess11"/>
    <dgm:cxn modelId="{8C4795ED-C3B1-0A42-89DA-C3CBBF2C372A}" type="presParOf" srcId="{0254A10B-B44F-470E-BAB1-1A1EA1BCC52A}" destId="{2EB620DF-145C-974E-8008-FF6D9DC58BD2}" srcOrd="6" destOrd="0" presId="urn:microsoft.com/office/officeart/2005/8/layout/hProcess11"/>
    <dgm:cxn modelId="{AB2ABA18-D8D2-5641-AAB4-E7F19BD9B478}" type="presParOf" srcId="{2EB620DF-145C-974E-8008-FF6D9DC58BD2}" destId="{21BCD540-2DBE-5449-B328-0548E2AB5798}" srcOrd="0" destOrd="0" presId="urn:microsoft.com/office/officeart/2005/8/layout/hProcess11"/>
    <dgm:cxn modelId="{F5A76815-CC3B-A749-8849-D43C1B2662CE}" type="presParOf" srcId="{2EB620DF-145C-974E-8008-FF6D9DC58BD2}" destId="{6106CF16-25D9-3E40-809C-2B69A9414363}" srcOrd="1" destOrd="0" presId="urn:microsoft.com/office/officeart/2005/8/layout/hProcess11"/>
    <dgm:cxn modelId="{C5E91A21-1F97-644D-B16C-291945E38E98}" type="presParOf" srcId="{2EB620DF-145C-974E-8008-FF6D9DC58BD2}" destId="{BB6E6078-D7CF-DE48-ABB5-CFE3B90752EA}" srcOrd="2" destOrd="0" presId="urn:microsoft.com/office/officeart/2005/8/layout/hProcess11"/>
    <dgm:cxn modelId="{365C87E2-1DA3-E04F-99DC-6DEEB0B0BF4C}" type="presParOf" srcId="{0254A10B-B44F-470E-BAB1-1A1EA1BCC52A}" destId="{F09E504E-1655-E048-A29D-6D56F3EF7924}" srcOrd="7" destOrd="0" presId="urn:microsoft.com/office/officeart/2005/8/layout/hProcess11"/>
    <dgm:cxn modelId="{97462BDB-892C-894E-B871-D2DBD57BA0EB}" type="presParOf" srcId="{0254A10B-B44F-470E-BAB1-1A1EA1BCC52A}" destId="{BB26C060-63BE-8D43-B45B-2A1567080958}" srcOrd="8" destOrd="0" presId="urn:microsoft.com/office/officeart/2005/8/layout/hProcess11"/>
    <dgm:cxn modelId="{E37407E1-1959-B448-994E-9B06A13DB076}" type="presParOf" srcId="{BB26C060-63BE-8D43-B45B-2A1567080958}" destId="{FB47A95B-C861-4442-8D24-57F1C54C957C}" srcOrd="0" destOrd="0" presId="urn:microsoft.com/office/officeart/2005/8/layout/hProcess11"/>
    <dgm:cxn modelId="{569F7FB7-CE65-0047-B191-E2A314AD315E}" type="presParOf" srcId="{BB26C060-63BE-8D43-B45B-2A1567080958}" destId="{C3E19A38-D7C1-884D-AA86-1B6888BA326A}" srcOrd="1" destOrd="0" presId="urn:microsoft.com/office/officeart/2005/8/layout/hProcess11"/>
    <dgm:cxn modelId="{417ECFB8-767E-A14E-AB51-90B3B9A624D9}" type="presParOf" srcId="{BB26C060-63BE-8D43-B45B-2A1567080958}" destId="{3CE1E8C7-2464-CA48-AF2A-7C463171837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85076F-904A-488B-96FB-4C91B81D40DE}">
      <dsp:nvSpPr>
        <dsp:cNvPr id="0" name=""/>
        <dsp:cNvSpPr/>
      </dsp:nvSpPr>
      <dsp:spPr>
        <a:xfrm>
          <a:off x="0" y="612883"/>
          <a:ext cx="8353777" cy="895963"/>
        </a:xfrm>
        <a:prstGeom prst="notched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B24E74E-29D5-41F3-B1B8-31FBF7108A90}">
      <dsp:nvSpPr>
        <dsp:cNvPr id="0" name=""/>
        <dsp:cNvSpPr/>
      </dsp:nvSpPr>
      <dsp:spPr>
        <a:xfrm>
          <a:off x="2839" y="0"/>
          <a:ext cx="1282322" cy="812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b="0" i="0" kern="1200" dirty="0">
              <a:solidFill>
                <a:schemeClr val="bg1"/>
              </a:solidFill>
              <a:latin typeface="+mn-lt"/>
            </a:rPr>
            <a:t>Method input</a:t>
          </a:r>
          <a:endParaRPr lang="ko-KR" altLang="en-US" sz="1200" b="0" i="0" kern="1200" dirty="0">
            <a:solidFill>
              <a:schemeClr val="bg1"/>
            </a:solidFill>
            <a:latin typeface="+mn-lt"/>
          </a:endParaRPr>
        </a:p>
      </dsp:txBody>
      <dsp:txXfrm>
        <a:off x="2839" y="0"/>
        <a:ext cx="1282322" cy="812481"/>
      </dsp:txXfrm>
    </dsp:sp>
    <dsp:sp modelId="{E24EAF94-DE6D-460B-A5CD-23878D6B9CD7}">
      <dsp:nvSpPr>
        <dsp:cNvPr id="0" name=""/>
        <dsp:cNvSpPr/>
      </dsp:nvSpPr>
      <dsp:spPr>
        <a:xfrm>
          <a:off x="542440" y="914041"/>
          <a:ext cx="203120" cy="203120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99B73E-E531-439D-BA3B-77E2BB995E84}">
      <dsp:nvSpPr>
        <dsp:cNvPr id="0" name=""/>
        <dsp:cNvSpPr/>
      </dsp:nvSpPr>
      <dsp:spPr>
        <a:xfrm>
          <a:off x="1322882" y="1218721"/>
          <a:ext cx="1204618" cy="812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>
              <a:solidFill>
                <a:schemeClr val="bg1"/>
              </a:solidFill>
              <a:latin typeface="+mn-lt"/>
            </a:rPr>
            <a:t>Paper input</a:t>
          </a:r>
        </a:p>
      </dsp:txBody>
      <dsp:txXfrm>
        <a:off x="1322882" y="1218721"/>
        <a:ext cx="1204618" cy="812481"/>
      </dsp:txXfrm>
    </dsp:sp>
    <dsp:sp modelId="{9BD7836E-1E33-42FA-A07D-E07A494280DE}">
      <dsp:nvSpPr>
        <dsp:cNvPr id="0" name=""/>
        <dsp:cNvSpPr/>
      </dsp:nvSpPr>
      <dsp:spPr>
        <a:xfrm>
          <a:off x="1823631" y="914041"/>
          <a:ext cx="203120" cy="203120"/>
        </a:xfrm>
        <a:prstGeom prst="ellipse">
          <a:avLst/>
        </a:prstGeom>
        <a:gradFill rotWithShape="0">
          <a:gsLst>
            <a:gs pos="0">
              <a:schemeClr val="accent4">
                <a:hueOff val="1649984"/>
                <a:satOff val="-7300"/>
                <a:lumOff val="-122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649984"/>
                <a:satOff val="-7300"/>
                <a:lumOff val="-122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649984"/>
                <a:satOff val="-7300"/>
                <a:lumOff val="-122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BC8F36-459E-F74A-A441-A70CDF2A24C2}">
      <dsp:nvSpPr>
        <dsp:cNvPr id="0" name=""/>
        <dsp:cNvSpPr/>
      </dsp:nvSpPr>
      <dsp:spPr>
        <a:xfrm>
          <a:off x="2565221" y="0"/>
          <a:ext cx="1412639" cy="812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b="0" i="0" kern="1200" dirty="0">
              <a:solidFill>
                <a:schemeClr val="bg1"/>
              </a:solidFill>
              <a:latin typeface="+mn-lt"/>
            </a:rPr>
            <a:t>Build Data base</a:t>
          </a:r>
          <a:endParaRPr lang="ko-KR" altLang="en-US" sz="1300" b="0" i="0" kern="1200" dirty="0">
            <a:solidFill>
              <a:schemeClr val="bg1"/>
            </a:solidFill>
            <a:latin typeface="+mn-lt"/>
          </a:endParaRPr>
        </a:p>
      </dsp:txBody>
      <dsp:txXfrm>
        <a:off x="2565221" y="0"/>
        <a:ext cx="1412639" cy="812481"/>
      </dsp:txXfrm>
    </dsp:sp>
    <dsp:sp modelId="{2731F3DB-68C4-044A-AFAE-01EBD933EF47}">
      <dsp:nvSpPr>
        <dsp:cNvPr id="0" name=""/>
        <dsp:cNvSpPr/>
      </dsp:nvSpPr>
      <dsp:spPr>
        <a:xfrm>
          <a:off x="3169981" y="914041"/>
          <a:ext cx="203120" cy="203120"/>
        </a:xfrm>
        <a:prstGeom prst="ellipse">
          <a:avLst/>
        </a:prstGeom>
        <a:gradFill rotWithShape="0">
          <a:gsLst>
            <a:gs pos="0">
              <a:schemeClr val="accent4">
                <a:hueOff val="3299968"/>
                <a:satOff val="-14601"/>
                <a:lumOff val="-24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3299968"/>
                <a:satOff val="-14601"/>
                <a:lumOff val="-24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3299968"/>
                <a:satOff val="-14601"/>
                <a:lumOff val="-24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BCD540-2DBE-5449-B328-0548E2AB5798}">
      <dsp:nvSpPr>
        <dsp:cNvPr id="0" name=""/>
        <dsp:cNvSpPr/>
      </dsp:nvSpPr>
      <dsp:spPr>
        <a:xfrm>
          <a:off x="4015582" y="1218721"/>
          <a:ext cx="1296679" cy="812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b="0" i="0" kern="1200" dirty="0">
              <a:solidFill>
                <a:schemeClr val="bg1"/>
              </a:solidFill>
              <a:latin typeface="+mn-lt"/>
            </a:rPr>
            <a:t>Personal Data input</a:t>
          </a:r>
          <a:endParaRPr lang="ko-KR" altLang="en-US" sz="1300" b="0" i="0" kern="1200" dirty="0">
            <a:solidFill>
              <a:schemeClr val="bg1"/>
            </a:solidFill>
            <a:latin typeface="+mn-lt"/>
          </a:endParaRPr>
        </a:p>
      </dsp:txBody>
      <dsp:txXfrm>
        <a:off x="4015582" y="1218721"/>
        <a:ext cx="1296679" cy="812481"/>
      </dsp:txXfrm>
    </dsp:sp>
    <dsp:sp modelId="{6106CF16-25D9-3E40-809C-2B69A9414363}">
      <dsp:nvSpPr>
        <dsp:cNvPr id="0" name=""/>
        <dsp:cNvSpPr/>
      </dsp:nvSpPr>
      <dsp:spPr>
        <a:xfrm>
          <a:off x="4562361" y="914041"/>
          <a:ext cx="203120" cy="203120"/>
        </a:xfrm>
        <a:prstGeom prst="ellipse">
          <a:avLst/>
        </a:prstGeom>
        <a:gradFill rotWithShape="0">
          <a:gsLst>
            <a:gs pos="0">
              <a:schemeClr val="accent4">
                <a:hueOff val="4949952"/>
                <a:satOff val="-21901"/>
                <a:lumOff val="-36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49952"/>
                <a:satOff val="-21901"/>
                <a:lumOff val="-36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49952"/>
                <a:satOff val="-21901"/>
                <a:lumOff val="-36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B47A95B-C861-4442-8D24-57F1C54C957C}">
      <dsp:nvSpPr>
        <dsp:cNvPr id="0" name=""/>
        <dsp:cNvSpPr/>
      </dsp:nvSpPr>
      <dsp:spPr>
        <a:xfrm>
          <a:off x="5349981" y="0"/>
          <a:ext cx="2165578" cy="812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b="0" i="0" kern="1200" dirty="0">
              <a:solidFill>
                <a:schemeClr val="bg1"/>
              </a:solidFill>
              <a:latin typeface="+mn-lt"/>
            </a:rPr>
            <a:t>Personal Food Output by Database and Health Data</a:t>
          </a:r>
        </a:p>
      </dsp:txBody>
      <dsp:txXfrm>
        <a:off x="5349981" y="0"/>
        <a:ext cx="2165578" cy="812481"/>
      </dsp:txXfrm>
    </dsp:sp>
    <dsp:sp modelId="{C3E19A38-D7C1-884D-AA86-1B6888BA326A}">
      <dsp:nvSpPr>
        <dsp:cNvPr id="0" name=""/>
        <dsp:cNvSpPr/>
      </dsp:nvSpPr>
      <dsp:spPr>
        <a:xfrm>
          <a:off x="6331210" y="914041"/>
          <a:ext cx="203120" cy="203120"/>
        </a:xfrm>
        <a:prstGeom prst="ellipse">
          <a:avLst/>
        </a:prstGeom>
        <a:gradFill rotWithShape="0">
          <a:gsLst>
            <a:gs pos="0">
              <a:schemeClr val="accent4">
                <a:hueOff val="6599937"/>
                <a:satOff val="-29202"/>
                <a:lumOff val="-49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599937"/>
                <a:satOff val="-29202"/>
                <a:lumOff val="-49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599937"/>
                <a:satOff val="-29202"/>
                <a:lumOff val="-490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EF43D-1F4C-7B48-9495-68FF0EE24895}" type="datetimeFigureOut">
              <a:rPr kumimoji="1" lang="ko-KR" altLang="en-US" smtClean="0"/>
              <a:t>2025. 10. 5.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D8F21-36F8-AD44-B962-4D654C2D84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0941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D8F21-36F8-AD44-B962-4D654C2D8494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8283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041AB-270F-378B-1EB0-53FE52CD8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FC1024-93FE-2FB8-6C8A-22FB107E7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D0E50E-0EAA-F993-0D55-3E69F61F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56AF-1845-C342-9FBA-ECDEEAADB964}" type="datetimeFigureOut">
              <a:rPr kumimoji="1" lang="ko-KR" altLang="en-US" smtClean="0"/>
              <a:t>2025. 10. 5.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5C100F-70E0-FD88-04D6-174C249AE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B2D7E6-C679-D8B3-A90B-48EDD28E1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7FCC-760D-824A-9AF2-DE1F2F0801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6946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84C8F-BD40-A0B7-20DD-F02C7C079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324106-591C-EECB-EED8-7A14504DC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4C4A2B-BD6D-46F7-15B4-62895C717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56AF-1845-C342-9FBA-ECDEEAADB964}" type="datetimeFigureOut">
              <a:rPr kumimoji="1" lang="ko-KR" altLang="en-US" smtClean="0"/>
              <a:t>2025. 10. 5.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E69F8E-427E-CB01-AEBA-6958C7DFD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0DF2FC-9B78-625B-CB28-569014965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7FCC-760D-824A-9AF2-DE1F2F0801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42004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D8A3F0-C9A5-0B6B-DC6E-6CC1B49973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B827E7-C865-8393-E220-789C1F5DC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F63C4-93B7-49A2-9F9A-D1C024C78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56AF-1845-C342-9FBA-ECDEEAADB964}" type="datetimeFigureOut">
              <a:rPr kumimoji="1" lang="ko-KR" altLang="en-US" smtClean="0"/>
              <a:t>2025. 10. 5.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403F49-594E-7740-6FE9-9FB24998F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B3F8AE-8B05-3DC3-FE4E-5E32D510B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7FCC-760D-824A-9AF2-DE1F2F0801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5224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5A46F-4A56-D8FC-F182-1236C57C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E77EF9-D004-FAB5-BC0E-E772A0A8C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31AFC2-EA1E-E6B0-CA78-3D509FB57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56AF-1845-C342-9FBA-ECDEEAADB964}" type="datetimeFigureOut">
              <a:rPr kumimoji="1" lang="ko-KR" altLang="en-US" smtClean="0"/>
              <a:t>2025. 10. 5.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F95592-18D9-1B06-2398-1429D705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FF79F3-551F-58B2-ED0D-0D5F1DF1A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7FCC-760D-824A-9AF2-DE1F2F0801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126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4C8FD-DA7A-EB1C-FF7D-D64D7172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90E105-B6D2-7179-2D97-2F3382780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BF6CC6-3ED7-EC46-948F-661A480A3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56AF-1845-C342-9FBA-ECDEEAADB964}" type="datetimeFigureOut">
              <a:rPr kumimoji="1" lang="ko-KR" altLang="en-US" smtClean="0"/>
              <a:t>2025. 10. 5.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DC1579-9C45-E03D-C19D-3A54B4478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334D15-99D2-C4FE-8A05-315AE6B8D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7FCC-760D-824A-9AF2-DE1F2F0801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1591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8BC3C-A7BB-5999-D040-3ECF2DFDA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06D40E-C4CB-7A6D-3D3D-7E895D96E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097B31-EFE2-07FE-A208-EA6B48194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B6B7D3-5540-46F9-0B8C-693FE78FD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56AF-1845-C342-9FBA-ECDEEAADB964}" type="datetimeFigureOut">
              <a:rPr kumimoji="1" lang="ko-KR" altLang="en-US" smtClean="0"/>
              <a:t>2025. 10. 5.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6D85D0-2C99-7858-0709-EC889C95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1D584E-95C9-19FA-4E60-A9906A4C0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7FCC-760D-824A-9AF2-DE1F2F0801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3374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66F8E-3B69-9AAE-56C4-B16E270F6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CB2A6C-A60F-9746-D9F6-DD8141ACE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91BF95-A62B-9D2E-FEA0-2F5D5F0B0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D43B5EC-D856-1C2C-3B8A-7934E46621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6FCCD8-42D8-1968-2B47-EDDB465AB3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74DE30-CDC5-1875-5A51-89EE6F7E1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56AF-1845-C342-9FBA-ECDEEAADB964}" type="datetimeFigureOut">
              <a:rPr kumimoji="1" lang="ko-KR" altLang="en-US" smtClean="0"/>
              <a:t>2025. 10. 5.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CBFEC6-30C0-0C93-9F19-763D9B719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2DF20D-C1F2-967F-6C8A-F29A78F37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7FCC-760D-824A-9AF2-DE1F2F0801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14775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1372F3-D3F1-A8B0-9A3E-F6FEFDCE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4D22E3-1EFB-D233-CB0E-FDA66A442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56AF-1845-C342-9FBA-ECDEEAADB964}" type="datetimeFigureOut">
              <a:rPr kumimoji="1" lang="ko-KR" altLang="en-US" smtClean="0"/>
              <a:t>2025. 10. 5.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657888-EA9D-FA3A-4061-0755D10F2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24894F-9E3E-F84B-4015-4BDDC4980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7FCC-760D-824A-9AF2-DE1F2F0801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52863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433E78-450A-4F6A-1874-84AE7AC47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56AF-1845-C342-9FBA-ECDEEAADB964}" type="datetimeFigureOut">
              <a:rPr kumimoji="1" lang="ko-KR" altLang="en-US" smtClean="0"/>
              <a:t>2025. 10. 5.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F387037-5AB4-4945-888E-6005B1357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AF454F-2053-690A-95C1-FC6F973FA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7FCC-760D-824A-9AF2-DE1F2F0801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58160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A4311-6AD7-335A-7E62-5C26CA51C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D12D43-D286-0D85-755D-3802BD77A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7DCC-47AF-3861-67A6-EF6B75F17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8557DF-E9CC-2DA9-9293-C6EA18916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56AF-1845-C342-9FBA-ECDEEAADB964}" type="datetimeFigureOut">
              <a:rPr kumimoji="1" lang="ko-KR" altLang="en-US" smtClean="0"/>
              <a:t>2025. 10. 5.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EA0780-237D-6FEE-C280-0CD15B541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AF26A4-A4A1-D53C-D97B-77AA75F49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7FCC-760D-824A-9AF2-DE1F2F0801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58778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3F4E86-58E1-6D44-79EB-C9EFC62A0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B770B5E-C55E-399D-F2F5-EFB8923696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561724-8D36-94CD-E586-935E0BB82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8466BE-6968-9AFB-DAF7-4470BE7BE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56AF-1845-C342-9FBA-ECDEEAADB964}" type="datetimeFigureOut">
              <a:rPr kumimoji="1" lang="ko-KR" altLang="en-US" smtClean="0"/>
              <a:t>2025. 10. 5.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C40BA8-652D-5591-FB5A-BE5F9DEA1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FE6230-5B53-3145-EE20-2341B109B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7FCC-760D-824A-9AF2-DE1F2F0801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05556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9DC562-E4E4-EC63-6668-EA25F880F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81D759-D6CA-66F7-669C-620AD381A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1D568E-6852-FECA-A104-8B0ED22BEB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FE56AF-1845-C342-9FBA-ECDEEAADB964}" type="datetimeFigureOut">
              <a:rPr kumimoji="1" lang="ko-KR" altLang="en-US" smtClean="0"/>
              <a:t>2025. 10. 5.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AC68EE-4ED4-6659-1AA2-52D0860A94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971D5B-2B91-1F86-2878-9FC03174B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747FCC-760D-824A-9AF2-DE1F2F0801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40648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94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A99C0C-3CBF-DFE2-5199-835AD956A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radient background 벡터 - Freepik에서 무료 고품질 벡터를 다운로드하세요 | Freepik">
            <a:extLst>
              <a:ext uri="{FF2B5EF4-FFF2-40B4-BE49-F238E27FC236}">
                <a16:creationId xmlns:a16="http://schemas.microsoft.com/office/drawing/2014/main" id="{796A2FAB-4FC2-E520-F842-8C1ABAEF6E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55" b="7829"/>
          <a:stretch>
            <a:fillRect/>
          </a:stretch>
        </p:blipFill>
        <p:spPr bwMode="auto">
          <a:xfrm>
            <a:off x="0" y="0"/>
            <a:ext cx="12183727" cy="6852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71DCFD-70FC-6299-0D39-7A8550DB6286}"/>
              </a:ext>
            </a:extLst>
          </p:cNvPr>
          <p:cNvSpPr txBox="1"/>
          <p:nvPr/>
        </p:nvSpPr>
        <p:spPr>
          <a:xfrm>
            <a:off x="5574863" y="1796612"/>
            <a:ext cx="1042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>
                <a:ln>
                  <a:solidFill>
                    <a:schemeClr val="bg1">
                      <a:alpha val="8650"/>
                    </a:schemeClr>
                  </a:solidFill>
                </a:ln>
                <a:solidFill>
                  <a:schemeClr val="bg1"/>
                </a:solidFill>
                <a:ea typeface="BM DoHyeon OTF" panose="020B0600000101010101" pitchFamily="34" charset="-127"/>
              </a:rPr>
              <a:t>THE</a:t>
            </a:r>
            <a:endParaRPr kumimoji="1" lang="ko-KR" altLang="en-US" sz="3600" dirty="0">
              <a:ln>
                <a:solidFill>
                  <a:schemeClr val="bg1">
                    <a:alpha val="8650"/>
                  </a:schemeClr>
                </a:solidFill>
              </a:ln>
              <a:solidFill>
                <a:schemeClr val="bg1"/>
              </a:solidFill>
              <a:ea typeface="BM DoHyeon 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6BCCBD-8DFA-0A9A-FB96-28947C9D7A86}"/>
              </a:ext>
            </a:extLst>
          </p:cNvPr>
          <p:cNvSpPr txBox="1"/>
          <p:nvPr/>
        </p:nvSpPr>
        <p:spPr>
          <a:xfrm>
            <a:off x="114503" y="6470048"/>
            <a:ext cx="304096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>
                <a:solidFill>
                  <a:schemeClr val="bg1"/>
                </a:solidFill>
              </a:rPr>
              <a:t>NASA SPACE APP CHALLENGE SEOUL</a:t>
            </a:r>
            <a:endParaRPr kumimoji="1" lang="ko-KR" altLang="en-US" sz="130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727E00-89B3-AD2A-9FC8-0BF618FA2D50}"/>
              </a:ext>
            </a:extLst>
          </p:cNvPr>
          <p:cNvSpPr txBox="1"/>
          <p:nvPr/>
        </p:nvSpPr>
        <p:spPr>
          <a:xfrm>
            <a:off x="4127415" y="2472055"/>
            <a:ext cx="3937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>
                <a:ln>
                  <a:solidFill>
                    <a:schemeClr val="bg1">
                      <a:alpha val="8650"/>
                    </a:schemeClr>
                  </a:solidFill>
                </a:ln>
                <a:solidFill>
                  <a:schemeClr val="bg1"/>
                </a:solidFill>
                <a:ea typeface="BM DoHyeon OTF" panose="020B0600000101010101" pitchFamily="34" charset="-127"/>
              </a:rPr>
              <a:t>ZERO - G DINING</a:t>
            </a:r>
            <a:endParaRPr kumimoji="1" lang="ko-KR" altLang="en-US" sz="3600" dirty="0">
              <a:ln>
                <a:solidFill>
                  <a:schemeClr val="bg1">
                    <a:alpha val="8650"/>
                  </a:schemeClr>
                </a:solidFill>
              </a:ln>
              <a:solidFill>
                <a:schemeClr val="bg1"/>
              </a:solidFill>
              <a:ea typeface="BM DoHyeon 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0CB0F3-2A5F-EF98-FE58-F138090F76F3}"/>
              </a:ext>
            </a:extLst>
          </p:cNvPr>
          <p:cNvSpPr txBox="1"/>
          <p:nvPr/>
        </p:nvSpPr>
        <p:spPr>
          <a:xfrm>
            <a:off x="5332008" y="3190213"/>
            <a:ext cx="1527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>
                <a:ln>
                  <a:solidFill>
                    <a:schemeClr val="bg1">
                      <a:alpha val="8650"/>
                    </a:schemeClr>
                  </a:solidFill>
                </a:ln>
                <a:solidFill>
                  <a:schemeClr val="bg1"/>
                </a:solidFill>
                <a:ea typeface="BM DoHyeon OTF" panose="020B0600000101010101" pitchFamily="34" charset="-127"/>
              </a:rPr>
              <a:t>GUIDE</a:t>
            </a:r>
            <a:endParaRPr kumimoji="1" lang="ko-KR" altLang="en-US" sz="3600" dirty="0">
              <a:ln>
                <a:solidFill>
                  <a:schemeClr val="bg1">
                    <a:alpha val="8650"/>
                  </a:schemeClr>
                </a:solidFill>
              </a:ln>
              <a:solidFill>
                <a:schemeClr val="bg1"/>
              </a:solidFill>
              <a:ea typeface="BM DoHyeon OTF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073A24-1452-4145-2570-681B49F1B197}"/>
              </a:ext>
            </a:extLst>
          </p:cNvPr>
          <p:cNvSpPr txBox="1"/>
          <p:nvPr/>
        </p:nvSpPr>
        <p:spPr>
          <a:xfrm>
            <a:off x="10053097" y="6470048"/>
            <a:ext cx="195560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 dirty="0">
                <a:solidFill>
                  <a:schemeClr val="bg1"/>
                </a:solidFill>
              </a:rPr>
              <a:t>TEAM PROJECT - AERO</a:t>
            </a:r>
            <a:endParaRPr kumimoji="1"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9" name="포인트가 5개인 별[5] 8">
            <a:extLst>
              <a:ext uri="{FF2B5EF4-FFF2-40B4-BE49-F238E27FC236}">
                <a16:creationId xmlns:a16="http://schemas.microsoft.com/office/drawing/2014/main" id="{435E27D5-96F0-CF8F-FA57-87551E4657E1}"/>
              </a:ext>
            </a:extLst>
          </p:cNvPr>
          <p:cNvSpPr/>
          <p:nvPr/>
        </p:nvSpPr>
        <p:spPr>
          <a:xfrm>
            <a:off x="5851451" y="1036484"/>
            <a:ext cx="489098" cy="467832"/>
          </a:xfrm>
          <a:prstGeom prst="star5">
            <a:avLst/>
          </a:prstGeom>
          <a:solidFill>
            <a:srgbClr val="FAD93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원형 9">
            <a:extLst>
              <a:ext uri="{FF2B5EF4-FFF2-40B4-BE49-F238E27FC236}">
                <a16:creationId xmlns:a16="http://schemas.microsoft.com/office/drawing/2014/main" id="{5C229785-E5AA-3330-D24E-9DF6A6075353}"/>
              </a:ext>
            </a:extLst>
          </p:cNvPr>
          <p:cNvSpPr/>
          <p:nvPr/>
        </p:nvSpPr>
        <p:spPr>
          <a:xfrm>
            <a:off x="5837568" y="4152899"/>
            <a:ext cx="574446" cy="577682"/>
          </a:xfrm>
          <a:prstGeom prst="pie">
            <a:avLst>
              <a:gd name="adj1" fmla="val 0"/>
              <a:gd name="adj2" fmla="val 16244659"/>
            </a:avLst>
          </a:prstGeom>
          <a:solidFill>
            <a:srgbClr val="FAD9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FAED368-959C-1602-F7A5-F0A568A939E4}"/>
              </a:ext>
            </a:extLst>
          </p:cNvPr>
          <p:cNvSpPr/>
          <p:nvPr/>
        </p:nvSpPr>
        <p:spPr>
          <a:xfrm>
            <a:off x="5867870" y="4189660"/>
            <a:ext cx="504188" cy="504161"/>
          </a:xfrm>
          <a:prstGeom prst="ellipse">
            <a:avLst/>
          </a:prstGeom>
          <a:solidFill>
            <a:srgbClr val="6C35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DABDA3-2D2E-A61D-BC12-BB75E0CD5584}"/>
              </a:ext>
            </a:extLst>
          </p:cNvPr>
          <p:cNvSpPr txBox="1"/>
          <p:nvPr/>
        </p:nvSpPr>
        <p:spPr>
          <a:xfrm>
            <a:off x="5646581" y="4857493"/>
            <a:ext cx="89883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 dirty="0">
                <a:solidFill>
                  <a:schemeClr val="bg1"/>
                </a:solidFill>
              </a:rPr>
              <a:t>Loading...</a:t>
            </a:r>
            <a:endParaRPr kumimoji="1" lang="ko-KR" alt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499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10000" accel="50000" decel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C8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C24EF2-2657-89FD-8365-30FCBDEB7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75">
            <a:extLst>
              <a:ext uri="{FF2B5EF4-FFF2-40B4-BE49-F238E27FC236}">
                <a16:creationId xmlns:a16="http://schemas.microsoft.com/office/drawing/2014/main" id="{B48CD0CC-DA71-FF6D-0FDB-95AC97FE3B26}"/>
              </a:ext>
            </a:extLst>
          </p:cNvPr>
          <p:cNvSpPr/>
          <p:nvPr/>
        </p:nvSpPr>
        <p:spPr>
          <a:xfrm>
            <a:off x="1463813" y="5660892"/>
            <a:ext cx="9411831" cy="1191174"/>
          </a:xfrm>
          <a:prstGeom prst="rect">
            <a:avLst/>
          </a:prstGeom>
          <a:solidFill>
            <a:srgbClr val="6C35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9E3988A-1FA9-CD21-0519-162515A4D834}"/>
              </a:ext>
            </a:extLst>
          </p:cNvPr>
          <p:cNvSpPr/>
          <p:nvPr/>
        </p:nvSpPr>
        <p:spPr>
          <a:xfrm>
            <a:off x="1463815" y="5230558"/>
            <a:ext cx="9411831" cy="1588593"/>
          </a:xfrm>
          <a:prstGeom prst="rect">
            <a:avLst/>
          </a:prstGeom>
          <a:solidFill>
            <a:srgbClr val="6C35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0C8746-937A-CC86-8B03-468191AB25D7}"/>
              </a:ext>
            </a:extLst>
          </p:cNvPr>
          <p:cNvSpPr/>
          <p:nvPr/>
        </p:nvSpPr>
        <p:spPr>
          <a:xfrm>
            <a:off x="1463817" y="1195984"/>
            <a:ext cx="9411831" cy="5662015"/>
          </a:xfrm>
          <a:prstGeom prst="rect">
            <a:avLst/>
          </a:prstGeom>
          <a:solidFill>
            <a:srgbClr val="6C35C5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5D8B4D-97BB-6945-364D-831CC46FBA58}"/>
              </a:ext>
            </a:extLst>
          </p:cNvPr>
          <p:cNvSpPr txBox="1"/>
          <p:nvPr/>
        </p:nvSpPr>
        <p:spPr>
          <a:xfrm>
            <a:off x="2204272" y="2069316"/>
            <a:ext cx="8053063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" altLang="ko-KR" sz="1300">
                <a:latin typeface="Apple Braille" pitchFamily="2" charset="0"/>
              </a:rPr>
              <a:t>Nutrient deficiency and menu fatigue common in long missions. (NASA 2023)</a:t>
            </a:r>
          </a:p>
        </p:txBody>
      </p:sp>
      <p:pic>
        <p:nvPicPr>
          <p:cNvPr id="1026" name="Picture 2" descr="Gradient background 벡터 - Freepik에서 무료 고품질 벡터를 다운로드하세요 | Freepik">
            <a:extLst>
              <a:ext uri="{FF2B5EF4-FFF2-40B4-BE49-F238E27FC236}">
                <a16:creationId xmlns:a16="http://schemas.microsoft.com/office/drawing/2014/main" id="{5640A438-CF6A-CD1D-3AD4-BEC62BFBF4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55" b="7829"/>
          <a:stretch>
            <a:fillRect/>
          </a:stretch>
        </p:blipFill>
        <p:spPr bwMode="auto">
          <a:xfrm>
            <a:off x="8273" y="22315"/>
            <a:ext cx="12183727" cy="6852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7B4340C-BE4F-FB90-8220-0C666BA0E5FA}"/>
              </a:ext>
            </a:extLst>
          </p:cNvPr>
          <p:cNvSpPr txBox="1"/>
          <p:nvPr/>
        </p:nvSpPr>
        <p:spPr>
          <a:xfrm>
            <a:off x="2204272" y="2476265"/>
            <a:ext cx="8053063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" altLang="ko-KR" sz="1300"/>
              <a:t>Energy intake ↓ 25–30 % vs Earth baseline. (Stein 1999; Douglas 2023)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127759-CED5-45BB-83D1-ABEDDD1049AE}"/>
              </a:ext>
            </a:extLst>
          </p:cNvPr>
          <p:cNvSpPr txBox="1"/>
          <p:nvPr/>
        </p:nvSpPr>
        <p:spPr>
          <a:xfrm>
            <a:off x="2204272" y="2875857"/>
            <a:ext cx="8053063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" altLang="ko-KR" sz="1300"/>
              <a:t>Vitamins C/D/B ↓, protein absorption reduced. (AIAA 2012; Smith 2019)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840955-0969-5BC2-F62F-99F9F39F54DC}"/>
              </a:ext>
            </a:extLst>
          </p:cNvPr>
          <p:cNvSpPr txBox="1"/>
          <p:nvPr/>
        </p:nvSpPr>
        <p:spPr>
          <a:xfrm>
            <a:off x="2204272" y="3282806"/>
            <a:ext cx="8053063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" altLang="ko-KR" sz="1300"/>
              <a:t>Body –2 kg, muscle –5 % during ISS stay. (Le Roux 2024; Stein 1996)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B502B4-9B93-B6CD-0060-B1926EA7D55C}"/>
              </a:ext>
            </a:extLst>
          </p:cNvPr>
          <p:cNvSpPr txBox="1"/>
          <p:nvPr/>
        </p:nvSpPr>
        <p:spPr>
          <a:xfrm>
            <a:off x="2204272" y="3669018"/>
            <a:ext cx="8053063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" altLang="ko-KR" sz="1300"/>
              <a:t>Vitamin C –50 %, B1 –35 % after 6 </a:t>
            </a:r>
            <a:r>
              <a:rPr lang="en" altLang="ko-KR" sz="1300" err="1"/>
              <a:t>mo</a:t>
            </a:r>
            <a:r>
              <a:rPr lang="en" altLang="ko-KR" sz="1300"/>
              <a:t> storage. (Cooper 2017)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40F529-B628-C310-EFDF-BC70F456FED0}"/>
              </a:ext>
            </a:extLst>
          </p:cNvPr>
          <p:cNvSpPr txBox="1"/>
          <p:nvPr/>
        </p:nvSpPr>
        <p:spPr>
          <a:xfrm>
            <a:off x="2204272" y="4075967"/>
            <a:ext cx="8053063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" altLang="ko-KR" sz="1300"/>
              <a:t>Vit D deficiency → bone –2 %/mo. (Smith 2019; NASA Bone Study)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3515B3-0764-8B5D-9CE4-C4674E096010}"/>
              </a:ext>
            </a:extLst>
          </p:cNvPr>
          <p:cNvSpPr txBox="1"/>
          <p:nvPr/>
        </p:nvSpPr>
        <p:spPr>
          <a:xfrm>
            <a:off x="2204272" y="4475559"/>
            <a:ext cx="8053063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" altLang="ko-KR" sz="1300"/>
              <a:t>60 % crew eat less from repetitive menu. (Douglas 2020)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692C9F-60A8-0135-0D1A-F11C77DEE283}"/>
              </a:ext>
            </a:extLst>
          </p:cNvPr>
          <p:cNvSpPr txBox="1"/>
          <p:nvPr/>
        </p:nvSpPr>
        <p:spPr>
          <a:xfrm>
            <a:off x="2204272" y="4882508"/>
            <a:ext cx="8053063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" altLang="ko-KR" sz="1300" dirty="0"/>
              <a:t>EVA = 194 kcal/</a:t>
            </a:r>
            <a:r>
              <a:rPr lang="en" altLang="ko-KR" sz="1300" dirty="0" err="1"/>
              <a:t>hr</a:t>
            </a:r>
            <a:r>
              <a:rPr lang="en" altLang="ko-KR" sz="1300" dirty="0"/>
              <a:t> energy use. (Waligora 1995)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D570ED-9C4E-0358-9A17-C32B1979115D}"/>
              </a:ext>
            </a:extLst>
          </p:cNvPr>
          <p:cNvSpPr txBox="1"/>
          <p:nvPr/>
        </p:nvSpPr>
        <p:spPr>
          <a:xfrm>
            <a:off x="6972358" y="1335176"/>
            <a:ext cx="1124162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>
                <a:latin typeface="Apple Braille" pitchFamily="2" charset="0"/>
              </a:rPr>
              <a:t>Edit</a:t>
            </a:r>
            <a:endParaRPr kumimoji="1" lang="ko-KR" altLang="en-US" sz="1300">
              <a:latin typeface="Apple Braille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F47C2B-B096-9384-1D93-D3F927FC5821}"/>
              </a:ext>
            </a:extLst>
          </p:cNvPr>
          <p:cNvSpPr txBox="1"/>
          <p:nvPr/>
        </p:nvSpPr>
        <p:spPr>
          <a:xfrm>
            <a:off x="8213365" y="1335176"/>
            <a:ext cx="1124162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>
                <a:latin typeface="Apple Braille" pitchFamily="2" charset="0"/>
              </a:rPr>
              <a:t>Done</a:t>
            </a:r>
            <a:endParaRPr kumimoji="1" lang="ko-KR" altLang="en-US" sz="1300">
              <a:latin typeface="Apple Braille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6DA8F3-AD13-7EF0-85FA-4174F3B8D8E5}"/>
              </a:ext>
            </a:extLst>
          </p:cNvPr>
          <p:cNvSpPr txBox="1"/>
          <p:nvPr/>
        </p:nvSpPr>
        <p:spPr>
          <a:xfrm>
            <a:off x="9454372" y="1335176"/>
            <a:ext cx="1124162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>
                <a:latin typeface="Apple Braille" pitchFamily="2" charset="0"/>
              </a:rPr>
              <a:t>Next</a:t>
            </a:r>
            <a:endParaRPr kumimoji="1" lang="ko-KR" altLang="en-US" sz="1300">
              <a:latin typeface="Apple Braille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F712699-8662-7554-AAFC-835655FCEA5F}"/>
              </a:ext>
            </a:extLst>
          </p:cNvPr>
          <p:cNvSpPr txBox="1"/>
          <p:nvPr/>
        </p:nvSpPr>
        <p:spPr>
          <a:xfrm>
            <a:off x="2204272" y="5274679"/>
            <a:ext cx="8053063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" altLang="ko-KR" sz="1300"/>
              <a:t>Antioxidants –60 % during storage. (MDPI 2024)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CF63E62-4E76-462A-1451-3D1485FCA569}"/>
              </a:ext>
            </a:extLst>
          </p:cNvPr>
          <p:cNvSpPr txBox="1"/>
          <p:nvPr/>
        </p:nvSpPr>
        <p:spPr>
          <a:xfrm>
            <a:off x="2204272" y="5681628"/>
            <a:ext cx="8053063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" altLang="ko-KR" sz="1300"/>
              <a:t>C, B1 ↓ severely; B2, E stable. (Cooper 2017)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41ED87A-D14B-B76F-57E7-47731BA123E8}"/>
              </a:ext>
            </a:extLst>
          </p:cNvPr>
          <p:cNvSpPr txBox="1"/>
          <p:nvPr/>
        </p:nvSpPr>
        <p:spPr>
          <a:xfrm>
            <a:off x="2204272" y="6081220"/>
            <a:ext cx="8053063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" altLang="ko-KR" sz="1300"/>
              <a:t>ISS menu 80 % fixed, 20 % personal. (Douglas 2020)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5C71D7D-C30E-1A62-A759-2236EC2DD3C7}"/>
              </a:ext>
            </a:extLst>
          </p:cNvPr>
          <p:cNvSpPr txBox="1"/>
          <p:nvPr/>
        </p:nvSpPr>
        <p:spPr>
          <a:xfrm>
            <a:off x="2204272" y="6488169"/>
            <a:ext cx="8053063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" altLang="ko-KR" sz="1300"/>
              <a:t>Shared meals ↑ team cohesion +25 %. (Landon 2019)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5A9F44-24DC-2D96-3174-E0D51C639C6C}"/>
              </a:ext>
            </a:extLst>
          </p:cNvPr>
          <p:cNvSpPr txBox="1"/>
          <p:nvPr/>
        </p:nvSpPr>
        <p:spPr>
          <a:xfrm>
            <a:off x="2204272" y="6874381"/>
            <a:ext cx="8053063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ko-KR" sz="1300"/>
              <a:t>Microbiome diversity –40 % in microgravity. (</a:t>
            </a:r>
            <a:r>
              <a:rPr lang="en" altLang="ko-KR" sz="1300" err="1"/>
              <a:t>Turroni</a:t>
            </a:r>
            <a:r>
              <a:rPr lang="en" altLang="ko-KR" sz="1300"/>
              <a:t> 2022)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474799C-7EE0-D0FC-A760-DB79C01EFCF7}"/>
              </a:ext>
            </a:extLst>
          </p:cNvPr>
          <p:cNvSpPr txBox="1"/>
          <p:nvPr/>
        </p:nvSpPr>
        <p:spPr>
          <a:xfrm>
            <a:off x="2204272" y="7281330"/>
            <a:ext cx="8053063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ko-KR" sz="1300"/>
              <a:t>Protein loss / negative N-balance. (Stein 1996)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FE62F85-9AFA-47B1-D66F-8D2EAB8CA736}"/>
              </a:ext>
            </a:extLst>
          </p:cNvPr>
          <p:cNvSpPr txBox="1"/>
          <p:nvPr/>
        </p:nvSpPr>
        <p:spPr>
          <a:xfrm>
            <a:off x="2204272" y="7680922"/>
            <a:ext cx="8053063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ko-KR" sz="1300"/>
              <a:t>Space crops: Ca, Mg –20 %. (Nature 2025)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EF9E25B-2332-F262-3BD1-78102F562120}"/>
              </a:ext>
            </a:extLst>
          </p:cNvPr>
          <p:cNvSpPr txBox="1"/>
          <p:nvPr/>
        </p:nvSpPr>
        <p:spPr>
          <a:xfrm>
            <a:off x="2204272" y="8087871"/>
            <a:ext cx="8053063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ko-KR" sz="1300"/>
              <a:t>Veggie: Bok choy &amp; kale grown successfully. (NASA 2021)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0B92D2A-D504-B3DD-6363-1B5A44B9682A}"/>
              </a:ext>
            </a:extLst>
          </p:cNvPr>
          <p:cNvSpPr txBox="1"/>
          <p:nvPr/>
        </p:nvSpPr>
        <p:spPr>
          <a:xfrm>
            <a:off x="2204272" y="8474515"/>
            <a:ext cx="8053063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ko-KR" sz="1300"/>
              <a:t>Polar analog: weight –10 %, Hb &lt; 10. (</a:t>
            </a:r>
            <a:r>
              <a:rPr lang="en" altLang="ko-KR" sz="1300" err="1"/>
              <a:t>Guly</a:t>
            </a:r>
            <a:r>
              <a:rPr lang="en" altLang="ko-KR" sz="1300"/>
              <a:t> 2012; Feeney 1997)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81C74B9-3799-3026-2AA7-6E3F4EB1B98C}"/>
              </a:ext>
            </a:extLst>
          </p:cNvPr>
          <p:cNvSpPr txBox="1"/>
          <p:nvPr/>
        </p:nvSpPr>
        <p:spPr>
          <a:xfrm>
            <a:off x="2204272" y="8881464"/>
            <a:ext cx="8053063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ko-KR" sz="1300"/>
              <a:t>Cold env. ↑ Vit C/E need +50 %. (Reynolds 2001)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E5FE1A2-C150-824B-5E8F-6F846FE0327C}"/>
              </a:ext>
            </a:extLst>
          </p:cNvPr>
          <p:cNvSpPr txBox="1"/>
          <p:nvPr/>
        </p:nvSpPr>
        <p:spPr>
          <a:xfrm>
            <a:off x="2204272" y="9281056"/>
            <a:ext cx="8053063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ko-KR" sz="1300"/>
              <a:t>Storage → protein oxidation, flavor loss. (Douglas 2023)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C4DD80-B6CB-A079-C095-DA85E318818D}"/>
              </a:ext>
            </a:extLst>
          </p:cNvPr>
          <p:cNvSpPr txBox="1"/>
          <p:nvPr/>
        </p:nvSpPr>
        <p:spPr>
          <a:xfrm>
            <a:off x="2204272" y="9688005"/>
            <a:ext cx="8053063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ko-KR" sz="1300"/>
              <a:t>Self-production ≥ 30 % needed. (ESA 2024)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E3F383A-EE3B-2635-426D-9D969093F41A}"/>
              </a:ext>
            </a:extLst>
          </p:cNvPr>
          <p:cNvSpPr/>
          <p:nvPr/>
        </p:nvSpPr>
        <p:spPr>
          <a:xfrm>
            <a:off x="1469865" y="1195985"/>
            <a:ext cx="9411831" cy="1202838"/>
          </a:xfrm>
          <a:prstGeom prst="rect">
            <a:avLst/>
          </a:prstGeom>
          <a:solidFill>
            <a:srgbClr val="6C35C5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D431C7F-6405-D065-44EC-DC97B668F45D}"/>
              </a:ext>
            </a:extLst>
          </p:cNvPr>
          <p:cNvSpPr txBox="1"/>
          <p:nvPr/>
        </p:nvSpPr>
        <p:spPr>
          <a:xfrm>
            <a:off x="9606772" y="1487576"/>
            <a:ext cx="1124162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>
                <a:latin typeface="Apple Braille" pitchFamily="2" charset="0"/>
              </a:rPr>
              <a:t>Next</a:t>
            </a:r>
            <a:endParaRPr kumimoji="1" lang="ko-KR" altLang="en-US" sz="1300">
              <a:latin typeface="Apple Braille" pitchFamily="2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8A73417-2796-B160-1A69-5FA3964972AB}"/>
              </a:ext>
            </a:extLst>
          </p:cNvPr>
          <p:cNvSpPr/>
          <p:nvPr/>
        </p:nvSpPr>
        <p:spPr>
          <a:xfrm>
            <a:off x="1469865" y="5691959"/>
            <a:ext cx="9399731" cy="1193580"/>
          </a:xfrm>
          <a:prstGeom prst="rect">
            <a:avLst/>
          </a:prstGeom>
          <a:solidFill>
            <a:srgbClr val="6C35C5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F68950-880B-7F95-7EC8-C16E480A21A9}"/>
              </a:ext>
            </a:extLst>
          </p:cNvPr>
          <p:cNvSpPr txBox="1"/>
          <p:nvPr/>
        </p:nvSpPr>
        <p:spPr>
          <a:xfrm>
            <a:off x="9606772" y="1492021"/>
            <a:ext cx="1124162" cy="292388"/>
          </a:xfrm>
          <a:prstGeom prst="rect">
            <a:avLst/>
          </a:prstGeom>
          <a:solidFill>
            <a:srgbClr val="FF93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 dirty="0"/>
              <a:t>Next</a:t>
            </a:r>
            <a:endParaRPr kumimoji="1" lang="ko-KR" altLang="en-US" sz="13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F9525B-5E4A-1D3B-3C4D-B453CC36AE15}"/>
              </a:ext>
            </a:extLst>
          </p:cNvPr>
          <p:cNvSpPr txBox="1"/>
          <p:nvPr/>
        </p:nvSpPr>
        <p:spPr>
          <a:xfrm>
            <a:off x="2320256" y="5800781"/>
            <a:ext cx="800615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2000" dirty="0">
                <a:solidFill>
                  <a:srgbClr val="FAD935"/>
                </a:solidFill>
              </a:rPr>
              <a:t>Psychological challenges of long-term space habitation</a:t>
            </a:r>
          </a:p>
          <a:p>
            <a:pPr algn="ctr"/>
            <a:r>
              <a:rPr lang="en" altLang="ko-KR" sz="2000" dirty="0">
                <a:solidFill>
                  <a:srgbClr val="FAD935"/>
                </a:solidFill>
              </a:rPr>
              <a:t>Let’s provide a fresh food management app with in-space production!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0886505-1A7B-915A-151F-7C9E85EFAB51}"/>
              </a:ext>
            </a:extLst>
          </p:cNvPr>
          <p:cNvSpPr/>
          <p:nvPr/>
        </p:nvSpPr>
        <p:spPr>
          <a:xfrm flipV="1">
            <a:off x="1469866" y="1981199"/>
            <a:ext cx="665328" cy="4893182"/>
          </a:xfrm>
          <a:prstGeom prst="rect">
            <a:avLst/>
          </a:prstGeom>
          <a:solidFill>
            <a:srgbClr val="6C35C5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F8BB5C7-8B43-C302-229D-90903EDCC184}"/>
              </a:ext>
            </a:extLst>
          </p:cNvPr>
          <p:cNvSpPr/>
          <p:nvPr/>
        </p:nvSpPr>
        <p:spPr>
          <a:xfrm flipV="1">
            <a:off x="10326413" y="1846895"/>
            <a:ext cx="554992" cy="4893182"/>
          </a:xfrm>
          <a:prstGeom prst="rect">
            <a:avLst/>
          </a:prstGeom>
          <a:solidFill>
            <a:srgbClr val="6C35C5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5" name="Picture 2" descr="Gradient background 벡터 - Freepik에서 무료 고품질 벡터를 다운로드하세요 | Freepik">
            <a:extLst>
              <a:ext uri="{FF2B5EF4-FFF2-40B4-BE49-F238E27FC236}">
                <a16:creationId xmlns:a16="http://schemas.microsoft.com/office/drawing/2014/main" id="{06B92D28-C8A6-DFCF-B42F-92D154E698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55" b="7829"/>
          <a:stretch>
            <a:fillRect/>
          </a:stretch>
        </p:blipFill>
        <p:spPr bwMode="auto">
          <a:xfrm>
            <a:off x="1463809" y="-8759"/>
            <a:ext cx="9411831" cy="127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6A58C1-6273-ABAF-283A-A76518802E31}"/>
              </a:ext>
            </a:extLst>
          </p:cNvPr>
          <p:cNvSpPr txBox="1"/>
          <p:nvPr/>
        </p:nvSpPr>
        <p:spPr>
          <a:xfrm>
            <a:off x="10168853" y="6504551"/>
            <a:ext cx="195560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 dirty="0">
                <a:solidFill>
                  <a:schemeClr val="bg1"/>
                </a:solidFill>
              </a:rPr>
              <a:t>TEAM PROJECT - AERO</a:t>
            </a:r>
            <a:endParaRPr kumimoji="1"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B9762A-FBFE-F810-8203-BED561E5A48B}"/>
              </a:ext>
            </a:extLst>
          </p:cNvPr>
          <p:cNvSpPr txBox="1"/>
          <p:nvPr/>
        </p:nvSpPr>
        <p:spPr>
          <a:xfrm>
            <a:off x="5237585" y="455830"/>
            <a:ext cx="1925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>
                <a:solidFill>
                  <a:srgbClr val="FAD935"/>
                </a:solidFill>
                <a:ea typeface="BM DoHyeon OTF" panose="020B0600000101010101" pitchFamily="34" charset="-127"/>
              </a:rPr>
              <a:t>Problem</a:t>
            </a:r>
            <a:endParaRPr kumimoji="1" lang="ko-KR" altLang="en-US" sz="3600" dirty="0">
              <a:solidFill>
                <a:srgbClr val="FAD935"/>
              </a:solidFill>
              <a:ea typeface="BM DoHyeon 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6B846-DDEF-960B-2447-F48AC0EDFD73}"/>
              </a:ext>
            </a:extLst>
          </p:cNvPr>
          <p:cNvSpPr txBox="1"/>
          <p:nvPr/>
        </p:nvSpPr>
        <p:spPr>
          <a:xfrm>
            <a:off x="28101" y="69618"/>
            <a:ext cx="171906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 dirty="0">
                <a:solidFill>
                  <a:schemeClr val="bg1"/>
                </a:solidFill>
              </a:rPr>
              <a:t>ID: PROJECT - AERO</a:t>
            </a:r>
            <a:endParaRPr kumimoji="1" lang="ko-KR" alt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589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6301 " pathEditMode="relative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6301 " pathEditMode="relative" ptsTypes="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6301 " pathEditMode="relative" ptsTypes="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6301 " pathEditMode="relative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6301 " pathEditMode="relative" ptsTypes="AA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6301 " pathEditMode="relative" ptsTypes="AA">
                                      <p:cBhvr>
                                        <p:cTn id="1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6301 " pathEditMode="relative" ptsTypes="AA">
                                      <p:cBhvr>
                                        <p:cTn id="1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6301 " pathEditMode="relative" ptsTypes="AA">
                                      <p:cBhvr>
                                        <p:cTn id="2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6301 " pathEditMode="relative" ptsTypes="AA">
                                      <p:cBhvr>
                                        <p:cTn id="2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6301 " pathEditMode="relative" ptsTypes="AA">
                                      <p:cBhvr>
                                        <p:cTn id="2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6301 " pathEditMode="relative" ptsTypes="AA">
                                      <p:cBhvr>
                                        <p:cTn id="2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6301 " pathEditMode="relative" ptsTypes="AA">
                                      <p:cBhvr>
                                        <p:cTn id="2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6301 " pathEditMode="relative" ptsTypes="AA">
                                      <p:cBhvr>
                                        <p:cTn id="3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6301 " pathEditMode="relative" ptsTypes="AA">
                                      <p:cBhvr>
                                        <p:cTn id="3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6301 " pathEditMode="relative" ptsTypes="AA">
                                      <p:cBhvr>
                                        <p:cTn id="3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6301 " pathEditMode="relative" ptsTypes="AA">
                                      <p:cBhvr>
                                        <p:cTn id="3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6301 " pathEditMode="relative" ptsTypes="AA">
                                      <p:cBhvr>
                                        <p:cTn id="3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6301 " pathEditMode="relative" ptsTypes="AA">
                                      <p:cBhvr>
                                        <p:cTn id="4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6301 " pathEditMode="relative" ptsTypes="AA">
                                      <p:cBhvr>
                                        <p:cTn id="4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6301 " pathEditMode="relative" ptsTypes="AA">
                                      <p:cBhvr>
                                        <p:cTn id="4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C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Gradient background 벡터 - Freepik에서 무료 고품질 벡터를 다운로드하세요 | Freepik">
            <a:extLst>
              <a:ext uri="{FF2B5EF4-FFF2-40B4-BE49-F238E27FC236}">
                <a16:creationId xmlns:a16="http://schemas.microsoft.com/office/drawing/2014/main" id="{8AF06BD9-F014-0671-1A9F-594C0865E9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55" b="7829"/>
          <a:stretch>
            <a:fillRect/>
          </a:stretch>
        </p:blipFill>
        <p:spPr bwMode="auto">
          <a:xfrm>
            <a:off x="8273" y="5934"/>
            <a:ext cx="12183727" cy="6852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DC66FD1-656D-9290-4719-BB7CAC0969DF}"/>
              </a:ext>
            </a:extLst>
          </p:cNvPr>
          <p:cNvSpPr/>
          <p:nvPr/>
        </p:nvSpPr>
        <p:spPr>
          <a:xfrm>
            <a:off x="1463817" y="1204542"/>
            <a:ext cx="9411831" cy="5583839"/>
          </a:xfrm>
          <a:prstGeom prst="rect">
            <a:avLst/>
          </a:prstGeom>
          <a:solidFill>
            <a:srgbClr val="6C35C5"/>
          </a:solidFill>
          <a:ln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BD596F7-A19E-789A-EB09-BF386273BD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6186728"/>
              </p:ext>
            </p:extLst>
          </p:nvPr>
        </p:nvGraphicFramePr>
        <p:xfrm>
          <a:off x="2023649" y="2208809"/>
          <a:ext cx="8353777" cy="2031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DCF6B18-F9C4-6DD5-97B6-6E1AB6E70F0E}"/>
              </a:ext>
            </a:extLst>
          </p:cNvPr>
          <p:cNvSpPr txBox="1"/>
          <p:nvPr/>
        </p:nvSpPr>
        <p:spPr>
          <a:xfrm>
            <a:off x="5237585" y="455830"/>
            <a:ext cx="1911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>
                <a:solidFill>
                  <a:srgbClr val="FAD935"/>
                </a:solidFill>
                <a:ea typeface="BM DoHyeon OTF" panose="020B0600000101010101" pitchFamily="34" charset="-127"/>
              </a:rPr>
              <a:t>Solution</a:t>
            </a:r>
            <a:endParaRPr kumimoji="1" lang="ko-KR" altLang="en-US" sz="3600" dirty="0">
              <a:solidFill>
                <a:srgbClr val="FAD935"/>
              </a:solidFill>
              <a:ea typeface="BM DoHyeon OTF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3C37C7-C118-FA49-1F31-611D69AA4ABC}"/>
              </a:ext>
            </a:extLst>
          </p:cNvPr>
          <p:cNvSpPr txBox="1"/>
          <p:nvPr/>
        </p:nvSpPr>
        <p:spPr>
          <a:xfrm>
            <a:off x="9606772" y="1319073"/>
            <a:ext cx="1124162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>
                <a:latin typeface="Apple Braille" pitchFamily="2" charset="0"/>
              </a:rPr>
              <a:t>Next</a:t>
            </a:r>
            <a:endParaRPr kumimoji="1" lang="ko-KR" altLang="en-US" sz="1300">
              <a:latin typeface="Apple Braille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6CF097-152E-C257-616E-F1C7E8176292}"/>
              </a:ext>
            </a:extLst>
          </p:cNvPr>
          <p:cNvSpPr txBox="1"/>
          <p:nvPr/>
        </p:nvSpPr>
        <p:spPr>
          <a:xfrm>
            <a:off x="9606772" y="1330697"/>
            <a:ext cx="1124162" cy="292388"/>
          </a:xfrm>
          <a:prstGeom prst="rect">
            <a:avLst/>
          </a:prstGeom>
          <a:solidFill>
            <a:srgbClr val="FF93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 dirty="0"/>
              <a:t>Next</a:t>
            </a:r>
            <a:endParaRPr kumimoji="1" lang="ko-KR" altLang="en-US" sz="1300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C076FB54-2840-06B9-A41F-B0C59C002A75}"/>
              </a:ext>
            </a:extLst>
          </p:cNvPr>
          <p:cNvSpPr/>
          <p:nvPr/>
        </p:nvSpPr>
        <p:spPr>
          <a:xfrm>
            <a:off x="2023649" y="4530436"/>
            <a:ext cx="8488665" cy="18717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700" dirty="0">
                <a:ea typeface="맑은 고딕"/>
                <a:cs typeface="맑은 고딕"/>
              </a:rPr>
              <a:t>•</a:t>
            </a:r>
            <a:r>
              <a:rPr lang="en-US" altLang="ko-KR" sz="1700" dirty="0">
                <a:solidFill>
                  <a:srgbClr val="FAD935"/>
                </a:solidFill>
                <a:ea typeface="맑은 고딕"/>
                <a:cs typeface="맑은 고딕"/>
              </a:rPr>
              <a:t> </a:t>
            </a:r>
            <a:r>
              <a:rPr lang="en-US" altLang="ko-KR" sz="1700" dirty="0">
                <a:solidFill>
                  <a:srgbClr val="FAD935"/>
                </a:solidFill>
                <a:ea typeface="+mn-lt"/>
                <a:cs typeface="+mn-lt"/>
              </a:rPr>
              <a:t>A personalized diet recommendation system based on astronaut biometric data</a:t>
            </a:r>
          </a:p>
          <a:p>
            <a:endParaRPr lang="en-US" altLang="ko-KR" sz="1700" dirty="0">
              <a:solidFill>
                <a:srgbClr val="FAD935"/>
              </a:solidFill>
              <a:ea typeface="맑은 고딕"/>
              <a:cs typeface="맑은 고딕"/>
            </a:endParaRPr>
          </a:p>
          <a:p>
            <a:r>
              <a:rPr lang="en-US" altLang="ko-KR" sz="1700" dirty="0">
                <a:solidFill>
                  <a:srgbClr val="FAD935"/>
                </a:solidFill>
                <a:ea typeface="맑은 고딕"/>
                <a:cs typeface="맑은 고딕"/>
              </a:rPr>
              <a:t>• </a:t>
            </a:r>
            <a:r>
              <a:rPr lang="en-US" altLang="ko-KR" sz="1700" dirty="0">
                <a:solidFill>
                  <a:srgbClr val="FAD935"/>
                </a:solidFill>
                <a:ea typeface="+mn-lt"/>
                <a:cs typeface="+mn-lt"/>
              </a:rPr>
              <a:t>Weight, activity level, and gender analysis → Optimal meal suggestions that         provide nutritional balance and variety and even increase self-sufficiency.</a:t>
            </a:r>
            <a:endParaRPr lang="en-US" altLang="ko-KR" sz="1700" dirty="0">
              <a:solidFill>
                <a:srgbClr val="FAD935"/>
              </a:solidFill>
              <a:ea typeface="맑은 고딕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9C28D4-E546-E361-FA19-519025A1050B}"/>
              </a:ext>
            </a:extLst>
          </p:cNvPr>
          <p:cNvSpPr txBox="1"/>
          <p:nvPr/>
        </p:nvSpPr>
        <p:spPr>
          <a:xfrm>
            <a:off x="10168853" y="6504551"/>
            <a:ext cx="195560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 dirty="0">
                <a:solidFill>
                  <a:schemeClr val="bg1"/>
                </a:solidFill>
              </a:rPr>
              <a:t>TEAM PROJECT - AERO</a:t>
            </a:r>
            <a:endParaRPr kumimoji="1" lang="ko-KR" alt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926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C8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2836DC-0182-327F-C07C-DE5A51FB5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Gradient background 벡터 - Freepik에서 무료 고품질 벡터를 다운로드하세요 | Freepik">
            <a:extLst>
              <a:ext uri="{FF2B5EF4-FFF2-40B4-BE49-F238E27FC236}">
                <a16:creationId xmlns:a16="http://schemas.microsoft.com/office/drawing/2014/main" id="{0A6E082A-5336-1F0C-541A-3DDDCD5AD5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55" b="7829"/>
          <a:stretch>
            <a:fillRect/>
          </a:stretch>
        </p:blipFill>
        <p:spPr bwMode="auto">
          <a:xfrm>
            <a:off x="-96592" y="-97731"/>
            <a:ext cx="12606773" cy="705396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451C9030-4750-7C99-8AF2-C07B0C34E920}"/>
              </a:ext>
            </a:extLst>
          </p:cNvPr>
          <p:cNvSpPr/>
          <p:nvPr/>
        </p:nvSpPr>
        <p:spPr>
          <a:xfrm>
            <a:off x="328339" y="1108470"/>
            <a:ext cx="11863661" cy="5308479"/>
          </a:xfrm>
          <a:prstGeom prst="rect">
            <a:avLst/>
          </a:prstGeom>
          <a:solidFill>
            <a:srgbClr val="6C35C5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B1A420-D0D1-2523-CF01-FBD568D86872}"/>
              </a:ext>
            </a:extLst>
          </p:cNvPr>
          <p:cNvSpPr txBox="1"/>
          <p:nvPr/>
        </p:nvSpPr>
        <p:spPr>
          <a:xfrm>
            <a:off x="5240892" y="386622"/>
            <a:ext cx="2100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>
                <a:solidFill>
                  <a:srgbClr val="FAD935"/>
                </a:solidFill>
                <a:ea typeface="BM DoHyeon OTF" panose="020B0600000101010101" pitchFamily="34" charset="-127"/>
              </a:rPr>
              <a:t>Preview I</a:t>
            </a:r>
            <a:endParaRPr kumimoji="1" lang="ko-KR" altLang="en-US" sz="3600">
              <a:solidFill>
                <a:srgbClr val="FAD935"/>
              </a:solidFill>
              <a:ea typeface="BM DoHyeon 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25557B-6B41-4952-9B31-9F9DDD586F0D}"/>
              </a:ext>
            </a:extLst>
          </p:cNvPr>
          <p:cNvSpPr txBox="1"/>
          <p:nvPr/>
        </p:nvSpPr>
        <p:spPr>
          <a:xfrm>
            <a:off x="28101" y="69618"/>
            <a:ext cx="171906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>
                <a:solidFill>
                  <a:schemeClr val="bg1"/>
                </a:solidFill>
              </a:rPr>
              <a:t>ID: PROJECT - AERO</a:t>
            </a:r>
            <a:endParaRPr kumimoji="1" lang="ko-KR" altLang="en-US" sz="130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C1902C3-CE22-B9BE-0459-181301CEEB06}"/>
              </a:ext>
            </a:extLst>
          </p:cNvPr>
          <p:cNvSpPr txBox="1"/>
          <p:nvPr/>
        </p:nvSpPr>
        <p:spPr>
          <a:xfrm>
            <a:off x="9751485" y="742633"/>
            <a:ext cx="1124162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>
                <a:latin typeface="Apple Braille" pitchFamily="2" charset="0"/>
              </a:rPr>
              <a:t>Next</a:t>
            </a:r>
            <a:endParaRPr kumimoji="1" lang="ko-KR" altLang="en-US" sz="1300">
              <a:latin typeface="Apple Braille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FB1AF5-FFE8-8931-029B-F00163188977}"/>
              </a:ext>
            </a:extLst>
          </p:cNvPr>
          <p:cNvSpPr txBox="1"/>
          <p:nvPr/>
        </p:nvSpPr>
        <p:spPr>
          <a:xfrm>
            <a:off x="2178834" y="3454804"/>
            <a:ext cx="1145698" cy="29238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  <a:ea typeface="+mn-lt"/>
                <a:cs typeface="+mn-lt"/>
              </a:rPr>
              <a:t>Login screen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5A9A4A3-768F-F428-04AC-45AC5D6244AA}"/>
              </a:ext>
            </a:extLst>
          </p:cNvPr>
          <p:cNvSpPr txBox="1"/>
          <p:nvPr/>
        </p:nvSpPr>
        <p:spPr>
          <a:xfrm>
            <a:off x="6390929" y="3463752"/>
            <a:ext cx="1723549" cy="29238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en-US" sz="1300" dirty="0">
                <a:solidFill>
                  <a:schemeClr val="bg1"/>
                </a:solidFill>
                <a:ea typeface="+mn-lt"/>
                <a:cs typeface="+mn-lt"/>
              </a:rPr>
              <a:t>Nutrients consumed</a:t>
            </a:r>
            <a:endParaRPr lang="en-US" altLang="ko-KR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E2C7FEF-E636-248F-7030-636A6096C3DB}"/>
              </a:ext>
            </a:extLst>
          </p:cNvPr>
          <p:cNvSpPr txBox="1"/>
          <p:nvPr/>
        </p:nvSpPr>
        <p:spPr>
          <a:xfrm>
            <a:off x="1561069" y="6098735"/>
            <a:ext cx="2799100" cy="29238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en-US" sz="1300" dirty="0">
                <a:solidFill>
                  <a:schemeClr val="bg1"/>
                </a:solidFill>
                <a:ea typeface="+mn-lt"/>
                <a:cs typeface="+mn-lt"/>
              </a:rPr>
              <a:t>Recommended food + food eaten</a:t>
            </a:r>
            <a:endParaRPr lang="en-US" altLang="ko-KR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5FB1E3F-1AC6-A7E8-B78C-8CA4AE67430C}"/>
              </a:ext>
            </a:extLst>
          </p:cNvPr>
          <p:cNvSpPr txBox="1"/>
          <p:nvPr/>
        </p:nvSpPr>
        <p:spPr>
          <a:xfrm>
            <a:off x="10302251" y="6098735"/>
            <a:ext cx="1005340" cy="29238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en-US" altLang="ko-KR" sz="1300" dirty="0">
                <a:solidFill>
                  <a:schemeClr val="bg1"/>
                </a:solidFill>
                <a:ea typeface="맑은 고딕"/>
              </a:rPr>
              <a:t>Edit Profile​</a:t>
            </a:r>
            <a:endParaRPr kumimoji="1"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26B061-EE20-A558-5298-4F771CC2749C}"/>
              </a:ext>
            </a:extLst>
          </p:cNvPr>
          <p:cNvSpPr txBox="1"/>
          <p:nvPr/>
        </p:nvSpPr>
        <p:spPr>
          <a:xfrm>
            <a:off x="9740170" y="742633"/>
            <a:ext cx="1124162" cy="292388"/>
          </a:xfrm>
          <a:prstGeom prst="rect">
            <a:avLst/>
          </a:prstGeom>
          <a:solidFill>
            <a:srgbClr val="FF93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/>
              <a:t>Next</a:t>
            </a:r>
            <a:endParaRPr kumimoji="1" lang="ko-KR" altLang="en-US" sz="13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44BEE8-2AE8-6E21-C924-30A2201E306D}"/>
              </a:ext>
            </a:extLst>
          </p:cNvPr>
          <p:cNvSpPr txBox="1"/>
          <p:nvPr/>
        </p:nvSpPr>
        <p:spPr>
          <a:xfrm>
            <a:off x="10168853" y="6504551"/>
            <a:ext cx="195560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>
                <a:solidFill>
                  <a:schemeClr val="bg1"/>
                </a:solidFill>
              </a:rPr>
              <a:t>TEAM PROJECT - AERO</a:t>
            </a:r>
            <a:endParaRPr kumimoji="1" lang="ko-KR" altLang="en-US" sz="1300">
              <a:solidFill>
                <a:schemeClr val="bg1"/>
              </a:solidFill>
            </a:endParaRPr>
          </a:p>
        </p:txBody>
      </p:sp>
      <p:pic>
        <p:nvPicPr>
          <p:cNvPr id="11" name="그림 10" descr="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5A5E90E-8B26-79CF-5321-7C20B0CFC9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4017"/>
          <a:stretch>
            <a:fillRect/>
          </a:stretch>
        </p:blipFill>
        <p:spPr>
          <a:xfrm>
            <a:off x="641111" y="1335776"/>
            <a:ext cx="4268228" cy="2033489"/>
          </a:xfrm>
          <a:prstGeom prst="rect">
            <a:avLst/>
          </a:prstGeom>
        </p:spPr>
      </p:pic>
      <p:pic>
        <p:nvPicPr>
          <p:cNvPr id="13" name="그림 12" descr="스크린샷, 보라색, 텍스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342EE83-D260-4E2C-1141-2A73A8F2CD5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33061"/>
          <a:stretch>
            <a:fillRect/>
          </a:stretch>
        </p:blipFill>
        <p:spPr>
          <a:xfrm>
            <a:off x="5112578" y="1340686"/>
            <a:ext cx="4187949" cy="2033489"/>
          </a:xfrm>
          <a:prstGeom prst="rect">
            <a:avLst/>
          </a:prstGeom>
        </p:spPr>
      </p:pic>
      <p:pic>
        <p:nvPicPr>
          <p:cNvPr id="15" name="그림 14" descr="텍스트, 스크린샷, 보라색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57A591B-8C49-09F4-8CD7-7A2C0E7F53B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6773"/>
          <a:stretch>
            <a:fillRect/>
          </a:stretch>
        </p:blipFill>
        <p:spPr>
          <a:xfrm>
            <a:off x="598128" y="4054169"/>
            <a:ext cx="4324637" cy="2044566"/>
          </a:xfrm>
          <a:prstGeom prst="rect">
            <a:avLst/>
          </a:prstGeom>
        </p:spPr>
      </p:pic>
      <p:pic>
        <p:nvPicPr>
          <p:cNvPr id="18" name="그림 17" descr="텍스트, 스크린샷, 소프트웨어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167C6AB-A0A3-BF5B-0F41-13C7E8BDB7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90339" y="1369613"/>
            <a:ext cx="2608509" cy="4779349"/>
          </a:xfrm>
          <a:prstGeom prst="rect">
            <a:avLst/>
          </a:prstGeom>
        </p:spPr>
      </p:pic>
      <p:pic>
        <p:nvPicPr>
          <p:cNvPr id="20" name="그림 19" descr="스크린샷, 텍스트, 보라색, 바이올렛색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9508BC0-5D04-316E-02DA-08A38A2718E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b="34176"/>
          <a:stretch>
            <a:fillRect/>
          </a:stretch>
        </p:blipFill>
        <p:spPr>
          <a:xfrm>
            <a:off x="5033475" y="1335776"/>
            <a:ext cx="4267051" cy="2033489"/>
          </a:xfrm>
          <a:prstGeom prst="rect">
            <a:avLst/>
          </a:prstGeom>
        </p:spPr>
      </p:pic>
      <p:pic>
        <p:nvPicPr>
          <p:cNvPr id="22" name="그림 21" descr="텍스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CF53145-9DD8-415F-9AE3-8C51A65758A4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b="7732"/>
          <a:stretch>
            <a:fillRect/>
          </a:stretch>
        </p:blipFill>
        <p:spPr>
          <a:xfrm>
            <a:off x="598128" y="4054169"/>
            <a:ext cx="4311211" cy="196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24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C8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90AE5C-ED1C-29E8-2AD6-446BF9026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radient background 벡터 - Freepik에서 무료 고품질 벡터를 다운로드하세요 | Freepik">
            <a:extLst>
              <a:ext uri="{FF2B5EF4-FFF2-40B4-BE49-F238E27FC236}">
                <a16:creationId xmlns:a16="http://schemas.microsoft.com/office/drawing/2014/main" id="{3B322A84-992C-0E70-73AA-F7F7D065DC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55" b="7829"/>
          <a:stretch>
            <a:fillRect/>
          </a:stretch>
        </p:blipFill>
        <p:spPr bwMode="auto">
          <a:xfrm>
            <a:off x="28101" y="0"/>
            <a:ext cx="12183727" cy="6852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94786D90-E549-B2E7-4F41-C3F8F7440096}"/>
              </a:ext>
            </a:extLst>
          </p:cNvPr>
          <p:cNvSpPr/>
          <p:nvPr/>
        </p:nvSpPr>
        <p:spPr>
          <a:xfrm>
            <a:off x="391887" y="1140945"/>
            <a:ext cx="11413670" cy="5363606"/>
          </a:xfrm>
          <a:prstGeom prst="rect">
            <a:avLst/>
          </a:prstGeom>
          <a:solidFill>
            <a:srgbClr val="6C35C5"/>
          </a:solidFill>
          <a:ln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1EF0D9-B72D-5B89-8971-9E97D48E4864}"/>
              </a:ext>
            </a:extLst>
          </p:cNvPr>
          <p:cNvSpPr txBox="1"/>
          <p:nvPr/>
        </p:nvSpPr>
        <p:spPr>
          <a:xfrm>
            <a:off x="5045065" y="341382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>
                <a:solidFill>
                  <a:srgbClr val="FAD935"/>
                </a:solidFill>
                <a:ea typeface="BM DoHyeon OTF" panose="020B0600000101010101" pitchFamily="34" charset="-127"/>
              </a:rPr>
              <a:t>Preview II</a:t>
            </a:r>
            <a:endParaRPr kumimoji="1" lang="ko-KR" altLang="en-US" sz="3600" dirty="0">
              <a:solidFill>
                <a:srgbClr val="FAD935"/>
              </a:solidFill>
              <a:ea typeface="BM DoHyeon 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E51A29-AA3B-4871-E903-954EFC8D5670}"/>
              </a:ext>
            </a:extLst>
          </p:cNvPr>
          <p:cNvSpPr txBox="1"/>
          <p:nvPr/>
        </p:nvSpPr>
        <p:spPr>
          <a:xfrm>
            <a:off x="28101" y="69618"/>
            <a:ext cx="171906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>
                <a:solidFill>
                  <a:schemeClr val="bg1"/>
                </a:solidFill>
              </a:rPr>
              <a:t>ID: PROJECT - AERO</a:t>
            </a:r>
            <a:endParaRPr kumimoji="1" lang="ko-KR" altLang="en-US" sz="1300">
              <a:solidFill>
                <a:schemeClr val="bg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AC16134-FDC2-6DEA-374C-2606D9BC7F77}"/>
              </a:ext>
            </a:extLst>
          </p:cNvPr>
          <p:cNvSpPr/>
          <p:nvPr/>
        </p:nvSpPr>
        <p:spPr>
          <a:xfrm>
            <a:off x="7111743" y="1414804"/>
            <a:ext cx="4157675" cy="2044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그래프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B558781-9222-5A64-69D6-B8B2847E6242}"/>
              </a:ext>
            </a:extLst>
          </p:cNvPr>
          <p:cNvSpPr txBox="1"/>
          <p:nvPr/>
        </p:nvSpPr>
        <p:spPr>
          <a:xfrm>
            <a:off x="9740170" y="742211"/>
            <a:ext cx="1124162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>
                <a:latin typeface="Apple Braille" pitchFamily="2" charset="0"/>
              </a:rPr>
              <a:t>Next</a:t>
            </a:r>
            <a:endParaRPr kumimoji="1" lang="ko-KR" altLang="en-US" sz="1300">
              <a:latin typeface="Apple Braille" pitchFamily="2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31AFAD1-9CDF-14EA-1DAF-AE644F8F8BAF}"/>
              </a:ext>
            </a:extLst>
          </p:cNvPr>
          <p:cNvSpPr/>
          <p:nvPr/>
        </p:nvSpPr>
        <p:spPr>
          <a:xfrm>
            <a:off x="1706509" y="1354065"/>
            <a:ext cx="4268228" cy="2044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그래프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5AA73D6-3103-BDF8-6A26-79ECC4551BE1}"/>
              </a:ext>
            </a:extLst>
          </p:cNvPr>
          <p:cNvSpPr/>
          <p:nvPr/>
        </p:nvSpPr>
        <p:spPr>
          <a:xfrm>
            <a:off x="1706509" y="4071223"/>
            <a:ext cx="4268228" cy="2044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그래프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6C17C3B-88E9-7E5C-D9ED-AA760703B8BC}"/>
              </a:ext>
            </a:extLst>
          </p:cNvPr>
          <p:cNvSpPr/>
          <p:nvPr/>
        </p:nvSpPr>
        <p:spPr>
          <a:xfrm>
            <a:off x="7138512" y="4054169"/>
            <a:ext cx="4157675" cy="2044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그래프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A3B501E-ABEF-37DD-D0B2-57D95F241FAF}"/>
              </a:ext>
            </a:extLst>
          </p:cNvPr>
          <p:cNvSpPr txBox="1"/>
          <p:nvPr/>
        </p:nvSpPr>
        <p:spPr>
          <a:xfrm>
            <a:off x="2410833" y="3442735"/>
            <a:ext cx="2509918" cy="29238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en-US" sz="1300" dirty="0">
                <a:solidFill>
                  <a:schemeClr val="bg1"/>
                </a:solidFill>
                <a:ea typeface="+mn-lt"/>
                <a:cs typeface="+mn-lt"/>
              </a:rPr>
              <a:t>Stored Ingredient Visualization</a:t>
            </a:r>
            <a:endParaRPr lang="en-US" altLang="ko-KR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92F103-7432-5EC1-8A92-3053B8B3B454}"/>
              </a:ext>
            </a:extLst>
          </p:cNvPr>
          <p:cNvSpPr txBox="1"/>
          <p:nvPr/>
        </p:nvSpPr>
        <p:spPr>
          <a:xfrm>
            <a:off x="8048544" y="3464559"/>
            <a:ext cx="2573974" cy="29238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en-US" sz="1300" dirty="0">
                <a:solidFill>
                  <a:schemeClr val="bg1"/>
                </a:solidFill>
                <a:ea typeface="+mn-lt"/>
                <a:cs typeface="+mn-lt"/>
              </a:rPr>
              <a:t>Data Visualization - Ingredients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8C51BC0-CA88-9E90-AFB9-6EBE28CA0220}"/>
              </a:ext>
            </a:extLst>
          </p:cNvPr>
          <p:cNvSpPr txBox="1"/>
          <p:nvPr/>
        </p:nvSpPr>
        <p:spPr>
          <a:xfrm>
            <a:off x="2141241" y="6099025"/>
            <a:ext cx="3082895" cy="29238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en-US" sz="1300" dirty="0">
                <a:solidFill>
                  <a:schemeClr val="bg1"/>
                </a:solidFill>
                <a:ea typeface="+mn-lt"/>
                <a:cs typeface="+mn-lt"/>
              </a:rPr>
              <a:t>Data Visualization - Cooking Methods</a:t>
            </a:r>
            <a:endParaRPr lang="en-US" altLang="ko-KR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5ED0B86-475F-4D99-028F-FF0F374D36AE}"/>
              </a:ext>
            </a:extLst>
          </p:cNvPr>
          <p:cNvSpPr txBox="1"/>
          <p:nvPr/>
        </p:nvSpPr>
        <p:spPr>
          <a:xfrm>
            <a:off x="8011314" y="6115789"/>
            <a:ext cx="2460161" cy="29238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en-US" sz="1300" dirty="0">
                <a:solidFill>
                  <a:schemeClr val="bg1"/>
                </a:solidFill>
                <a:ea typeface="+mn-lt"/>
                <a:cs typeface="+mn-lt"/>
              </a:rPr>
              <a:t>Additional features (e.g. food)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96B92F-054A-7721-BD7F-20E6F6512A39}"/>
              </a:ext>
            </a:extLst>
          </p:cNvPr>
          <p:cNvSpPr txBox="1"/>
          <p:nvPr/>
        </p:nvSpPr>
        <p:spPr>
          <a:xfrm>
            <a:off x="9740170" y="742211"/>
            <a:ext cx="1124162" cy="292388"/>
          </a:xfrm>
          <a:prstGeom prst="rect">
            <a:avLst/>
          </a:prstGeom>
          <a:solidFill>
            <a:srgbClr val="FF93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 dirty="0"/>
              <a:t>Next</a:t>
            </a:r>
            <a:endParaRPr kumimoji="1" lang="ko-KR" altLang="en-US" sz="13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E950B3-9850-7B48-F96B-E1B280E58B56}"/>
              </a:ext>
            </a:extLst>
          </p:cNvPr>
          <p:cNvSpPr txBox="1"/>
          <p:nvPr/>
        </p:nvSpPr>
        <p:spPr>
          <a:xfrm>
            <a:off x="10168853" y="6504551"/>
            <a:ext cx="195560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 dirty="0">
                <a:solidFill>
                  <a:schemeClr val="bg1"/>
                </a:solidFill>
              </a:rPr>
              <a:t>TEAM PROJECT - AERO</a:t>
            </a:r>
            <a:endParaRPr kumimoji="1" lang="ko-KR" altLang="en-US" sz="1300" dirty="0">
              <a:solidFill>
                <a:schemeClr val="bg1"/>
              </a:solidFill>
            </a:endParaRPr>
          </a:p>
        </p:txBody>
      </p:sp>
      <p:pic>
        <p:nvPicPr>
          <p:cNvPr id="8" name="그림 7" descr="스크린샷, 텍스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65670D9-DEE5-7300-9D22-D742CD2C98C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787"/>
          <a:stretch>
            <a:fillRect/>
          </a:stretch>
        </p:blipFill>
        <p:spPr>
          <a:xfrm>
            <a:off x="632681" y="1388664"/>
            <a:ext cx="5942923" cy="2070706"/>
          </a:xfrm>
          <a:prstGeom prst="rect">
            <a:avLst/>
          </a:prstGeom>
        </p:spPr>
      </p:pic>
      <p:pic>
        <p:nvPicPr>
          <p:cNvPr id="10" name="그림 9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9690362-3748-0210-29F7-21C9E1F7DD7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4592"/>
          <a:stretch>
            <a:fillRect/>
          </a:stretch>
        </p:blipFill>
        <p:spPr>
          <a:xfrm>
            <a:off x="7111743" y="1409003"/>
            <a:ext cx="4447576" cy="2038918"/>
          </a:xfrm>
          <a:prstGeom prst="rect">
            <a:avLst/>
          </a:prstGeom>
        </p:spPr>
      </p:pic>
      <p:pic>
        <p:nvPicPr>
          <p:cNvPr id="12" name="그림 11" descr="텍스트, 폰트, 스크린샷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53C2F1F-92C1-5CF9-5524-79A24A6989E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32041"/>
          <a:stretch>
            <a:fillRect/>
          </a:stretch>
        </p:blipFill>
        <p:spPr>
          <a:xfrm>
            <a:off x="632681" y="4010747"/>
            <a:ext cx="5996461" cy="2070707"/>
          </a:xfrm>
          <a:prstGeom prst="rect">
            <a:avLst/>
          </a:prstGeom>
        </p:spPr>
      </p:pic>
      <p:pic>
        <p:nvPicPr>
          <p:cNvPr id="14" name="그림 13" descr="텍스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37FA0EB-4D7A-DD37-D505-394B0AF2F1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8512" y="3999094"/>
            <a:ext cx="4447576" cy="208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312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C8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089162-1D88-A704-1654-11101F3764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Gradient background 벡터 - Freepik에서 무료 고품질 벡터를 다운로드하세요 | Freepik">
            <a:extLst>
              <a:ext uri="{FF2B5EF4-FFF2-40B4-BE49-F238E27FC236}">
                <a16:creationId xmlns:a16="http://schemas.microsoft.com/office/drawing/2014/main" id="{D6B0857F-A1E7-5A83-6182-3944036266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55" b="7829"/>
          <a:stretch>
            <a:fillRect/>
          </a:stretch>
        </p:blipFill>
        <p:spPr bwMode="auto">
          <a:xfrm>
            <a:off x="0" y="5934"/>
            <a:ext cx="12183727" cy="6852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790F592C-FF96-8EDA-ABBE-7D42A1F97BAF}"/>
              </a:ext>
            </a:extLst>
          </p:cNvPr>
          <p:cNvSpPr/>
          <p:nvPr/>
        </p:nvSpPr>
        <p:spPr>
          <a:xfrm>
            <a:off x="1463817" y="1142963"/>
            <a:ext cx="9411831" cy="5645418"/>
          </a:xfrm>
          <a:prstGeom prst="rect">
            <a:avLst/>
          </a:prstGeom>
          <a:solidFill>
            <a:srgbClr val="6C35C5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F1D2EB-7987-72D8-4D5A-DE7D60BC3E63}"/>
              </a:ext>
            </a:extLst>
          </p:cNvPr>
          <p:cNvSpPr txBox="1"/>
          <p:nvPr/>
        </p:nvSpPr>
        <p:spPr>
          <a:xfrm>
            <a:off x="4025557" y="248316"/>
            <a:ext cx="4259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>
                <a:solidFill>
                  <a:srgbClr val="FAD935"/>
                </a:solidFill>
                <a:ea typeface="BM DoHyeon OTF" panose="020B0600000101010101" pitchFamily="34" charset="-127"/>
              </a:rPr>
              <a:t>Impact/Significance</a:t>
            </a:r>
            <a:endParaRPr kumimoji="1" lang="ko-KR" altLang="en-US" sz="3600" dirty="0">
              <a:solidFill>
                <a:srgbClr val="FAD935"/>
              </a:solidFill>
              <a:ea typeface="BM DoHyeon 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C74A6-C71B-6730-5D76-8C0287DFACB2}"/>
              </a:ext>
            </a:extLst>
          </p:cNvPr>
          <p:cNvSpPr txBox="1"/>
          <p:nvPr/>
        </p:nvSpPr>
        <p:spPr>
          <a:xfrm>
            <a:off x="28101" y="69618"/>
            <a:ext cx="171906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>
                <a:solidFill>
                  <a:schemeClr val="bg1"/>
                </a:solidFill>
              </a:rPr>
              <a:t>ID: PROJECT - AERO</a:t>
            </a:r>
            <a:endParaRPr kumimoji="1" lang="ko-KR" altLang="en-US" sz="130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E1E74B-4A93-8F87-C35D-894783B1C75A}"/>
              </a:ext>
            </a:extLst>
          </p:cNvPr>
          <p:cNvSpPr txBox="1"/>
          <p:nvPr/>
        </p:nvSpPr>
        <p:spPr>
          <a:xfrm>
            <a:off x="9751486" y="738008"/>
            <a:ext cx="1124162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>
                <a:latin typeface="Apple Braille" pitchFamily="2" charset="0"/>
              </a:rPr>
              <a:t>Next</a:t>
            </a:r>
            <a:endParaRPr kumimoji="1" lang="ko-KR" altLang="en-US" sz="1300">
              <a:latin typeface="Apple Braille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D42A1B-2200-52CD-8AAA-143D18495007}"/>
              </a:ext>
            </a:extLst>
          </p:cNvPr>
          <p:cNvSpPr txBox="1"/>
          <p:nvPr/>
        </p:nvSpPr>
        <p:spPr>
          <a:xfrm>
            <a:off x="3001419" y="3432466"/>
            <a:ext cx="16784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>
                <a:solidFill>
                  <a:schemeClr val="bg1"/>
                </a:solidFill>
                <a:latin typeface="Apple Braille" pitchFamily="2" charset="0"/>
              </a:rPr>
              <a:t>ID: PROJECT - AERO</a:t>
            </a:r>
            <a:endParaRPr kumimoji="1" lang="ko-KR" altLang="en-US" sz="1300">
              <a:solidFill>
                <a:schemeClr val="bg1"/>
              </a:solidFill>
              <a:latin typeface="Apple Braille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6CEC8BB-3EE0-09F7-AC79-EB1A1A2568C4}"/>
              </a:ext>
            </a:extLst>
          </p:cNvPr>
          <p:cNvSpPr txBox="1"/>
          <p:nvPr/>
        </p:nvSpPr>
        <p:spPr>
          <a:xfrm>
            <a:off x="7512173" y="3483156"/>
            <a:ext cx="16784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>
                <a:solidFill>
                  <a:schemeClr val="bg1"/>
                </a:solidFill>
                <a:latin typeface="Apple Braille" pitchFamily="2" charset="0"/>
              </a:rPr>
              <a:t>ID: PROJECT - AERO</a:t>
            </a:r>
            <a:endParaRPr kumimoji="1" lang="ko-KR" altLang="en-US" sz="1300">
              <a:solidFill>
                <a:schemeClr val="bg1"/>
              </a:solidFill>
              <a:latin typeface="Apple Braille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404477B-A415-BA96-99A0-94E8276DCBED}"/>
              </a:ext>
            </a:extLst>
          </p:cNvPr>
          <p:cNvSpPr txBox="1"/>
          <p:nvPr/>
        </p:nvSpPr>
        <p:spPr>
          <a:xfrm>
            <a:off x="3001419" y="6115789"/>
            <a:ext cx="16784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>
                <a:solidFill>
                  <a:schemeClr val="bg1"/>
                </a:solidFill>
                <a:latin typeface="Apple Braille" pitchFamily="2" charset="0"/>
              </a:rPr>
              <a:t>ID: PROJECT - AERO</a:t>
            </a:r>
            <a:endParaRPr kumimoji="1" lang="ko-KR" altLang="en-US" sz="1300">
              <a:solidFill>
                <a:schemeClr val="bg1"/>
              </a:solidFill>
              <a:latin typeface="Apple Braille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2A2FC51-C844-948C-26BB-5E65B55A5B5D}"/>
              </a:ext>
            </a:extLst>
          </p:cNvPr>
          <p:cNvSpPr txBox="1"/>
          <p:nvPr/>
        </p:nvSpPr>
        <p:spPr>
          <a:xfrm>
            <a:off x="7512173" y="6098735"/>
            <a:ext cx="16784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>
                <a:solidFill>
                  <a:schemeClr val="bg1"/>
                </a:solidFill>
                <a:latin typeface="Apple Braille" pitchFamily="2" charset="0"/>
              </a:rPr>
              <a:t>ID: PROJECT - AERO</a:t>
            </a:r>
            <a:endParaRPr kumimoji="1" lang="ko-KR" altLang="en-US" sz="1300">
              <a:solidFill>
                <a:schemeClr val="bg1"/>
              </a:solidFill>
              <a:latin typeface="Apple Braille" pitchFamily="2" charset="0"/>
            </a:endParaRP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66144639-71B2-F3D3-4E6F-1E54D83D0FEB}"/>
              </a:ext>
            </a:extLst>
          </p:cNvPr>
          <p:cNvSpPr/>
          <p:nvPr/>
        </p:nvSpPr>
        <p:spPr>
          <a:xfrm>
            <a:off x="1903705" y="1438319"/>
            <a:ext cx="8384583" cy="15857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8F20FE58-F43B-7D1D-EDB4-3EEEFE2C7D22}"/>
              </a:ext>
            </a:extLst>
          </p:cNvPr>
          <p:cNvSpPr/>
          <p:nvPr/>
        </p:nvSpPr>
        <p:spPr>
          <a:xfrm>
            <a:off x="1903706" y="3250151"/>
            <a:ext cx="8384583" cy="15857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F627B4EC-46FC-7AAE-E380-0EF7C6F6E867}"/>
              </a:ext>
            </a:extLst>
          </p:cNvPr>
          <p:cNvSpPr/>
          <p:nvPr/>
        </p:nvSpPr>
        <p:spPr>
          <a:xfrm>
            <a:off x="1903706" y="5018263"/>
            <a:ext cx="8384583" cy="15857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B4F699-DE4C-638C-A2B3-6A82E1A51F39}"/>
                  </a:ext>
                </a:extLst>
              </p:cNvPr>
              <p:cNvSpPr txBox="1"/>
              <p:nvPr/>
            </p:nvSpPr>
            <p:spPr>
              <a:xfrm>
                <a:off x="2044713" y="1506897"/>
                <a:ext cx="38271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sz="2000" b="1" i="1" smtClean="0">
                        <a:solidFill>
                          <a:schemeClr val="bg1"/>
                        </a:solidFill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kumimoji="1" lang="en-US" altLang="ko-KR" sz="2000" b="1">
                    <a:solidFill>
                      <a:schemeClr val="bg1"/>
                    </a:solidFill>
                  </a:rPr>
                  <a:t> </a:t>
                </a:r>
                <a:r>
                  <a:rPr kumimoji="1" lang="en-US" altLang="ko-KR" sz="2000">
                    <a:solidFill>
                      <a:schemeClr val="bg1"/>
                    </a:solidFill>
                  </a:rPr>
                  <a:t>Health &amp; Performance Impact</a:t>
                </a:r>
                <a:endParaRPr kumimoji="1" lang="ko-KR" altLang="en-US" sz="200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B4F699-DE4C-638C-A2B3-6A82E1A51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713" y="1506897"/>
                <a:ext cx="3827138" cy="400110"/>
              </a:xfrm>
              <a:prstGeom prst="rect">
                <a:avLst/>
              </a:prstGeom>
              <a:blipFill>
                <a:blip r:embed="rId3"/>
                <a:stretch>
                  <a:fillRect t="-6061" r="-660" b="-242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9376ADD-5964-B7A2-3F2E-E9A442A2A2DC}"/>
                  </a:ext>
                </a:extLst>
              </p:cNvPr>
              <p:cNvSpPr txBox="1"/>
              <p:nvPr/>
            </p:nvSpPr>
            <p:spPr>
              <a:xfrm>
                <a:off x="2011263" y="3375434"/>
                <a:ext cx="23273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sz="2000" b="1" i="1" smtClean="0">
                        <a:solidFill>
                          <a:schemeClr val="bg1"/>
                        </a:solidFill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kumimoji="1" lang="en-US" altLang="ko-KR" sz="2000" b="1">
                    <a:solidFill>
                      <a:schemeClr val="bg1"/>
                    </a:solidFill>
                  </a:rPr>
                  <a:t> </a:t>
                </a:r>
                <a:r>
                  <a:rPr kumimoji="1" lang="en-US" altLang="ko-KR" sz="2000">
                    <a:solidFill>
                      <a:schemeClr val="bg1"/>
                    </a:solidFill>
                  </a:rPr>
                  <a:t>System Efficiency</a:t>
                </a:r>
                <a:endParaRPr kumimoji="1" lang="ko-KR" altLang="en-US" sz="200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9376ADD-5964-B7A2-3F2E-E9A442A2A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263" y="3375434"/>
                <a:ext cx="2327368" cy="400110"/>
              </a:xfrm>
              <a:prstGeom prst="rect">
                <a:avLst/>
              </a:prstGeom>
              <a:blipFill>
                <a:blip r:embed="rId4"/>
                <a:stretch>
                  <a:fillRect t="-6061" r="-2174" b="-242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A09687-2B98-4EFB-96A4-7A4DD5AC33FB}"/>
                  </a:ext>
                </a:extLst>
              </p:cNvPr>
              <p:cNvSpPr txBox="1"/>
              <p:nvPr/>
            </p:nvSpPr>
            <p:spPr>
              <a:xfrm>
                <a:off x="2055877" y="5030852"/>
                <a:ext cx="429636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sz="2000" b="1" i="1" smtClean="0">
                        <a:solidFill>
                          <a:schemeClr val="bg1"/>
                        </a:solidFill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kumimoji="1" lang="en-US" altLang="ko-KR" sz="2000" b="1" dirty="0">
                    <a:solidFill>
                      <a:schemeClr val="bg1"/>
                    </a:solidFill>
                  </a:rPr>
                  <a:t> </a:t>
                </a:r>
                <a:r>
                  <a:rPr kumimoji="1" lang="en-US" altLang="ko-KR" sz="2000" dirty="0">
                    <a:solidFill>
                      <a:schemeClr val="bg1"/>
                    </a:solidFill>
                  </a:rPr>
                  <a:t>Scientific/Operational Significance</a:t>
                </a:r>
                <a:endParaRPr kumimoji="1" lang="ko-KR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A09687-2B98-4EFB-96A4-7A4DD5AC3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877" y="5030852"/>
                <a:ext cx="4296369" cy="400110"/>
              </a:xfrm>
              <a:prstGeom prst="rect">
                <a:avLst/>
              </a:prstGeom>
              <a:blipFill>
                <a:blip r:embed="rId5"/>
                <a:stretch>
                  <a:fillRect t="-9375" r="-588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245C481-1461-46A1-B80E-E0275BCF8D84}"/>
              </a:ext>
            </a:extLst>
          </p:cNvPr>
          <p:cNvSpPr txBox="1"/>
          <p:nvPr/>
        </p:nvSpPr>
        <p:spPr>
          <a:xfrm>
            <a:off x="2248343" y="3894950"/>
            <a:ext cx="80061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" altLang="ko-KR" sz="1400" dirty="0">
                <a:solidFill>
                  <a:srgbClr val="FAD935"/>
                </a:solidFill>
              </a:rPr>
              <a:t> </a:t>
            </a:r>
            <a:r>
              <a:rPr lang="en-US" altLang="ko-KR" sz="1400" dirty="0">
                <a:solidFill>
                  <a:srgbClr val="FAD935"/>
                </a:solidFill>
              </a:rPr>
              <a:t>Shortening the data research period by building a database related to space food.</a:t>
            </a:r>
            <a:endParaRPr lang="en" altLang="ko-KR" sz="1400" dirty="0">
              <a:solidFill>
                <a:srgbClr val="FAD935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" altLang="ko-KR" sz="1400" dirty="0">
                <a:solidFill>
                  <a:srgbClr val="FAD935"/>
                </a:solidFill>
              </a:rPr>
              <a:t> </a:t>
            </a:r>
            <a:r>
              <a:rPr lang="en-US" altLang="ko-KR" sz="1400" dirty="0">
                <a:solidFill>
                  <a:srgbClr val="FAD935"/>
                </a:solidFill>
              </a:rPr>
              <a:t>Growing crops in space reduces Earth's supply usage and reduces the frequency of resupply.</a:t>
            </a:r>
            <a:endParaRPr lang="en" altLang="ko-KR" sz="1400" dirty="0">
              <a:solidFill>
                <a:srgbClr val="FAD935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C32169-86E8-C6B4-327D-36DB6D6F3492}"/>
              </a:ext>
            </a:extLst>
          </p:cNvPr>
          <p:cNvSpPr txBox="1"/>
          <p:nvPr/>
        </p:nvSpPr>
        <p:spPr>
          <a:xfrm>
            <a:off x="9751486" y="732654"/>
            <a:ext cx="1124162" cy="292388"/>
          </a:xfrm>
          <a:prstGeom prst="rect">
            <a:avLst/>
          </a:prstGeom>
          <a:solidFill>
            <a:srgbClr val="FF93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 dirty="0"/>
              <a:t>Next</a:t>
            </a:r>
            <a:endParaRPr kumimoji="1" lang="ko-KR" altLang="en-US" sz="13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648A98-24B7-1CD4-3736-AC2917BE2E61}"/>
              </a:ext>
            </a:extLst>
          </p:cNvPr>
          <p:cNvSpPr txBox="1"/>
          <p:nvPr/>
        </p:nvSpPr>
        <p:spPr>
          <a:xfrm>
            <a:off x="10168853" y="6504551"/>
            <a:ext cx="195560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 dirty="0">
                <a:solidFill>
                  <a:schemeClr val="bg1"/>
                </a:solidFill>
              </a:rPr>
              <a:t>TEAM PROJECT - AERO</a:t>
            </a:r>
            <a:endParaRPr kumimoji="1"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9" name="모서리가 둥근 직사각형 2">
            <a:extLst>
              <a:ext uri="{FF2B5EF4-FFF2-40B4-BE49-F238E27FC236}">
                <a16:creationId xmlns:a16="http://schemas.microsoft.com/office/drawing/2014/main" id="{12D05DBB-0A35-B184-3615-BC29EE721E3B}"/>
              </a:ext>
            </a:extLst>
          </p:cNvPr>
          <p:cNvSpPr/>
          <p:nvPr/>
        </p:nvSpPr>
        <p:spPr>
          <a:xfrm>
            <a:off x="2282129" y="1963124"/>
            <a:ext cx="3715301" cy="9346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AD935"/>
                </a:solidFill>
              </a:rPr>
              <a:t> A good meal in a small, confined environment is beneficial to the mental health of the crew.</a:t>
            </a:r>
          </a:p>
        </p:txBody>
      </p:sp>
      <p:sp>
        <p:nvSpPr>
          <p:cNvPr id="22" name="모서리가 둥근 직사각형 2">
            <a:extLst>
              <a:ext uri="{FF2B5EF4-FFF2-40B4-BE49-F238E27FC236}">
                <a16:creationId xmlns:a16="http://schemas.microsoft.com/office/drawing/2014/main" id="{7983CB46-A04B-DDE8-CC92-04A3E556C43A}"/>
              </a:ext>
            </a:extLst>
          </p:cNvPr>
          <p:cNvSpPr/>
          <p:nvPr/>
        </p:nvSpPr>
        <p:spPr>
          <a:xfrm>
            <a:off x="6194570" y="1956974"/>
            <a:ext cx="3715302" cy="9346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AD935"/>
                </a:solidFill>
              </a:rPr>
              <a:t>Improving quality of life </a:t>
            </a:r>
          </a:p>
          <a:p>
            <a:pPr algn="ctr"/>
            <a:r>
              <a:rPr lang="en-US" altLang="ko-KR" sz="1400" dirty="0">
                <a:solidFill>
                  <a:srgbClr val="FAD935"/>
                </a:solidFill>
              </a:rPr>
              <a:t>by providing a more diverse menu</a:t>
            </a:r>
            <a:endParaRPr lang="en" altLang="ko-KR" sz="1400" dirty="0">
              <a:solidFill>
                <a:srgbClr val="FAD935"/>
              </a:solidFill>
            </a:endParaRPr>
          </a:p>
        </p:txBody>
      </p:sp>
      <p:sp>
        <p:nvSpPr>
          <p:cNvPr id="23" name="모서리가 둥근 직사각형 2">
            <a:extLst>
              <a:ext uri="{FF2B5EF4-FFF2-40B4-BE49-F238E27FC236}">
                <a16:creationId xmlns:a16="http://schemas.microsoft.com/office/drawing/2014/main" id="{51C187D8-DE9B-6139-31BD-618B7DE81393}"/>
              </a:ext>
            </a:extLst>
          </p:cNvPr>
          <p:cNvSpPr/>
          <p:nvPr/>
        </p:nvSpPr>
        <p:spPr>
          <a:xfrm>
            <a:off x="2282129" y="5517632"/>
            <a:ext cx="3715301" cy="9346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sz="1400" dirty="0">
                <a:solidFill>
                  <a:srgbClr val="FAD935"/>
                </a:solidFill>
              </a:rPr>
              <a:t>Reduces reliance </a:t>
            </a:r>
          </a:p>
          <a:p>
            <a:pPr algn="ctr"/>
            <a:r>
              <a:rPr lang="en" altLang="ko-KR" sz="1400" dirty="0">
                <a:solidFill>
                  <a:srgbClr val="FAD935"/>
                </a:solidFill>
              </a:rPr>
              <a:t>on Earth resupply by ~30%</a:t>
            </a:r>
          </a:p>
        </p:txBody>
      </p:sp>
      <p:sp>
        <p:nvSpPr>
          <p:cNvPr id="24" name="모서리가 둥근 직사각형 2">
            <a:extLst>
              <a:ext uri="{FF2B5EF4-FFF2-40B4-BE49-F238E27FC236}">
                <a16:creationId xmlns:a16="http://schemas.microsoft.com/office/drawing/2014/main" id="{94F38EA9-5C75-BDAA-8494-AC559003AC83}"/>
              </a:ext>
            </a:extLst>
          </p:cNvPr>
          <p:cNvSpPr/>
          <p:nvPr/>
        </p:nvSpPr>
        <p:spPr>
          <a:xfrm>
            <a:off x="6194569" y="5515665"/>
            <a:ext cx="3715301" cy="9346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sz="1400" dirty="0">
                <a:solidFill>
                  <a:srgbClr val="FAD935"/>
                </a:solidFill>
              </a:rPr>
              <a:t>Extends shelf life of food system </a:t>
            </a:r>
          </a:p>
          <a:p>
            <a:pPr algn="ctr"/>
            <a:r>
              <a:rPr lang="en" altLang="ko-KR" sz="1400" dirty="0">
                <a:solidFill>
                  <a:srgbClr val="FAD935"/>
                </a:solidFill>
              </a:rPr>
              <a:t>by 1.5× (from 18 to 27 months)</a:t>
            </a:r>
          </a:p>
        </p:txBody>
      </p:sp>
    </p:spTree>
    <p:extLst>
      <p:ext uri="{BB962C8B-B14F-4D97-AF65-F5344CB8AC3E}">
        <p14:creationId xmlns:p14="http://schemas.microsoft.com/office/powerpoint/2010/main" val="253996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C8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7CF4E3-88BD-EE81-4256-F3DFA6656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radient background 벡터 - Freepik에서 무료 고품질 벡터를 다운로드하세요 | Freepik">
            <a:extLst>
              <a:ext uri="{FF2B5EF4-FFF2-40B4-BE49-F238E27FC236}">
                <a16:creationId xmlns:a16="http://schemas.microsoft.com/office/drawing/2014/main" id="{CF588C1A-A57C-D9E8-78D4-95EF9E2CEA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55" b="7829"/>
          <a:stretch>
            <a:fillRect/>
          </a:stretch>
        </p:blipFill>
        <p:spPr bwMode="auto">
          <a:xfrm>
            <a:off x="28101" y="5934"/>
            <a:ext cx="12183727" cy="6852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2E1B4C31-8F8E-ED03-ED61-D3DC9B3BF56B}"/>
              </a:ext>
            </a:extLst>
          </p:cNvPr>
          <p:cNvSpPr/>
          <p:nvPr/>
        </p:nvSpPr>
        <p:spPr>
          <a:xfrm>
            <a:off x="1463817" y="1287139"/>
            <a:ext cx="9411831" cy="5227784"/>
          </a:xfrm>
          <a:prstGeom prst="rect">
            <a:avLst/>
          </a:prstGeom>
          <a:solidFill>
            <a:srgbClr val="6C35C5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ED2673-BC62-508A-65A1-3EC51B2BD8BD}"/>
              </a:ext>
            </a:extLst>
          </p:cNvPr>
          <p:cNvSpPr txBox="1"/>
          <p:nvPr/>
        </p:nvSpPr>
        <p:spPr>
          <a:xfrm>
            <a:off x="3281283" y="398561"/>
            <a:ext cx="5841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>
                <a:solidFill>
                  <a:srgbClr val="FAD935"/>
                </a:solidFill>
                <a:ea typeface="BM DoHyeon OTF" panose="020B0600000101010101" pitchFamily="34" charset="-127"/>
              </a:rPr>
              <a:t>Conclusion/Future Outlook</a:t>
            </a:r>
            <a:endParaRPr kumimoji="1" lang="ko-KR" altLang="en-US" sz="3600" dirty="0">
              <a:solidFill>
                <a:srgbClr val="FAD935"/>
              </a:solidFill>
              <a:ea typeface="BM DoHyeon 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F91A57-698B-2AA7-21E3-1AA5DFBEC957}"/>
              </a:ext>
            </a:extLst>
          </p:cNvPr>
          <p:cNvSpPr txBox="1"/>
          <p:nvPr/>
        </p:nvSpPr>
        <p:spPr>
          <a:xfrm>
            <a:off x="28101" y="69618"/>
            <a:ext cx="171906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>
                <a:solidFill>
                  <a:schemeClr val="bg1"/>
                </a:solidFill>
              </a:rPr>
              <a:t>ID: PROJECT - AERO</a:t>
            </a:r>
            <a:endParaRPr kumimoji="1" lang="ko-KR" altLang="en-US" sz="130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CB103A9-CFBD-9AAD-3EE1-BA903EF69D7C}"/>
              </a:ext>
            </a:extLst>
          </p:cNvPr>
          <p:cNvSpPr txBox="1"/>
          <p:nvPr/>
        </p:nvSpPr>
        <p:spPr>
          <a:xfrm>
            <a:off x="9751486" y="852547"/>
            <a:ext cx="1124162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>
                <a:latin typeface="Apple Braille" pitchFamily="2" charset="0"/>
              </a:rPr>
              <a:t>Next</a:t>
            </a:r>
            <a:endParaRPr kumimoji="1" lang="ko-KR" altLang="en-US" sz="1300">
              <a:latin typeface="Apple Braille" pitchFamily="2" charset="0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D8563A2C-07EF-5B35-A947-611C86B9AA3A}"/>
              </a:ext>
            </a:extLst>
          </p:cNvPr>
          <p:cNvSpPr/>
          <p:nvPr/>
        </p:nvSpPr>
        <p:spPr>
          <a:xfrm>
            <a:off x="1903704" y="5240522"/>
            <a:ext cx="8384583" cy="11639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603357A9-4B66-330D-37F4-E856B21383A0}"/>
              </a:ext>
            </a:extLst>
          </p:cNvPr>
          <p:cNvSpPr/>
          <p:nvPr/>
        </p:nvSpPr>
        <p:spPr>
          <a:xfrm>
            <a:off x="1903704" y="3522893"/>
            <a:ext cx="8384583" cy="15857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A0D737-ECE1-AC9D-63A4-BF56089CED31}"/>
                  </a:ext>
                </a:extLst>
              </p:cNvPr>
              <p:cNvSpPr txBox="1"/>
              <p:nvPr/>
            </p:nvSpPr>
            <p:spPr>
              <a:xfrm>
                <a:off x="2011262" y="5330633"/>
                <a:ext cx="21205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sz="2000" b="1" i="1" smtClean="0">
                        <a:solidFill>
                          <a:schemeClr val="bg1"/>
                        </a:solidFill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kumimoji="1" lang="en-US" altLang="ko-KR" sz="2000" b="1" dirty="0">
                    <a:solidFill>
                      <a:schemeClr val="bg1"/>
                    </a:solidFill>
                  </a:rPr>
                  <a:t> </a:t>
                </a:r>
                <a:r>
                  <a:rPr kumimoji="1" lang="en-US" altLang="ko-KR" sz="2000" dirty="0">
                    <a:solidFill>
                      <a:schemeClr val="bg1"/>
                    </a:solidFill>
                  </a:rPr>
                  <a:t>Expected effect</a:t>
                </a:r>
                <a:endParaRPr kumimoji="1" lang="ko-KR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A0D737-ECE1-AC9D-63A4-BF56089CE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262" y="5330633"/>
                <a:ext cx="2120581" cy="400110"/>
              </a:xfrm>
              <a:prstGeom prst="rect">
                <a:avLst/>
              </a:prstGeom>
              <a:blipFill>
                <a:blip r:embed="rId3"/>
                <a:stretch>
                  <a:fillRect t="-6061" r="-1786" b="-242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D8D37D-5F12-AD6D-0DDE-64F2431280E5}"/>
                  </a:ext>
                </a:extLst>
              </p:cNvPr>
              <p:cNvSpPr txBox="1"/>
              <p:nvPr/>
            </p:nvSpPr>
            <p:spPr>
              <a:xfrm>
                <a:off x="2070172" y="3669307"/>
                <a:ext cx="41617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sz="2000" b="1" i="1" smtClean="0">
                        <a:solidFill>
                          <a:schemeClr val="bg1"/>
                        </a:solidFill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kumimoji="1" lang="en-US" altLang="ko-KR" sz="2000" b="1" dirty="0">
                    <a:solidFill>
                      <a:schemeClr val="bg1"/>
                    </a:solidFill>
                  </a:rPr>
                  <a:t> </a:t>
                </a:r>
                <a:r>
                  <a:rPr kumimoji="1" lang="en-US" altLang="ko-KR" sz="2000" dirty="0">
                    <a:solidFill>
                      <a:schemeClr val="bg1"/>
                    </a:solidFill>
                  </a:rPr>
                  <a:t>Potential for future development</a:t>
                </a:r>
                <a:endParaRPr kumimoji="1" lang="ko-KR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D8D37D-5F12-AD6D-0DDE-64F243128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172" y="3669307"/>
                <a:ext cx="4161717" cy="400110"/>
              </a:xfrm>
              <a:prstGeom prst="rect">
                <a:avLst/>
              </a:prstGeom>
              <a:blipFill>
                <a:blip r:embed="rId4"/>
                <a:stretch>
                  <a:fillRect t="-6061" r="-610" b="-242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2666153-8ABA-DE3E-7DF6-3B8C91B4F42A}"/>
              </a:ext>
            </a:extLst>
          </p:cNvPr>
          <p:cNvSpPr txBox="1"/>
          <p:nvPr/>
        </p:nvSpPr>
        <p:spPr>
          <a:xfrm>
            <a:off x="2282129" y="4083702"/>
            <a:ext cx="80061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FAD935"/>
                </a:solidFill>
              </a:rPr>
              <a:t>1. Designing cooking utensils usable in zero gravity</a:t>
            </a:r>
          </a:p>
          <a:p>
            <a:r>
              <a:rPr lang="en-US" altLang="ko-KR" sz="1600" dirty="0">
                <a:solidFill>
                  <a:srgbClr val="FAD935"/>
                </a:solidFill>
              </a:rPr>
              <a:t>2. Suggesting more diverse and delicious recipes</a:t>
            </a:r>
          </a:p>
          <a:p>
            <a:r>
              <a:rPr lang="en-US" altLang="ko-KR" sz="1600" dirty="0">
                <a:solidFill>
                  <a:srgbClr val="FAD935"/>
                </a:solidFill>
              </a:rPr>
              <a:t>3. Providing users with more accurate information by referencing more data</a:t>
            </a:r>
            <a:endParaRPr lang="en" altLang="ko-KR" sz="1600" dirty="0">
              <a:solidFill>
                <a:srgbClr val="FAD935"/>
              </a:solidFill>
            </a:endParaRPr>
          </a:p>
        </p:txBody>
      </p:sp>
      <p:sp>
        <p:nvSpPr>
          <p:cNvPr id="12" name="모서리가 둥근 직사각형 2">
            <a:extLst>
              <a:ext uri="{FF2B5EF4-FFF2-40B4-BE49-F238E27FC236}">
                <a16:creationId xmlns:a16="http://schemas.microsoft.com/office/drawing/2014/main" id="{6CEBCF3C-7489-E228-0626-8E95FB2529D4}"/>
              </a:ext>
            </a:extLst>
          </p:cNvPr>
          <p:cNvSpPr/>
          <p:nvPr/>
        </p:nvSpPr>
        <p:spPr>
          <a:xfrm>
            <a:off x="1903705" y="1480033"/>
            <a:ext cx="8384583" cy="19489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378210-7D82-C1AF-BB85-A5E975E78FB8}"/>
                  </a:ext>
                </a:extLst>
              </p:cNvPr>
              <p:cNvSpPr txBox="1"/>
              <p:nvPr/>
            </p:nvSpPr>
            <p:spPr>
              <a:xfrm>
                <a:off x="2011262" y="1605316"/>
                <a:ext cx="161454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sz="2000" b="0" i="1" smtClean="0">
                        <a:solidFill>
                          <a:schemeClr val="bg1"/>
                        </a:solidFill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kumimoji="1" lang="en-US" altLang="ko-KR" sz="2000" dirty="0">
                    <a:solidFill>
                      <a:schemeClr val="bg1"/>
                    </a:solidFill>
                  </a:rPr>
                  <a:t> Conclusion</a:t>
                </a:r>
                <a:endParaRPr kumimoji="1" lang="ko-KR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378210-7D82-C1AF-BB85-A5E975E78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262" y="1605316"/>
                <a:ext cx="1614545" cy="400110"/>
              </a:xfrm>
              <a:prstGeom prst="rect">
                <a:avLst/>
              </a:prstGeom>
              <a:blipFill>
                <a:blip r:embed="rId5"/>
                <a:stretch>
                  <a:fillRect t="-9375" r="-3125" b="-28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E36EA372-1F8B-BCA6-1DFF-84937604057A}"/>
              </a:ext>
            </a:extLst>
          </p:cNvPr>
          <p:cNvSpPr txBox="1"/>
          <p:nvPr/>
        </p:nvSpPr>
        <p:spPr>
          <a:xfrm>
            <a:off x="2282129" y="5725785"/>
            <a:ext cx="80061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FAD935"/>
                </a:solidFill>
              </a:rPr>
              <a:t> Providing educational resources on space food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FAD935"/>
                </a:solidFill>
              </a:rPr>
              <a:t> Raising public awareness of the space food industry</a:t>
            </a:r>
            <a:endParaRPr lang="en" altLang="ko-KR" sz="1600" dirty="0">
              <a:solidFill>
                <a:srgbClr val="FAD935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4C199D-EAFF-D02F-BAAB-2A4660DA12FB}"/>
              </a:ext>
            </a:extLst>
          </p:cNvPr>
          <p:cNvSpPr txBox="1"/>
          <p:nvPr/>
        </p:nvSpPr>
        <p:spPr>
          <a:xfrm>
            <a:off x="9751486" y="862918"/>
            <a:ext cx="1124162" cy="292388"/>
          </a:xfrm>
          <a:prstGeom prst="rect">
            <a:avLst/>
          </a:prstGeom>
          <a:solidFill>
            <a:srgbClr val="FF93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 dirty="0"/>
              <a:t>Next</a:t>
            </a:r>
            <a:endParaRPr kumimoji="1" lang="ko-KR" altLang="en-US" sz="13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CC51FD-872A-9D8C-F930-4EB73859EE9D}"/>
              </a:ext>
            </a:extLst>
          </p:cNvPr>
          <p:cNvSpPr txBox="1"/>
          <p:nvPr/>
        </p:nvSpPr>
        <p:spPr>
          <a:xfrm>
            <a:off x="10168853" y="6504551"/>
            <a:ext cx="190481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 dirty="0">
                <a:solidFill>
                  <a:schemeClr val="bg1"/>
                </a:solidFill>
                <a:latin typeface="Apple Braille" pitchFamily="2" charset="0"/>
              </a:rPr>
              <a:t>TEAM PROJECT - AERO</a:t>
            </a:r>
            <a:endParaRPr kumimoji="1" lang="ko-KR" altLang="en-US" sz="1300" dirty="0">
              <a:solidFill>
                <a:schemeClr val="bg1"/>
              </a:solidFill>
              <a:latin typeface="Apple Braille" pitchFamily="2" charset="0"/>
            </a:endParaRPr>
          </a:p>
        </p:txBody>
      </p:sp>
      <p:sp>
        <p:nvSpPr>
          <p:cNvPr id="14" name="모서리가 둥근 직사각형 2">
            <a:extLst>
              <a:ext uri="{FF2B5EF4-FFF2-40B4-BE49-F238E27FC236}">
                <a16:creationId xmlns:a16="http://schemas.microsoft.com/office/drawing/2014/main" id="{3BA42B8F-DBCA-67BB-D25A-DE507673305E}"/>
              </a:ext>
            </a:extLst>
          </p:cNvPr>
          <p:cNvSpPr/>
          <p:nvPr/>
        </p:nvSpPr>
        <p:spPr>
          <a:xfrm>
            <a:off x="2070172" y="2261037"/>
            <a:ext cx="3390916" cy="9346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300" dirty="0">
                <a:solidFill>
                  <a:srgbClr val="FAD935"/>
                </a:solidFill>
              </a:rPr>
              <a:t>Space food, nutrition data</a:t>
            </a:r>
          </a:p>
          <a:p>
            <a:pPr algn="ctr"/>
            <a:r>
              <a:rPr kumimoji="1" lang="en-US" altLang="ko-KR" sz="1300" dirty="0">
                <a:solidFill>
                  <a:srgbClr val="FAD935"/>
                </a:solidFill>
              </a:rPr>
              <a:t>Data Base</a:t>
            </a:r>
            <a:endParaRPr kumimoji="1" lang="ko-KR" altLang="en-US" sz="1300" dirty="0">
              <a:solidFill>
                <a:srgbClr val="FAD935"/>
              </a:solidFill>
            </a:endParaRPr>
          </a:p>
        </p:txBody>
      </p:sp>
      <p:sp>
        <p:nvSpPr>
          <p:cNvPr id="18" name="오른쪽 화살표[R] 17">
            <a:extLst>
              <a:ext uri="{FF2B5EF4-FFF2-40B4-BE49-F238E27FC236}">
                <a16:creationId xmlns:a16="http://schemas.microsoft.com/office/drawing/2014/main" id="{5DCDDD78-9451-C088-9AF2-EE52F7033993}"/>
              </a:ext>
            </a:extLst>
          </p:cNvPr>
          <p:cNvSpPr/>
          <p:nvPr/>
        </p:nvSpPr>
        <p:spPr>
          <a:xfrm>
            <a:off x="5733651" y="2629400"/>
            <a:ext cx="649705" cy="156411"/>
          </a:xfrm>
          <a:prstGeom prst="rightArrow">
            <a:avLst/>
          </a:prstGeom>
          <a:solidFill>
            <a:srgbClr val="FAD93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모서리가 둥근 직사각형 2">
            <a:extLst>
              <a:ext uri="{FF2B5EF4-FFF2-40B4-BE49-F238E27FC236}">
                <a16:creationId xmlns:a16="http://schemas.microsoft.com/office/drawing/2014/main" id="{88AAB1B2-547C-5709-1DBC-3CFBF80AB217}"/>
              </a:ext>
            </a:extLst>
          </p:cNvPr>
          <p:cNvSpPr/>
          <p:nvPr/>
        </p:nvSpPr>
        <p:spPr>
          <a:xfrm>
            <a:off x="6655919" y="2261037"/>
            <a:ext cx="3390916" cy="9346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300" dirty="0">
                <a:solidFill>
                  <a:srgbClr val="FAD935"/>
                </a:solidFill>
              </a:rPr>
              <a:t>Personal food recipe, </a:t>
            </a:r>
          </a:p>
          <a:p>
            <a:pPr algn="ctr"/>
            <a:r>
              <a:rPr kumimoji="1" lang="en-US" altLang="ko-KR" sz="1300" dirty="0">
                <a:solidFill>
                  <a:srgbClr val="FAD935"/>
                </a:solidFill>
              </a:rPr>
              <a:t>personalized diet plans</a:t>
            </a:r>
            <a:endParaRPr kumimoji="1" lang="ko-KR" altLang="en-US" sz="1300" dirty="0">
              <a:solidFill>
                <a:srgbClr val="FAD9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62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677</Words>
  <Application>Microsoft Macintosh PowerPoint</Application>
  <PresentationFormat>와이드스크린</PresentationFormat>
  <Paragraphs>109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BM DoHyeon OTF</vt:lpstr>
      <vt:lpstr>Apple Braille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(학부생) 허승혁 (새내기학부)</dc:creator>
  <cp:lastModifiedBy>(학부생) 허승혁 (새내기학부)</cp:lastModifiedBy>
  <cp:revision>13</cp:revision>
  <dcterms:created xsi:type="dcterms:W3CDTF">2025-10-04T08:30:05Z</dcterms:created>
  <dcterms:modified xsi:type="dcterms:W3CDTF">2025-10-05T14:06:16Z</dcterms:modified>
</cp:coreProperties>
</file>