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4" r:id="rId2"/>
    <p:sldId id="261" r:id="rId3"/>
    <p:sldId id="266" r:id="rId4"/>
    <p:sldId id="258" r:id="rId5"/>
    <p:sldId id="270" r:id="rId6"/>
    <p:sldId id="271" r:id="rId7"/>
    <p:sldId id="272" r:id="rId8"/>
    <p:sldId id="269" r:id="rId9"/>
    <p:sldId id="263" r:id="rId10"/>
    <p:sldId id="265" r:id="rId11"/>
    <p:sldId id="256" r:id="rId12"/>
    <p:sldId id="259" r:id="rId13"/>
    <p:sldId id="260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935"/>
    <a:srgbClr val="2E1C82"/>
    <a:srgbClr val="6C35C5"/>
    <a:srgbClr val="070945"/>
    <a:srgbClr val="215F9A"/>
    <a:srgbClr val="626BCB"/>
    <a:srgbClr val="3B467B"/>
    <a:srgbClr val="FF9300"/>
    <a:srgbClr val="B2B300"/>
    <a:srgbClr val="637F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BDAB03-F4D3-7E12-9D4C-43F02CE91989}" v="203" dt="2025-10-05T03:39:16.866"/>
    <p1510:client id="{FA7FDC9B-19FF-AF40-8E53-43E89C158906}" v="597" dt="2025-10-05T04:07:15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>
      <p:cViewPr varScale="1">
        <p:scale>
          <a:sx n="90" d="100"/>
          <a:sy n="90" d="100"/>
        </p:scale>
        <p:origin x="22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87E13F-3C87-481E-999F-540354C7F9F4}" type="doc">
      <dgm:prSet loTypeId="urn:microsoft.com/office/officeart/2005/8/layout/hProcess11" loCatId="process" qsTypeId="urn:microsoft.com/office/officeart/2005/8/quickstyle/simple4" qsCatId="simple" csTypeId="urn:microsoft.com/office/officeart/2005/8/colors/colorful4" csCatId="colorful" phldr="1"/>
      <dgm:spPr/>
    </dgm:pt>
    <dgm:pt modelId="{0F7488E1-8D2D-4311-AE8F-60A3B6711E56}">
      <dgm:prSet phldrT="[Text]" phldr="0"/>
      <dgm:spPr/>
      <dgm:t>
        <a:bodyPr/>
        <a:lstStyle/>
        <a:p>
          <a:r>
            <a:rPr lang="ko-KR" altLang="en-US">
              <a:solidFill>
                <a:schemeClr val="bg1"/>
              </a:solidFill>
              <a:latin typeface="맑은 고딕" panose="02110004020202020204"/>
            </a:rPr>
            <a:t>Input</a:t>
          </a:r>
          <a:endParaRPr lang="ko-KR" altLang="en-US">
            <a:solidFill>
              <a:schemeClr val="bg1"/>
            </a:solidFill>
          </a:endParaRPr>
        </a:p>
      </dgm:t>
    </dgm:pt>
    <dgm:pt modelId="{014E0646-31CA-4AC5-A564-ADDE994553CB}" type="parTrans" cxnId="{E2A6D4B7-9301-4C1F-8648-723FD0107F69}">
      <dgm:prSet/>
      <dgm:spPr/>
    </dgm:pt>
    <dgm:pt modelId="{016BEBA8-09E3-4DDF-9AD6-95809B653B67}" type="sibTrans" cxnId="{E2A6D4B7-9301-4C1F-8648-723FD0107F69}">
      <dgm:prSet/>
      <dgm:spPr/>
    </dgm:pt>
    <dgm:pt modelId="{AEB36E3A-F2EB-4923-9AC1-174332D95F1D}">
      <dgm:prSet phldrT="[Text]" phldr="0"/>
      <dgm:spPr/>
      <dgm:t>
        <a:bodyPr/>
        <a:lstStyle/>
        <a:p>
          <a:pPr rtl="0"/>
          <a:r>
            <a:rPr lang="en-US" altLang="ko-KR">
              <a:solidFill>
                <a:schemeClr val="bg1"/>
              </a:solidFill>
              <a:latin typeface="맑은 고딕" panose="02110004020202020204"/>
            </a:rPr>
            <a:t>AI Engine</a:t>
          </a:r>
          <a:endParaRPr lang="en-US" altLang="ko-KR">
            <a:solidFill>
              <a:schemeClr val="bg1"/>
            </a:solidFill>
          </a:endParaRPr>
        </a:p>
      </dgm:t>
    </dgm:pt>
    <dgm:pt modelId="{ED3DB469-7786-4CD3-BF4F-8DD8C00AC0CD}" type="parTrans" cxnId="{CEAE387C-FEB0-46B5-9EB3-3C5626E52198}">
      <dgm:prSet/>
      <dgm:spPr/>
    </dgm:pt>
    <dgm:pt modelId="{33F4008A-1FB1-4092-91F1-E1E10817E644}" type="sibTrans" cxnId="{CEAE387C-FEB0-46B5-9EB3-3C5626E52198}">
      <dgm:prSet/>
      <dgm:spPr/>
    </dgm:pt>
    <dgm:pt modelId="{C1E463F7-F147-45FC-A989-EEE3CD4771A4}">
      <dgm:prSet phldrT="[Text]" phldr="0"/>
      <dgm:spPr/>
      <dgm:t>
        <a:bodyPr/>
        <a:lstStyle/>
        <a:p>
          <a:pPr rtl="0"/>
          <a:r>
            <a:rPr lang="en-US">
              <a:solidFill>
                <a:schemeClr val="bg1"/>
              </a:solidFill>
              <a:latin typeface="맑은 고딕" panose="02110004020202020204"/>
            </a:rPr>
            <a:t>Recipe Output</a:t>
          </a:r>
          <a:endParaRPr lang="en-US">
            <a:solidFill>
              <a:schemeClr val="bg1"/>
            </a:solidFill>
          </a:endParaRPr>
        </a:p>
      </dgm:t>
    </dgm:pt>
    <dgm:pt modelId="{B007DA5F-9664-41F0-BBC2-0E1AF56B7927}" type="parTrans" cxnId="{45C82A86-C4E6-4B87-B4B4-7BFE675FBBA7}">
      <dgm:prSet/>
      <dgm:spPr/>
    </dgm:pt>
    <dgm:pt modelId="{D16352C3-6FEF-4C0F-9A07-80A774410384}" type="sibTrans" cxnId="{45C82A86-C4E6-4B87-B4B4-7BFE675FBBA7}">
      <dgm:prSet/>
      <dgm:spPr/>
    </dgm:pt>
    <dgm:pt modelId="{9287AF07-2D8E-4650-AE04-85BF6922245C}" type="pres">
      <dgm:prSet presAssocID="{8E87E13F-3C87-481E-999F-540354C7F9F4}" presName="Name0" presStyleCnt="0">
        <dgm:presLayoutVars>
          <dgm:dir/>
          <dgm:resizeHandles val="exact"/>
        </dgm:presLayoutVars>
      </dgm:prSet>
      <dgm:spPr/>
    </dgm:pt>
    <dgm:pt modelId="{2185076F-904A-488B-96FB-4C91B81D40DE}" type="pres">
      <dgm:prSet presAssocID="{8E87E13F-3C87-481E-999F-540354C7F9F4}" presName="arrow" presStyleLbl="bgShp" presStyleIdx="0" presStyleCnt="1"/>
      <dgm:spPr/>
    </dgm:pt>
    <dgm:pt modelId="{0254A10B-B44F-470E-BAB1-1A1EA1BCC52A}" type="pres">
      <dgm:prSet presAssocID="{8E87E13F-3C87-481E-999F-540354C7F9F4}" presName="points" presStyleCnt="0"/>
      <dgm:spPr/>
    </dgm:pt>
    <dgm:pt modelId="{7B2F25D8-67CD-4E4D-A3D0-B55FE4BB5DC6}" type="pres">
      <dgm:prSet presAssocID="{0F7488E1-8D2D-4311-AE8F-60A3B6711E56}" presName="compositeA" presStyleCnt="0"/>
      <dgm:spPr/>
    </dgm:pt>
    <dgm:pt modelId="{4B24E74E-29D5-41F3-B1B8-31FBF7108A90}" type="pres">
      <dgm:prSet presAssocID="{0F7488E1-8D2D-4311-AE8F-60A3B6711E56}" presName="textA" presStyleLbl="revTx" presStyleIdx="0" presStyleCnt="3">
        <dgm:presLayoutVars>
          <dgm:bulletEnabled val="1"/>
        </dgm:presLayoutVars>
      </dgm:prSet>
      <dgm:spPr/>
    </dgm:pt>
    <dgm:pt modelId="{E24EAF94-DE6D-460B-A5CD-23878D6B9CD7}" type="pres">
      <dgm:prSet presAssocID="{0F7488E1-8D2D-4311-AE8F-60A3B6711E56}" presName="circleA" presStyleLbl="node1" presStyleIdx="0" presStyleCnt="3"/>
      <dgm:spPr/>
    </dgm:pt>
    <dgm:pt modelId="{CE61498D-B38E-4B87-8F14-088B4BBB10B5}" type="pres">
      <dgm:prSet presAssocID="{0F7488E1-8D2D-4311-AE8F-60A3B6711E56}" presName="spaceA" presStyleCnt="0"/>
      <dgm:spPr/>
    </dgm:pt>
    <dgm:pt modelId="{3B2D3EFF-1CC7-4898-AEEB-D43862F49EED}" type="pres">
      <dgm:prSet presAssocID="{016BEBA8-09E3-4DDF-9AD6-95809B653B67}" presName="space" presStyleCnt="0"/>
      <dgm:spPr/>
    </dgm:pt>
    <dgm:pt modelId="{B235327C-76B1-4781-B466-C0AD31D97C5B}" type="pres">
      <dgm:prSet presAssocID="{AEB36E3A-F2EB-4923-9AC1-174332D95F1D}" presName="compositeB" presStyleCnt="0"/>
      <dgm:spPr/>
    </dgm:pt>
    <dgm:pt modelId="{BE99B73E-E531-439D-BA3B-77E2BB995E84}" type="pres">
      <dgm:prSet presAssocID="{AEB36E3A-F2EB-4923-9AC1-174332D95F1D}" presName="textB" presStyleLbl="revTx" presStyleIdx="1" presStyleCnt="3">
        <dgm:presLayoutVars>
          <dgm:bulletEnabled val="1"/>
        </dgm:presLayoutVars>
      </dgm:prSet>
      <dgm:spPr/>
    </dgm:pt>
    <dgm:pt modelId="{9BD7836E-1E33-42FA-A07D-E07A494280DE}" type="pres">
      <dgm:prSet presAssocID="{AEB36E3A-F2EB-4923-9AC1-174332D95F1D}" presName="circleB" presStyleLbl="node1" presStyleIdx="1" presStyleCnt="3"/>
      <dgm:spPr/>
    </dgm:pt>
    <dgm:pt modelId="{AA3A32E7-309D-4E07-8027-6850473B9AC9}" type="pres">
      <dgm:prSet presAssocID="{AEB36E3A-F2EB-4923-9AC1-174332D95F1D}" presName="spaceB" presStyleCnt="0"/>
      <dgm:spPr/>
    </dgm:pt>
    <dgm:pt modelId="{35D6F35A-38ED-416C-8E23-AEE98649AE58}" type="pres">
      <dgm:prSet presAssocID="{33F4008A-1FB1-4092-91F1-E1E10817E644}" presName="space" presStyleCnt="0"/>
      <dgm:spPr/>
    </dgm:pt>
    <dgm:pt modelId="{23D3B9E9-7C63-4627-9E2F-59CA3BAE1530}" type="pres">
      <dgm:prSet presAssocID="{C1E463F7-F147-45FC-A989-EEE3CD4771A4}" presName="compositeA" presStyleCnt="0"/>
      <dgm:spPr/>
    </dgm:pt>
    <dgm:pt modelId="{02CACCFC-5483-4FC2-9F13-DE65E2126582}" type="pres">
      <dgm:prSet presAssocID="{C1E463F7-F147-45FC-A989-EEE3CD4771A4}" presName="textA" presStyleLbl="revTx" presStyleIdx="2" presStyleCnt="3">
        <dgm:presLayoutVars>
          <dgm:bulletEnabled val="1"/>
        </dgm:presLayoutVars>
      </dgm:prSet>
      <dgm:spPr/>
    </dgm:pt>
    <dgm:pt modelId="{766B1FE1-C07B-4DCA-B974-7114F135AEDE}" type="pres">
      <dgm:prSet presAssocID="{C1E463F7-F147-45FC-A989-EEE3CD4771A4}" presName="circleA" presStyleLbl="node1" presStyleIdx="2" presStyleCnt="3"/>
      <dgm:spPr/>
    </dgm:pt>
    <dgm:pt modelId="{296D4DE9-801F-427D-BECD-64BBE4313C86}" type="pres">
      <dgm:prSet presAssocID="{C1E463F7-F147-45FC-A989-EEE3CD4771A4}" presName="spaceA" presStyleCnt="0"/>
      <dgm:spPr/>
    </dgm:pt>
  </dgm:ptLst>
  <dgm:cxnLst>
    <dgm:cxn modelId="{AD8B2F31-2DAA-42C8-B570-9B1272D3C017}" type="presOf" srcId="{AEB36E3A-F2EB-4923-9AC1-174332D95F1D}" destId="{BE99B73E-E531-439D-BA3B-77E2BB995E84}" srcOrd="0" destOrd="0" presId="urn:microsoft.com/office/officeart/2005/8/layout/hProcess11"/>
    <dgm:cxn modelId="{D13D6F6E-D413-486C-9173-32AFC57D2C1D}" type="presOf" srcId="{C1E463F7-F147-45FC-A989-EEE3CD4771A4}" destId="{02CACCFC-5483-4FC2-9F13-DE65E2126582}" srcOrd="0" destOrd="0" presId="urn:microsoft.com/office/officeart/2005/8/layout/hProcess11"/>
    <dgm:cxn modelId="{CEAE387C-FEB0-46B5-9EB3-3C5626E52198}" srcId="{8E87E13F-3C87-481E-999F-540354C7F9F4}" destId="{AEB36E3A-F2EB-4923-9AC1-174332D95F1D}" srcOrd="1" destOrd="0" parTransId="{ED3DB469-7786-4CD3-BF4F-8DD8C00AC0CD}" sibTransId="{33F4008A-1FB1-4092-91F1-E1E10817E644}"/>
    <dgm:cxn modelId="{45C82A86-C4E6-4B87-B4B4-7BFE675FBBA7}" srcId="{8E87E13F-3C87-481E-999F-540354C7F9F4}" destId="{C1E463F7-F147-45FC-A989-EEE3CD4771A4}" srcOrd="2" destOrd="0" parTransId="{B007DA5F-9664-41F0-BBC2-0E1AF56B7927}" sibTransId="{D16352C3-6FEF-4C0F-9A07-80A774410384}"/>
    <dgm:cxn modelId="{BB8A209C-B147-495C-9523-A8C28E78D726}" type="presOf" srcId="{0F7488E1-8D2D-4311-AE8F-60A3B6711E56}" destId="{4B24E74E-29D5-41F3-B1B8-31FBF7108A90}" srcOrd="0" destOrd="0" presId="urn:microsoft.com/office/officeart/2005/8/layout/hProcess11"/>
    <dgm:cxn modelId="{A3F0F4A0-64ED-45CF-9637-441883C9AEB4}" type="presOf" srcId="{8E87E13F-3C87-481E-999F-540354C7F9F4}" destId="{9287AF07-2D8E-4650-AE04-85BF6922245C}" srcOrd="0" destOrd="0" presId="urn:microsoft.com/office/officeart/2005/8/layout/hProcess11"/>
    <dgm:cxn modelId="{E2A6D4B7-9301-4C1F-8648-723FD0107F69}" srcId="{8E87E13F-3C87-481E-999F-540354C7F9F4}" destId="{0F7488E1-8D2D-4311-AE8F-60A3B6711E56}" srcOrd="0" destOrd="0" parTransId="{014E0646-31CA-4AC5-A564-ADDE994553CB}" sibTransId="{016BEBA8-09E3-4DDF-9AD6-95809B653B67}"/>
    <dgm:cxn modelId="{66796BF3-46CD-405C-A185-03AE669C577B}" type="presParOf" srcId="{9287AF07-2D8E-4650-AE04-85BF6922245C}" destId="{2185076F-904A-488B-96FB-4C91B81D40DE}" srcOrd="0" destOrd="0" presId="urn:microsoft.com/office/officeart/2005/8/layout/hProcess11"/>
    <dgm:cxn modelId="{CDF106FF-E740-45F2-936C-759834523134}" type="presParOf" srcId="{9287AF07-2D8E-4650-AE04-85BF6922245C}" destId="{0254A10B-B44F-470E-BAB1-1A1EA1BCC52A}" srcOrd="1" destOrd="0" presId="urn:microsoft.com/office/officeart/2005/8/layout/hProcess11"/>
    <dgm:cxn modelId="{18081EF6-F2D3-4C99-88DB-2EF0ECE9C05D}" type="presParOf" srcId="{0254A10B-B44F-470E-BAB1-1A1EA1BCC52A}" destId="{7B2F25D8-67CD-4E4D-A3D0-B55FE4BB5DC6}" srcOrd="0" destOrd="0" presId="urn:microsoft.com/office/officeart/2005/8/layout/hProcess11"/>
    <dgm:cxn modelId="{F2EC951F-BA9C-4528-9220-ED89CAAE9686}" type="presParOf" srcId="{7B2F25D8-67CD-4E4D-A3D0-B55FE4BB5DC6}" destId="{4B24E74E-29D5-41F3-B1B8-31FBF7108A90}" srcOrd="0" destOrd="0" presId="urn:microsoft.com/office/officeart/2005/8/layout/hProcess11"/>
    <dgm:cxn modelId="{9085FB73-BAC3-4764-A5E5-2CA951C2ACF1}" type="presParOf" srcId="{7B2F25D8-67CD-4E4D-A3D0-B55FE4BB5DC6}" destId="{E24EAF94-DE6D-460B-A5CD-23878D6B9CD7}" srcOrd="1" destOrd="0" presId="urn:microsoft.com/office/officeart/2005/8/layout/hProcess11"/>
    <dgm:cxn modelId="{E2E61874-61AD-4E37-AE35-4F7FCE91FF64}" type="presParOf" srcId="{7B2F25D8-67CD-4E4D-A3D0-B55FE4BB5DC6}" destId="{CE61498D-B38E-4B87-8F14-088B4BBB10B5}" srcOrd="2" destOrd="0" presId="urn:microsoft.com/office/officeart/2005/8/layout/hProcess11"/>
    <dgm:cxn modelId="{240B1979-7754-425A-8E79-D2D490227D6D}" type="presParOf" srcId="{0254A10B-B44F-470E-BAB1-1A1EA1BCC52A}" destId="{3B2D3EFF-1CC7-4898-AEEB-D43862F49EED}" srcOrd="1" destOrd="0" presId="urn:microsoft.com/office/officeart/2005/8/layout/hProcess11"/>
    <dgm:cxn modelId="{42886BEF-650B-4448-8841-68C6654DB57B}" type="presParOf" srcId="{0254A10B-B44F-470E-BAB1-1A1EA1BCC52A}" destId="{B235327C-76B1-4781-B466-C0AD31D97C5B}" srcOrd="2" destOrd="0" presId="urn:microsoft.com/office/officeart/2005/8/layout/hProcess11"/>
    <dgm:cxn modelId="{32C80C8B-752B-41CC-B0BB-4889F65E22A2}" type="presParOf" srcId="{B235327C-76B1-4781-B466-C0AD31D97C5B}" destId="{BE99B73E-E531-439D-BA3B-77E2BB995E84}" srcOrd="0" destOrd="0" presId="urn:microsoft.com/office/officeart/2005/8/layout/hProcess11"/>
    <dgm:cxn modelId="{D8636DBC-1C05-437B-8668-97A0D99463DD}" type="presParOf" srcId="{B235327C-76B1-4781-B466-C0AD31D97C5B}" destId="{9BD7836E-1E33-42FA-A07D-E07A494280DE}" srcOrd="1" destOrd="0" presId="urn:microsoft.com/office/officeart/2005/8/layout/hProcess11"/>
    <dgm:cxn modelId="{B1E24A41-41FD-4842-A16A-7B88B73EFBC5}" type="presParOf" srcId="{B235327C-76B1-4781-B466-C0AD31D97C5B}" destId="{AA3A32E7-309D-4E07-8027-6850473B9AC9}" srcOrd="2" destOrd="0" presId="urn:microsoft.com/office/officeart/2005/8/layout/hProcess11"/>
    <dgm:cxn modelId="{539B7C10-7DF3-49B3-9EE9-6329F53F2D17}" type="presParOf" srcId="{0254A10B-B44F-470E-BAB1-1A1EA1BCC52A}" destId="{35D6F35A-38ED-416C-8E23-AEE98649AE58}" srcOrd="3" destOrd="0" presId="urn:microsoft.com/office/officeart/2005/8/layout/hProcess11"/>
    <dgm:cxn modelId="{B2E1CFFC-7D6D-463A-B440-B166CD402CC0}" type="presParOf" srcId="{0254A10B-B44F-470E-BAB1-1A1EA1BCC52A}" destId="{23D3B9E9-7C63-4627-9E2F-59CA3BAE1530}" srcOrd="4" destOrd="0" presId="urn:microsoft.com/office/officeart/2005/8/layout/hProcess11"/>
    <dgm:cxn modelId="{14F21BB3-0D64-4D15-9ADA-F771AB70FEBB}" type="presParOf" srcId="{23D3B9E9-7C63-4627-9E2F-59CA3BAE1530}" destId="{02CACCFC-5483-4FC2-9F13-DE65E2126582}" srcOrd="0" destOrd="0" presId="urn:microsoft.com/office/officeart/2005/8/layout/hProcess11"/>
    <dgm:cxn modelId="{F2380DE6-D99E-4386-855E-F635909DA822}" type="presParOf" srcId="{23D3B9E9-7C63-4627-9E2F-59CA3BAE1530}" destId="{766B1FE1-C07B-4DCA-B974-7114F135AEDE}" srcOrd="1" destOrd="0" presId="urn:microsoft.com/office/officeart/2005/8/layout/hProcess11"/>
    <dgm:cxn modelId="{C07DA9C8-F64C-43DD-B5F2-1B84F64A7EA0}" type="presParOf" srcId="{23D3B9E9-7C63-4627-9E2F-59CA3BAE1530}" destId="{296D4DE9-801F-427D-BECD-64BBE4313C86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85076F-904A-488B-96FB-4C91B81D40DE}">
      <dsp:nvSpPr>
        <dsp:cNvPr id="0" name=""/>
        <dsp:cNvSpPr/>
      </dsp:nvSpPr>
      <dsp:spPr>
        <a:xfrm>
          <a:off x="0" y="659515"/>
          <a:ext cx="4401459" cy="879354"/>
        </a:xfrm>
        <a:prstGeom prst="notched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B24E74E-29D5-41F3-B1B8-31FBF7108A90}">
      <dsp:nvSpPr>
        <dsp:cNvPr id="0" name=""/>
        <dsp:cNvSpPr/>
      </dsp:nvSpPr>
      <dsp:spPr>
        <a:xfrm>
          <a:off x="1934" y="0"/>
          <a:ext cx="1276595" cy="879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solidFill>
                <a:schemeClr val="bg1"/>
              </a:solidFill>
              <a:latin typeface="맑은 고딕" panose="02110004020202020204"/>
            </a:rPr>
            <a:t>Input</a:t>
          </a:r>
          <a:endParaRPr lang="ko-KR" altLang="en-US" sz="1600" kern="1200">
            <a:solidFill>
              <a:schemeClr val="bg1"/>
            </a:solidFill>
          </a:endParaRPr>
        </a:p>
      </dsp:txBody>
      <dsp:txXfrm>
        <a:off x="1934" y="0"/>
        <a:ext cx="1276595" cy="879354"/>
      </dsp:txXfrm>
    </dsp:sp>
    <dsp:sp modelId="{E24EAF94-DE6D-460B-A5CD-23878D6B9CD7}">
      <dsp:nvSpPr>
        <dsp:cNvPr id="0" name=""/>
        <dsp:cNvSpPr/>
      </dsp:nvSpPr>
      <dsp:spPr>
        <a:xfrm>
          <a:off x="530312" y="989273"/>
          <a:ext cx="219838" cy="219838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99B73E-E531-439D-BA3B-77E2BB995E84}">
      <dsp:nvSpPr>
        <dsp:cNvPr id="0" name=""/>
        <dsp:cNvSpPr/>
      </dsp:nvSpPr>
      <dsp:spPr>
        <a:xfrm>
          <a:off x="1342359" y="1319031"/>
          <a:ext cx="1276595" cy="879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>
              <a:solidFill>
                <a:schemeClr val="bg1"/>
              </a:solidFill>
              <a:latin typeface="맑은 고딕" panose="02110004020202020204"/>
            </a:rPr>
            <a:t>AI Engine</a:t>
          </a:r>
          <a:endParaRPr lang="en-US" altLang="ko-KR" sz="1600" kern="1200">
            <a:solidFill>
              <a:schemeClr val="bg1"/>
            </a:solidFill>
          </a:endParaRPr>
        </a:p>
      </dsp:txBody>
      <dsp:txXfrm>
        <a:off x="1342359" y="1319031"/>
        <a:ext cx="1276595" cy="879354"/>
      </dsp:txXfrm>
    </dsp:sp>
    <dsp:sp modelId="{9BD7836E-1E33-42FA-A07D-E07A494280DE}">
      <dsp:nvSpPr>
        <dsp:cNvPr id="0" name=""/>
        <dsp:cNvSpPr/>
      </dsp:nvSpPr>
      <dsp:spPr>
        <a:xfrm>
          <a:off x="1870737" y="989273"/>
          <a:ext cx="219838" cy="219838"/>
        </a:xfrm>
        <a:prstGeom prst="ellipse">
          <a:avLst/>
        </a:prstGeom>
        <a:gradFill rotWithShape="0">
          <a:gsLst>
            <a:gs pos="0">
              <a:schemeClr val="accent4">
                <a:hueOff val="3299968"/>
                <a:satOff val="-14601"/>
                <a:lumOff val="-245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3299968"/>
                <a:satOff val="-14601"/>
                <a:lumOff val="-245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3299968"/>
                <a:satOff val="-14601"/>
                <a:lumOff val="-245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CACCFC-5483-4FC2-9F13-DE65E2126582}">
      <dsp:nvSpPr>
        <dsp:cNvPr id="0" name=""/>
        <dsp:cNvSpPr/>
      </dsp:nvSpPr>
      <dsp:spPr>
        <a:xfrm>
          <a:off x="2682783" y="0"/>
          <a:ext cx="1276595" cy="8793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bg1"/>
              </a:solidFill>
              <a:latin typeface="맑은 고딕" panose="02110004020202020204"/>
            </a:rPr>
            <a:t>Recipe Output</a:t>
          </a:r>
          <a:endParaRPr lang="en-US" sz="1600" kern="1200">
            <a:solidFill>
              <a:schemeClr val="bg1"/>
            </a:solidFill>
          </a:endParaRPr>
        </a:p>
      </dsp:txBody>
      <dsp:txXfrm>
        <a:off x="2682783" y="0"/>
        <a:ext cx="1276595" cy="879354"/>
      </dsp:txXfrm>
    </dsp:sp>
    <dsp:sp modelId="{766B1FE1-C07B-4DCA-B974-7114F135AEDE}">
      <dsp:nvSpPr>
        <dsp:cNvPr id="0" name=""/>
        <dsp:cNvSpPr/>
      </dsp:nvSpPr>
      <dsp:spPr>
        <a:xfrm>
          <a:off x="3211162" y="989273"/>
          <a:ext cx="219838" cy="219838"/>
        </a:xfrm>
        <a:prstGeom prst="ellipse">
          <a:avLst/>
        </a:prstGeom>
        <a:gradFill rotWithShape="0">
          <a:gsLst>
            <a:gs pos="0">
              <a:schemeClr val="accent4">
                <a:hueOff val="6599937"/>
                <a:satOff val="-29202"/>
                <a:lumOff val="-490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6599937"/>
                <a:satOff val="-29202"/>
                <a:lumOff val="-490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6599937"/>
                <a:satOff val="-29202"/>
                <a:lumOff val="-490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6EF43D-1F4C-7B48-9495-68FF0EE24895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D8F21-36F8-AD44-B962-4D654C2D849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0941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D8F21-36F8-AD44-B962-4D654C2D849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8283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D8F21-36F8-AD44-B962-4D654C2D8494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973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041AB-270F-378B-1EB0-53FE52CD8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FC1024-93FE-2FB8-6C8A-22FB107E7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D0E50E-0EAA-F993-0D55-3E69F61F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5C100F-70E0-FD88-04D6-174C249AE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B2D7E6-C679-D8B3-A90B-48EDD28E1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694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184C8F-BD40-A0B7-20DD-F02C7C079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324106-591C-EECB-EED8-7A14504DC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4C4A2B-BD6D-46F7-15B4-62895C71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69F8E-427E-CB01-AEBA-6958C7DFD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0DF2FC-9B78-625B-CB28-56901496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004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2D8A3F0-C9A5-0B6B-DC6E-6CC1B49973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B827E7-C865-8393-E220-789C1F5DC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F63C4-93B7-49A2-9F9A-D1C024C7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03F49-594E-7740-6FE9-9FB24998F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3F8AE-8B05-3DC3-FE4E-5E32D510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5224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F5A46F-4A56-D8FC-F182-1236C57C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E77EF9-D004-FAB5-BC0E-E772A0A8C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31AFC2-EA1E-E6B0-CA78-3D509FB57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F95592-18D9-1B06-2398-1429D705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F79F3-551F-58B2-ED0D-0D5F1DF1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12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4C8FD-DA7A-EB1C-FF7D-D64D7172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90E105-B6D2-7179-2D97-2F3382780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BF6CC6-3ED7-EC46-948F-661A480A3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DC1579-9C45-E03D-C19D-3A54B447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34D15-99D2-C4FE-8A05-315AE6B8D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4159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8BC3C-A7BB-5999-D040-3ECF2DFDA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06D40E-C4CB-7A6D-3D3D-7E895D96E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097B31-EFE2-07FE-A208-EA6B48194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B6B7D3-5540-46F9-0B8C-693FE78FD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6D85D0-2C99-7858-0709-EC889C95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1D584E-95C9-19FA-4E60-A9906A4C0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3374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66F8E-3B69-9AAE-56C4-B16E270F6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CB2A6C-A60F-9746-D9F6-DD8141ACE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91BF95-A62B-9D2E-FEA0-2F5D5F0B0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43B5EC-D856-1C2C-3B8A-7934E466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6FCCD8-42D8-1968-2B47-EDDB465AB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574DE30-CDC5-1875-5A51-89EE6F7E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CBFEC6-30C0-0C93-9F19-763D9B71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2DF20D-C1F2-967F-6C8A-F29A78F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4775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372F3-D3F1-A8B0-9A3E-F6FEFDCE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4D22E3-1EFB-D233-CB0E-FDA66A44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657888-EA9D-FA3A-4061-0755D10F2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24894F-9E3E-F84B-4015-4BDDC498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286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433E78-450A-4F6A-1874-84AE7AC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387037-5AB4-4945-888E-6005B135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AF454F-2053-690A-95C1-FC6F973FA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816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A4311-6AD7-335A-7E62-5C26CA51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D12D43-D286-0D85-755D-3802BD77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487DCC-47AF-3861-67A6-EF6B75F17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8557DF-E9CC-2DA9-9293-C6EA18916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EA0780-237D-6FEE-C280-0CD15B541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F26A4-A4A1-D53C-D97B-77AA75F49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7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3F4E86-58E1-6D44-79EB-C9EFC62A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B770B5E-C55E-399D-F2F5-EFB8923696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561724-8D36-94CD-E586-935E0BB825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466BE-6968-9AFB-DAF7-4470BE7B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C40BA8-652D-5591-FB5A-BE5F9DEA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FE6230-5B53-3145-EE20-2341B109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555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9DC562-E4E4-EC63-6668-EA25F88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81D759-D6CA-66F7-669C-620AD381A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1D568E-6852-FECA-A104-8B0ED22BE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FE56AF-1845-C342-9FBA-ECDEEAADB964}" type="datetimeFigureOut">
              <a:rPr kumimoji="1" lang="ko-KR" altLang="en-US" smtClean="0"/>
              <a:t>2025. 10. 5.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AC68EE-4ED4-6659-1AA2-52D0860A9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71D5B-2B91-1F86-2878-9FC03174B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747FCC-760D-824A-9AF2-DE1F2F0801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4064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094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99C0C-3CBF-DFE2-5199-835AD956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71DCFD-70FC-6299-0D39-7A8550DB6286}"/>
              </a:ext>
            </a:extLst>
          </p:cNvPr>
          <p:cNvSpPr txBox="1"/>
          <p:nvPr/>
        </p:nvSpPr>
        <p:spPr>
          <a:xfrm>
            <a:off x="5574863" y="1782396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ln>
                  <a:solidFill>
                    <a:schemeClr val="bg1">
                      <a:alpha val="8650"/>
                    </a:schemeClr>
                  </a:solidFill>
                </a:ln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THE</a:t>
            </a:r>
            <a:endParaRPr kumimoji="1" lang="ko-KR" altLang="en-US" sz="3600">
              <a:ln>
                <a:solidFill>
                  <a:schemeClr val="bg1">
                    <a:alpha val="8650"/>
                  </a:schemeClr>
                </a:solidFill>
              </a:ln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6BCCBD-8DFA-0A9A-FB96-28947C9D7A86}"/>
              </a:ext>
            </a:extLst>
          </p:cNvPr>
          <p:cNvSpPr txBox="1"/>
          <p:nvPr/>
        </p:nvSpPr>
        <p:spPr>
          <a:xfrm>
            <a:off x="114503" y="6470048"/>
            <a:ext cx="2952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NASA SPACE APP CHALLENGE SEOUL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727E00-89B3-AD2A-9FC8-0BF618FA2D50}"/>
              </a:ext>
            </a:extLst>
          </p:cNvPr>
          <p:cNvSpPr txBox="1"/>
          <p:nvPr/>
        </p:nvSpPr>
        <p:spPr>
          <a:xfrm>
            <a:off x="4245780" y="2448120"/>
            <a:ext cx="3700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ln>
                  <a:solidFill>
                    <a:schemeClr val="bg1">
                      <a:alpha val="8650"/>
                    </a:schemeClr>
                  </a:solidFill>
                </a:ln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ZERO - G DINING</a:t>
            </a:r>
            <a:endParaRPr kumimoji="1" lang="ko-KR" altLang="en-US" sz="3600">
              <a:ln>
                <a:solidFill>
                  <a:schemeClr val="bg1">
                    <a:alpha val="8650"/>
                  </a:schemeClr>
                </a:solidFill>
              </a:ln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CB0F3-2A5F-EF98-FE58-F138090F76F3}"/>
              </a:ext>
            </a:extLst>
          </p:cNvPr>
          <p:cNvSpPr txBox="1"/>
          <p:nvPr/>
        </p:nvSpPr>
        <p:spPr>
          <a:xfrm>
            <a:off x="5425782" y="3182779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ln>
                  <a:solidFill>
                    <a:schemeClr val="bg1">
                      <a:alpha val="8650"/>
                    </a:schemeClr>
                  </a:solidFill>
                </a:ln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GUIDE</a:t>
            </a:r>
            <a:endParaRPr kumimoji="1" lang="ko-KR" altLang="en-US" sz="3600">
              <a:ln>
                <a:solidFill>
                  <a:schemeClr val="bg1">
                    <a:alpha val="8650"/>
                  </a:schemeClr>
                </a:solidFill>
              </a:ln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73A24-1452-4145-2570-681B49F1B197}"/>
              </a:ext>
            </a:extLst>
          </p:cNvPr>
          <p:cNvSpPr txBox="1"/>
          <p:nvPr/>
        </p:nvSpPr>
        <p:spPr>
          <a:xfrm>
            <a:off x="10053097" y="6470048"/>
            <a:ext cx="19048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TEAM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9" name="포인트가 5개인 별[5] 8">
            <a:extLst>
              <a:ext uri="{FF2B5EF4-FFF2-40B4-BE49-F238E27FC236}">
                <a16:creationId xmlns:a16="http://schemas.microsoft.com/office/drawing/2014/main" id="{435E27D5-96F0-CF8F-FA57-87551E4657E1}"/>
              </a:ext>
            </a:extLst>
          </p:cNvPr>
          <p:cNvSpPr/>
          <p:nvPr/>
        </p:nvSpPr>
        <p:spPr>
          <a:xfrm>
            <a:off x="5851451" y="1036484"/>
            <a:ext cx="489098" cy="467832"/>
          </a:xfrm>
          <a:prstGeom prst="star5">
            <a:avLst/>
          </a:prstGeom>
          <a:solidFill>
            <a:srgbClr val="FAD9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" name="원형 9">
            <a:extLst>
              <a:ext uri="{FF2B5EF4-FFF2-40B4-BE49-F238E27FC236}">
                <a16:creationId xmlns:a16="http://schemas.microsoft.com/office/drawing/2014/main" id="{5C229785-E5AA-3330-D24E-9DF6A6075353}"/>
              </a:ext>
            </a:extLst>
          </p:cNvPr>
          <p:cNvSpPr/>
          <p:nvPr/>
        </p:nvSpPr>
        <p:spPr>
          <a:xfrm>
            <a:off x="5890058" y="4116139"/>
            <a:ext cx="574446" cy="577682"/>
          </a:xfrm>
          <a:prstGeom prst="pie">
            <a:avLst>
              <a:gd name="adj1" fmla="val 0"/>
              <a:gd name="adj2" fmla="val 16244659"/>
            </a:avLst>
          </a:prstGeom>
          <a:solidFill>
            <a:srgbClr val="FAD9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FAED368-959C-1602-F7A5-F0A568A939E4}"/>
              </a:ext>
            </a:extLst>
          </p:cNvPr>
          <p:cNvSpPr/>
          <p:nvPr/>
        </p:nvSpPr>
        <p:spPr>
          <a:xfrm>
            <a:off x="5925187" y="4152900"/>
            <a:ext cx="504188" cy="504161"/>
          </a:xfrm>
          <a:prstGeom prst="ellipse">
            <a:avLst/>
          </a:prstGeom>
          <a:solidFill>
            <a:srgbClr val="6C35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DABDA3-2D2E-A61D-BC12-BB75E0CD5584}"/>
              </a:ext>
            </a:extLst>
          </p:cNvPr>
          <p:cNvSpPr txBox="1"/>
          <p:nvPr/>
        </p:nvSpPr>
        <p:spPr>
          <a:xfrm>
            <a:off x="5739969" y="4849721"/>
            <a:ext cx="8595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Loading...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9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10000" accel="50000" decel="5000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43200000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A6D55A-E8D2-92D2-6686-521EEFEF2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C35480-013F-1DE0-E692-B2602267B3D4}"/>
              </a:ext>
            </a:extLst>
          </p:cNvPr>
          <p:cNvSpPr/>
          <p:nvPr/>
        </p:nvSpPr>
        <p:spPr>
          <a:xfrm>
            <a:off x="1463817" y="1195984"/>
            <a:ext cx="9411831" cy="4681839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F9D430-D22F-46D1-2E19-71190FCFE8DA}"/>
              </a:ext>
            </a:extLst>
          </p:cNvPr>
          <p:cNvSpPr txBox="1"/>
          <p:nvPr/>
        </p:nvSpPr>
        <p:spPr>
          <a:xfrm>
            <a:off x="3477142" y="434117"/>
            <a:ext cx="523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ZERO – G DINING GUIDE</a:t>
            </a:r>
            <a:endParaRPr kumimoji="1" lang="ko-KR" altLang="en-US" sz="3600"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F546F-B8D7-1966-9FE1-8C4EEC07A290}"/>
              </a:ext>
            </a:extLst>
          </p:cNvPr>
          <p:cNvSpPr txBox="1"/>
          <p:nvPr/>
        </p:nvSpPr>
        <p:spPr>
          <a:xfrm>
            <a:off x="114503" y="6470048"/>
            <a:ext cx="2952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NASA SPACE APP CHALLENGE SEOUL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E79CF-9306-216D-3BED-C2DDB9B016FA}"/>
              </a:ext>
            </a:extLst>
          </p:cNvPr>
          <p:cNvSpPr txBox="1"/>
          <p:nvPr/>
        </p:nvSpPr>
        <p:spPr>
          <a:xfrm>
            <a:off x="5123714" y="1242839"/>
            <a:ext cx="19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LOG - IN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03FD60-EBB8-A821-2DBB-D1B73C29C285}"/>
              </a:ext>
            </a:extLst>
          </p:cNvPr>
          <p:cNvSpPr txBox="1"/>
          <p:nvPr/>
        </p:nvSpPr>
        <p:spPr>
          <a:xfrm>
            <a:off x="10053097" y="6470048"/>
            <a:ext cx="19048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TEAM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56FED-36EC-A2C1-BBDC-2371CAB7582A}"/>
              </a:ext>
            </a:extLst>
          </p:cNvPr>
          <p:cNvSpPr txBox="1"/>
          <p:nvPr/>
        </p:nvSpPr>
        <p:spPr>
          <a:xfrm>
            <a:off x="2492878" y="2608448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solidFill>
                  <a:schemeClr val="bg1"/>
                </a:solidFill>
                <a:latin typeface="Apple Braille" pitchFamily="2" charset="0"/>
              </a:rPr>
              <a:t>ID</a:t>
            </a:r>
            <a:endParaRPr kumimoji="1" lang="ko-KR" altLang="en-US" sz="24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72F98-5D89-64FA-3C90-46007EF2405C}"/>
              </a:ext>
            </a:extLst>
          </p:cNvPr>
          <p:cNvSpPr txBox="1"/>
          <p:nvPr/>
        </p:nvSpPr>
        <p:spPr>
          <a:xfrm>
            <a:off x="2013612" y="3249099"/>
            <a:ext cx="14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err="1">
                <a:solidFill>
                  <a:schemeClr val="bg1"/>
                </a:solidFill>
                <a:latin typeface="Apple Braille" pitchFamily="2" charset="0"/>
              </a:rPr>
              <a:t>Passward</a:t>
            </a:r>
            <a:endParaRPr kumimoji="1" lang="ko-KR" altLang="en-US" sz="24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7A1BC-05F5-6177-C5B7-24DCFB687B15}"/>
              </a:ext>
            </a:extLst>
          </p:cNvPr>
          <p:cNvSpPr txBox="1"/>
          <p:nvPr/>
        </p:nvSpPr>
        <p:spPr>
          <a:xfrm>
            <a:off x="4009573" y="2608448"/>
            <a:ext cx="63368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17D0FB-BF12-9FC8-6DFE-E4A5BB71FE07}"/>
              </a:ext>
            </a:extLst>
          </p:cNvPr>
          <p:cNvSpPr txBox="1"/>
          <p:nvPr/>
        </p:nvSpPr>
        <p:spPr>
          <a:xfrm>
            <a:off x="4009573" y="3287993"/>
            <a:ext cx="63368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4C2988-AC2E-7F28-749C-237E83E1020E}"/>
              </a:ext>
            </a:extLst>
          </p:cNvPr>
          <p:cNvSpPr txBox="1"/>
          <p:nvPr/>
        </p:nvSpPr>
        <p:spPr>
          <a:xfrm>
            <a:off x="4566644" y="4930602"/>
            <a:ext cx="3058712" cy="461665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latin typeface="Apple Braille" pitchFamily="2" charset="0"/>
              </a:rPr>
              <a:t>ENTER</a:t>
            </a:r>
            <a:endParaRPr kumimoji="1" lang="ko-KR" altLang="en-US" sz="2400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89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A95874-DB08-406B-CF28-ADE4BFBA2204}"/>
              </a:ext>
            </a:extLst>
          </p:cNvPr>
          <p:cNvSpPr txBox="1"/>
          <p:nvPr/>
        </p:nvSpPr>
        <p:spPr>
          <a:xfrm>
            <a:off x="579168" y="1561830"/>
            <a:ext cx="6639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>
                <a:latin typeface="Apple Braille" pitchFamily="2" charset="0"/>
                <a:ea typeface="BM DoHyeon OTF" panose="020B0600000101010101" pitchFamily="34" charset="-127"/>
              </a:rPr>
              <a:t>Title(</a:t>
            </a:r>
            <a:r>
              <a:rPr kumimoji="1" lang="en-US" altLang="ko-KR" sz="3200">
                <a:latin typeface="Apple Braille" pitchFamily="2" charset="0"/>
              </a:rPr>
              <a:t>Apple Braille – Regular, 32pt)</a:t>
            </a:r>
            <a:endParaRPr kumimoji="1" lang="ko-KR" altLang="en-US" sz="3200"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AC62A9-2F73-D1DF-6810-6B210AEEB1EE}"/>
              </a:ext>
            </a:extLst>
          </p:cNvPr>
          <p:cNvSpPr txBox="1"/>
          <p:nvPr/>
        </p:nvSpPr>
        <p:spPr>
          <a:xfrm>
            <a:off x="579168" y="2450822"/>
            <a:ext cx="5257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latin typeface="Apple Braille" pitchFamily="2" charset="0"/>
              </a:rPr>
              <a:t>Subject(Apple Braille – Regular, 24pt)</a:t>
            </a:r>
            <a:endParaRPr kumimoji="1" lang="ko-KR" altLang="en-US" sz="2400">
              <a:latin typeface="Apple Braill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0F3893-5127-5767-76CB-3A34F38ED6F9}"/>
              </a:ext>
            </a:extLst>
          </p:cNvPr>
          <p:cNvSpPr txBox="1"/>
          <p:nvPr/>
        </p:nvSpPr>
        <p:spPr>
          <a:xfrm>
            <a:off x="579168" y="3448456"/>
            <a:ext cx="4579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>
                <a:latin typeface="Apple Braille" pitchFamily="2" charset="0"/>
              </a:rPr>
              <a:t>Contents(Apple Braille – Regular, 20pt)</a:t>
            </a:r>
            <a:endParaRPr kumimoji="1" lang="ko-KR" altLang="en-US" sz="2000">
              <a:latin typeface="Apple Braille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EC7CF-37C2-16FD-2902-81934345CE55}"/>
              </a:ext>
            </a:extLst>
          </p:cNvPr>
          <p:cNvSpPr txBox="1"/>
          <p:nvPr/>
        </p:nvSpPr>
        <p:spPr>
          <a:xfrm>
            <a:off x="579168" y="4246035"/>
            <a:ext cx="317138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latin typeface="Apple Braille" pitchFamily="2" charset="0"/>
              </a:rPr>
              <a:t>Foot note(Apple Braille – Regular, 12pt)</a:t>
            </a:r>
            <a:endParaRPr kumimoji="1" lang="ko-KR" altLang="en-US" sz="1300">
              <a:latin typeface="Apple Braille" pitchFamily="2" charset="0"/>
            </a:endParaRPr>
          </a:p>
        </p:txBody>
      </p:sp>
      <p:pic>
        <p:nvPicPr>
          <p:cNvPr id="11" name="그림 10" descr="텍스트, 스크린샷, 폰트, 다채로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B74C69-DF52-11D1-3E84-A7DE7959E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8193" y="508000"/>
            <a:ext cx="3213100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951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C35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34EC38-0649-4D3E-8832-5C8DD97DE25B}"/>
              </a:ext>
            </a:extLst>
          </p:cNvPr>
          <p:cNvSpPr txBox="1"/>
          <p:nvPr/>
        </p:nvSpPr>
        <p:spPr>
          <a:xfrm>
            <a:off x="1231773" y="681332"/>
            <a:ext cx="3058712" cy="461665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latin typeface="Apple Braille" pitchFamily="2" charset="0"/>
              </a:rPr>
              <a:t>ENTER</a:t>
            </a:r>
            <a:endParaRPr kumimoji="1" lang="ko-KR" altLang="en-US" sz="2400">
              <a:latin typeface="Apple Braille" pitchFamily="2" charset="0"/>
            </a:endParaRPr>
          </a:p>
        </p:txBody>
      </p:sp>
      <p:pic>
        <p:nvPicPr>
          <p:cNvPr id="6" name="그림 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994E61-B97B-284C-A592-BD879B32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712" y="480364"/>
            <a:ext cx="3441700" cy="863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793AA3-8048-AA9C-ACF4-25826D3FB0EA}"/>
              </a:ext>
            </a:extLst>
          </p:cNvPr>
          <p:cNvSpPr txBox="1"/>
          <p:nvPr/>
        </p:nvSpPr>
        <p:spPr>
          <a:xfrm>
            <a:off x="1231773" y="1343964"/>
            <a:ext cx="3058712" cy="461665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latin typeface="Apple Braille" pitchFamily="2" charset="0"/>
              </a:rPr>
              <a:t>ENTER</a:t>
            </a:r>
            <a:endParaRPr kumimoji="1" lang="ko-KR" altLang="en-US" sz="2400">
              <a:latin typeface="Apple Brail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1F8BDC-2F80-E745-5CE9-6D858E5231DD}"/>
              </a:ext>
            </a:extLst>
          </p:cNvPr>
          <p:cNvSpPr txBox="1"/>
          <p:nvPr/>
        </p:nvSpPr>
        <p:spPr>
          <a:xfrm>
            <a:off x="1231773" y="2006596"/>
            <a:ext cx="4644844" cy="461665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latin typeface="Apple Braille" pitchFamily="2" charset="0"/>
              </a:rPr>
              <a:t>Crew Profile</a:t>
            </a:r>
            <a:endParaRPr kumimoji="1" lang="ko-KR" altLang="en-US" sz="2400">
              <a:latin typeface="Apple Braill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25005-E34B-2FA4-437B-C32B9020E465}"/>
              </a:ext>
            </a:extLst>
          </p:cNvPr>
          <p:cNvSpPr txBox="1"/>
          <p:nvPr/>
        </p:nvSpPr>
        <p:spPr>
          <a:xfrm>
            <a:off x="1231773" y="2669228"/>
            <a:ext cx="4644844" cy="461665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latin typeface="Apple Braille" pitchFamily="2" charset="0"/>
              </a:rPr>
              <a:t>Intake Log</a:t>
            </a:r>
            <a:endParaRPr kumimoji="1" lang="ko-KR" altLang="en-US" sz="2400">
              <a:latin typeface="Apple Braille" pitchFamily="2" charset="0"/>
            </a:endParaRPr>
          </a:p>
        </p:txBody>
      </p:sp>
      <p:pic>
        <p:nvPicPr>
          <p:cNvPr id="12" name="그림 11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265DCE-2870-95CA-FE4D-BCE9FFF9D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2093611"/>
            <a:ext cx="4852370" cy="10372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61DD75B-4402-513E-7622-FB7A8192A03F}"/>
              </a:ext>
            </a:extLst>
          </p:cNvPr>
          <p:cNvSpPr txBox="1"/>
          <p:nvPr/>
        </p:nvSpPr>
        <p:spPr>
          <a:xfrm>
            <a:off x="1231773" y="3580914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Edit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8CC5E8-B95F-159F-AE9B-D77707431EB5}"/>
              </a:ext>
            </a:extLst>
          </p:cNvPr>
          <p:cNvSpPr txBox="1"/>
          <p:nvPr/>
        </p:nvSpPr>
        <p:spPr>
          <a:xfrm>
            <a:off x="2472780" y="3580914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Done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AAD5A3-5F7C-043A-888A-A3BB333D31B8}"/>
              </a:ext>
            </a:extLst>
          </p:cNvPr>
          <p:cNvSpPr txBox="1"/>
          <p:nvPr/>
        </p:nvSpPr>
        <p:spPr>
          <a:xfrm>
            <a:off x="3713787" y="3580914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pic>
        <p:nvPicPr>
          <p:cNvPr id="17" name="그림 16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1F1A527-B5D3-87BF-6D39-157DBD1031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434" y="3504228"/>
            <a:ext cx="3581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633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84DA1C-4AEA-EEAF-9820-8A0FF04A6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F03859-8583-166B-D0F8-3110903B5054}"/>
              </a:ext>
            </a:extLst>
          </p:cNvPr>
          <p:cNvSpPr/>
          <p:nvPr/>
        </p:nvSpPr>
        <p:spPr>
          <a:xfrm>
            <a:off x="1463817" y="1195984"/>
            <a:ext cx="9411831" cy="4681839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9B476-770F-2DD9-CC82-B00910C268F3}"/>
              </a:ext>
            </a:extLst>
          </p:cNvPr>
          <p:cNvSpPr txBox="1"/>
          <p:nvPr/>
        </p:nvSpPr>
        <p:spPr>
          <a:xfrm>
            <a:off x="3477142" y="434117"/>
            <a:ext cx="5237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ZERO – G DINING GUIDE</a:t>
            </a:r>
            <a:endParaRPr kumimoji="1" lang="ko-KR" altLang="en-US" sz="3600"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96096D-0973-7A0E-E07E-3CB6A4C73DD9}"/>
              </a:ext>
            </a:extLst>
          </p:cNvPr>
          <p:cNvSpPr txBox="1"/>
          <p:nvPr/>
        </p:nvSpPr>
        <p:spPr>
          <a:xfrm>
            <a:off x="114503" y="6470048"/>
            <a:ext cx="295241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NASA SPACE APP CHALLENGE SEOUL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4FD25-F281-4A92-D5EC-37956E583802}"/>
              </a:ext>
            </a:extLst>
          </p:cNvPr>
          <p:cNvSpPr txBox="1"/>
          <p:nvPr/>
        </p:nvSpPr>
        <p:spPr>
          <a:xfrm>
            <a:off x="5123714" y="1242839"/>
            <a:ext cx="194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LOG - IN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146B4-AE4E-3AFA-D090-B98E56C83BFA}"/>
              </a:ext>
            </a:extLst>
          </p:cNvPr>
          <p:cNvSpPr txBox="1"/>
          <p:nvPr/>
        </p:nvSpPr>
        <p:spPr>
          <a:xfrm>
            <a:off x="10053097" y="6470048"/>
            <a:ext cx="19048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TEAM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15062-2B9A-8C46-ECB8-296064BD5A7A}"/>
              </a:ext>
            </a:extLst>
          </p:cNvPr>
          <p:cNvSpPr txBox="1"/>
          <p:nvPr/>
        </p:nvSpPr>
        <p:spPr>
          <a:xfrm>
            <a:off x="2492878" y="2608448"/>
            <a:ext cx="487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>
                <a:solidFill>
                  <a:schemeClr val="bg1"/>
                </a:solidFill>
                <a:latin typeface="Apple Braille" pitchFamily="2" charset="0"/>
              </a:rPr>
              <a:t>ID</a:t>
            </a:r>
            <a:endParaRPr kumimoji="1" lang="ko-KR" altLang="en-US" sz="24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12267-AC89-7D44-CB6F-5B4157C9418A}"/>
              </a:ext>
            </a:extLst>
          </p:cNvPr>
          <p:cNvSpPr txBox="1"/>
          <p:nvPr/>
        </p:nvSpPr>
        <p:spPr>
          <a:xfrm>
            <a:off x="2013612" y="3249099"/>
            <a:ext cx="14461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400" err="1">
                <a:solidFill>
                  <a:schemeClr val="bg1"/>
                </a:solidFill>
                <a:latin typeface="Apple Braille" pitchFamily="2" charset="0"/>
              </a:rPr>
              <a:t>Passward</a:t>
            </a:r>
            <a:endParaRPr kumimoji="1" lang="ko-KR" altLang="en-US" sz="24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2256C3-8D02-8BB2-1CDA-A7F57DC89CB9}"/>
              </a:ext>
            </a:extLst>
          </p:cNvPr>
          <p:cNvSpPr txBox="1"/>
          <p:nvPr/>
        </p:nvSpPr>
        <p:spPr>
          <a:xfrm>
            <a:off x="4009573" y="2608448"/>
            <a:ext cx="63368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70A1B2-4DC1-7057-64EF-CCD66E5342D4}"/>
              </a:ext>
            </a:extLst>
          </p:cNvPr>
          <p:cNvSpPr txBox="1"/>
          <p:nvPr/>
        </p:nvSpPr>
        <p:spPr>
          <a:xfrm>
            <a:off x="4009573" y="3287993"/>
            <a:ext cx="633684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endParaRPr kumimoji="1"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6CF1E6B-64EC-0FA8-B3B3-5638630DC4C8}"/>
              </a:ext>
            </a:extLst>
          </p:cNvPr>
          <p:cNvSpPr txBox="1"/>
          <p:nvPr/>
        </p:nvSpPr>
        <p:spPr>
          <a:xfrm>
            <a:off x="4566644" y="4930602"/>
            <a:ext cx="3058712" cy="461665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latin typeface="Apple Braille" pitchFamily="2" charset="0"/>
              </a:rPr>
              <a:t>ENTER</a:t>
            </a:r>
            <a:endParaRPr kumimoji="1" lang="ko-KR" altLang="en-US" sz="2400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357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E106E-C291-5C6D-656F-A5ECAE2B0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2A35EF-1592-95B1-04DC-44C42A69ED13}"/>
              </a:ext>
            </a:extLst>
          </p:cNvPr>
          <p:cNvSpPr/>
          <p:nvPr/>
        </p:nvSpPr>
        <p:spPr>
          <a:xfrm>
            <a:off x="1463817" y="1195985"/>
            <a:ext cx="9411831" cy="4474524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1302C-A497-3DB7-2ED7-92F2DD0262D0}"/>
              </a:ext>
            </a:extLst>
          </p:cNvPr>
          <p:cNvSpPr txBox="1"/>
          <p:nvPr/>
        </p:nvSpPr>
        <p:spPr>
          <a:xfrm>
            <a:off x="4226825" y="474960"/>
            <a:ext cx="4523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Now we select Menu!</a:t>
            </a:r>
            <a:endParaRPr kumimoji="1" lang="ko-KR" altLang="en-US" sz="3600"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307B2-81C0-37B1-DF99-A993F44EBE0A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DF1F6C-5D71-13EA-CAAE-5F0D7DA3E7FE}"/>
              </a:ext>
            </a:extLst>
          </p:cNvPr>
          <p:cNvSpPr txBox="1"/>
          <p:nvPr/>
        </p:nvSpPr>
        <p:spPr>
          <a:xfrm>
            <a:off x="9089997" y="6503323"/>
            <a:ext cx="3102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Last Saved: (2025.10.04/16.31.20 GMT)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B5040-7104-9767-E283-F4191FDE2C9C}"/>
              </a:ext>
            </a:extLst>
          </p:cNvPr>
          <p:cNvSpPr txBox="1"/>
          <p:nvPr/>
        </p:nvSpPr>
        <p:spPr>
          <a:xfrm>
            <a:off x="9454372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ABA2F-8CFC-8F8F-4AFD-54DF12141872}"/>
              </a:ext>
            </a:extLst>
          </p:cNvPr>
          <p:cNvSpPr txBox="1"/>
          <p:nvPr/>
        </p:nvSpPr>
        <p:spPr>
          <a:xfrm>
            <a:off x="4046571" y="3106106"/>
            <a:ext cx="4246322" cy="461665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latin typeface="Apple Braille" pitchFamily="2" charset="0"/>
              </a:rPr>
              <a:t>Key Ingredients</a:t>
            </a:r>
            <a:endParaRPr kumimoji="1" lang="ko-KR" altLang="en-US" sz="2400">
              <a:latin typeface="Apple Braille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EEA23-5753-9E82-535E-4D297384E955}"/>
              </a:ext>
            </a:extLst>
          </p:cNvPr>
          <p:cNvSpPr txBox="1"/>
          <p:nvPr/>
        </p:nvSpPr>
        <p:spPr>
          <a:xfrm>
            <a:off x="4046571" y="2458867"/>
            <a:ext cx="4246322" cy="461665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latin typeface="Apple Braille" pitchFamily="2" charset="0"/>
              </a:rPr>
              <a:t>Inventory</a:t>
            </a:r>
            <a:endParaRPr kumimoji="1" lang="ko-KR" altLang="en-US" sz="2400">
              <a:latin typeface="Apple Braille" pitchFamily="2" charset="0"/>
            </a:endParaRPr>
          </a:p>
        </p:txBody>
      </p:sp>
      <p:pic>
        <p:nvPicPr>
          <p:cNvPr id="11" name="그림 10" descr="텍스트, 스크린샷, 멀티미디어 소프트웨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72FABB-680B-E3D8-AAEC-467A0DE38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571" y="3567771"/>
            <a:ext cx="5779118" cy="181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515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C24EF2-2657-89FD-8365-30FCBDEB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>
            <a:extLst>
              <a:ext uri="{FF2B5EF4-FFF2-40B4-BE49-F238E27FC236}">
                <a16:creationId xmlns:a16="http://schemas.microsoft.com/office/drawing/2014/main" id="{B48CD0CC-DA71-FF6D-0FDB-95AC97FE3B26}"/>
              </a:ext>
            </a:extLst>
          </p:cNvPr>
          <p:cNvSpPr/>
          <p:nvPr/>
        </p:nvSpPr>
        <p:spPr>
          <a:xfrm>
            <a:off x="1463813" y="5660892"/>
            <a:ext cx="9411831" cy="1191174"/>
          </a:xfrm>
          <a:prstGeom prst="rect">
            <a:avLst/>
          </a:prstGeom>
          <a:solidFill>
            <a:srgbClr val="6C35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E3988A-1FA9-CD21-0519-162515A4D834}"/>
              </a:ext>
            </a:extLst>
          </p:cNvPr>
          <p:cNvSpPr/>
          <p:nvPr/>
        </p:nvSpPr>
        <p:spPr>
          <a:xfrm>
            <a:off x="1463815" y="5230558"/>
            <a:ext cx="9411831" cy="1588593"/>
          </a:xfrm>
          <a:prstGeom prst="rect">
            <a:avLst/>
          </a:prstGeom>
          <a:solidFill>
            <a:srgbClr val="6C35C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0C8746-937A-CC86-8B03-468191AB25D7}"/>
              </a:ext>
            </a:extLst>
          </p:cNvPr>
          <p:cNvSpPr/>
          <p:nvPr/>
        </p:nvSpPr>
        <p:spPr>
          <a:xfrm>
            <a:off x="1463817" y="1195984"/>
            <a:ext cx="9411831" cy="566201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5D8B4D-97BB-6945-364D-831CC46FBA58}"/>
              </a:ext>
            </a:extLst>
          </p:cNvPr>
          <p:cNvSpPr txBox="1"/>
          <p:nvPr/>
        </p:nvSpPr>
        <p:spPr>
          <a:xfrm>
            <a:off x="2204272" y="2069316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Nutrient deficiency and menu fatigue common in long missions. (NASA 2023)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B4340C-BE4F-FB90-8220-0C666BA0E5FA}"/>
              </a:ext>
            </a:extLst>
          </p:cNvPr>
          <p:cNvSpPr txBox="1"/>
          <p:nvPr/>
        </p:nvSpPr>
        <p:spPr>
          <a:xfrm>
            <a:off x="2204272" y="2476265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Energy intake ↓ 25–30 % vs Earth baseline. (Stein 1999; Douglas 2023)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127759-CED5-45BB-83D1-ABEDDD1049AE}"/>
              </a:ext>
            </a:extLst>
          </p:cNvPr>
          <p:cNvSpPr txBox="1"/>
          <p:nvPr/>
        </p:nvSpPr>
        <p:spPr>
          <a:xfrm>
            <a:off x="2204272" y="2875857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Vitamins C/D/B ↓, protein absorption reduced. (AIAA 2012; Smith 2019)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840955-0969-5BC2-F62F-99F9F39F54DC}"/>
              </a:ext>
            </a:extLst>
          </p:cNvPr>
          <p:cNvSpPr txBox="1"/>
          <p:nvPr/>
        </p:nvSpPr>
        <p:spPr>
          <a:xfrm>
            <a:off x="2204272" y="3282806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Body –2 kg, muscle –5 % during ISS stay. (Le Roux 2024; Stein 1996)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B502B4-9B93-B6CD-0060-B1926EA7D55C}"/>
              </a:ext>
            </a:extLst>
          </p:cNvPr>
          <p:cNvSpPr txBox="1"/>
          <p:nvPr/>
        </p:nvSpPr>
        <p:spPr>
          <a:xfrm>
            <a:off x="2204272" y="3669018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Vitamin C –50 %, B1 –35 % after 6 </a:t>
            </a:r>
            <a:r>
              <a:rPr lang="en" altLang="ko-KR" sz="1300" err="1">
                <a:latin typeface="Apple Braille" pitchFamily="2" charset="0"/>
              </a:rPr>
              <a:t>mo</a:t>
            </a:r>
            <a:r>
              <a:rPr lang="en" altLang="ko-KR" sz="1300">
                <a:latin typeface="Apple Braille" pitchFamily="2" charset="0"/>
              </a:rPr>
              <a:t> storage. (Cooper 2017)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40F529-B628-C310-EFDF-BC70F456FED0}"/>
              </a:ext>
            </a:extLst>
          </p:cNvPr>
          <p:cNvSpPr txBox="1"/>
          <p:nvPr/>
        </p:nvSpPr>
        <p:spPr>
          <a:xfrm>
            <a:off x="2204272" y="4075967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Vit D deficiency → bone –2 %/mo. (Smith 2019; NASA Bone Study)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515B3-0764-8B5D-9CE4-C4674E096010}"/>
              </a:ext>
            </a:extLst>
          </p:cNvPr>
          <p:cNvSpPr txBox="1"/>
          <p:nvPr/>
        </p:nvSpPr>
        <p:spPr>
          <a:xfrm>
            <a:off x="2204272" y="4475559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60 % crew eat less from repetitive menu. (Douglas 2020)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692C9F-60A8-0135-0D1A-F11C77DEE283}"/>
              </a:ext>
            </a:extLst>
          </p:cNvPr>
          <p:cNvSpPr txBox="1"/>
          <p:nvPr/>
        </p:nvSpPr>
        <p:spPr>
          <a:xfrm>
            <a:off x="2204272" y="4882508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EVA = 194 kcal/</a:t>
            </a:r>
            <a:r>
              <a:rPr lang="en" altLang="ko-KR" sz="1300" err="1">
                <a:latin typeface="Apple Braille" pitchFamily="2" charset="0"/>
              </a:rPr>
              <a:t>hr</a:t>
            </a:r>
            <a:r>
              <a:rPr lang="en" altLang="ko-KR" sz="1300">
                <a:latin typeface="Apple Braille" pitchFamily="2" charset="0"/>
              </a:rPr>
              <a:t> energy use. (Waligora 1995)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D570ED-9C4E-0358-9A17-C32B1979115D}"/>
              </a:ext>
            </a:extLst>
          </p:cNvPr>
          <p:cNvSpPr txBox="1"/>
          <p:nvPr/>
        </p:nvSpPr>
        <p:spPr>
          <a:xfrm>
            <a:off x="6972358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Edit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47C2B-B096-9384-1D93-D3F927FC5821}"/>
              </a:ext>
            </a:extLst>
          </p:cNvPr>
          <p:cNvSpPr txBox="1"/>
          <p:nvPr/>
        </p:nvSpPr>
        <p:spPr>
          <a:xfrm>
            <a:off x="8213365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Done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6DA8F3-AD13-7EF0-85FA-4174F3B8D8E5}"/>
              </a:ext>
            </a:extLst>
          </p:cNvPr>
          <p:cNvSpPr txBox="1"/>
          <p:nvPr/>
        </p:nvSpPr>
        <p:spPr>
          <a:xfrm>
            <a:off x="9454372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712699-8662-7554-AAFC-835655FCEA5F}"/>
              </a:ext>
            </a:extLst>
          </p:cNvPr>
          <p:cNvSpPr txBox="1"/>
          <p:nvPr/>
        </p:nvSpPr>
        <p:spPr>
          <a:xfrm>
            <a:off x="2204272" y="5274679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Antioxidants –60 % during storage. (MDPI 2024)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CF63E62-4E76-462A-1451-3D1485FCA569}"/>
              </a:ext>
            </a:extLst>
          </p:cNvPr>
          <p:cNvSpPr txBox="1"/>
          <p:nvPr/>
        </p:nvSpPr>
        <p:spPr>
          <a:xfrm>
            <a:off x="2204272" y="5681628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C, B1 ↓ severely; B2, E stable. (Cooper 2017)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1ED87A-D14B-B76F-57E7-47731BA123E8}"/>
              </a:ext>
            </a:extLst>
          </p:cNvPr>
          <p:cNvSpPr txBox="1"/>
          <p:nvPr/>
        </p:nvSpPr>
        <p:spPr>
          <a:xfrm>
            <a:off x="2204272" y="6081220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ISS menu 80 % fixed, 20 % personal. (Douglas 2020)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5C71D7D-C30E-1A62-A759-2236EC2DD3C7}"/>
              </a:ext>
            </a:extLst>
          </p:cNvPr>
          <p:cNvSpPr txBox="1"/>
          <p:nvPr/>
        </p:nvSpPr>
        <p:spPr>
          <a:xfrm>
            <a:off x="2204272" y="6488169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Shared meals ↑ team cohesion +25 %. (Landon 2019)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F5A9F44-24DC-2D96-3174-E0D51C639C6C}"/>
              </a:ext>
            </a:extLst>
          </p:cNvPr>
          <p:cNvSpPr txBox="1"/>
          <p:nvPr/>
        </p:nvSpPr>
        <p:spPr>
          <a:xfrm>
            <a:off x="2204272" y="6874381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 Pinpoint 6 Dot" pitchFamily="2" charset="0"/>
              </a:rPr>
              <a:t>Microbiome diversity –40 % in microgravity. (</a:t>
            </a:r>
            <a:r>
              <a:rPr lang="en" altLang="ko-KR" sz="1300" err="1">
                <a:latin typeface="Apple Braille Pinpoint 6 Dot" pitchFamily="2" charset="0"/>
              </a:rPr>
              <a:t>Turroni</a:t>
            </a:r>
            <a:r>
              <a:rPr lang="en" altLang="ko-KR" sz="1300">
                <a:latin typeface="Apple Braille Pinpoint 6 Dot" pitchFamily="2" charset="0"/>
              </a:rPr>
              <a:t> 2022)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74799C-7EE0-D0FC-A760-DB79C01EFCF7}"/>
              </a:ext>
            </a:extLst>
          </p:cNvPr>
          <p:cNvSpPr txBox="1"/>
          <p:nvPr/>
        </p:nvSpPr>
        <p:spPr>
          <a:xfrm>
            <a:off x="2204272" y="7281330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Protein loss / negative N-balance. (Stein 1996)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FE62F85-9AFA-47B1-D66F-8D2EAB8CA736}"/>
              </a:ext>
            </a:extLst>
          </p:cNvPr>
          <p:cNvSpPr txBox="1"/>
          <p:nvPr/>
        </p:nvSpPr>
        <p:spPr>
          <a:xfrm>
            <a:off x="2204272" y="7680922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Space crops: Ca, Mg –20 %. (Nature 2025)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F9E25B-2332-F262-3BD1-78102F562120}"/>
              </a:ext>
            </a:extLst>
          </p:cNvPr>
          <p:cNvSpPr txBox="1"/>
          <p:nvPr/>
        </p:nvSpPr>
        <p:spPr>
          <a:xfrm>
            <a:off x="2204272" y="8087871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Veggie: Bok choy &amp; kale grown successfully. (NASA 2021)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0B92D2A-D504-B3DD-6363-1B5A44B9682A}"/>
              </a:ext>
            </a:extLst>
          </p:cNvPr>
          <p:cNvSpPr txBox="1"/>
          <p:nvPr/>
        </p:nvSpPr>
        <p:spPr>
          <a:xfrm>
            <a:off x="2204272" y="8474515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Polar analog: weight –10 %, Hb &lt; 10. (</a:t>
            </a:r>
            <a:r>
              <a:rPr lang="en" altLang="ko-KR" sz="1300" err="1">
                <a:latin typeface="Apple Braille" pitchFamily="2" charset="0"/>
              </a:rPr>
              <a:t>Guly</a:t>
            </a:r>
            <a:r>
              <a:rPr lang="en" altLang="ko-KR" sz="1300">
                <a:latin typeface="Apple Braille" pitchFamily="2" charset="0"/>
              </a:rPr>
              <a:t> 2012; Feeney 1997)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81C74B9-3799-3026-2AA7-6E3F4EB1B98C}"/>
              </a:ext>
            </a:extLst>
          </p:cNvPr>
          <p:cNvSpPr txBox="1"/>
          <p:nvPr/>
        </p:nvSpPr>
        <p:spPr>
          <a:xfrm>
            <a:off x="2204272" y="8881464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Cold env. ↑ Vit C/E need +50 %. (Reynolds 2001)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E5FE1A2-C150-824B-5E8F-6F846FE0327C}"/>
              </a:ext>
            </a:extLst>
          </p:cNvPr>
          <p:cNvSpPr txBox="1"/>
          <p:nvPr/>
        </p:nvSpPr>
        <p:spPr>
          <a:xfrm>
            <a:off x="2204272" y="9281056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Storage → protein oxidation, flavor loss. (Douglas 2023)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DC4DD80-B6CB-A079-C095-DA85E318818D}"/>
              </a:ext>
            </a:extLst>
          </p:cNvPr>
          <p:cNvSpPr txBox="1"/>
          <p:nvPr/>
        </p:nvSpPr>
        <p:spPr>
          <a:xfrm>
            <a:off x="2204272" y="9688005"/>
            <a:ext cx="805306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" altLang="ko-KR" sz="1300">
                <a:latin typeface="Apple Braille" pitchFamily="2" charset="0"/>
              </a:rPr>
              <a:t>Self-production ≥ 30 % needed. (ESA 2024)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4C3C22-7BCD-B314-3C67-71F5B7C77706}"/>
              </a:ext>
            </a:extLst>
          </p:cNvPr>
          <p:cNvSpPr txBox="1"/>
          <p:nvPr/>
        </p:nvSpPr>
        <p:spPr>
          <a:xfrm>
            <a:off x="2204272" y="10074217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AA1AFC-5891-C5F2-F835-1FA2BA9A11B4}"/>
              </a:ext>
            </a:extLst>
          </p:cNvPr>
          <p:cNvSpPr txBox="1"/>
          <p:nvPr/>
        </p:nvSpPr>
        <p:spPr>
          <a:xfrm>
            <a:off x="2204272" y="10481166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D1B22E-FD4A-F5A8-A296-8A7EE352B543}"/>
              </a:ext>
            </a:extLst>
          </p:cNvPr>
          <p:cNvSpPr txBox="1"/>
          <p:nvPr/>
        </p:nvSpPr>
        <p:spPr>
          <a:xfrm>
            <a:off x="2204272" y="10880758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143E166-443A-4DB5-7169-40F87FA13FF6}"/>
              </a:ext>
            </a:extLst>
          </p:cNvPr>
          <p:cNvSpPr txBox="1"/>
          <p:nvPr/>
        </p:nvSpPr>
        <p:spPr>
          <a:xfrm>
            <a:off x="2204272" y="11287707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927F52A-5388-E388-9F10-ABD7A54610CB}"/>
              </a:ext>
            </a:extLst>
          </p:cNvPr>
          <p:cNvSpPr/>
          <p:nvPr/>
        </p:nvSpPr>
        <p:spPr>
          <a:xfrm>
            <a:off x="1463814" y="-105621"/>
            <a:ext cx="9411831" cy="1378509"/>
          </a:xfrm>
          <a:prstGeom prst="rect">
            <a:avLst/>
          </a:prstGeom>
          <a:solidFill>
            <a:srgbClr val="2E1C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9762A-FBFE-F810-8203-BED561E5A48B}"/>
              </a:ext>
            </a:extLst>
          </p:cNvPr>
          <p:cNvSpPr txBox="1"/>
          <p:nvPr/>
        </p:nvSpPr>
        <p:spPr>
          <a:xfrm>
            <a:off x="5237585" y="455830"/>
            <a:ext cx="1864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Problem</a:t>
            </a:r>
            <a:endParaRPr kumimoji="1" lang="ko-KR" altLang="en-US" sz="3600"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6B846-DDEF-960B-2447-F48AC0EDFD73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DF97C25-C3FD-1912-DFEE-8BCF255CDF52}"/>
              </a:ext>
            </a:extLst>
          </p:cNvPr>
          <p:cNvSpPr txBox="1"/>
          <p:nvPr/>
        </p:nvSpPr>
        <p:spPr>
          <a:xfrm>
            <a:off x="2204272" y="11694656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EB0CAD-F88C-1424-9718-BD299C5992DB}"/>
              </a:ext>
            </a:extLst>
          </p:cNvPr>
          <p:cNvSpPr txBox="1"/>
          <p:nvPr/>
        </p:nvSpPr>
        <p:spPr>
          <a:xfrm>
            <a:off x="2204272" y="12101605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2AB8BA-F172-429F-B142-7145DFF82267}"/>
              </a:ext>
            </a:extLst>
          </p:cNvPr>
          <p:cNvSpPr txBox="1"/>
          <p:nvPr/>
        </p:nvSpPr>
        <p:spPr>
          <a:xfrm>
            <a:off x="2204271" y="12501197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33D38EE-B67E-3C07-DFCB-A45803053CDF}"/>
              </a:ext>
            </a:extLst>
          </p:cNvPr>
          <p:cNvSpPr txBox="1"/>
          <p:nvPr/>
        </p:nvSpPr>
        <p:spPr>
          <a:xfrm>
            <a:off x="2204272" y="12908146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9E14C6-F527-DEA9-6D4D-D6498A8D5944}"/>
              </a:ext>
            </a:extLst>
          </p:cNvPr>
          <p:cNvSpPr txBox="1"/>
          <p:nvPr/>
        </p:nvSpPr>
        <p:spPr>
          <a:xfrm>
            <a:off x="2204272" y="13294790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5611BF-F72C-5D31-919E-2EE02BF1794A}"/>
              </a:ext>
            </a:extLst>
          </p:cNvPr>
          <p:cNvSpPr txBox="1"/>
          <p:nvPr/>
        </p:nvSpPr>
        <p:spPr>
          <a:xfrm>
            <a:off x="2204272" y="13701739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B0D04C-FCD7-0C1B-C7BC-9F84DF140346}"/>
              </a:ext>
            </a:extLst>
          </p:cNvPr>
          <p:cNvSpPr txBox="1"/>
          <p:nvPr/>
        </p:nvSpPr>
        <p:spPr>
          <a:xfrm>
            <a:off x="2204272" y="14101331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DADB795-5632-8DD2-2E1E-B3106F5E70B0}"/>
              </a:ext>
            </a:extLst>
          </p:cNvPr>
          <p:cNvSpPr txBox="1"/>
          <p:nvPr/>
        </p:nvSpPr>
        <p:spPr>
          <a:xfrm>
            <a:off x="2204272" y="14508280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4B0438B-9E4C-F4BC-F201-FFD6A29819FA}"/>
              </a:ext>
            </a:extLst>
          </p:cNvPr>
          <p:cNvSpPr txBox="1"/>
          <p:nvPr/>
        </p:nvSpPr>
        <p:spPr>
          <a:xfrm>
            <a:off x="2204272" y="14894492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EB8E91-BB45-C77D-B24C-A14F26861D12}"/>
              </a:ext>
            </a:extLst>
          </p:cNvPr>
          <p:cNvSpPr txBox="1"/>
          <p:nvPr/>
        </p:nvSpPr>
        <p:spPr>
          <a:xfrm>
            <a:off x="2204272" y="15301441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2B4B704-C380-742D-5B23-22B150E12038}"/>
              </a:ext>
            </a:extLst>
          </p:cNvPr>
          <p:cNvSpPr txBox="1"/>
          <p:nvPr/>
        </p:nvSpPr>
        <p:spPr>
          <a:xfrm>
            <a:off x="2204272" y="15701033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211DD91-E479-83D4-009F-F78B9F8FD8A9}"/>
              </a:ext>
            </a:extLst>
          </p:cNvPr>
          <p:cNvSpPr txBox="1"/>
          <p:nvPr/>
        </p:nvSpPr>
        <p:spPr>
          <a:xfrm>
            <a:off x="2204272" y="16107982"/>
            <a:ext cx="8053063" cy="292388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Crew Profile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A58C1-6273-ABAF-283A-A76518802E31}"/>
              </a:ext>
            </a:extLst>
          </p:cNvPr>
          <p:cNvSpPr txBox="1"/>
          <p:nvPr/>
        </p:nvSpPr>
        <p:spPr>
          <a:xfrm>
            <a:off x="9089997" y="6503323"/>
            <a:ext cx="3102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Last Saved: (2025.10.04/16.31.20 GMT)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E3F383A-EE3B-2635-426D-9D969093F41A}"/>
              </a:ext>
            </a:extLst>
          </p:cNvPr>
          <p:cNvSpPr/>
          <p:nvPr/>
        </p:nvSpPr>
        <p:spPr>
          <a:xfrm>
            <a:off x="1463817" y="1195985"/>
            <a:ext cx="9411831" cy="785215"/>
          </a:xfrm>
          <a:prstGeom prst="rect">
            <a:avLst/>
          </a:prstGeom>
          <a:solidFill>
            <a:srgbClr val="6C35C5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D431C7F-6405-D065-44EC-DC97B668F45D}"/>
              </a:ext>
            </a:extLst>
          </p:cNvPr>
          <p:cNvSpPr txBox="1"/>
          <p:nvPr/>
        </p:nvSpPr>
        <p:spPr>
          <a:xfrm>
            <a:off x="9606772" y="14875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85185E-6 L 2.29167E-6 -1.5287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59259E-6 L 2.29167E-6 -1.5287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2.29167E-6 -1.52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2.29167E-6 -1.528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2.29167E-6 -1.528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7.40741E-7 L 2.29167E-6 -1.5287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2.29167E-6 -1.528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33333E-6 L 2.29167E-6 -1.528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7.40741E-7 L 2.29167E-6 -1.528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1.48148E-6 L 2.29167E-6 -1.5287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2.29167E-6 -1.5287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2.29167E-6 -1.5287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2.29167E-6 -1.528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2.29167E-6 -1.5287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3.7037E-6 L 2.29167E-6 -1.5287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2.29167E-6 -1.5287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44444E-6 L 2.29167E-6 -1.528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4.81481E-6 L 2.29167E-6 -1.52871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96296E-6 L 2.29167E-6 -1.52871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2.22222E-6 L 2.29167E-6 -1.52871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46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4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6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5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96296E-6 L 2.29167E-6 -1.5287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6435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6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6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6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6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7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7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7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-1.5287 " pathEditMode="relative" ptsTypes="AA">
                                      <p:cBhvr>
                                        <p:cTn id="76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69F63-4139-1D51-E3D0-5CDB232D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ea typeface="맑은 고딕"/>
              </a:rPr>
              <a:t>Solution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BD596F7-A19E-789A-EB09-BF386273BD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413032"/>
              </p:ext>
            </p:extLst>
          </p:nvPr>
        </p:nvGraphicFramePr>
        <p:xfrm>
          <a:off x="6943701" y="4207526"/>
          <a:ext cx="4401459" cy="2198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39" name="Rectangle 738">
            <a:extLst>
              <a:ext uri="{FF2B5EF4-FFF2-40B4-BE49-F238E27FC236}">
                <a16:creationId xmlns:a16="http://schemas.microsoft.com/office/drawing/2014/main" id="{AE8C407A-081C-6F14-E91C-27B8D04D007D}"/>
              </a:ext>
            </a:extLst>
          </p:cNvPr>
          <p:cNvSpPr/>
          <p:nvPr/>
        </p:nvSpPr>
        <p:spPr>
          <a:xfrm>
            <a:off x="1693332" y="1451428"/>
            <a:ext cx="9337524" cy="2673046"/>
          </a:xfrm>
          <a:prstGeom prst="rect">
            <a:avLst/>
          </a:prstGeom>
          <a:solidFill>
            <a:srgbClr val="6C35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aseline="0">
                <a:latin typeface="Malgun Gothic"/>
                <a:ea typeface="맑은 고딕"/>
                <a:cs typeface="맑은 고딕"/>
              </a:rPr>
              <a:t>•</a:t>
            </a:r>
            <a:r>
              <a:rPr lang="en-US" sz="1800" baseline="0">
                <a:solidFill>
                  <a:srgbClr val="FFFFFF"/>
                </a:solidFill>
                <a:latin typeface="Malgun Gothic"/>
                <a:ea typeface="맑은 고딕"/>
                <a:cs typeface="맑은 고딕"/>
              </a:rPr>
              <a:t> 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A personalized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diet 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recommendation system based on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astronaut biometric 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data</a:t>
            </a:r>
            <a:endParaRPr lang="en-US"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  <a:p>
            <a:r>
              <a:rPr lang="en-US" sz="1800" baseline="0">
                <a:solidFill>
                  <a:srgbClr val="FFFFFF"/>
                </a:solidFill>
                <a:latin typeface="Malgun Gothic"/>
                <a:ea typeface="맑은 고딕"/>
                <a:cs typeface="맑은 고딕"/>
              </a:rPr>
              <a:t>•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Weight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, activity level,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and 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gender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analysis → Optimal meal suggestions that provide nutritional balance and variety</a:t>
            </a:r>
            <a:r>
              <a:rPr lang="en-US" sz="1800" baseline="0">
                <a:solidFill>
                  <a:srgbClr val="FFFFFF"/>
                </a:solidFill>
                <a:ea typeface="+mn-lt"/>
                <a:cs typeface="+mn-lt"/>
              </a:rPr>
              <a:t> and 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even increase self-sufficiency.</a:t>
            </a:r>
            <a:endParaRPr lang="en-US">
              <a:latin typeface="Malgun Gothic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026926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0AE5C-ED1C-29E8-2AD6-446BF9026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786D90-E549-B2E7-4F41-C3F8F7440096}"/>
              </a:ext>
            </a:extLst>
          </p:cNvPr>
          <p:cNvSpPr/>
          <p:nvPr/>
        </p:nvSpPr>
        <p:spPr>
          <a:xfrm>
            <a:off x="1463817" y="491146"/>
            <a:ext cx="9411831" cy="629723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EF0D9-B72D-5B89-8971-9E97D48E4864}"/>
              </a:ext>
            </a:extLst>
          </p:cNvPr>
          <p:cNvSpPr txBox="1"/>
          <p:nvPr/>
        </p:nvSpPr>
        <p:spPr>
          <a:xfrm>
            <a:off x="5290741" y="494614"/>
            <a:ext cx="175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Mockup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51A29-AA3B-4871-E903-954EFC8D5670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C16134-FDC2-6DEA-374C-2606D9BC7F77}"/>
              </a:ext>
            </a:extLst>
          </p:cNvPr>
          <p:cNvSpPr/>
          <p:nvPr/>
        </p:nvSpPr>
        <p:spPr>
          <a:xfrm>
            <a:off x="6298096" y="1384434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B558781-9222-5A64-69D6-B8B2847E6242}"/>
              </a:ext>
            </a:extLst>
          </p:cNvPr>
          <p:cNvSpPr txBox="1"/>
          <p:nvPr/>
        </p:nvSpPr>
        <p:spPr>
          <a:xfrm>
            <a:off x="9516836" y="671585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31AFAD1-9CDF-14EA-1DAF-AE644F8F8BAF}"/>
              </a:ext>
            </a:extLst>
          </p:cNvPr>
          <p:cNvSpPr/>
          <p:nvPr/>
        </p:nvSpPr>
        <p:spPr>
          <a:xfrm>
            <a:off x="1706509" y="1354065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5AA73D6-3103-BDF8-6A26-79ECC4551BE1}"/>
              </a:ext>
            </a:extLst>
          </p:cNvPr>
          <p:cNvSpPr/>
          <p:nvPr/>
        </p:nvSpPr>
        <p:spPr>
          <a:xfrm>
            <a:off x="1706509" y="4071223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6C17C3B-88E9-7E5C-D9ED-AA760703B8BC}"/>
              </a:ext>
            </a:extLst>
          </p:cNvPr>
          <p:cNvSpPr/>
          <p:nvPr/>
        </p:nvSpPr>
        <p:spPr>
          <a:xfrm>
            <a:off x="6291020" y="4071223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3B501E-ABEF-37DD-D0B2-57D95F241FAF}"/>
              </a:ext>
            </a:extLst>
          </p:cNvPr>
          <p:cNvSpPr txBox="1"/>
          <p:nvPr/>
        </p:nvSpPr>
        <p:spPr>
          <a:xfrm>
            <a:off x="3001419" y="343246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92F103-7432-5EC1-8A92-3053B8B3B454}"/>
              </a:ext>
            </a:extLst>
          </p:cNvPr>
          <p:cNvSpPr txBox="1"/>
          <p:nvPr/>
        </p:nvSpPr>
        <p:spPr>
          <a:xfrm>
            <a:off x="7512173" y="348315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C51BC0-CA88-9E90-AFB9-6EBE28CA0220}"/>
              </a:ext>
            </a:extLst>
          </p:cNvPr>
          <p:cNvSpPr txBox="1"/>
          <p:nvPr/>
        </p:nvSpPr>
        <p:spPr>
          <a:xfrm>
            <a:off x="3001419" y="6115789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ED0B86-475F-4D99-028F-FF0F374D36AE}"/>
              </a:ext>
            </a:extLst>
          </p:cNvPr>
          <p:cNvSpPr txBox="1"/>
          <p:nvPr/>
        </p:nvSpPr>
        <p:spPr>
          <a:xfrm>
            <a:off x="7512173" y="6098735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12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2836DC-0182-327F-C07C-DE5A51FB5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1C9030-4750-7C99-8AF2-C07B0C34E920}"/>
              </a:ext>
            </a:extLst>
          </p:cNvPr>
          <p:cNvSpPr/>
          <p:nvPr/>
        </p:nvSpPr>
        <p:spPr>
          <a:xfrm>
            <a:off x="1463817" y="491146"/>
            <a:ext cx="9411831" cy="629723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B1A420-D0D1-2523-CF01-FBD568D86872}"/>
              </a:ext>
            </a:extLst>
          </p:cNvPr>
          <p:cNvSpPr txBox="1"/>
          <p:nvPr/>
        </p:nvSpPr>
        <p:spPr>
          <a:xfrm>
            <a:off x="5290741" y="494614"/>
            <a:ext cx="175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Mockup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5557B-6B41-4952-9B31-9F9DDD586F0D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901AB90-86F3-C077-3D45-F1623405FCAF}"/>
              </a:ext>
            </a:extLst>
          </p:cNvPr>
          <p:cNvSpPr/>
          <p:nvPr/>
        </p:nvSpPr>
        <p:spPr>
          <a:xfrm>
            <a:off x="6298096" y="1384434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C1902C3-CE22-B9BE-0459-181301CEEB06}"/>
              </a:ext>
            </a:extLst>
          </p:cNvPr>
          <p:cNvSpPr txBox="1"/>
          <p:nvPr/>
        </p:nvSpPr>
        <p:spPr>
          <a:xfrm>
            <a:off x="9516836" y="671585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EDEF71F-9672-DAA8-F3B4-1E8A73A314A8}"/>
              </a:ext>
            </a:extLst>
          </p:cNvPr>
          <p:cNvSpPr/>
          <p:nvPr/>
        </p:nvSpPr>
        <p:spPr>
          <a:xfrm>
            <a:off x="1706509" y="1354065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C7E8F00-94CC-FE1E-DEBA-42991CF8E675}"/>
              </a:ext>
            </a:extLst>
          </p:cNvPr>
          <p:cNvSpPr/>
          <p:nvPr/>
        </p:nvSpPr>
        <p:spPr>
          <a:xfrm>
            <a:off x="1706509" y="4071223"/>
            <a:ext cx="4268228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C9D91A5-953D-A69C-12F3-6BDB43DB8F33}"/>
              </a:ext>
            </a:extLst>
          </p:cNvPr>
          <p:cNvSpPr/>
          <p:nvPr/>
        </p:nvSpPr>
        <p:spPr>
          <a:xfrm>
            <a:off x="6291020" y="4071223"/>
            <a:ext cx="4157675" cy="20445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FB1AF5-FFE8-8931-029B-F00163188977}"/>
              </a:ext>
            </a:extLst>
          </p:cNvPr>
          <p:cNvSpPr txBox="1"/>
          <p:nvPr/>
        </p:nvSpPr>
        <p:spPr>
          <a:xfrm>
            <a:off x="3001419" y="343246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5A9A4A3-768F-F428-04AC-45AC5D6244AA}"/>
              </a:ext>
            </a:extLst>
          </p:cNvPr>
          <p:cNvSpPr txBox="1"/>
          <p:nvPr/>
        </p:nvSpPr>
        <p:spPr>
          <a:xfrm>
            <a:off x="7512173" y="348315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E2C7FEF-E636-248F-7030-636A6096C3DB}"/>
              </a:ext>
            </a:extLst>
          </p:cNvPr>
          <p:cNvSpPr txBox="1"/>
          <p:nvPr/>
        </p:nvSpPr>
        <p:spPr>
          <a:xfrm>
            <a:off x="3001419" y="6115789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B1E3F-1AC6-A7E8-B78C-8CA4AE67430C}"/>
              </a:ext>
            </a:extLst>
          </p:cNvPr>
          <p:cNvSpPr txBox="1"/>
          <p:nvPr/>
        </p:nvSpPr>
        <p:spPr>
          <a:xfrm>
            <a:off x="7512173" y="6098735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240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089162-1D88-A704-1654-11101F376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90F592C-FF96-8EDA-ABBE-7D42A1F97BAF}"/>
              </a:ext>
            </a:extLst>
          </p:cNvPr>
          <p:cNvSpPr/>
          <p:nvPr/>
        </p:nvSpPr>
        <p:spPr>
          <a:xfrm>
            <a:off x="1463817" y="491146"/>
            <a:ext cx="9411831" cy="629723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1D2EB-7987-72D8-4D5A-DE7D60BC3E63}"/>
              </a:ext>
            </a:extLst>
          </p:cNvPr>
          <p:cNvSpPr txBox="1"/>
          <p:nvPr/>
        </p:nvSpPr>
        <p:spPr>
          <a:xfrm>
            <a:off x="4025561" y="584256"/>
            <a:ext cx="41408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Impact/Significance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C74A6-C71B-6730-5D76-8C0287DFACB2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E1E74B-4A93-8F87-C35D-894783B1C75A}"/>
              </a:ext>
            </a:extLst>
          </p:cNvPr>
          <p:cNvSpPr txBox="1"/>
          <p:nvPr/>
        </p:nvSpPr>
        <p:spPr>
          <a:xfrm>
            <a:off x="9516836" y="671585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D42A1B-2200-52CD-8AAA-143D18495007}"/>
              </a:ext>
            </a:extLst>
          </p:cNvPr>
          <p:cNvSpPr txBox="1"/>
          <p:nvPr/>
        </p:nvSpPr>
        <p:spPr>
          <a:xfrm>
            <a:off x="3001419" y="343246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CEC8BB-3EE0-09F7-AC79-EB1A1A2568C4}"/>
              </a:ext>
            </a:extLst>
          </p:cNvPr>
          <p:cNvSpPr txBox="1"/>
          <p:nvPr/>
        </p:nvSpPr>
        <p:spPr>
          <a:xfrm>
            <a:off x="7512173" y="348315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04477B-A415-BA96-99A0-94E8276DCBED}"/>
              </a:ext>
            </a:extLst>
          </p:cNvPr>
          <p:cNvSpPr txBox="1"/>
          <p:nvPr/>
        </p:nvSpPr>
        <p:spPr>
          <a:xfrm>
            <a:off x="3001419" y="6115789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2A2FC51-C844-948C-26BB-5E65B55A5B5D}"/>
              </a:ext>
            </a:extLst>
          </p:cNvPr>
          <p:cNvSpPr txBox="1"/>
          <p:nvPr/>
        </p:nvSpPr>
        <p:spPr>
          <a:xfrm>
            <a:off x="7512173" y="6098735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66144639-71B2-F3D3-4E6F-1E54D83D0FEB}"/>
              </a:ext>
            </a:extLst>
          </p:cNvPr>
          <p:cNvSpPr/>
          <p:nvPr/>
        </p:nvSpPr>
        <p:spPr>
          <a:xfrm>
            <a:off x="1903705" y="1438319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F20FE58-F43B-7D1D-EDB4-3EEEFE2C7D22}"/>
              </a:ext>
            </a:extLst>
          </p:cNvPr>
          <p:cNvSpPr/>
          <p:nvPr/>
        </p:nvSpPr>
        <p:spPr>
          <a:xfrm>
            <a:off x="1903706" y="3250151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627B4EC-46FC-7AAE-E380-0EF7C6F6E867}"/>
              </a:ext>
            </a:extLst>
          </p:cNvPr>
          <p:cNvSpPr/>
          <p:nvPr/>
        </p:nvSpPr>
        <p:spPr>
          <a:xfrm>
            <a:off x="1903706" y="5018263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B4F699-DE4C-638C-A2B3-6A82E1A51F39}"/>
                  </a:ext>
                </a:extLst>
              </p:cNvPr>
              <p:cNvSpPr txBox="1"/>
              <p:nvPr/>
            </p:nvSpPr>
            <p:spPr>
              <a:xfrm>
                <a:off x="2044713" y="1506897"/>
                <a:ext cx="368094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  <a:latin typeface="Apple Braille" pitchFamily="2" charset="0"/>
                  </a:rPr>
                  <a:t>Health &amp; Performance Impact</a:t>
                </a:r>
                <a:endParaRPr kumimoji="1" lang="ko-KR" altLang="en-US" sz="200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DB4F699-DE4C-638C-A2B3-6A82E1A51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4713" y="1506897"/>
                <a:ext cx="3680944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376ADD-5964-B7A2-3F2E-E9A442A2A2DC}"/>
                  </a:ext>
                </a:extLst>
              </p:cNvPr>
              <p:cNvSpPr txBox="1"/>
              <p:nvPr/>
            </p:nvSpPr>
            <p:spPr>
              <a:xfrm>
                <a:off x="2011263" y="3375434"/>
                <a:ext cx="22826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  <a:latin typeface="Apple Braille" pitchFamily="2" charset="0"/>
                  </a:rPr>
                  <a:t>System Efficiency</a:t>
                </a:r>
                <a:endParaRPr kumimoji="1" lang="ko-KR" altLang="en-US" sz="200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376ADD-5964-B7A2-3F2E-E9A442A2A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63" y="3375434"/>
                <a:ext cx="2282613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09687-2B98-4EFB-96A4-7A4DD5AC33FB}"/>
                  </a:ext>
                </a:extLst>
              </p:cNvPr>
              <p:cNvSpPr txBox="1"/>
              <p:nvPr/>
            </p:nvSpPr>
            <p:spPr>
              <a:xfrm>
                <a:off x="2042023" y="5110239"/>
                <a:ext cx="4152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  <a:latin typeface="Apple Braille" pitchFamily="2" charset="0"/>
                  </a:rPr>
                  <a:t>Scientific/Operational Significance</a:t>
                </a:r>
                <a:endParaRPr kumimoji="1" lang="ko-KR" altLang="en-US" sz="200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A09687-2B98-4EFB-96A4-7A4DD5AC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23" y="5110239"/>
                <a:ext cx="4152547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245C481-1461-46A1-B80E-E0275BCF8D84}"/>
              </a:ext>
            </a:extLst>
          </p:cNvPr>
          <p:cNvSpPr txBox="1"/>
          <p:nvPr/>
        </p:nvSpPr>
        <p:spPr>
          <a:xfrm>
            <a:off x="2282130" y="3816830"/>
            <a:ext cx="800615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R" sz="1300">
                <a:solidFill>
                  <a:srgbClr val="FAD935"/>
                </a:solidFill>
                <a:latin typeface="Apple Braille" pitchFamily="2" charset="0"/>
              </a:rPr>
              <a:t>Reduces reliance on Earth resupply by ~30%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>
                <a:solidFill>
                  <a:srgbClr val="FAD935"/>
                </a:solidFill>
                <a:latin typeface="Apple Braille" pitchFamily="2" charset="0"/>
              </a:rPr>
              <a:t>Extends shelf life of food system by 1.5× (from 18 to 27 months)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B500E-964C-C692-1DAD-9A45BC5BD056}"/>
              </a:ext>
            </a:extLst>
          </p:cNvPr>
          <p:cNvSpPr txBox="1"/>
          <p:nvPr/>
        </p:nvSpPr>
        <p:spPr>
          <a:xfrm>
            <a:off x="2379939" y="1948293"/>
            <a:ext cx="800615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R" sz="1300">
                <a:solidFill>
                  <a:srgbClr val="FAD935"/>
                </a:solidFill>
                <a:latin typeface="Apple Braille" pitchFamily="2" charset="0"/>
              </a:rPr>
              <a:t>Reduces reliance on Earth resupply by ~30%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>
                <a:solidFill>
                  <a:srgbClr val="FAD935"/>
                </a:solidFill>
                <a:latin typeface="Apple Braille" pitchFamily="2" charset="0"/>
              </a:rPr>
              <a:t>Extends shelf life of food system by 1.5× (from 18 to 27 months)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8D3AA0-96F1-DA93-00FA-D908626E61E2}"/>
              </a:ext>
            </a:extLst>
          </p:cNvPr>
          <p:cNvSpPr txBox="1"/>
          <p:nvPr/>
        </p:nvSpPr>
        <p:spPr>
          <a:xfrm>
            <a:off x="2282130" y="5541722"/>
            <a:ext cx="8006158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R" sz="1300">
                <a:solidFill>
                  <a:srgbClr val="FAD935"/>
                </a:solidFill>
                <a:latin typeface="Apple Braille" pitchFamily="2" charset="0"/>
              </a:rPr>
              <a:t>Reduces reliance on Earth resupply by ~30%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1300">
                <a:solidFill>
                  <a:srgbClr val="FAD935"/>
                </a:solidFill>
                <a:latin typeface="Apple Braille" pitchFamily="2" charset="0"/>
              </a:rPr>
              <a:t>Extends shelf life of food system by 1.5× (from 18 to 27 months)</a:t>
            </a:r>
          </a:p>
        </p:txBody>
      </p:sp>
    </p:spTree>
    <p:extLst>
      <p:ext uri="{BB962C8B-B14F-4D97-AF65-F5344CB8AC3E}">
        <p14:creationId xmlns:p14="http://schemas.microsoft.com/office/powerpoint/2010/main" val="2539968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7CF4E3-88BD-EE81-4256-F3DFA6656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2E1B4C31-8F8E-ED03-ED61-D3DC9B3BF56B}"/>
              </a:ext>
            </a:extLst>
          </p:cNvPr>
          <p:cNvSpPr/>
          <p:nvPr/>
        </p:nvSpPr>
        <p:spPr>
          <a:xfrm>
            <a:off x="1463817" y="491146"/>
            <a:ext cx="9411831" cy="6297235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D2673-BC62-508A-65A1-3EC51B2BD8BD}"/>
              </a:ext>
            </a:extLst>
          </p:cNvPr>
          <p:cNvSpPr txBox="1"/>
          <p:nvPr/>
        </p:nvSpPr>
        <p:spPr>
          <a:xfrm>
            <a:off x="3281283" y="640807"/>
            <a:ext cx="5629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rgbClr val="FAD935"/>
                </a:solidFill>
                <a:latin typeface="Apple Braille" pitchFamily="2" charset="0"/>
                <a:ea typeface="BM DoHyeon OTF" panose="020B0600000101010101" pitchFamily="34" charset="-127"/>
              </a:rPr>
              <a:t>Conclusion/Future Outlook</a:t>
            </a:r>
            <a:endParaRPr kumimoji="1" lang="ko-KR" altLang="en-US" sz="3600">
              <a:solidFill>
                <a:srgbClr val="FAD935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91A57-698B-2AA7-21E3-1AA5DFBEC957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B103A9-CFBD-9AAD-3EE1-BA903EF69D7C}"/>
              </a:ext>
            </a:extLst>
          </p:cNvPr>
          <p:cNvSpPr txBox="1"/>
          <p:nvPr/>
        </p:nvSpPr>
        <p:spPr>
          <a:xfrm>
            <a:off x="9516836" y="671585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46A025-E3F9-8395-C12E-49D38DEB4F18}"/>
              </a:ext>
            </a:extLst>
          </p:cNvPr>
          <p:cNvSpPr txBox="1"/>
          <p:nvPr/>
        </p:nvSpPr>
        <p:spPr>
          <a:xfrm>
            <a:off x="3001419" y="343246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AB0CEE5-AD47-FCAB-2899-42EF230310BF}"/>
              </a:ext>
            </a:extLst>
          </p:cNvPr>
          <p:cNvSpPr txBox="1"/>
          <p:nvPr/>
        </p:nvSpPr>
        <p:spPr>
          <a:xfrm>
            <a:off x="7512173" y="3483156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5F0F53-7205-9475-9DB7-9CAA702DA406}"/>
              </a:ext>
            </a:extLst>
          </p:cNvPr>
          <p:cNvSpPr txBox="1"/>
          <p:nvPr/>
        </p:nvSpPr>
        <p:spPr>
          <a:xfrm>
            <a:off x="3001419" y="6115789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8E25D9A-F633-2EA9-20C4-6401E546FD0D}"/>
              </a:ext>
            </a:extLst>
          </p:cNvPr>
          <p:cNvSpPr txBox="1"/>
          <p:nvPr/>
        </p:nvSpPr>
        <p:spPr>
          <a:xfrm>
            <a:off x="7512173" y="6098735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1756E4C-556E-1DAE-8F5C-BD5091E238EE}"/>
              </a:ext>
            </a:extLst>
          </p:cNvPr>
          <p:cNvSpPr/>
          <p:nvPr/>
        </p:nvSpPr>
        <p:spPr>
          <a:xfrm>
            <a:off x="1903705" y="1438319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" altLang="ko-KR" sz="1300">
                <a:solidFill>
                  <a:srgbClr val="FAD935"/>
                </a:solidFill>
                <a:latin typeface="Apple Braille" pitchFamily="2" charset="0"/>
              </a:rPr>
              <a:t>Developed adaptive AI-based space nutrition system</a:t>
            </a:r>
          </a:p>
          <a:p>
            <a:r>
              <a:rPr lang="en" altLang="ko-KR" sz="1300">
                <a:solidFill>
                  <a:srgbClr val="FAD935"/>
                </a:solidFill>
                <a:latin typeface="Apple Braille" pitchFamily="2" charset="0"/>
              </a:rPr>
              <a:t>Validated against 40+ NASA/AIAA physiological studies</a:t>
            </a:r>
          </a:p>
          <a:p>
            <a:r>
              <a:rPr lang="en" altLang="ko-KR" sz="1300">
                <a:solidFill>
                  <a:srgbClr val="FAD935"/>
                </a:solidFill>
                <a:latin typeface="Apple Braille" pitchFamily="2" charset="0"/>
              </a:rPr>
              <a:t>Identified key nutrients most affected in long-duration missions (C, D, B-complex)</a:t>
            </a: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D8563A2C-07EF-5B35-A947-611C86B9AA3A}"/>
              </a:ext>
            </a:extLst>
          </p:cNvPr>
          <p:cNvSpPr/>
          <p:nvPr/>
        </p:nvSpPr>
        <p:spPr>
          <a:xfrm>
            <a:off x="1903706" y="3250151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03357A9-4B66-330D-37F4-E856B21383A0}"/>
              </a:ext>
            </a:extLst>
          </p:cNvPr>
          <p:cNvSpPr/>
          <p:nvPr/>
        </p:nvSpPr>
        <p:spPr>
          <a:xfrm>
            <a:off x="1903706" y="5018263"/>
            <a:ext cx="8384583" cy="15857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E26815-C7D5-C1D9-3E19-25954DDC75A6}"/>
              </a:ext>
            </a:extLst>
          </p:cNvPr>
          <p:cNvSpPr txBox="1"/>
          <p:nvPr/>
        </p:nvSpPr>
        <p:spPr>
          <a:xfrm>
            <a:off x="2044713" y="1506897"/>
            <a:ext cx="2573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>
                <a:solidFill>
                  <a:schemeClr val="bg1"/>
                </a:solidFill>
                <a:latin typeface="Apple Braille" pitchFamily="2" charset="0"/>
              </a:rPr>
              <a:t>Summary of Findings</a:t>
            </a:r>
            <a:endParaRPr kumimoji="1" lang="ko-KR" altLang="en-US" sz="2000">
              <a:solidFill>
                <a:schemeClr val="bg1"/>
              </a:solidFill>
              <a:latin typeface="Apple Braille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A0D737-ECE1-AC9D-63A4-BF56089CED31}"/>
                  </a:ext>
                </a:extLst>
              </p:cNvPr>
              <p:cNvSpPr txBox="1"/>
              <p:nvPr/>
            </p:nvSpPr>
            <p:spPr>
              <a:xfrm>
                <a:off x="2011263" y="3375434"/>
                <a:ext cx="22826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  <a:latin typeface="Apple Braille" pitchFamily="2" charset="0"/>
                  </a:rPr>
                  <a:t>System Efficiency</a:t>
                </a:r>
                <a:endParaRPr kumimoji="1" lang="ko-KR" altLang="en-US" sz="200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A0D737-ECE1-AC9D-63A4-BF56089CE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263" y="3375434"/>
                <a:ext cx="2282613" cy="400110"/>
              </a:xfrm>
              <a:prstGeom prst="rect">
                <a:avLst/>
              </a:prstGeom>
              <a:blipFill>
                <a:blip r:embed="rId2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D8D37D-5F12-AD6D-0DDE-64F2431280E5}"/>
                  </a:ext>
                </a:extLst>
              </p:cNvPr>
              <p:cNvSpPr txBox="1"/>
              <p:nvPr/>
            </p:nvSpPr>
            <p:spPr>
              <a:xfrm>
                <a:off x="2042023" y="5110239"/>
                <a:ext cx="415254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kumimoji="1" lang="en-US" altLang="ko-KR" sz="2000" b="1">
                    <a:solidFill>
                      <a:schemeClr val="bg1"/>
                    </a:solidFill>
                    <a:latin typeface="Apple Braille" pitchFamily="2" charset="0"/>
                  </a:rPr>
                  <a:t> </a:t>
                </a:r>
                <a:r>
                  <a:rPr kumimoji="1" lang="en-US" altLang="ko-KR" sz="2000">
                    <a:solidFill>
                      <a:schemeClr val="bg1"/>
                    </a:solidFill>
                    <a:latin typeface="Apple Braille" pitchFamily="2" charset="0"/>
                  </a:rPr>
                  <a:t>Scientific/Operational Significance</a:t>
                </a:r>
                <a:endParaRPr kumimoji="1" lang="ko-KR" altLang="en-US" sz="2000">
                  <a:solidFill>
                    <a:schemeClr val="bg1"/>
                  </a:solidFill>
                  <a:latin typeface="Apple Braille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4D8D37D-5F12-AD6D-0DDE-64F243128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023" y="5110239"/>
                <a:ext cx="4152547" cy="400110"/>
              </a:xfrm>
              <a:prstGeom prst="rect">
                <a:avLst/>
              </a:prstGeom>
              <a:blipFill>
                <a:blip r:embed="rId3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624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3A076D-1A70-9002-F17B-AB6026FAB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002A58-151C-D9BF-C0CF-9EC3988700C2}"/>
              </a:ext>
            </a:extLst>
          </p:cNvPr>
          <p:cNvSpPr/>
          <p:nvPr/>
        </p:nvSpPr>
        <p:spPr>
          <a:xfrm>
            <a:off x="1463817" y="1195985"/>
            <a:ext cx="9411831" cy="4056952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0BCD5-5F5A-90B1-768A-6CEE0CF44A2D}"/>
              </a:ext>
            </a:extLst>
          </p:cNvPr>
          <p:cNvSpPr txBox="1"/>
          <p:nvPr/>
        </p:nvSpPr>
        <p:spPr>
          <a:xfrm>
            <a:off x="3416091" y="432232"/>
            <a:ext cx="5629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Conclusion/Future Outlook</a:t>
            </a:r>
            <a:endParaRPr kumimoji="1" lang="ko-KR" altLang="en-US" sz="3600"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D76D6-49D8-1B25-B8F3-88E76721E057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1D195-86F1-30F6-F74A-9CAB32438F63}"/>
              </a:ext>
            </a:extLst>
          </p:cNvPr>
          <p:cNvSpPr txBox="1"/>
          <p:nvPr/>
        </p:nvSpPr>
        <p:spPr>
          <a:xfrm>
            <a:off x="9089997" y="6503323"/>
            <a:ext cx="3102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Last Saved: (2025.10.04/16.31.20 GMT)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8F0DD5-DE28-A0E9-8199-34A3688E9527}"/>
              </a:ext>
            </a:extLst>
          </p:cNvPr>
          <p:cNvSpPr txBox="1"/>
          <p:nvPr/>
        </p:nvSpPr>
        <p:spPr>
          <a:xfrm>
            <a:off x="1451156" y="5373559"/>
            <a:ext cx="4644844" cy="461665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latin typeface="Apple Braille" pitchFamily="2" charset="0"/>
              </a:rPr>
              <a:t>Crew Profile</a:t>
            </a:r>
            <a:endParaRPr kumimoji="1" lang="ko-KR" altLang="en-US" sz="2400">
              <a:latin typeface="Apple Braille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1358EE-B6F9-A3BF-2F61-EE36D009DEAE}"/>
              </a:ext>
            </a:extLst>
          </p:cNvPr>
          <p:cNvSpPr txBox="1"/>
          <p:nvPr/>
        </p:nvSpPr>
        <p:spPr>
          <a:xfrm>
            <a:off x="6230804" y="5369073"/>
            <a:ext cx="4644844" cy="461665"/>
          </a:xfrm>
          <a:prstGeom prst="rect">
            <a:avLst/>
          </a:prstGeom>
          <a:solidFill>
            <a:srgbClr val="FF93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>
                <a:latin typeface="Apple Braille" pitchFamily="2" charset="0"/>
              </a:rPr>
              <a:t>Intake Log</a:t>
            </a:r>
            <a:endParaRPr kumimoji="1" lang="ko-KR" altLang="en-US" sz="2400">
              <a:latin typeface="Apple Braille" pitchFamily="2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79437EC-C164-365E-3D30-B470A7CF8A4A}"/>
              </a:ext>
            </a:extLst>
          </p:cNvPr>
          <p:cNvSpPr/>
          <p:nvPr/>
        </p:nvSpPr>
        <p:spPr>
          <a:xfrm>
            <a:off x="6438485" y="1775594"/>
            <a:ext cx="4010211" cy="28977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/>
              <a:t>그래프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458FC6-1853-D07F-ACD8-3D6A5B7FAD02}"/>
              </a:ext>
            </a:extLst>
          </p:cNvPr>
          <p:cNvSpPr txBox="1"/>
          <p:nvPr/>
        </p:nvSpPr>
        <p:spPr>
          <a:xfrm>
            <a:off x="9454372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Next</a:t>
            </a:r>
            <a:endParaRPr kumimoji="1" lang="ko-KR" altLang="en-US" sz="1300">
              <a:latin typeface="Apple Brail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86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1C8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D1857C-DE32-4A95-94F8-1C8877BA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A34CCD-DE3F-4903-F5BE-CEE1504719BA}"/>
              </a:ext>
            </a:extLst>
          </p:cNvPr>
          <p:cNvSpPr/>
          <p:nvPr/>
        </p:nvSpPr>
        <p:spPr>
          <a:xfrm>
            <a:off x="1463817" y="1195985"/>
            <a:ext cx="9411831" cy="5307338"/>
          </a:xfrm>
          <a:prstGeom prst="rect">
            <a:avLst/>
          </a:prstGeom>
          <a:solidFill>
            <a:srgbClr val="6C35C5"/>
          </a:solidFill>
          <a:ln>
            <a:solidFill>
              <a:srgbClr val="6C35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37D7DF-76CC-E3AF-58F3-AEEB8537766B}"/>
              </a:ext>
            </a:extLst>
          </p:cNvPr>
          <p:cNvSpPr txBox="1"/>
          <p:nvPr/>
        </p:nvSpPr>
        <p:spPr>
          <a:xfrm>
            <a:off x="5041704" y="541160"/>
            <a:ext cx="2108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>
                <a:solidFill>
                  <a:schemeClr val="bg1"/>
                </a:solidFill>
                <a:latin typeface="Apple Braille" pitchFamily="2" charset="0"/>
                <a:ea typeface="BM DoHyeon OTF" panose="020B0600000101010101" pitchFamily="34" charset="-127"/>
              </a:rPr>
              <a:t>Inventory</a:t>
            </a:r>
            <a:endParaRPr kumimoji="1" lang="ko-KR" altLang="en-US" sz="3600">
              <a:solidFill>
                <a:schemeClr val="bg1"/>
              </a:solidFill>
              <a:latin typeface="Apple Braille" pitchFamily="2" charset="0"/>
              <a:ea typeface="BM DoHyeon OTF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0B534D-6F2B-D5AE-FDDE-B9F99DBB5FBB}"/>
              </a:ext>
            </a:extLst>
          </p:cNvPr>
          <p:cNvSpPr txBox="1"/>
          <p:nvPr/>
        </p:nvSpPr>
        <p:spPr>
          <a:xfrm>
            <a:off x="28101" y="69618"/>
            <a:ext cx="16784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ID: PROJECT - AERO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A9484-E860-8A0B-8423-C410B822B1C4}"/>
              </a:ext>
            </a:extLst>
          </p:cNvPr>
          <p:cNvSpPr txBox="1"/>
          <p:nvPr/>
        </p:nvSpPr>
        <p:spPr>
          <a:xfrm>
            <a:off x="9089997" y="6503323"/>
            <a:ext cx="31020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Last Saved: (2025.10.04/16.31.20 GMT)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19364A-03EB-7159-37BD-DD06C4BBFE34}"/>
              </a:ext>
            </a:extLst>
          </p:cNvPr>
          <p:cNvSpPr txBox="1"/>
          <p:nvPr/>
        </p:nvSpPr>
        <p:spPr>
          <a:xfrm>
            <a:off x="9454372" y="1335176"/>
            <a:ext cx="112416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Back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EA4C157-F485-1132-650E-83847A371F72}"/>
              </a:ext>
            </a:extLst>
          </p:cNvPr>
          <p:cNvSpPr/>
          <p:nvPr/>
        </p:nvSpPr>
        <p:spPr>
          <a:xfrm>
            <a:off x="1903707" y="2081660"/>
            <a:ext cx="8384583" cy="3967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771C80-3EDF-A57A-DC2C-9EFE2E7BD648}"/>
              </a:ext>
            </a:extLst>
          </p:cNvPr>
          <p:cNvSpPr txBox="1"/>
          <p:nvPr/>
        </p:nvSpPr>
        <p:spPr>
          <a:xfrm>
            <a:off x="2492878" y="2608448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>
                <a:solidFill>
                  <a:schemeClr val="bg1"/>
                </a:solidFill>
                <a:latin typeface="Apple Braille" pitchFamily="2" charset="0"/>
              </a:rPr>
              <a:t>1.</a:t>
            </a:r>
            <a:r>
              <a:rPr kumimoji="1" lang="ko-KR" altLang="en-US" sz="2000">
                <a:solidFill>
                  <a:schemeClr val="bg1"/>
                </a:solidFill>
                <a:latin typeface="Apple Braille" pitchFamily="2" charset="0"/>
              </a:rPr>
              <a:t> 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C998E5-FDCF-A973-8647-F5690F427813}"/>
              </a:ext>
            </a:extLst>
          </p:cNvPr>
          <p:cNvSpPr txBox="1"/>
          <p:nvPr/>
        </p:nvSpPr>
        <p:spPr>
          <a:xfrm>
            <a:off x="5933951" y="4685847"/>
            <a:ext cx="407194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>
                <a:solidFill>
                  <a:schemeClr val="bg1"/>
                </a:solidFill>
                <a:latin typeface="Apple Braille" pitchFamily="2" charset="0"/>
              </a:rPr>
              <a:t>각종 원 그래프 등등</a:t>
            </a:r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..</a:t>
            </a:r>
            <a:r>
              <a:rPr kumimoji="1" lang="ko-KR" altLang="en-US" sz="1300">
                <a:solidFill>
                  <a:schemeClr val="bg1"/>
                </a:solidFill>
                <a:latin typeface="Apple Braille" pitchFamily="2" charset="0"/>
              </a:rPr>
              <a:t> 스크롤 형태로</a:t>
            </a:r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 /</a:t>
            </a:r>
            <a:r>
              <a:rPr kumimoji="1" lang="ko-KR" altLang="en-US" sz="1300">
                <a:solidFill>
                  <a:schemeClr val="bg1"/>
                </a:solidFill>
                <a:latin typeface="Apple Braille" pitchFamily="2" charset="0"/>
              </a:rPr>
              <a:t>창으로 뜨도록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565C2-D73F-E508-E43F-85D8D2EDE5C8}"/>
              </a:ext>
            </a:extLst>
          </p:cNvPr>
          <p:cNvSpPr txBox="1"/>
          <p:nvPr/>
        </p:nvSpPr>
        <p:spPr>
          <a:xfrm>
            <a:off x="2655674" y="3914117"/>
            <a:ext cx="2302733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300">
                <a:latin typeface="Apple Braille" pitchFamily="2" charset="0"/>
              </a:rPr>
              <a:t>탄수화물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4C0DE-19F7-26B0-BEBB-C292B43850F0}"/>
              </a:ext>
            </a:extLst>
          </p:cNvPr>
          <p:cNvSpPr txBox="1"/>
          <p:nvPr/>
        </p:nvSpPr>
        <p:spPr>
          <a:xfrm>
            <a:off x="5074640" y="3930680"/>
            <a:ext cx="1959423" cy="301071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B </a:t>
            </a:r>
            <a:r>
              <a:rPr kumimoji="1" lang="ko-KR" altLang="en-US" sz="1300">
                <a:latin typeface="Apple Braille" pitchFamily="2" charset="0"/>
              </a:rPr>
              <a:t>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1E887-C223-7334-8F01-A193966FC2FB}"/>
              </a:ext>
            </a:extLst>
          </p:cNvPr>
          <p:cNvSpPr txBox="1"/>
          <p:nvPr/>
        </p:nvSpPr>
        <p:spPr>
          <a:xfrm>
            <a:off x="9206229" y="3914117"/>
            <a:ext cx="13003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>
                <a:solidFill>
                  <a:schemeClr val="bg1"/>
                </a:solidFill>
                <a:latin typeface="Apple Braille" pitchFamily="2" charset="0"/>
              </a:rPr>
              <a:t>핵심 성분 나열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D41285-CE88-40B4-B84C-31F13435B261}"/>
              </a:ext>
            </a:extLst>
          </p:cNvPr>
          <p:cNvSpPr txBox="1"/>
          <p:nvPr/>
        </p:nvSpPr>
        <p:spPr>
          <a:xfrm>
            <a:off x="2655675" y="4369262"/>
            <a:ext cx="643432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More Info</a:t>
            </a:r>
            <a:endParaRPr kumimoji="1" lang="ko-KR" altLang="en-US" sz="1300">
              <a:latin typeface="Apple Braille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B91C24-B81D-1D82-1053-CC3A28190986}"/>
              </a:ext>
            </a:extLst>
          </p:cNvPr>
          <p:cNvSpPr txBox="1"/>
          <p:nvPr/>
        </p:nvSpPr>
        <p:spPr>
          <a:xfrm>
            <a:off x="2567578" y="3057074"/>
            <a:ext cx="9142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- Remains</a:t>
            </a:r>
            <a:endParaRPr kumimoji="1" lang="ko-KR" altLang="en-US" sz="1300">
              <a:solidFill>
                <a:schemeClr val="bg1"/>
              </a:solidFill>
              <a:latin typeface="Apple Braille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43030A-E855-3407-6C9F-E5B4EF32F7B7}"/>
              </a:ext>
            </a:extLst>
          </p:cNvPr>
          <p:cNvSpPr txBox="1"/>
          <p:nvPr/>
        </p:nvSpPr>
        <p:spPr>
          <a:xfrm>
            <a:off x="7150295" y="3942779"/>
            <a:ext cx="1939702" cy="292388"/>
          </a:xfrm>
          <a:prstGeom prst="rect">
            <a:avLst/>
          </a:prstGeom>
          <a:solidFill>
            <a:srgbClr val="FAD935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300">
                <a:latin typeface="Apple Braille" pitchFamily="2" charset="0"/>
              </a:rPr>
              <a:t>B </a:t>
            </a:r>
            <a:r>
              <a:rPr kumimoji="1" lang="ko-KR" altLang="en-US" sz="1300">
                <a:latin typeface="Apple Braille" pitchFamily="2" charset="0"/>
              </a:rPr>
              <a:t>군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9917EAE-59DE-8E09-88BE-07B6A7BDDB0E}"/>
              </a:ext>
            </a:extLst>
          </p:cNvPr>
          <p:cNvSpPr txBox="1"/>
          <p:nvPr/>
        </p:nvSpPr>
        <p:spPr>
          <a:xfrm>
            <a:off x="9075155" y="3200680"/>
            <a:ext cx="180049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300">
                <a:solidFill>
                  <a:schemeClr val="bg1"/>
                </a:solidFill>
                <a:latin typeface="Apple Braille" pitchFamily="2" charset="0"/>
              </a:rPr>
              <a:t>남은 양 막대그래프로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7811DF-B732-D424-F002-AA56A0358288}"/>
              </a:ext>
            </a:extLst>
          </p:cNvPr>
          <p:cNvSpPr txBox="1"/>
          <p:nvPr/>
        </p:nvSpPr>
        <p:spPr>
          <a:xfrm>
            <a:off x="2567578" y="3263764"/>
            <a:ext cx="63190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- </a:t>
            </a:r>
            <a:r>
              <a:rPr kumimoji="1" lang="ko-KR" altLang="en-US" sz="1300">
                <a:solidFill>
                  <a:schemeClr val="bg1"/>
                </a:solidFill>
                <a:latin typeface="Apple Braille" pitchFamily="2" charset="0"/>
              </a:rPr>
              <a:t>보관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E6A6CA-8DD1-114A-1497-51BC744A5F7A}"/>
              </a:ext>
            </a:extLst>
          </p:cNvPr>
          <p:cNvSpPr txBox="1"/>
          <p:nvPr/>
        </p:nvSpPr>
        <p:spPr>
          <a:xfrm>
            <a:off x="2537096" y="3511170"/>
            <a:ext cx="102303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300">
                <a:solidFill>
                  <a:schemeClr val="bg1"/>
                </a:solidFill>
                <a:latin typeface="Apple Braille" pitchFamily="2" charset="0"/>
              </a:rPr>
              <a:t>- </a:t>
            </a:r>
            <a:r>
              <a:rPr kumimoji="1" lang="ko-KR" altLang="en-US" sz="1300">
                <a:solidFill>
                  <a:schemeClr val="bg1"/>
                </a:solidFill>
                <a:latin typeface="Apple Braille" pitchFamily="2" charset="0"/>
              </a:rPr>
              <a:t>재배 기간</a:t>
            </a:r>
          </a:p>
        </p:txBody>
      </p:sp>
    </p:spTree>
    <p:extLst>
      <p:ext uri="{BB962C8B-B14F-4D97-AF65-F5344CB8AC3E}">
        <p14:creationId xmlns:p14="http://schemas.microsoft.com/office/powerpoint/2010/main" val="2877808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823</Words>
  <Application>Microsoft Macintosh PowerPoint</Application>
  <PresentationFormat>와이드스크린</PresentationFormat>
  <Paragraphs>162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맑은 고딕</vt:lpstr>
      <vt:lpstr>맑은 고딕</vt:lpstr>
      <vt:lpstr>Apple Braille</vt:lpstr>
      <vt:lpstr>Apple Braille Pinpoint 6 Dot</vt:lpstr>
      <vt:lpstr>Arial</vt:lpstr>
      <vt:lpstr>Cambria Math</vt:lpstr>
      <vt:lpstr>Office 테마</vt:lpstr>
      <vt:lpstr>PowerPoint 프레젠테이션</vt:lpstr>
      <vt:lpstr>PowerPoint 프레젠테이션</vt:lpstr>
      <vt:lpstr>Solution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허승혁 (새내기학부)</dc:creator>
  <cp:lastModifiedBy>(학부생) 허승혁 (새내기학부)</cp:lastModifiedBy>
  <cp:revision>1</cp:revision>
  <dcterms:created xsi:type="dcterms:W3CDTF">2025-10-04T08:30:05Z</dcterms:created>
  <dcterms:modified xsi:type="dcterms:W3CDTF">2025-10-05T04:23:37Z</dcterms:modified>
</cp:coreProperties>
</file>