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9.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0.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1.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2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4.xml" ContentType="application/vnd.openxmlformats-officedocument.presentationml.notesSlide+xml"/>
  <Override PartName="/ppt/tags/tag38.xml" ContentType="application/vnd.openxmlformats-officedocument.presentationml.tags+xml"/>
  <Override PartName="/ppt/notesSlides/notesSlide25.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975" r:id="rId2"/>
    <p:sldId id="303" r:id="rId3"/>
    <p:sldId id="2138" r:id="rId4"/>
    <p:sldId id="2139" r:id="rId5"/>
    <p:sldId id="2146" r:id="rId6"/>
    <p:sldId id="2192" r:id="rId7"/>
    <p:sldId id="2180" r:id="rId8"/>
    <p:sldId id="2193" r:id="rId9"/>
    <p:sldId id="2196" r:id="rId10"/>
    <p:sldId id="2197" r:id="rId11"/>
    <p:sldId id="2190" r:id="rId12"/>
    <p:sldId id="2198" r:id="rId13"/>
    <p:sldId id="2188" r:id="rId14"/>
    <p:sldId id="2189" r:id="rId15"/>
    <p:sldId id="2195" r:id="rId16"/>
    <p:sldId id="2194" r:id="rId17"/>
    <p:sldId id="2191" r:id="rId18"/>
    <p:sldId id="2145" r:id="rId19"/>
    <p:sldId id="2178" r:id="rId20"/>
    <p:sldId id="2185" r:id="rId21"/>
    <p:sldId id="2186" r:id="rId22"/>
    <p:sldId id="2179" r:id="rId23"/>
    <p:sldId id="2140" r:id="rId24"/>
    <p:sldId id="2181" r:id="rId25"/>
    <p:sldId id="2182" r:id="rId26"/>
    <p:sldId id="2183" r:id="rId27"/>
    <p:sldId id="2184" r:id="rId28"/>
    <p:sldId id="2177" r:id="rId29"/>
    <p:sldId id="2150" r:id="rId30"/>
    <p:sldId id="2176" r:id="rId31"/>
    <p:sldId id="2151" r:id="rId32"/>
    <p:sldId id="2170" r:id="rId33"/>
    <p:sldId id="2158" r:id="rId34"/>
    <p:sldId id="2129" r:id="rId35"/>
    <p:sldId id="2134" r:id="rId36"/>
    <p:sldId id="2148" r:id="rId37"/>
    <p:sldId id="2171" r:id="rId38"/>
    <p:sldId id="2172" r:id="rId39"/>
    <p:sldId id="2174" r:id="rId40"/>
    <p:sldId id="2175" r:id="rId41"/>
    <p:sldId id="876" r:id="rId42"/>
  </p:sldIdLst>
  <p:sldSz cx="9144000" cy="6858000" type="screen4x3"/>
  <p:notesSz cx="9144000" cy="6858000"/>
  <p:custDataLst>
    <p:tags r:id="rId45"/>
  </p:custDataLst>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365" userDrawn="1">
          <p15:clr>
            <a:srgbClr val="A4A3A4"/>
          </p15:clr>
        </p15:guide>
        <p15:guide id="2" pos="2872" userDrawn="1">
          <p15:clr>
            <a:srgbClr val="A4A3A4"/>
          </p15:clr>
        </p15:guide>
      </p15:sldGuideLst>
    </p:ext>
    <p:ext uri="{2D200454-40CA-4A62-9FC3-DE9A4176ACB9}">
      <p15:notesGuideLst xmlns:p15="http://schemas.microsoft.com/office/powerpoint/2012/main">
        <p15:guide id="1" orient="horz" pos="2202">
          <p15:clr>
            <a:srgbClr val="A4A3A4"/>
          </p15:clr>
        </p15:guide>
        <p15:guide id="2" pos="287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JTU_HY"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570"/>
    <a:srgbClr val="CDCDDE"/>
    <a:srgbClr val="E8E8EF"/>
    <a:srgbClr val="A0A0A8"/>
    <a:srgbClr val="CDCDDA"/>
    <a:srgbClr val="FFFFFF"/>
    <a:srgbClr val="004F99"/>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91855" autoAdjust="0"/>
  </p:normalViewPr>
  <p:slideViewPr>
    <p:cSldViewPr snapToObjects="1" showGuides="1">
      <p:cViewPr>
        <p:scale>
          <a:sx n="87" d="100"/>
          <a:sy n="87" d="100"/>
        </p:scale>
        <p:origin x="892" y="52"/>
      </p:cViewPr>
      <p:guideLst>
        <p:guide orient="horz" pos="2365"/>
        <p:guide pos="2872"/>
      </p:guideLst>
    </p:cSldViewPr>
  </p:slideViewPr>
  <p:outlineViewPr>
    <p:cViewPr>
      <p:scale>
        <a:sx n="33" d="100"/>
        <a:sy n="33" d="100"/>
      </p:scale>
      <p:origin x="0" y="-17802"/>
    </p:cViewPr>
  </p:outlineViewPr>
  <p:notesTextViewPr>
    <p:cViewPr>
      <p:scale>
        <a:sx n="3" d="2"/>
        <a:sy n="3" d="2"/>
      </p:scale>
      <p:origin x="0" y="0"/>
    </p:cViewPr>
  </p:notesTextViewPr>
  <p:sorterViewPr>
    <p:cViewPr>
      <p:scale>
        <a:sx n="200" d="100"/>
        <a:sy n="200" d="100"/>
      </p:scale>
      <p:origin x="0" y="0"/>
    </p:cViewPr>
  </p:sorterViewPr>
  <p:notesViewPr>
    <p:cSldViewPr snapToObjects="1">
      <p:cViewPr varScale="1">
        <p:scale>
          <a:sx n="113" d="100"/>
          <a:sy n="113" d="100"/>
        </p:scale>
        <p:origin x="2388" y="108"/>
      </p:cViewPr>
      <p:guideLst>
        <p:guide orient="horz" pos="2202"/>
        <p:guide pos="287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a:noFill/>
          </a:ln>
          <a:effectLst/>
        </p:spPr>
        <p:txBody>
          <a:bodyPr vert="horz" wrap="square" lIns="91440" tIns="45720" rIns="91440" bIns="45720" numCol="1" anchor="t" anchorCtr="0" compatLnSpc="1"/>
          <a:lstStyle>
            <a:lvl1pPr algn="l"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a:noFill/>
          </a:ln>
          <a:effectLst/>
        </p:spPr>
        <p:txBody>
          <a:bodyPr vert="horz" wrap="square" lIns="91440" tIns="45720" rIns="91440" bIns="45720" numCol="1" anchor="b" anchorCtr="0" compatLnSpc="1"/>
          <a:lstStyle>
            <a:lvl1pPr algn="l"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a:noFill/>
          </a:ln>
          <a:effectLst/>
        </p:spPr>
        <p:txBody>
          <a:bodyPr vert="horz" wrap="square" lIns="91440" tIns="45720" rIns="91440" bIns="45720" numCol="1" anchor="b" anchorCtr="0" compatLnSpc="1"/>
          <a:lstStyle>
            <a:lvl1pPr algn="r" eaLnBrk="1" hangingPunct="1">
              <a:defRPr sz="1200">
                <a:ea typeface="宋体" panose="02010600030101010101" pitchFamily="2" charset="-122"/>
              </a:defRPr>
            </a:lvl1pPr>
          </a:lstStyle>
          <a:p>
            <a:pPr>
              <a:defRPr/>
            </a:pPr>
            <a:fld id="{096E6698-0178-40CC-B6AD-3D43E1818DAD}"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a:noFill/>
          </a:ln>
          <a:effectLst/>
        </p:spPr>
        <p:txBody>
          <a:bodyPr vert="horz" wrap="square" lIns="91440" tIns="45720" rIns="91440" bIns="45720" numCol="1" anchor="t" anchorCtr="0" compatLnSpc="1"/>
          <a:lstStyle>
            <a:lvl1pPr algn="l"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a:noFill/>
          </a:ln>
          <a:effectLst/>
        </p:spPr>
        <p:txBody>
          <a:bodyPr vert="horz" wrap="square" lIns="91440" tIns="45720" rIns="91440" bIns="45720" numCol="1" anchor="b" anchorCtr="0" compatLnSpc="1"/>
          <a:lstStyle>
            <a:lvl1pPr algn="l"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a:noFill/>
          </a:ln>
          <a:effectLst/>
        </p:spPr>
        <p:txBody>
          <a:bodyPr vert="horz" wrap="square" lIns="91440" tIns="45720" rIns="91440" bIns="45720" numCol="1" anchor="b" anchorCtr="0" compatLnSpc="1"/>
          <a:lstStyle>
            <a:lvl1pPr algn="r" eaLnBrk="1" hangingPunct="1">
              <a:defRPr sz="1200">
                <a:ea typeface="宋体" panose="02010600030101010101" pitchFamily="2" charset="-122"/>
              </a:defRPr>
            </a:lvl1pPr>
          </a:lstStyle>
          <a:p>
            <a:pPr>
              <a:defRPr/>
            </a:pPr>
            <a:fld id="{07FB539B-488D-4014-A520-475D0CC7E84F}"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2F1473E7-BE09-47F3-8EAA-BB21C93ED378}" type="slidenum">
              <a:rPr lang="en-US" altLang="zh-CN" sz="1200" smtClean="0">
                <a:ea typeface="宋体" panose="02010600030101010101" pitchFamily="2" charset="-122"/>
              </a:rPr>
              <a:t>1</a:t>
            </a:fld>
            <a:endParaRPr lang="en-US" altLang="zh-CN" sz="1200">
              <a:ea typeface="宋体" panose="02010600030101010101" pitchFamily="2" charset="-122"/>
            </a:endParaRPr>
          </a:p>
        </p:txBody>
      </p:sp>
      <p:sp>
        <p:nvSpPr>
          <p:cNvPr id="7171" name="Rectangle 2"/>
          <p:cNvSpPr>
            <a:spLocks noGrp="1" noRot="1" noChangeAspect="1" noChangeArrowheads="1" noTextEdit="1"/>
          </p:cNvSpPr>
          <p:nvPr>
            <p:ph type="sldImg"/>
          </p:nvPr>
        </p:nvSpPr>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p:sp>
      <p:sp>
        <p:nvSpPr>
          <p:cNvPr id="43011"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Arial" panose="020B0604020202020204" pitchFamily="34" charset="0"/>
            </a:endParaRPr>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F68FBDB-A5CA-430A-B517-6CB972A8E39F}" type="slidenum">
              <a:rPr lang="en-US" altLang="zh-CN" sz="1200" smtClean="0">
                <a:ea typeface="宋体" panose="02010600030101010101" pitchFamily="2" charset="-122"/>
              </a:rPr>
              <a:t>12</a:t>
            </a:fld>
            <a:endParaRPr lang="en-US" altLang="zh-CN" sz="1200">
              <a:ea typeface="宋体" panose="02010600030101010101" pitchFamily="2" charset="-122"/>
            </a:endParaRPr>
          </a:p>
        </p:txBody>
      </p:sp>
    </p:spTree>
    <p:extLst>
      <p:ext uri="{BB962C8B-B14F-4D97-AF65-F5344CB8AC3E}">
        <p14:creationId xmlns:p14="http://schemas.microsoft.com/office/powerpoint/2010/main" val="2008122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p:sp>
      <p:sp>
        <p:nvSpPr>
          <p:cNvPr id="43011"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Arial" panose="020B0604020202020204" pitchFamily="34" charset="0"/>
            </a:endParaRPr>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F68FBDB-A5CA-430A-B517-6CB972A8E39F}" type="slidenum">
              <a:rPr lang="en-US" altLang="zh-CN" sz="1200" smtClean="0">
                <a:ea typeface="宋体" panose="02010600030101010101" pitchFamily="2" charset="-122"/>
              </a:rPr>
              <a:t>13</a:t>
            </a:fld>
            <a:endParaRPr lang="en-US" altLang="zh-CN" sz="120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p:sp>
      <p:sp>
        <p:nvSpPr>
          <p:cNvPr id="43011"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Arial" panose="020B0604020202020204" pitchFamily="34" charset="0"/>
            </a:endParaRPr>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F68FBDB-A5CA-430A-B517-6CB972A8E39F}" type="slidenum">
              <a:rPr lang="en-US" altLang="zh-CN" sz="1200" smtClean="0">
                <a:ea typeface="宋体" panose="02010600030101010101" pitchFamily="2" charset="-122"/>
              </a:rPr>
              <a:t>14</a:t>
            </a:fld>
            <a:endParaRPr lang="en-US" altLang="zh-CN" sz="120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p:sp>
      <p:sp>
        <p:nvSpPr>
          <p:cNvPr id="43011"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Arial" panose="020B0604020202020204" pitchFamily="34" charset="0"/>
            </a:endParaRPr>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F68FBDB-A5CA-430A-B517-6CB972A8E39F}" type="slidenum">
              <a:rPr lang="en-US" altLang="zh-CN" sz="1200" smtClean="0">
                <a:ea typeface="宋体" panose="02010600030101010101" pitchFamily="2" charset="-122"/>
              </a:rPr>
              <a:t>15</a:t>
            </a:fld>
            <a:endParaRPr lang="en-US" altLang="zh-CN" sz="1200">
              <a:ea typeface="宋体" panose="02010600030101010101" pitchFamily="2" charset="-122"/>
            </a:endParaRPr>
          </a:p>
        </p:txBody>
      </p:sp>
    </p:spTree>
    <p:extLst>
      <p:ext uri="{BB962C8B-B14F-4D97-AF65-F5344CB8AC3E}">
        <p14:creationId xmlns:p14="http://schemas.microsoft.com/office/powerpoint/2010/main" val="2368769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p:sp>
      <p:sp>
        <p:nvSpPr>
          <p:cNvPr id="43011"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Arial" panose="020B0604020202020204" pitchFamily="34" charset="0"/>
            </a:endParaRPr>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F68FBDB-A5CA-430A-B517-6CB972A8E39F}" type="slidenum">
              <a:rPr lang="en-US" altLang="zh-CN" sz="1200" smtClean="0">
                <a:ea typeface="宋体" panose="02010600030101010101" pitchFamily="2" charset="-122"/>
              </a:rPr>
              <a:t>16</a:t>
            </a:fld>
            <a:endParaRPr lang="en-US" altLang="zh-CN" sz="1200">
              <a:ea typeface="宋体" panose="02010600030101010101" pitchFamily="2" charset="-122"/>
            </a:endParaRPr>
          </a:p>
        </p:txBody>
      </p:sp>
    </p:spTree>
    <p:extLst>
      <p:ext uri="{BB962C8B-B14F-4D97-AF65-F5344CB8AC3E}">
        <p14:creationId xmlns:p14="http://schemas.microsoft.com/office/powerpoint/2010/main" val="188512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p:sp>
      <p:sp>
        <p:nvSpPr>
          <p:cNvPr id="43011"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Arial" panose="020B0604020202020204" pitchFamily="34" charset="0"/>
            </a:endParaRPr>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F68FBDB-A5CA-430A-B517-6CB972A8E39F}" type="slidenum">
              <a:rPr lang="en-US" altLang="zh-CN" sz="1200" smtClean="0">
                <a:ea typeface="宋体" panose="02010600030101010101" pitchFamily="2" charset="-122"/>
              </a:rPr>
              <a:t>17</a:t>
            </a:fld>
            <a:endParaRPr lang="en-US" altLang="zh-CN" sz="120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ChangeArrowheads="1" noTextEdit="1"/>
          </p:cNvSpPr>
          <p:nvPr>
            <p:ph type="sldImg"/>
          </p:nvPr>
        </p:nvSpPr>
        <p:spPr/>
      </p:sp>
      <p:sp>
        <p:nvSpPr>
          <p:cNvPr id="4096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096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248C3FE-6322-4C4E-B06A-A6C626A23055}" type="slidenum">
              <a:rPr lang="en-US" altLang="zh-CN" sz="1200" smtClean="0">
                <a:ea typeface="宋体" panose="02010600030101010101" pitchFamily="2" charset="-122"/>
              </a:rPr>
              <a:t>18</a:t>
            </a:fld>
            <a:endParaRPr lang="en-US" altLang="zh-CN" sz="120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ChangeArrowheads="1" noTextEdit="1"/>
          </p:cNvSpPr>
          <p:nvPr>
            <p:ph type="sldImg"/>
          </p:nvPr>
        </p:nvSpPr>
        <p:spPr/>
      </p:sp>
      <p:sp>
        <p:nvSpPr>
          <p:cNvPr id="4096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096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248C3FE-6322-4C4E-B06A-A6C626A23055}" type="slidenum">
              <a:rPr lang="en-US" altLang="zh-CN" sz="1200" smtClean="0">
                <a:ea typeface="宋体" panose="02010600030101010101" pitchFamily="2" charset="-122"/>
              </a:rPr>
              <a:t>19</a:t>
            </a:fld>
            <a:endParaRPr lang="en-US" altLang="zh-CN" sz="120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ChangeArrowheads="1" noTextEdit="1"/>
          </p:cNvSpPr>
          <p:nvPr>
            <p:ph type="sldImg"/>
          </p:nvPr>
        </p:nvSpPr>
        <p:spPr/>
      </p:sp>
      <p:sp>
        <p:nvSpPr>
          <p:cNvPr id="4096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096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248C3FE-6322-4C4E-B06A-A6C626A23055}" type="slidenum">
              <a:rPr lang="en-US" altLang="zh-CN" sz="1200" smtClean="0">
                <a:ea typeface="宋体" panose="02010600030101010101" pitchFamily="2" charset="-122"/>
              </a:rPr>
              <a:t>20</a:t>
            </a:fld>
            <a:endParaRPr lang="en-US" altLang="zh-CN" sz="120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ChangeArrowheads="1" noTextEdit="1"/>
          </p:cNvSpPr>
          <p:nvPr>
            <p:ph type="sldImg"/>
          </p:nvPr>
        </p:nvSpPr>
        <p:spPr/>
      </p:sp>
      <p:sp>
        <p:nvSpPr>
          <p:cNvPr id="4096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096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248C3FE-6322-4C4E-B06A-A6C626A23055}" type="slidenum">
              <a:rPr lang="en-US" altLang="zh-CN" sz="1200" smtClean="0">
                <a:ea typeface="宋体" panose="02010600030101010101" pitchFamily="2" charset="-122"/>
              </a:rPr>
              <a:t>21</a:t>
            </a:fld>
            <a:endParaRPr lang="en-US" altLang="zh-CN" sz="120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ChangeArrowheads="1" noTextEdit="1"/>
          </p:cNvSpPr>
          <p:nvPr>
            <p:ph type="sldImg"/>
          </p:nvPr>
        </p:nvSpPr>
        <p:spPr/>
      </p:sp>
      <p:sp>
        <p:nvSpPr>
          <p:cNvPr id="3891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891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13B685C4-2877-4A91-8F17-E892E7FD2973}" type="slidenum">
              <a:rPr lang="en-US" altLang="zh-CN" sz="1200" smtClean="0">
                <a:ea typeface="宋体" panose="02010600030101010101" pitchFamily="2" charset="-122"/>
              </a:rPr>
              <a:t>4</a:t>
            </a:fld>
            <a:endParaRPr lang="en-US" altLang="zh-CN" sz="120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ChangeArrowheads="1" noTextEdit="1"/>
          </p:cNvSpPr>
          <p:nvPr>
            <p:ph type="sldImg"/>
          </p:nvPr>
        </p:nvSpPr>
        <p:spPr/>
      </p:sp>
      <p:sp>
        <p:nvSpPr>
          <p:cNvPr id="4096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096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248C3FE-6322-4C4E-B06A-A6C626A23055}" type="slidenum">
              <a:rPr lang="en-US" altLang="zh-CN" sz="1200" smtClean="0">
                <a:ea typeface="宋体" panose="02010600030101010101" pitchFamily="2" charset="-122"/>
              </a:rPr>
              <a:t>22</a:t>
            </a:fld>
            <a:endParaRPr lang="en-US" altLang="zh-CN" sz="120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ChangeArrowheads="1" noTextEdit="1"/>
          </p:cNvSpPr>
          <p:nvPr>
            <p:ph type="sldImg"/>
          </p:nvPr>
        </p:nvSpPr>
        <p:spPr/>
      </p:sp>
      <p:sp>
        <p:nvSpPr>
          <p:cNvPr id="45059"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ndParaRPr>
          </a:p>
        </p:txBody>
      </p:sp>
      <p:sp>
        <p:nvSpPr>
          <p:cNvPr id="45060"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99195F2A-B95E-4ACE-8326-49529C085946}" type="slidenum">
              <a:rPr lang="en-US" altLang="zh-CN" sz="1200" smtClean="0">
                <a:ea typeface="宋体" panose="02010600030101010101" pitchFamily="2" charset="-122"/>
              </a:rPr>
              <a:t>23</a:t>
            </a:fld>
            <a:endParaRPr lang="en-US" altLang="zh-CN" sz="120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ChangeArrowheads="1" noTextEdit="1"/>
          </p:cNvSpPr>
          <p:nvPr>
            <p:ph type="sldImg"/>
          </p:nvPr>
        </p:nvSpPr>
        <p:spPr/>
      </p:sp>
      <p:sp>
        <p:nvSpPr>
          <p:cNvPr id="4096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096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248C3FE-6322-4C4E-B06A-A6C626A23055}" type="slidenum">
              <a:rPr lang="en-US" altLang="zh-CN" sz="1200" smtClean="0">
                <a:ea typeface="宋体" panose="02010600030101010101" pitchFamily="2" charset="-122"/>
              </a:rPr>
              <a:t>24</a:t>
            </a:fld>
            <a:endParaRPr lang="en-US" altLang="zh-CN" sz="120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ChangeArrowheads="1" noTextEdit="1"/>
          </p:cNvSpPr>
          <p:nvPr>
            <p:ph type="sldImg"/>
          </p:nvPr>
        </p:nvSpPr>
        <p:spPr/>
      </p:sp>
      <p:sp>
        <p:nvSpPr>
          <p:cNvPr id="4096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096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248C3FE-6322-4C4E-B06A-A6C626A23055}" type="slidenum">
              <a:rPr lang="en-US" altLang="zh-CN" sz="1200" smtClean="0">
                <a:ea typeface="宋体" panose="02010600030101010101" pitchFamily="2" charset="-122"/>
              </a:rPr>
              <a:t>25</a:t>
            </a:fld>
            <a:endParaRPr lang="en-US" altLang="zh-CN" sz="120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ChangeArrowheads="1" noTextEdit="1"/>
          </p:cNvSpPr>
          <p:nvPr>
            <p:ph type="sldImg"/>
          </p:nvPr>
        </p:nvSpPr>
        <p:spPr/>
      </p:sp>
      <p:sp>
        <p:nvSpPr>
          <p:cNvPr id="4096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096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248C3FE-6322-4C4E-B06A-A6C626A23055}" type="slidenum">
              <a:rPr lang="en-US" altLang="zh-CN" sz="1200" smtClean="0">
                <a:ea typeface="宋体" panose="02010600030101010101" pitchFamily="2" charset="-122"/>
              </a:rPr>
              <a:t>26</a:t>
            </a:fld>
            <a:endParaRPr lang="en-US" altLang="zh-CN" sz="120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ChangeArrowheads="1" noTextEdit="1"/>
          </p:cNvSpPr>
          <p:nvPr>
            <p:ph type="sldImg"/>
          </p:nvPr>
        </p:nvSpPr>
        <p:spPr/>
      </p:sp>
      <p:sp>
        <p:nvSpPr>
          <p:cNvPr id="4096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096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248C3FE-6322-4C4E-B06A-A6C626A23055}" type="slidenum">
              <a:rPr lang="en-US" altLang="zh-CN" sz="1200" smtClean="0">
                <a:ea typeface="宋体" panose="02010600030101010101" pitchFamily="2" charset="-122"/>
              </a:rPr>
              <a:t>27</a:t>
            </a:fld>
            <a:endParaRPr lang="en-US" altLang="zh-CN" sz="120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p:nvPr>
        </p:nvSpPr>
        <p:spPr/>
      </p:sp>
      <p:sp>
        <p:nvSpPr>
          <p:cNvPr id="47107"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ndParaRPr>
          </a:p>
        </p:txBody>
      </p:sp>
      <p:sp>
        <p:nvSpPr>
          <p:cNvPr id="47108"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6976AAB1-EE96-408B-AFC1-D80627A29599}" type="slidenum">
              <a:rPr lang="en-US" altLang="zh-CN" sz="1200" smtClean="0">
                <a:ea typeface="宋体" panose="02010600030101010101" pitchFamily="2" charset="-122"/>
              </a:rPr>
              <a:t>28</a:t>
            </a:fld>
            <a:endParaRPr lang="en-US" altLang="zh-CN" sz="120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ChangeArrowheads="1" noTextEdit="1"/>
          </p:cNvSpPr>
          <p:nvPr>
            <p:ph type="sldImg"/>
          </p:nvPr>
        </p:nvSpPr>
        <p:spPr/>
      </p:sp>
      <p:sp>
        <p:nvSpPr>
          <p:cNvPr id="49155"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ndParaRPr>
          </a:p>
        </p:txBody>
      </p:sp>
      <p:sp>
        <p:nvSpPr>
          <p:cNvPr id="49156"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9600C563-8C14-4AD1-8F1E-6E69B9069109}" type="slidenum">
              <a:rPr lang="en-US" altLang="zh-CN" sz="1200" smtClean="0">
                <a:ea typeface="宋体" panose="02010600030101010101" pitchFamily="2" charset="-122"/>
              </a:rPr>
              <a:t>29</a:t>
            </a:fld>
            <a:endParaRPr lang="en-US" altLang="zh-CN" sz="120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p:sp>
      <p:sp>
        <p:nvSpPr>
          <p:cNvPr id="51203"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ndParaRPr>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A4E3D0F3-3D88-4314-B282-DB49C1774973}" type="slidenum">
              <a:rPr lang="en-US" altLang="zh-CN" sz="1200" smtClean="0">
                <a:ea typeface="宋体" panose="02010600030101010101" pitchFamily="2" charset="-122"/>
              </a:rPr>
              <a:t>30</a:t>
            </a:fld>
            <a:endParaRPr lang="en-US" altLang="zh-CN" sz="120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p:nvPr>
        </p:nvSpPr>
        <p:spPr/>
      </p:sp>
      <p:sp>
        <p:nvSpPr>
          <p:cNvPr id="53251"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ndParaRPr>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BAD6D2BF-AF24-4C9E-B75C-9C2CF87D1326}" type="slidenum">
              <a:rPr lang="en-US" altLang="zh-CN" sz="1200" smtClean="0">
                <a:ea typeface="宋体" panose="02010600030101010101" pitchFamily="2" charset="-122"/>
              </a:rPr>
              <a:t>31</a:t>
            </a:fld>
            <a:endParaRPr lang="en-US" altLang="zh-CN" sz="120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p:sp>
      <p:sp>
        <p:nvSpPr>
          <p:cNvPr id="43011"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ndParaRPr>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F68FBDB-A5CA-430A-B517-6CB972A8E39F}" type="slidenum">
              <a:rPr lang="en-US" altLang="zh-CN" sz="1200" smtClean="0">
                <a:ea typeface="宋体" panose="02010600030101010101" pitchFamily="2" charset="-122"/>
              </a:rPr>
              <a:t>5</a:t>
            </a:fld>
            <a:endParaRPr lang="en-US" altLang="zh-CN" sz="120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ChangeArrowheads="1" noTextEdit="1"/>
          </p:cNvSpPr>
          <p:nvPr>
            <p:ph type="sldImg"/>
          </p:nvPr>
        </p:nvSpPr>
        <p:spPr/>
      </p:sp>
      <p:sp>
        <p:nvSpPr>
          <p:cNvPr id="90115"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latin typeface="Arial" panose="020B0604020202020204" pitchFamily="34" charset="0"/>
              </a:rPr>
              <a:t>各专题的相关工作成果</a:t>
            </a:r>
          </a:p>
        </p:txBody>
      </p:sp>
      <p:sp>
        <p:nvSpPr>
          <p:cNvPr id="90116"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69D7929-C43A-4F0E-AFDD-C396F603D383}" type="slidenum">
              <a:rPr lang="en-US" altLang="zh-CN" sz="1200" smtClean="0">
                <a:ea typeface="宋体" panose="02010600030101010101" pitchFamily="2" charset="-122"/>
              </a:rPr>
              <a:t>35</a:t>
            </a:fld>
            <a:endParaRPr lang="en-US" altLang="zh-CN" sz="120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ChangeArrowheads="1" noTextEdit="1"/>
          </p:cNvSpPr>
          <p:nvPr>
            <p:ph type="sldImg"/>
          </p:nvPr>
        </p:nvSpPr>
        <p:spPr/>
      </p:sp>
      <p:sp>
        <p:nvSpPr>
          <p:cNvPr id="10035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0035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4EE6BF13-F879-44AF-9E45-F39250453B25}" type="slidenum">
              <a:rPr lang="en-US" altLang="zh-CN" sz="1200" smtClean="0">
                <a:ea typeface="宋体" panose="02010600030101010101" pitchFamily="2" charset="-122"/>
              </a:rPr>
              <a:t>36</a:t>
            </a:fld>
            <a:endParaRPr lang="en-US" altLang="zh-CN" sz="120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ChangeArrowheads="1" noTextEdit="1"/>
          </p:cNvSpPr>
          <p:nvPr>
            <p:ph type="sldImg"/>
          </p:nvPr>
        </p:nvSpPr>
        <p:spPr/>
      </p:sp>
      <p:sp>
        <p:nvSpPr>
          <p:cNvPr id="10547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0547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673A7BE5-0690-4A79-9A20-9B50D04103B4}" type="slidenum">
              <a:rPr lang="en-US" altLang="zh-CN" sz="1200" smtClean="0">
                <a:ea typeface="宋体" panose="02010600030101010101" pitchFamily="2" charset="-122"/>
              </a:rPr>
              <a:t>38</a:t>
            </a:fld>
            <a:endParaRPr lang="en-US" altLang="zh-CN" sz="120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ChangeArrowheads="1" noTextEdit="1"/>
          </p:cNvSpPr>
          <p:nvPr>
            <p:ph type="sldImg"/>
          </p:nvPr>
        </p:nvSpPr>
        <p:spPr/>
      </p:sp>
      <p:sp>
        <p:nvSpPr>
          <p:cNvPr id="11059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1059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3E3BE9A7-69B6-4A75-BB18-DC5441BF1D4A}" type="slidenum">
              <a:rPr lang="en-US" altLang="zh-CN" sz="1200" smtClean="0">
                <a:ea typeface="宋体" panose="02010600030101010101" pitchFamily="2" charset="-122"/>
              </a:rPr>
              <a:t>40</a:t>
            </a:fld>
            <a:endParaRPr lang="en-US" altLang="zh-CN" sz="120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ChangeArrowheads="1" noTextEdit="1"/>
          </p:cNvSpPr>
          <p:nvPr>
            <p:ph type="sldImg"/>
          </p:nvPr>
        </p:nvSpPr>
        <p:spPr/>
      </p:sp>
      <p:sp>
        <p:nvSpPr>
          <p:cNvPr id="11264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1264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F1757637-4749-4B9D-9685-F28820092CAE}" type="slidenum">
              <a:rPr lang="en-US" altLang="zh-CN" sz="1200" smtClean="0">
                <a:ea typeface="宋体" panose="02010600030101010101" pitchFamily="2" charset="-122"/>
              </a:rPr>
              <a:t>41</a:t>
            </a:fld>
            <a:endParaRPr lang="en-US" altLang="zh-CN" sz="120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p:sp>
      <p:sp>
        <p:nvSpPr>
          <p:cNvPr id="43011"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Arial" panose="020B0604020202020204" pitchFamily="34" charset="0"/>
            </a:endParaRPr>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F68FBDB-A5CA-430A-B517-6CB972A8E39F}" type="slidenum">
              <a:rPr lang="en-US" altLang="zh-CN" sz="1200" smtClean="0">
                <a:ea typeface="宋体" panose="02010600030101010101" pitchFamily="2" charset="-122"/>
              </a:rPr>
              <a:t>6</a:t>
            </a:fld>
            <a:endParaRPr lang="en-US" altLang="zh-CN" sz="1200">
              <a:ea typeface="宋体" panose="02010600030101010101" pitchFamily="2" charset="-122"/>
            </a:endParaRPr>
          </a:p>
        </p:txBody>
      </p:sp>
    </p:spTree>
    <p:extLst>
      <p:ext uri="{BB962C8B-B14F-4D97-AF65-F5344CB8AC3E}">
        <p14:creationId xmlns:p14="http://schemas.microsoft.com/office/powerpoint/2010/main" val="1200692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p:sp>
      <p:sp>
        <p:nvSpPr>
          <p:cNvPr id="43011"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Arial" panose="020B0604020202020204" pitchFamily="34" charset="0"/>
            </a:endParaRPr>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F68FBDB-A5CA-430A-B517-6CB972A8E39F}" type="slidenum">
              <a:rPr lang="en-US" altLang="zh-CN" sz="1200" smtClean="0">
                <a:ea typeface="宋体" panose="02010600030101010101" pitchFamily="2" charset="-122"/>
              </a:rPr>
              <a:t>7</a:t>
            </a:fld>
            <a:endParaRPr lang="en-US" altLang="zh-CN" sz="120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p:sp>
      <p:sp>
        <p:nvSpPr>
          <p:cNvPr id="43011"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Arial" panose="020B0604020202020204" pitchFamily="34" charset="0"/>
            </a:endParaRPr>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F68FBDB-A5CA-430A-B517-6CB972A8E39F}" type="slidenum">
              <a:rPr lang="en-US" altLang="zh-CN" sz="1200" smtClean="0">
                <a:ea typeface="宋体" panose="02010600030101010101" pitchFamily="2" charset="-122"/>
              </a:rPr>
              <a:t>8</a:t>
            </a:fld>
            <a:endParaRPr lang="en-US" altLang="zh-CN" sz="1200">
              <a:ea typeface="宋体" panose="02010600030101010101" pitchFamily="2" charset="-122"/>
            </a:endParaRPr>
          </a:p>
        </p:txBody>
      </p:sp>
    </p:spTree>
    <p:extLst>
      <p:ext uri="{BB962C8B-B14F-4D97-AF65-F5344CB8AC3E}">
        <p14:creationId xmlns:p14="http://schemas.microsoft.com/office/powerpoint/2010/main" val="3415003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p:sp>
      <p:sp>
        <p:nvSpPr>
          <p:cNvPr id="43011"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Arial" panose="020B0604020202020204" pitchFamily="34" charset="0"/>
            </a:endParaRPr>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F68FBDB-A5CA-430A-B517-6CB972A8E39F}" type="slidenum">
              <a:rPr lang="en-US" altLang="zh-CN" sz="1200" smtClean="0">
                <a:ea typeface="宋体" panose="02010600030101010101" pitchFamily="2" charset="-122"/>
              </a:rPr>
              <a:t>9</a:t>
            </a:fld>
            <a:endParaRPr lang="en-US" altLang="zh-CN" sz="1200">
              <a:ea typeface="宋体" panose="02010600030101010101" pitchFamily="2" charset="-122"/>
            </a:endParaRPr>
          </a:p>
        </p:txBody>
      </p:sp>
    </p:spTree>
    <p:extLst>
      <p:ext uri="{BB962C8B-B14F-4D97-AF65-F5344CB8AC3E}">
        <p14:creationId xmlns:p14="http://schemas.microsoft.com/office/powerpoint/2010/main" val="3637319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p:sp>
      <p:sp>
        <p:nvSpPr>
          <p:cNvPr id="43011"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Arial" panose="020B0604020202020204" pitchFamily="34" charset="0"/>
            </a:endParaRPr>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F68FBDB-A5CA-430A-B517-6CB972A8E39F}" type="slidenum">
              <a:rPr lang="en-US" altLang="zh-CN" sz="1200" smtClean="0">
                <a:ea typeface="宋体" panose="02010600030101010101" pitchFamily="2" charset="-122"/>
              </a:rPr>
              <a:t>10</a:t>
            </a:fld>
            <a:endParaRPr lang="en-US" altLang="zh-CN" sz="1200">
              <a:ea typeface="宋体" panose="02010600030101010101" pitchFamily="2" charset="-122"/>
            </a:endParaRPr>
          </a:p>
        </p:txBody>
      </p:sp>
    </p:spTree>
    <p:extLst>
      <p:ext uri="{BB962C8B-B14F-4D97-AF65-F5344CB8AC3E}">
        <p14:creationId xmlns:p14="http://schemas.microsoft.com/office/powerpoint/2010/main" val="269892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p:sp>
      <p:sp>
        <p:nvSpPr>
          <p:cNvPr id="43011"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Arial" panose="020B0604020202020204" pitchFamily="34" charset="0"/>
            </a:endParaRPr>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F68FBDB-A5CA-430A-B517-6CB972A8E39F}" type="slidenum">
              <a:rPr lang="en-US" altLang="zh-CN" sz="1200" smtClean="0">
                <a:ea typeface="宋体" panose="02010600030101010101" pitchFamily="2" charset="-122"/>
              </a:rPr>
              <a:t>11</a:t>
            </a:fld>
            <a:endParaRPr lang="en-US" altLang="zh-CN" sz="1200">
              <a:ea typeface="宋体" panose="02010600030101010101" pitchFamily="2" charset="-122"/>
            </a:endParaRPr>
          </a:p>
        </p:txBody>
      </p:sp>
    </p:spTree>
    <p:extLst>
      <p:ext uri="{BB962C8B-B14F-4D97-AF65-F5344CB8AC3E}">
        <p14:creationId xmlns:p14="http://schemas.microsoft.com/office/powerpoint/2010/main" val="196215928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6" descr="ppt底板白-英文大写4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1" descr="图片5"/>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2" descr="图片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3" descr="图片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4" descr="图片3"/>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5" descr="图片4"/>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Rectangle 9"/>
          <p:cNvSpPr>
            <a:spLocks noGrp="1" noChangeArrowheads="1"/>
          </p:cNvSpPr>
          <p:nvPr>
            <p:ph type="ctrTitle"/>
          </p:nvPr>
        </p:nvSpPr>
        <p:spPr>
          <a:xfrm>
            <a:off x="685800" y="1798638"/>
            <a:ext cx="7772400" cy="1470025"/>
          </a:xfrm>
        </p:spPr>
        <p:txBody>
          <a:bodyPr tIns="45720" anchor="ctr"/>
          <a:lstStyle>
            <a:lvl1pPr>
              <a:defRPr sz="4300"/>
            </a:lvl1pPr>
          </a:lstStyle>
          <a:p>
            <a:pPr lvl="0"/>
            <a:r>
              <a:rPr lang="zh-CN" altLang="en-US" noProof="0"/>
              <a:t>单击此处编辑母版标题样式</a:t>
            </a:r>
          </a:p>
        </p:txBody>
      </p:sp>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pPr lvl="0"/>
            <a:r>
              <a:rPr lang="zh-CN" altLang="en-US"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3" name="图片 3"/>
          <p:cNvPicPr>
            <a:picLocks noChangeAspect="1" noChangeArrowheads="1"/>
          </p:cNvPicPr>
          <p:nvPr userDrawn="1"/>
        </p:nvPicPr>
        <p:blipFill>
          <a:blip r:embed="rId2">
            <a:extLst>
              <a:ext uri="{28A0092B-C50C-407E-A947-70E740481C1C}">
                <a14:useLocalDpi xmlns:a14="http://schemas.microsoft.com/office/drawing/2010/main" val="0"/>
              </a:ext>
            </a:extLst>
          </a:blip>
          <a:srcRect r="20297"/>
          <a:stretch>
            <a:fillRect/>
          </a:stretch>
        </p:blipFill>
        <p:spPr bwMode="auto">
          <a:xfrm>
            <a:off x="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占位符 11"/>
          <p:cNvSpPr>
            <a:spLocks noGrp="1"/>
          </p:cNvSpPr>
          <p:nvPr>
            <p:ph type="body" sz="quarter" idx="13"/>
          </p:nvPr>
        </p:nvSpPr>
        <p:spPr>
          <a:xfrm>
            <a:off x="3171825" y="2495550"/>
            <a:ext cx="5972175" cy="819150"/>
          </a:xfrm>
        </p:spPr>
        <p:txBody>
          <a:bodyPr>
            <a:normAutofit/>
          </a:bodyPr>
          <a:lstStyle>
            <a:lvl1pPr>
              <a:defRPr sz="2700" b="1">
                <a:solidFill>
                  <a:srgbClr val="014880"/>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ppt底板白-英文大写40"/>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ffectLst/>
        </p:spPr>
        <p:txBody>
          <a:bodyPr wrap="none" anchor="ct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eaLnBrk="1" hangingPunct="1">
              <a:defRPr/>
            </a:pPr>
            <a:endParaRPr lang="zh-CN" altLang="en-US"/>
          </a:p>
        </p:txBody>
      </p:sp>
      <p:sp>
        <p:nvSpPr>
          <p:cNvPr id="1028" name="Rectangle 3"/>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ffectLst/>
        </p:spPr>
        <p:txBody>
          <a:bodyPr wrap="none" anchor="ct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eaLnBrk="1" hangingPunct="1">
              <a:defRPr/>
            </a:pPr>
            <a:endParaRPr lang="zh-CN" altLang="en-US"/>
          </a:p>
        </p:txBody>
      </p:sp>
      <p:sp>
        <p:nvSpPr>
          <p:cNvPr id="1029" name="Rectangle 4"/>
          <p:cNvSpPr>
            <a:spLocks noGrp="1" noChangeArrowheads="1"/>
          </p:cNvSpPr>
          <p:nvPr>
            <p:ph type="title"/>
          </p:nvPr>
        </p:nvSpPr>
        <p:spPr bwMode="auto">
          <a:xfrm>
            <a:off x="0" y="179388"/>
            <a:ext cx="91440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p>
            <a:pPr lvl="0"/>
            <a:r>
              <a:rPr lang="zh-CN" altLang="en-US"/>
              <a:t>单击此处编辑母版标题样式</a:t>
            </a:r>
          </a:p>
        </p:txBody>
      </p:sp>
      <p:sp>
        <p:nvSpPr>
          <p:cNvPr id="1030" name="Rectangle 5"/>
          <p:cNvSpPr>
            <a:spLocks noGrp="1" noChangeArrowheads="1"/>
          </p:cNvSpPr>
          <p:nvPr>
            <p:ph type="body" idx="1"/>
          </p:nvPr>
        </p:nvSpPr>
        <p:spPr bwMode="auto">
          <a:xfrm>
            <a:off x="431800" y="1268413"/>
            <a:ext cx="82296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eaLnBrk="0" fontAlgn="base" hangingPunct="0">
        <a:spcBef>
          <a:spcPct val="0"/>
        </a:spcBef>
        <a:spcAft>
          <a:spcPct val="0"/>
        </a:spcAft>
        <a:defRPr sz="2800" b="1">
          <a:solidFill>
            <a:srgbClr val="133984"/>
          </a:solidFill>
          <a:latin typeface="+mj-lt"/>
          <a:ea typeface="+mj-ea"/>
          <a:cs typeface="+mj-cs"/>
        </a:defRPr>
      </a:lvl1pPr>
      <a:lvl2pPr algn="ctr" rtl="0" eaLnBrk="0" fontAlgn="base" hangingPunct="0">
        <a:spcBef>
          <a:spcPct val="0"/>
        </a:spcBef>
        <a:spcAft>
          <a:spcPct val="0"/>
        </a:spcAft>
        <a:defRPr sz="2800" b="1">
          <a:solidFill>
            <a:srgbClr val="133984"/>
          </a:solidFill>
          <a:latin typeface="Arial" panose="020B0604020202020204" pitchFamily="34" charset="0"/>
          <a:ea typeface="华文新魏" pitchFamily="2" charset="-122"/>
        </a:defRPr>
      </a:lvl2pPr>
      <a:lvl3pPr algn="ctr" rtl="0" eaLnBrk="0" fontAlgn="base" hangingPunct="0">
        <a:spcBef>
          <a:spcPct val="0"/>
        </a:spcBef>
        <a:spcAft>
          <a:spcPct val="0"/>
        </a:spcAft>
        <a:defRPr sz="2800" b="1">
          <a:solidFill>
            <a:srgbClr val="133984"/>
          </a:solidFill>
          <a:latin typeface="Arial" panose="020B0604020202020204" pitchFamily="34" charset="0"/>
          <a:ea typeface="华文新魏" pitchFamily="2" charset="-122"/>
        </a:defRPr>
      </a:lvl3pPr>
      <a:lvl4pPr algn="ctr" rtl="0" eaLnBrk="0" fontAlgn="base" hangingPunct="0">
        <a:spcBef>
          <a:spcPct val="0"/>
        </a:spcBef>
        <a:spcAft>
          <a:spcPct val="0"/>
        </a:spcAft>
        <a:defRPr sz="2800" b="1">
          <a:solidFill>
            <a:srgbClr val="133984"/>
          </a:solidFill>
          <a:latin typeface="Arial" panose="020B0604020202020204" pitchFamily="34" charset="0"/>
          <a:ea typeface="华文新魏" pitchFamily="2" charset="-122"/>
        </a:defRPr>
      </a:lvl4pPr>
      <a:lvl5pPr algn="ctr" rtl="0" eaLnBrk="0" fontAlgn="base" hangingPunct="0">
        <a:spcBef>
          <a:spcPct val="0"/>
        </a:spcBef>
        <a:spcAft>
          <a:spcPct val="0"/>
        </a:spcAft>
        <a:defRPr sz="2800" b="1">
          <a:solidFill>
            <a:srgbClr val="133984"/>
          </a:solidFill>
          <a:latin typeface="Arial" panose="020B0604020202020204" pitchFamily="34" charset="0"/>
          <a:ea typeface="华文新魏" pitchFamily="2" charset="-122"/>
        </a:defRPr>
      </a:lvl5pPr>
      <a:lvl6pPr marL="457200" algn="ctr" rtl="0" fontAlgn="base">
        <a:spcBef>
          <a:spcPct val="0"/>
        </a:spcBef>
        <a:spcAft>
          <a:spcPct val="0"/>
        </a:spcAft>
        <a:defRPr sz="2800" b="1">
          <a:solidFill>
            <a:srgbClr val="133984"/>
          </a:solidFill>
          <a:latin typeface="Arial" panose="020B0604020202020204" pitchFamily="34" charset="0"/>
          <a:ea typeface="华文新魏" pitchFamily="2" charset="-122"/>
        </a:defRPr>
      </a:lvl6pPr>
      <a:lvl7pPr marL="914400" algn="ctr" rtl="0" fontAlgn="base">
        <a:spcBef>
          <a:spcPct val="0"/>
        </a:spcBef>
        <a:spcAft>
          <a:spcPct val="0"/>
        </a:spcAft>
        <a:defRPr sz="2800" b="1">
          <a:solidFill>
            <a:srgbClr val="133984"/>
          </a:solidFill>
          <a:latin typeface="Arial" panose="020B0604020202020204" pitchFamily="34" charset="0"/>
          <a:ea typeface="华文新魏" pitchFamily="2" charset="-122"/>
        </a:defRPr>
      </a:lvl7pPr>
      <a:lvl8pPr marL="1371600" algn="ctr" rtl="0" fontAlgn="base">
        <a:spcBef>
          <a:spcPct val="0"/>
        </a:spcBef>
        <a:spcAft>
          <a:spcPct val="0"/>
        </a:spcAft>
        <a:defRPr sz="2800" b="1">
          <a:solidFill>
            <a:srgbClr val="133984"/>
          </a:solidFill>
          <a:latin typeface="Arial" panose="020B0604020202020204" pitchFamily="34" charset="0"/>
          <a:ea typeface="华文新魏" pitchFamily="2" charset="-122"/>
        </a:defRPr>
      </a:lvl8pPr>
      <a:lvl9pPr marL="1828800" algn="ctr" rtl="0" fontAlgn="base">
        <a:spcBef>
          <a:spcPct val="0"/>
        </a:spcBef>
        <a:spcAft>
          <a:spcPct val="0"/>
        </a:spcAft>
        <a:defRPr sz="2800" b="1">
          <a:solidFill>
            <a:srgbClr val="133984"/>
          </a:solidFill>
          <a:latin typeface="Arial" panose="020B0604020202020204" pitchFamily="34" charset="0"/>
          <a:ea typeface="华文新魏" pitchFamily="2" charset="-122"/>
        </a:defRPr>
      </a:lvl9pPr>
    </p:titleStyle>
    <p:bodyStyle>
      <a:lvl1pPr marL="449580" indent="-449580" algn="l" rtl="0" eaLnBrk="0" fontAlgn="base" hangingPunct="0">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705"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730375"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13868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95880" indent="-228600" algn="l" rtl="0" fontAlgn="base">
        <a:spcBef>
          <a:spcPct val="20000"/>
        </a:spcBef>
        <a:spcAft>
          <a:spcPct val="0"/>
        </a:spcAft>
        <a:buChar char="»"/>
        <a:defRPr sz="2000">
          <a:solidFill>
            <a:schemeClr val="tx1"/>
          </a:solidFill>
          <a:latin typeface="+mn-lt"/>
          <a:ea typeface="宋体" panose="02010600030101010101" pitchFamily="2" charset="-122"/>
        </a:defRPr>
      </a:lvl6pPr>
      <a:lvl7pPr marL="3053080" indent="-228600" algn="l" rtl="0" fontAlgn="base">
        <a:spcBef>
          <a:spcPct val="20000"/>
        </a:spcBef>
        <a:spcAft>
          <a:spcPct val="0"/>
        </a:spcAft>
        <a:buChar char="»"/>
        <a:defRPr sz="2000">
          <a:solidFill>
            <a:schemeClr val="tx1"/>
          </a:solidFill>
          <a:latin typeface="+mn-lt"/>
          <a:ea typeface="宋体" panose="02010600030101010101" pitchFamily="2" charset="-122"/>
        </a:defRPr>
      </a:lvl7pPr>
      <a:lvl8pPr marL="3510280" indent="-228600" algn="l" rtl="0" fontAlgn="base">
        <a:spcBef>
          <a:spcPct val="20000"/>
        </a:spcBef>
        <a:spcAft>
          <a:spcPct val="0"/>
        </a:spcAft>
        <a:buChar char="»"/>
        <a:defRPr sz="2000">
          <a:solidFill>
            <a:schemeClr val="tx1"/>
          </a:solidFill>
          <a:latin typeface="+mn-lt"/>
          <a:ea typeface="宋体" panose="02010600030101010101" pitchFamily="2" charset="-122"/>
        </a:defRPr>
      </a:lvl8pPr>
      <a:lvl9pPr marL="3967480" indent="-228600" algn="l" rtl="0" fontAlgn="base">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www.iso.org/standard/70303.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www.iso.org/standard/70303.html"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iso.org/standard/70303.html"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7.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image" Target="../media/image18.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image" Target="../media/image2.png"/><Relationship Id="rId5" Type="http://schemas.openxmlformats.org/officeDocument/2006/relationships/tags" Target="../tags/tag8.xml"/><Relationship Id="rId10" Type="http://schemas.openxmlformats.org/officeDocument/2006/relationships/notesSlide" Target="../notesSlides/notesSlide15.xml"/><Relationship Id="rId4" Type="http://schemas.openxmlformats.org/officeDocument/2006/relationships/tags" Target="../tags/tag7.xml"/><Relationship Id="rId9"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15.xml"/><Relationship Id="rId7" Type="http://schemas.openxmlformats.org/officeDocument/2006/relationships/image" Target="../media/image2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png"/><Relationship Id="rId5" Type="http://schemas.openxmlformats.org/officeDocument/2006/relationships/notesSlide" Target="../notesSlides/notesSlide17.xml"/><Relationship Id="rId4" Type="http://schemas.openxmlformats.org/officeDocument/2006/relationships/slideLayout" Target="../slideLayouts/slideLayout2.xml"/><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29.png"/><Relationship Id="rId3" Type="http://schemas.openxmlformats.org/officeDocument/2006/relationships/tags" Target="../tags/tag18.xml"/><Relationship Id="rId7" Type="http://schemas.openxmlformats.org/officeDocument/2006/relationships/notesSlide" Target="../notesSlides/notesSlide18.xml"/><Relationship Id="rId12" Type="http://schemas.openxmlformats.org/officeDocument/2006/relationships/image" Target="../media/image28.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2.xml"/><Relationship Id="rId11" Type="http://schemas.openxmlformats.org/officeDocument/2006/relationships/image" Target="../media/image27.png"/><Relationship Id="rId5" Type="http://schemas.openxmlformats.org/officeDocument/2006/relationships/tags" Target="../tags/tag20.xml"/><Relationship Id="rId10" Type="http://schemas.openxmlformats.org/officeDocument/2006/relationships/image" Target="../media/image26.png"/><Relationship Id="rId4" Type="http://schemas.openxmlformats.org/officeDocument/2006/relationships/tags" Target="../tags/tag19.xml"/><Relationship Id="rId9" Type="http://schemas.openxmlformats.org/officeDocument/2006/relationships/image" Target="../media/image25.png"/></Relationships>
</file>

<file path=ppt/slides/_rels/slide2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23.xml"/><Relationship Id="rId7" Type="http://schemas.openxmlformats.org/officeDocument/2006/relationships/image" Target="../media/image30.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png"/><Relationship Id="rId5" Type="http://schemas.openxmlformats.org/officeDocument/2006/relationships/notesSlide" Target="../notesSlides/notesSlide19.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26.xml"/><Relationship Id="rId7" Type="http://schemas.openxmlformats.org/officeDocument/2006/relationships/image" Target="../media/image32.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png"/><Relationship Id="rId5" Type="http://schemas.openxmlformats.org/officeDocument/2006/relationships/notesSlide" Target="../notesSlides/notesSlide20.xml"/><Relationship Id="rId4" Type="http://schemas.openxmlformats.org/officeDocument/2006/relationships/slideLayout" Target="../slideLayouts/slideLayout2.xml"/><Relationship Id="rId9"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6.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35.png"/><Relationship Id="rId5" Type="http://schemas.openxmlformats.org/officeDocument/2006/relationships/image" Target="../media/image2.png"/><Relationship Id="rId4"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tags" Target="../tags/tag31.xml"/><Relationship Id="rId7" Type="http://schemas.openxmlformats.org/officeDocument/2006/relationships/image" Target="../media/image37.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png"/><Relationship Id="rId5" Type="http://schemas.openxmlformats.org/officeDocument/2006/relationships/notesSlide" Target="../notesSlides/notesSlide22.xml"/><Relationship Id="rId4" Type="http://schemas.openxmlformats.org/officeDocument/2006/relationships/slideLayout" Target="../slideLayouts/slideLayout2.xml"/><Relationship Id="rId9" Type="http://schemas.openxmlformats.org/officeDocument/2006/relationships/image" Target="../media/image39.png"/></Relationships>
</file>

<file path=ppt/slides/_rels/slide2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tags" Target="../tags/tag34.xml"/><Relationship Id="rId7" Type="http://schemas.openxmlformats.org/officeDocument/2006/relationships/image" Target="../media/image2.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notesSlide" Target="../notesSlides/notesSlide23.xml"/><Relationship Id="rId5" Type="http://schemas.openxmlformats.org/officeDocument/2006/relationships/slideLayout" Target="../slideLayouts/slideLayout2.xml"/><Relationship Id="rId10" Type="http://schemas.openxmlformats.org/officeDocument/2006/relationships/image" Target="../media/image42.png"/><Relationship Id="rId4" Type="http://schemas.openxmlformats.org/officeDocument/2006/relationships/tags" Target="../tags/tag35.xml"/><Relationship Id="rId9"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4.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43.png"/><Relationship Id="rId5" Type="http://schemas.openxmlformats.org/officeDocument/2006/relationships/image" Target="../media/image2.png"/><Relationship Id="rId4"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8.xml"/><Relationship Id="rId5" Type="http://schemas.openxmlformats.org/officeDocument/2006/relationships/image" Target="../media/image2.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tags" Target="../tags/tag41.xml"/><Relationship Id="rId7" Type="http://schemas.openxmlformats.org/officeDocument/2006/relationships/image" Target="../media/image2.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notesSlide" Target="../notesSlides/notesSlide26.xml"/><Relationship Id="rId11" Type="http://schemas.openxmlformats.org/officeDocument/2006/relationships/image" Target="../media/image49.png"/><Relationship Id="rId5" Type="http://schemas.openxmlformats.org/officeDocument/2006/relationships/slideLayout" Target="../slideLayouts/slideLayout2.xml"/><Relationship Id="rId10" Type="http://schemas.openxmlformats.org/officeDocument/2006/relationships/image" Target="../media/image48.png"/><Relationship Id="rId4" Type="http://schemas.openxmlformats.org/officeDocument/2006/relationships/tags" Target="../tags/tag42.xml"/><Relationship Id="rId9"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43.xml"/><Relationship Id="rId5" Type="http://schemas.openxmlformats.org/officeDocument/2006/relationships/image" Target="../media/image2.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6.xml"/><Relationship Id="rId7" Type="http://schemas.openxmlformats.org/officeDocument/2006/relationships/image" Target="../media/image50.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notesSlide" Target="../notesSlides/notesSlide29.xml"/><Relationship Id="rId5" Type="http://schemas.openxmlformats.org/officeDocument/2006/relationships/slideLayout" Target="../slideLayouts/slideLayout2.xml"/><Relationship Id="rId10" Type="http://schemas.openxmlformats.org/officeDocument/2006/relationships/image" Target="../media/image51.png"/><Relationship Id="rId4" Type="http://schemas.openxmlformats.org/officeDocument/2006/relationships/tags" Target="../tags/tag47.xml"/><Relationship Id="rId9"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52400" y="1371600"/>
            <a:ext cx="8839200" cy="2133600"/>
          </a:xfrm>
          <a:extLst>
            <a:ext uri="{91240B29-F687-4F45-9708-019B960494DF}">
              <a14:hiddenLine xmlns:a14="http://schemas.microsoft.com/office/drawing/2010/main" w="9525">
                <a:solidFill>
                  <a:schemeClr val="tx1"/>
                </a:solidFill>
                <a:miter lim="800000"/>
                <a:headEnd/>
                <a:tailEnd/>
              </a14:hiddenLine>
            </a:ext>
          </a:extLst>
        </p:spPr>
        <p:txBody>
          <a:bodyPr/>
          <a:lstStyle/>
          <a:p>
            <a:r>
              <a:rPr lang="zh-CN" altLang="en-US" sz="3600"/>
              <a:t>高技术远洋客船协同设计技术研究</a:t>
            </a:r>
            <a:br>
              <a:rPr lang="en-US" altLang="zh-CN" sz="3600"/>
            </a:br>
            <a:r>
              <a:rPr lang="zh-CN" altLang="en-US" sz="3600"/>
              <a:t>项目实施情况汇报</a:t>
            </a:r>
            <a:endParaRPr lang="zh-CN" altLang="zh-CN" sz="3600"/>
          </a:p>
        </p:txBody>
      </p:sp>
      <p:sp>
        <p:nvSpPr>
          <p:cNvPr id="6147" name="Rectangle 3"/>
          <p:cNvSpPr>
            <a:spLocks noGrp="1" noChangeArrowheads="1"/>
          </p:cNvSpPr>
          <p:nvPr>
            <p:ph type="subTitle" idx="1"/>
          </p:nvPr>
        </p:nvSpPr>
        <p:spPr>
          <a:xfrm>
            <a:off x="1066800" y="4495800"/>
            <a:ext cx="7010400" cy="1524000"/>
          </a:xfrm>
        </p:spPr>
        <p:txBody>
          <a:bodyPr/>
          <a:lstStyle/>
          <a:p>
            <a:pPr eaLnBrk="1" hangingPunct="1"/>
            <a:r>
              <a:rPr lang="zh-CN" altLang="en-US" sz="1800" b="1" dirty="0">
                <a:solidFill>
                  <a:srgbClr val="133984"/>
                </a:solidFill>
                <a:latin typeface="宋体" panose="02010600030101010101" pitchFamily="2" charset="-122"/>
                <a:ea typeface="宋体" panose="02010600030101010101" pitchFamily="2" charset="-122"/>
              </a:rPr>
              <a:t>日期</a:t>
            </a:r>
            <a:r>
              <a:rPr lang="en-US" altLang="zh-CN" sz="1800" b="1" dirty="0">
                <a:solidFill>
                  <a:srgbClr val="133984"/>
                </a:solidFill>
                <a:latin typeface="宋体" panose="02010600030101010101" pitchFamily="2" charset="-122"/>
                <a:ea typeface="宋体" panose="02010600030101010101" pitchFamily="2" charset="-122"/>
              </a:rPr>
              <a:t>:2023</a:t>
            </a:r>
            <a:r>
              <a:rPr lang="zh-CN" altLang="en-US" sz="1800" b="1" dirty="0">
                <a:solidFill>
                  <a:srgbClr val="133984"/>
                </a:solidFill>
                <a:latin typeface="宋体" panose="02010600030101010101" pitchFamily="2" charset="-122"/>
                <a:ea typeface="宋体" panose="02010600030101010101" pitchFamily="2" charset="-122"/>
              </a:rPr>
              <a:t>年</a:t>
            </a:r>
            <a:r>
              <a:rPr lang="en-US" altLang="zh-CN" sz="1800" b="1" dirty="0">
                <a:solidFill>
                  <a:srgbClr val="133984"/>
                </a:solidFill>
                <a:latin typeface="宋体" panose="02010600030101010101" pitchFamily="2" charset="-122"/>
                <a:ea typeface="宋体" panose="02010600030101010101" pitchFamily="2" charset="-122"/>
              </a:rPr>
              <a:t>3</a:t>
            </a:r>
            <a:r>
              <a:rPr lang="zh-CN" altLang="en-US" sz="1800" b="1" dirty="0">
                <a:solidFill>
                  <a:srgbClr val="133984"/>
                </a:solidFill>
                <a:latin typeface="宋体" panose="02010600030101010101" pitchFamily="2" charset="-122"/>
                <a:ea typeface="宋体" panose="02010600030101010101" pitchFamily="2" charset="-122"/>
              </a:rPr>
              <a:t>月</a:t>
            </a:r>
            <a:r>
              <a:rPr lang="en-US" altLang="zh-CN" sz="1800" b="1" dirty="0">
                <a:solidFill>
                  <a:srgbClr val="133984"/>
                </a:solidFill>
                <a:latin typeface="宋体" panose="02010600030101010101" pitchFamily="2" charset="-122"/>
                <a:ea typeface="宋体" panose="02010600030101010101" pitchFamily="2" charset="-122"/>
              </a:rPr>
              <a:t>7</a:t>
            </a:r>
            <a:r>
              <a:rPr lang="zh-CN" altLang="en-US" sz="1800" b="1" dirty="0">
                <a:solidFill>
                  <a:srgbClr val="133984"/>
                </a:solidFill>
                <a:latin typeface="宋体" panose="02010600030101010101" pitchFamily="2" charset="-122"/>
                <a:ea typeface="宋体" panose="02010600030101010101" pitchFamily="2" charset="-122"/>
              </a:rPr>
              <a:t>日</a:t>
            </a:r>
            <a:endParaRPr lang="zh-CN" altLang="zh-CN" sz="1800" b="1" dirty="0">
              <a:solidFill>
                <a:srgbClr val="133984"/>
              </a:solidFill>
              <a:latin typeface="宋体" panose="02010600030101010101" pitchFamily="2" charset="-122"/>
              <a:ea typeface="宋体" panose="02010600030101010101" pitchFamily="2" charset="-122"/>
            </a:endParaRPr>
          </a:p>
        </p:txBody>
      </p:sp>
    </p:spTree>
  </p:cSld>
  <p:clrMapOvr>
    <a:masterClrMapping/>
  </p:clrMapOvr>
  <p:transition spd="slow" advTm="4695"/>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研究内容及实施情况</a:t>
            </a:r>
            <a:endParaRPr lang="zh-CN" altLang="en-US" dirty="0"/>
          </a:p>
        </p:txBody>
      </p:sp>
      <p:sp>
        <p:nvSpPr>
          <p:cNvPr id="16" name="标题 2">
            <a:extLst>
              <a:ext uri="{FF2B5EF4-FFF2-40B4-BE49-F238E27FC236}">
                <a16:creationId xmlns:a16="http://schemas.microsoft.com/office/drawing/2014/main" id="{274F6DEF-FA63-4458-802C-9B013E6C597B}"/>
              </a:ext>
            </a:extLst>
          </p:cNvPr>
          <p:cNvSpPr txBox="1">
            <a:spLocks/>
          </p:cNvSpPr>
          <p:nvPr/>
        </p:nvSpPr>
        <p:spPr bwMode="auto">
          <a:xfrm>
            <a:off x="403310" y="1435806"/>
            <a:ext cx="7597689" cy="574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ctr" rtl="0" eaLnBrk="0" fontAlgn="base" hangingPunct="0">
              <a:spcBef>
                <a:spcPct val="0"/>
              </a:spcBef>
              <a:spcAft>
                <a:spcPct val="0"/>
              </a:spcAft>
              <a:defRPr sz="2800" b="1">
                <a:solidFill>
                  <a:srgbClr val="133984"/>
                </a:solidFill>
                <a:latin typeface="+mj-lt"/>
                <a:ea typeface="+mj-ea"/>
                <a:cs typeface="+mj-cs"/>
              </a:defRPr>
            </a:lvl1pPr>
            <a:lvl2pPr algn="ctr" rtl="0" eaLnBrk="0" fontAlgn="base" hangingPunct="0">
              <a:spcBef>
                <a:spcPct val="0"/>
              </a:spcBef>
              <a:spcAft>
                <a:spcPct val="0"/>
              </a:spcAft>
              <a:defRPr sz="2800" b="1">
                <a:solidFill>
                  <a:srgbClr val="133984"/>
                </a:solidFill>
                <a:latin typeface="Arial" panose="020B0604020202020204" pitchFamily="34" charset="0"/>
                <a:ea typeface="华文新魏" pitchFamily="2" charset="-122"/>
              </a:defRPr>
            </a:lvl2pPr>
            <a:lvl3pPr algn="ctr" rtl="0" eaLnBrk="0" fontAlgn="base" hangingPunct="0">
              <a:spcBef>
                <a:spcPct val="0"/>
              </a:spcBef>
              <a:spcAft>
                <a:spcPct val="0"/>
              </a:spcAft>
              <a:defRPr sz="2800" b="1">
                <a:solidFill>
                  <a:srgbClr val="133984"/>
                </a:solidFill>
                <a:latin typeface="Arial" panose="020B0604020202020204" pitchFamily="34" charset="0"/>
                <a:ea typeface="华文新魏" pitchFamily="2" charset="-122"/>
              </a:defRPr>
            </a:lvl3pPr>
            <a:lvl4pPr algn="ctr" rtl="0" eaLnBrk="0" fontAlgn="base" hangingPunct="0">
              <a:spcBef>
                <a:spcPct val="0"/>
              </a:spcBef>
              <a:spcAft>
                <a:spcPct val="0"/>
              </a:spcAft>
              <a:defRPr sz="2800" b="1">
                <a:solidFill>
                  <a:srgbClr val="133984"/>
                </a:solidFill>
                <a:latin typeface="Arial" panose="020B0604020202020204" pitchFamily="34" charset="0"/>
                <a:ea typeface="华文新魏" pitchFamily="2" charset="-122"/>
              </a:defRPr>
            </a:lvl4pPr>
            <a:lvl5pPr algn="ctr" rtl="0" eaLnBrk="0" fontAlgn="base" hangingPunct="0">
              <a:spcBef>
                <a:spcPct val="0"/>
              </a:spcBef>
              <a:spcAft>
                <a:spcPct val="0"/>
              </a:spcAft>
              <a:defRPr sz="2800" b="1">
                <a:solidFill>
                  <a:srgbClr val="133984"/>
                </a:solidFill>
                <a:latin typeface="Arial" panose="020B0604020202020204" pitchFamily="34" charset="0"/>
                <a:ea typeface="华文新魏" pitchFamily="2" charset="-122"/>
              </a:defRPr>
            </a:lvl5pPr>
            <a:lvl6pPr marL="457200" algn="ctr" rtl="0" fontAlgn="base">
              <a:spcBef>
                <a:spcPct val="0"/>
              </a:spcBef>
              <a:spcAft>
                <a:spcPct val="0"/>
              </a:spcAft>
              <a:defRPr sz="2800" b="1">
                <a:solidFill>
                  <a:srgbClr val="133984"/>
                </a:solidFill>
                <a:latin typeface="Arial" panose="020B0604020202020204" pitchFamily="34" charset="0"/>
                <a:ea typeface="华文新魏" pitchFamily="2" charset="-122"/>
              </a:defRPr>
            </a:lvl6pPr>
            <a:lvl7pPr marL="914400" algn="ctr" rtl="0" fontAlgn="base">
              <a:spcBef>
                <a:spcPct val="0"/>
              </a:spcBef>
              <a:spcAft>
                <a:spcPct val="0"/>
              </a:spcAft>
              <a:defRPr sz="2800" b="1">
                <a:solidFill>
                  <a:srgbClr val="133984"/>
                </a:solidFill>
                <a:latin typeface="Arial" panose="020B0604020202020204" pitchFamily="34" charset="0"/>
                <a:ea typeface="华文新魏" pitchFamily="2" charset="-122"/>
              </a:defRPr>
            </a:lvl7pPr>
            <a:lvl8pPr marL="1371600" algn="ctr" rtl="0" fontAlgn="base">
              <a:spcBef>
                <a:spcPct val="0"/>
              </a:spcBef>
              <a:spcAft>
                <a:spcPct val="0"/>
              </a:spcAft>
              <a:defRPr sz="2800" b="1">
                <a:solidFill>
                  <a:srgbClr val="133984"/>
                </a:solidFill>
                <a:latin typeface="Arial" panose="020B0604020202020204" pitchFamily="34" charset="0"/>
                <a:ea typeface="华文新魏" pitchFamily="2" charset="-122"/>
              </a:defRPr>
            </a:lvl8pPr>
            <a:lvl9pPr marL="1828800" algn="ctr" rtl="0" fontAlgn="base">
              <a:spcBef>
                <a:spcPct val="0"/>
              </a:spcBef>
              <a:spcAft>
                <a:spcPct val="0"/>
              </a:spcAft>
              <a:defRPr sz="2800" b="1">
                <a:solidFill>
                  <a:srgbClr val="133984"/>
                </a:solidFill>
                <a:latin typeface="Arial" panose="020B0604020202020204" pitchFamily="34" charset="0"/>
                <a:ea typeface="华文新魏" pitchFamily="2" charset="-122"/>
              </a:defRPr>
            </a:lvl9pPr>
          </a:lstStyle>
          <a:p>
            <a:pPr algn="l"/>
            <a:r>
              <a:rPr lang="zh-CN" altLang="en-US" kern="0" dirty="0">
                <a:solidFill>
                  <a:srgbClr val="FF0000"/>
                </a:solidFill>
              </a:rPr>
              <a:t>互操作性</a:t>
            </a:r>
            <a:r>
              <a:rPr lang="zh-CN" altLang="en-US" kern="0" dirty="0"/>
              <a:t>：</a:t>
            </a:r>
            <a:r>
              <a:rPr lang="zh-CN" altLang="en-US" dirty="0"/>
              <a:t>能力指标，协同工作、互用性。</a:t>
            </a:r>
            <a:endParaRPr lang="zh-CN" altLang="en-US" kern="0" dirty="0"/>
          </a:p>
        </p:txBody>
      </p:sp>
      <p:sp>
        <p:nvSpPr>
          <p:cNvPr id="18" name="文本框 17">
            <a:extLst>
              <a:ext uri="{FF2B5EF4-FFF2-40B4-BE49-F238E27FC236}">
                <a16:creationId xmlns:a16="http://schemas.microsoft.com/office/drawing/2014/main" id="{593ACE7C-62E7-490C-9C6C-078122E22E92}"/>
              </a:ext>
            </a:extLst>
          </p:cNvPr>
          <p:cNvSpPr txBox="1"/>
          <p:nvPr/>
        </p:nvSpPr>
        <p:spPr>
          <a:xfrm>
            <a:off x="405140" y="2020278"/>
            <a:ext cx="8372163" cy="3814762"/>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dirty="0"/>
              <a:t>指的是不同的系统和组织机构之间相互合作，协同工作（即互操作）的能力。。</a:t>
            </a:r>
            <a:endParaRPr lang="en-US" altLang="zh-CN" dirty="0"/>
          </a:p>
          <a:p>
            <a:pPr marL="342900" indent="-342900">
              <a:lnSpc>
                <a:spcPct val="250000"/>
              </a:lnSpc>
              <a:buFont typeface="Wingdings" panose="05000000000000000000" pitchFamily="2" charset="2"/>
              <a:buChar char="n"/>
            </a:pPr>
            <a:r>
              <a:rPr lang="zh-CN" altLang="en-US" b="0" i="0" dirty="0">
                <a:solidFill>
                  <a:srgbClr val="202124"/>
                </a:solidFill>
                <a:effectLst/>
                <a:latin typeface="Google Sans"/>
              </a:rPr>
              <a:t>互操作性在本项目主要表现在</a:t>
            </a:r>
            <a:r>
              <a:rPr lang="en-US" altLang="zh-CN" b="0" i="0" dirty="0">
                <a:solidFill>
                  <a:srgbClr val="202124"/>
                </a:solidFill>
                <a:effectLst/>
                <a:latin typeface="Google Sans"/>
              </a:rPr>
              <a:t>2</a:t>
            </a:r>
            <a:r>
              <a:rPr lang="zh-CN" altLang="en-US" b="0" i="0" dirty="0">
                <a:solidFill>
                  <a:srgbClr val="202124"/>
                </a:solidFill>
                <a:effectLst/>
                <a:latin typeface="Google Sans"/>
              </a:rPr>
              <a:t>个层面：</a:t>
            </a:r>
            <a:endParaRPr lang="en-US" altLang="zh-CN" b="0" i="0" dirty="0">
              <a:solidFill>
                <a:srgbClr val="202124"/>
              </a:solidFill>
              <a:effectLst/>
              <a:latin typeface="Google Sans"/>
            </a:endParaRPr>
          </a:p>
          <a:p>
            <a:pPr marL="800100" lvl="1" indent="-342900">
              <a:lnSpc>
                <a:spcPct val="250000"/>
              </a:lnSpc>
              <a:buFont typeface="Wingdings" panose="05000000000000000000" pitchFamily="2" charset="2"/>
              <a:buChar char="n"/>
            </a:pPr>
            <a:r>
              <a:rPr lang="zh-CN" altLang="en-US" b="0" i="0" dirty="0">
                <a:solidFill>
                  <a:srgbClr val="FF0000"/>
                </a:solidFill>
                <a:effectLst/>
                <a:latin typeface="Google Sans"/>
              </a:rPr>
              <a:t>语义层面的互操作性</a:t>
            </a:r>
            <a:endParaRPr lang="en-US" altLang="zh-CN" b="0" i="0" dirty="0">
              <a:solidFill>
                <a:srgbClr val="FF0000"/>
              </a:solidFill>
              <a:effectLst/>
              <a:latin typeface="Google Sans"/>
            </a:endParaRPr>
          </a:p>
          <a:p>
            <a:pPr marL="800100" lvl="1" indent="-342900">
              <a:lnSpc>
                <a:spcPct val="250000"/>
              </a:lnSpc>
              <a:buFont typeface="Wingdings" panose="05000000000000000000" pitchFamily="2" charset="2"/>
              <a:buChar char="n"/>
            </a:pPr>
            <a:r>
              <a:rPr lang="zh-CN" altLang="en-US" b="0" i="0" dirty="0">
                <a:solidFill>
                  <a:srgbClr val="FF0000"/>
                </a:solidFill>
                <a:effectLst/>
                <a:latin typeface="Google Sans"/>
              </a:rPr>
              <a:t>语法层面的互操作性</a:t>
            </a:r>
            <a:endParaRPr lang="en-US" altLang="zh-CN" b="0" i="0" dirty="0">
              <a:solidFill>
                <a:srgbClr val="FF0000"/>
              </a:solidFill>
              <a:effectLst/>
              <a:latin typeface="Google Sans"/>
            </a:endParaRPr>
          </a:p>
        </p:txBody>
      </p:sp>
      <p:sp>
        <p:nvSpPr>
          <p:cNvPr id="28" name="矩形 1">
            <a:extLst>
              <a:ext uri="{FF2B5EF4-FFF2-40B4-BE49-F238E27FC236}">
                <a16:creationId xmlns:a16="http://schemas.microsoft.com/office/drawing/2014/main" id="{92B18C51-AD3D-4D3B-A9DA-2989CA3B840E}"/>
              </a:ext>
            </a:extLst>
          </p:cNvPr>
          <p:cNvSpPr>
            <a:spLocks noChangeArrowheads="1"/>
          </p:cNvSpPr>
          <p:nvPr/>
        </p:nvSpPr>
        <p:spPr bwMode="auto">
          <a:xfrm>
            <a:off x="403311" y="953165"/>
            <a:ext cx="3605212" cy="424861"/>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3"/>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ts val="2800"/>
              </a:lnSpc>
              <a:spcBef>
                <a:spcPct val="0"/>
              </a:spcBef>
              <a:buSzTx/>
              <a:buNone/>
            </a:pPr>
            <a:r>
              <a:rPr lang="zh-CN" altLang="en-US" sz="2000" dirty="0">
                <a:solidFill>
                  <a:schemeClr val="bg1"/>
                </a:solidFill>
                <a:latin typeface="微软雅黑" panose="020B0503020204020204" pitchFamily="34" charset="-122"/>
                <a:ea typeface="微软雅黑" panose="020B0503020204020204" pitchFamily="34" charset="-122"/>
              </a:rPr>
              <a:t>技术路线选择</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5485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研究内容及实施情况</a:t>
            </a:r>
            <a:endParaRPr lang="zh-CN" altLang="en-US" dirty="0"/>
          </a:p>
        </p:txBody>
      </p:sp>
      <p:sp>
        <p:nvSpPr>
          <p:cNvPr id="41988" name="矩形 1"/>
          <p:cNvSpPr>
            <a:spLocks noChangeArrowheads="1"/>
          </p:cNvSpPr>
          <p:nvPr/>
        </p:nvSpPr>
        <p:spPr bwMode="auto">
          <a:xfrm>
            <a:off x="304800" y="1025929"/>
            <a:ext cx="3605212" cy="424861"/>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3"/>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ts val="2800"/>
              </a:lnSpc>
              <a:spcBef>
                <a:spcPct val="0"/>
              </a:spcBef>
              <a:buSzTx/>
              <a:buNone/>
            </a:pPr>
            <a:r>
              <a:rPr lang="zh-CN" altLang="en-US" sz="2000" b="1" dirty="0">
                <a:solidFill>
                  <a:schemeClr val="bg1"/>
                </a:solidFill>
                <a:latin typeface="微软雅黑" panose="020B0503020204020204" pitchFamily="34" charset="-122"/>
                <a:ea typeface="微软雅黑" panose="020B0503020204020204" pitchFamily="34" charset="-122"/>
              </a:rPr>
              <a:t>技术路线选择</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04800" y="1600200"/>
            <a:ext cx="8382000" cy="1200329"/>
          </a:xfrm>
          <a:prstGeom prst="rect">
            <a:avLst/>
          </a:prstGeom>
          <a:noFill/>
        </p:spPr>
        <p:txBody>
          <a:bodyPr wrap="square" rtlCol="0">
            <a:spAutoFit/>
          </a:bodyPr>
          <a:lstStyle/>
          <a:p>
            <a:r>
              <a:rPr lang="zh-CN" altLang="en-US" dirty="0"/>
              <a:t>管系的本体模型与建筑物的基本相同，</a:t>
            </a:r>
            <a:endParaRPr lang="en-US" altLang="zh-CN" dirty="0"/>
          </a:p>
          <a:p>
            <a:r>
              <a:rPr lang="zh-CN" altLang="en-US" dirty="0"/>
              <a:t>借鉴</a:t>
            </a:r>
            <a:r>
              <a:rPr lang="en-US" altLang="zh-CN" dirty="0">
                <a:hlinkClick r:id="rId4">
                  <a:extLst>
                    <a:ext uri="{A12FA001-AC4F-418D-AE19-62706E023703}">
                      <ahyp:hlinkClr xmlns:ahyp="http://schemas.microsoft.com/office/drawing/2018/hyperlinkcolor" val="tx"/>
                    </a:ext>
                  </a:extLst>
                </a:hlinkClick>
              </a:rPr>
              <a:t>ISO 16739-1:2018 - Industry Foundation Classes (</a:t>
            </a:r>
            <a:r>
              <a:rPr lang="en-US" altLang="zh-CN" dirty="0">
                <a:solidFill>
                  <a:srgbClr val="FF0000"/>
                </a:solidFill>
                <a:hlinkClick r:id="rId4">
                  <a:extLst>
                    <a:ext uri="{A12FA001-AC4F-418D-AE19-62706E023703}">
                      <ahyp:hlinkClr xmlns:ahyp="http://schemas.microsoft.com/office/drawing/2018/hyperlinkcolor" val="tx"/>
                    </a:ext>
                  </a:extLst>
                </a:hlinkClick>
              </a:rPr>
              <a:t>IFC</a:t>
            </a:r>
            <a:r>
              <a:rPr lang="en-US" altLang="zh-CN" dirty="0">
                <a:hlinkClick r:id="rId4">
                  <a:extLst>
                    <a:ext uri="{A12FA001-AC4F-418D-AE19-62706E023703}">
                      <ahyp:hlinkClr xmlns:ahyp="http://schemas.microsoft.com/office/drawing/2018/hyperlinkcolor" val="tx"/>
                    </a:ext>
                  </a:extLst>
                </a:hlinkClick>
              </a:rPr>
              <a:t>) </a:t>
            </a:r>
          </a:p>
          <a:p>
            <a:endParaRPr lang="zh-CN" altLang="en-US" dirty="0"/>
          </a:p>
        </p:txBody>
      </p:sp>
      <p:sp>
        <p:nvSpPr>
          <p:cNvPr id="5" name="文本框 4">
            <a:extLst>
              <a:ext uri="{FF2B5EF4-FFF2-40B4-BE49-F238E27FC236}">
                <a16:creationId xmlns:a16="http://schemas.microsoft.com/office/drawing/2014/main" id="{945F4B61-66BE-49B6-A906-DEEAA489F97E}"/>
              </a:ext>
            </a:extLst>
          </p:cNvPr>
          <p:cNvSpPr txBox="1"/>
          <p:nvPr/>
        </p:nvSpPr>
        <p:spPr>
          <a:xfrm>
            <a:off x="291389" y="2514600"/>
            <a:ext cx="6705600" cy="3687420"/>
          </a:xfrm>
          <a:prstGeom prst="rect">
            <a:avLst/>
          </a:prstGeom>
          <a:noFill/>
        </p:spPr>
        <p:txBody>
          <a:bodyPr wrap="square" rtlCol="0">
            <a:spAutoFit/>
          </a:bodyPr>
          <a:lstStyle/>
          <a:p>
            <a:pPr marL="285750" indent="-285750">
              <a:lnSpc>
                <a:spcPct val="200000"/>
              </a:lnSpc>
              <a:buFont typeface="Wingdings" panose="05000000000000000000" pitchFamily="2" charset="2"/>
              <a:buChar char="n"/>
            </a:pPr>
            <a:r>
              <a:rPr lang="en-US" altLang="zh-CN" sz="2000" dirty="0"/>
              <a:t>IFC4</a:t>
            </a:r>
            <a:r>
              <a:rPr lang="zh-CN" altLang="en-US" sz="2000" dirty="0"/>
              <a:t>标准中已经定义配送系统</a:t>
            </a:r>
            <a:r>
              <a:rPr lang="en-US" altLang="zh-CN" sz="2000" dirty="0" err="1"/>
              <a:t>IfcDistributionSystem</a:t>
            </a:r>
            <a:r>
              <a:rPr lang="zh-CN" altLang="en-US" sz="2000" dirty="0"/>
              <a:t>；</a:t>
            </a:r>
          </a:p>
          <a:p>
            <a:pPr marL="285750" indent="-285750">
              <a:lnSpc>
                <a:spcPct val="200000"/>
              </a:lnSpc>
              <a:buFont typeface="Wingdings" panose="05000000000000000000" pitchFamily="2" charset="2"/>
              <a:buChar char="n"/>
            </a:pPr>
            <a:r>
              <a:rPr lang="zh-CN" altLang="en-US" sz="2000" dirty="0"/>
              <a:t>通过</a:t>
            </a:r>
            <a:r>
              <a:rPr lang="en-US" altLang="zh-CN" sz="2000" dirty="0" err="1"/>
              <a:t>IfcRelAggregates</a:t>
            </a:r>
            <a:r>
              <a:rPr lang="zh-CN" altLang="en-US" sz="2000" dirty="0"/>
              <a:t>包含多个子配送系统；</a:t>
            </a:r>
            <a:endParaRPr lang="en-US" altLang="zh-CN" sz="2000" dirty="0"/>
          </a:p>
          <a:p>
            <a:pPr marL="285750" indent="-285750">
              <a:lnSpc>
                <a:spcPct val="200000"/>
              </a:lnSpc>
              <a:buFont typeface="Wingdings" panose="05000000000000000000" pitchFamily="2" charset="2"/>
              <a:buChar char="n"/>
            </a:pPr>
            <a:r>
              <a:rPr lang="zh-CN" altLang="en-US" sz="2000" dirty="0"/>
              <a:t>子配送系统内部通过</a:t>
            </a:r>
            <a:r>
              <a:rPr lang="en-US" altLang="zh-CN" sz="2000" dirty="0" err="1"/>
              <a:t>IfcRelAssignsToGroup</a:t>
            </a:r>
            <a:r>
              <a:rPr lang="zh-CN" altLang="en-US" sz="2000" dirty="0"/>
              <a:t>包含多个设备、接线盒和线缆；</a:t>
            </a:r>
            <a:endParaRPr lang="en-US" altLang="zh-CN" sz="2000" dirty="0"/>
          </a:p>
          <a:p>
            <a:pPr marL="285750" indent="-285750">
              <a:lnSpc>
                <a:spcPct val="200000"/>
              </a:lnSpc>
              <a:buFont typeface="Wingdings" panose="05000000000000000000" pitchFamily="2" charset="2"/>
              <a:buChar char="n"/>
            </a:pPr>
            <a:r>
              <a:rPr lang="zh-CN" altLang="en-US" sz="2000" dirty="0"/>
              <a:t>设备和线缆通过</a:t>
            </a:r>
            <a:r>
              <a:rPr lang="en-US" altLang="zh-CN" sz="2000" dirty="0" err="1"/>
              <a:t>IfcRelNests</a:t>
            </a:r>
            <a:r>
              <a:rPr lang="zh-CN" altLang="en-US" sz="2000" dirty="0"/>
              <a:t>包含多个端口；</a:t>
            </a:r>
            <a:endParaRPr lang="en-US" altLang="zh-CN" sz="2000" dirty="0"/>
          </a:p>
          <a:p>
            <a:pPr marL="285750" indent="-285750">
              <a:lnSpc>
                <a:spcPct val="200000"/>
              </a:lnSpc>
              <a:buFont typeface="Wingdings" panose="05000000000000000000" pitchFamily="2" charset="2"/>
              <a:buChar char="n"/>
            </a:pPr>
            <a:r>
              <a:rPr lang="zh-CN" altLang="en-US" sz="2000" dirty="0"/>
              <a:t>端口之间通过</a:t>
            </a:r>
            <a:r>
              <a:rPr lang="en-US" altLang="zh-CN" sz="2000" dirty="0" err="1"/>
              <a:t>IfcRelConnectsPorts</a:t>
            </a:r>
            <a:r>
              <a:rPr lang="zh-CN" altLang="en-US" sz="2000" dirty="0"/>
              <a:t>关联。</a:t>
            </a:r>
          </a:p>
        </p:txBody>
      </p:sp>
      <p:pic>
        <p:nvPicPr>
          <p:cNvPr id="8" name="图片 7">
            <a:extLst>
              <a:ext uri="{FF2B5EF4-FFF2-40B4-BE49-F238E27FC236}">
                <a16:creationId xmlns:a16="http://schemas.microsoft.com/office/drawing/2014/main" id="{44058CA7-F6D4-4375-8B76-FF0C452E3A4E}"/>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858000" y="2514600"/>
            <a:ext cx="1733751" cy="3962400"/>
          </a:xfrm>
          <a:prstGeom prst="rect">
            <a:avLst/>
          </a:prstGeom>
        </p:spPr>
      </p:pic>
    </p:spTree>
    <p:extLst>
      <p:ext uri="{BB962C8B-B14F-4D97-AF65-F5344CB8AC3E}">
        <p14:creationId xmlns:p14="http://schemas.microsoft.com/office/powerpoint/2010/main" val="2552857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研究内容及实施情况</a:t>
            </a:r>
            <a:endParaRPr lang="zh-CN" altLang="en-US" dirty="0"/>
          </a:p>
        </p:txBody>
      </p:sp>
      <p:sp>
        <p:nvSpPr>
          <p:cNvPr id="41988" name="矩形 1"/>
          <p:cNvSpPr>
            <a:spLocks noChangeArrowheads="1"/>
          </p:cNvSpPr>
          <p:nvPr/>
        </p:nvSpPr>
        <p:spPr bwMode="auto">
          <a:xfrm>
            <a:off x="304800" y="1025929"/>
            <a:ext cx="3605212" cy="424861"/>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3"/>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ts val="2800"/>
              </a:lnSpc>
              <a:spcBef>
                <a:spcPct val="0"/>
              </a:spcBef>
              <a:buSzTx/>
              <a:buNone/>
            </a:pPr>
            <a:r>
              <a:rPr lang="zh-CN" altLang="en-US" sz="2000" b="1" dirty="0">
                <a:solidFill>
                  <a:schemeClr val="bg1"/>
                </a:solidFill>
                <a:latin typeface="微软雅黑" panose="020B0503020204020204" pitchFamily="34" charset="-122"/>
                <a:ea typeface="微软雅黑" panose="020B0503020204020204" pitchFamily="34" charset="-122"/>
              </a:rPr>
              <a:t>技术路线选择</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04800" y="1524000"/>
            <a:ext cx="8382000" cy="1200329"/>
          </a:xfrm>
          <a:prstGeom prst="rect">
            <a:avLst/>
          </a:prstGeom>
          <a:noFill/>
        </p:spPr>
        <p:txBody>
          <a:bodyPr wrap="square" rtlCol="0">
            <a:spAutoFit/>
          </a:bodyPr>
          <a:lstStyle/>
          <a:p>
            <a:r>
              <a:rPr lang="zh-CN" altLang="en-US" dirty="0"/>
              <a:t>管系的本体模型与建筑物的</a:t>
            </a:r>
            <a:r>
              <a:rPr lang="en-US" altLang="zh-CN" dirty="0">
                <a:solidFill>
                  <a:srgbClr val="FF0000"/>
                </a:solidFill>
              </a:rPr>
              <a:t>BIM</a:t>
            </a:r>
            <a:r>
              <a:rPr lang="zh-CN" altLang="en-US" dirty="0"/>
              <a:t>基本相同，</a:t>
            </a:r>
            <a:endParaRPr lang="en-US" altLang="zh-CN" dirty="0"/>
          </a:p>
          <a:p>
            <a:r>
              <a:rPr lang="zh-CN" altLang="en-US" dirty="0"/>
              <a:t>借鉴</a:t>
            </a:r>
            <a:r>
              <a:rPr lang="en-US" altLang="zh-CN" dirty="0">
                <a:hlinkClick r:id="rId4">
                  <a:extLst>
                    <a:ext uri="{A12FA001-AC4F-418D-AE19-62706E023703}">
                      <ahyp:hlinkClr xmlns:ahyp="http://schemas.microsoft.com/office/drawing/2018/hyperlinkcolor" val="tx"/>
                    </a:ext>
                  </a:extLst>
                </a:hlinkClick>
              </a:rPr>
              <a:t>ISO 16739-1:2018 - Industry Foundation Classes (</a:t>
            </a:r>
            <a:r>
              <a:rPr lang="en-US" altLang="zh-CN" dirty="0">
                <a:solidFill>
                  <a:srgbClr val="FF0000"/>
                </a:solidFill>
                <a:hlinkClick r:id="rId4">
                  <a:extLst>
                    <a:ext uri="{A12FA001-AC4F-418D-AE19-62706E023703}">
                      <ahyp:hlinkClr xmlns:ahyp="http://schemas.microsoft.com/office/drawing/2018/hyperlinkcolor" val="tx"/>
                    </a:ext>
                  </a:extLst>
                </a:hlinkClick>
              </a:rPr>
              <a:t>IFC</a:t>
            </a:r>
            <a:r>
              <a:rPr lang="en-US" altLang="zh-CN" dirty="0">
                <a:hlinkClick r:id="rId4">
                  <a:extLst>
                    <a:ext uri="{A12FA001-AC4F-418D-AE19-62706E023703}">
                      <ahyp:hlinkClr xmlns:ahyp="http://schemas.microsoft.com/office/drawing/2018/hyperlinkcolor" val="tx"/>
                    </a:ext>
                  </a:extLst>
                </a:hlinkClick>
              </a:rPr>
              <a:t>) </a:t>
            </a:r>
          </a:p>
          <a:p>
            <a:endParaRPr lang="zh-CN" altLang="en-US" dirty="0"/>
          </a:p>
        </p:txBody>
      </p:sp>
      <p:pic>
        <p:nvPicPr>
          <p:cNvPr id="8" name="图片 7">
            <a:extLst>
              <a:ext uri="{FF2B5EF4-FFF2-40B4-BE49-F238E27FC236}">
                <a16:creationId xmlns:a16="http://schemas.microsoft.com/office/drawing/2014/main" id="{44058CA7-F6D4-4375-8B76-FF0C452E3A4E}"/>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858000" y="2403101"/>
            <a:ext cx="1733751" cy="3962400"/>
          </a:xfrm>
          <a:prstGeom prst="rect">
            <a:avLst/>
          </a:prstGeom>
        </p:spPr>
      </p:pic>
      <p:sp>
        <p:nvSpPr>
          <p:cNvPr id="3" name="文本框 2">
            <a:extLst>
              <a:ext uri="{FF2B5EF4-FFF2-40B4-BE49-F238E27FC236}">
                <a16:creationId xmlns:a16="http://schemas.microsoft.com/office/drawing/2014/main" id="{6783594E-255E-4DE1-A4BF-17BD2D4CD077}"/>
              </a:ext>
            </a:extLst>
          </p:cNvPr>
          <p:cNvSpPr txBox="1"/>
          <p:nvPr/>
        </p:nvSpPr>
        <p:spPr>
          <a:xfrm>
            <a:off x="448642" y="2287541"/>
            <a:ext cx="6305751" cy="4193520"/>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1800" dirty="0"/>
              <a:t>但是，</a:t>
            </a:r>
            <a:r>
              <a:rPr lang="en-US" altLang="zh-CN" sz="1800" dirty="0"/>
              <a:t>IFC</a:t>
            </a:r>
            <a:r>
              <a:rPr lang="zh-CN" altLang="en-US" sz="1800" dirty="0"/>
              <a:t>在推行过程中，主要做数据交换的格式，</a:t>
            </a:r>
            <a:r>
              <a:rPr lang="en-US" altLang="zh-CN" sz="1800" b="1" dirty="0">
                <a:solidFill>
                  <a:srgbClr val="FF0000"/>
                </a:solidFill>
              </a:rPr>
              <a:t>IFC</a:t>
            </a:r>
            <a:r>
              <a:rPr lang="zh-CN" altLang="en-US" sz="1800" b="1" dirty="0">
                <a:solidFill>
                  <a:srgbClr val="FF0000"/>
                </a:solidFill>
              </a:rPr>
              <a:t>在用来做设计文件格式方面并不成功</a:t>
            </a:r>
            <a:r>
              <a:rPr lang="zh-CN" altLang="en-US" sz="1800" dirty="0"/>
              <a:t>。</a:t>
            </a:r>
            <a:endParaRPr lang="en-US" altLang="zh-CN" sz="1800" dirty="0"/>
          </a:p>
          <a:p>
            <a:pPr marL="342900" indent="-342900">
              <a:lnSpc>
                <a:spcPct val="150000"/>
              </a:lnSpc>
              <a:buFont typeface="Wingdings" panose="05000000000000000000" pitchFamily="2" charset="2"/>
              <a:buChar char="n"/>
            </a:pPr>
            <a:r>
              <a:rPr lang="zh-CN" altLang="en-US" sz="1800" dirty="0"/>
              <a:t>原因在于</a:t>
            </a:r>
            <a:r>
              <a:rPr lang="en-US" altLang="zh-CN" sz="1800" dirty="0"/>
              <a:t>IFC</a:t>
            </a:r>
            <a:r>
              <a:rPr lang="zh-CN" altLang="en-US" sz="1800" dirty="0"/>
              <a:t>格式的多义性，比如一个</a:t>
            </a:r>
            <a:r>
              <a:rPr lang="en-US" altLang="zh-CN" sz="1800" dirty="0"/>
              <a:t>Box</a:t>
            </a:r>
            <a:r>
              <a:rPr lang="zh-CN" altLang="en-US" sz="1800" dirty="0"/>
              <a:t>至少有</a:t>
            </a:r>
            <a:r>
              <a:rPr lang="en-US" altLang="zh-CN" sz="1800" dirty="0"/>
              <a:t>5</a:t>
            </a:r>
            <a:r>
              <a:rPr lang="zh-CN" altLang="en-US" sz="1800" dirty="0"/>
              <a:t>种表示方法，不同软件的记录</a:t>
            </a:r>
            <a:r>
              <a:rPr lang="en-US" altLang="zh-CN" sz="1800" dirty="0"/>
              <a:t>Box</a:t>
            </a:r>
            <a:r>
              <a:rPr lang="zh-CN" altLang="en-US" sz="1800" dirty="0"/>
              <a:t>，</a:t>
            </a:r>
            <a:r>
              <a:rPr lang="zh-CN" altLang="en-US" sz="1800" b="1" dirty="0">
                <a:solidFill>
                  <a:srgbClr val="FF0000"/>
                </a:solidFill>
              </a:rPr>
              <a:t>可视化显示一模一样，但是底层数据并不相同（其实</a:t>
            </a:r>
            <a:r>
              <a:rPr lang="en-US" altLang="zh-CN" sz="1800" b="1" dirty="0">
                <a:solidFill>
                  <a:srgbClr val="FF0000"/>
                </a:solidFill>
              </a:rPr>
              <a:t>DXF</a:t>
            </a:r>
            <a:r>
              <a:rPr lang="zh-CN" altLang="en-US" sz="1800" b="1" dirty="0">
                <a:solidFill>
                  <a:srgbClr val="FF0000"/>
                </a:solidFill>
              </a:rPr>
              <a:t>、</a:t>
            </a:r>
            <a:r>
              <a:rPr lang="en-US" altLang="zh-CN" sz="1800" b="1" dirty="0">
                <a:solidFill>
                  <a:srgbClr val="FF0000"/>
                </a:solidFill>
              </a:rPr>
              <a:t>SAT</a:t>
            </a:r>
            <a:r>
              <a:rPr lang="zh-CN" altLang="en-US" sz="1800" b="1" dirty="0">
                <a:solidFill>
                  <a:srgbClr val="FF0000"/>
                </a:solidFill>
              </a:rPr>
              <a:t>，</a:t>
            </a:r>
            <a:r>
              <a:rPr lang="en-US" altLang="zh-CN" sz="1800" b="1" dirty="0">
                <a:solidFill>
                  <a:srgbClr val="FF0000"/>
                </a:solidFill>
              </a:rPr>
              <a:t>DGN</a:t>
            </a:r>
            <a:r>
              <a:rPr lang="zh-CN" altLang="en-US" sz="1800" b="1" dirty="0">
                <a:solidFill>
                  <a:srgbClr val="FF0000"/>
                </a:solidFill>
              </a:rPr>
              <a:t>、</a:t>
            </a:r>
            <a:r>
              <a:rPr lang="en-US" altLang="zh-CN" sz="1800" b="1" dirty="0">
                <a:solidFill>
                  <a:srgbClr val="FF0000"/>
                </a:solidFill>
              </a:rPr>
              <a:t>STP</a:t>
            </a:r>
            <a:r>
              <a:rPr lang="zh-CN" altLang="en-US" sz="1800" b="1" dirty="0">
                <a:solidFill>
                  <a:srgbClr val="FF0000"/>
                </a:solidFill>
              </a:rPr>
              <a:t>，</a:t>
            </a:r>
            <a:r>
              <a:rPr lang="en-US" altLang="zh-CN" sz="1800" b="1" dirty="0">
                <a:solidFill>
                  <a:srgbClr val="FF0000"/>
                </a:solidFill>
              </a:rPr>
              <a:t>IGES</a:t>
            </a:r>
            <a:r>
              <a:rPr lang="zh-CN" altLang="en-US" sz="1800" b="1" dirty="0">
                <a:solidFill>
                  <a:srgbClr val="FF0000"/>
                </a:solidFill>
              </a:rPr>
              <a:t>也有类似问题）</a:t>
            </a:r>
            <a:endParaRPr lang="en-US" altLang="zh-CN" sz="1800" b="1" dirty="0">
              <a:solidFill>
                <a:srgbClr val="FF0000"/>
              </a:solidFill>
            </a:endParaRPr>
          </a:p>
          <a:p>
            <a:pPr marL="342900" indent="-342900">
              <a:lnSpc>
                <a:spcPct val="150000"/>
              </a:lnSpc>
              <a:buFont typeface="Wingdings" panose="05000000000000000000" pitchFamily="2" charset="2"/>
              <a:buChar char="n"/>
            </a:pPr>
            <a:r>
              <a:rPr lang="zh-CN" altLang="en-US" sz="1800" b="1" dirty="0"/>
              <a:t>目前的</a:t>
            </a:r>
            <a:r>
              <a:rPr lang="en-US" altLang="zh-CN" sz="1800" b="1" dirty="0"/>
              <a:t>Smart3D</a:t>
            </a:r>
            <a:r>
              <a:rPr lang="zh-CN" altLang="en-US" sz="1800" b="1" dirty="0"/>
              <a:t>系统是基于规则驱动的，为了方便地进行规则的落地，因此</a:t>
            </a:r>
            <a:r>
              <a:rPr lang="en-US" altLang="zh-CN" sz="1800" b="1" dirty="0">
                <a:solidFill>
                  <a:srgbClr val="FF0000"/>
                </a:solidFill>
              </a:rPr>
              <a:t>Smart3D</a:t>
            </a:r>
            <a:r>
              <a:rPr lang="zh-CN" altLang="en-US" sz="1800" b="1" dirty="0">
                <a:solidFill>
                  <a:srgbClr val="FF0000"/>
                </a:solidFill>
              </a:rPr>
              <a:t>在管系设计时，干脆屏蔽了导入其他软件生成的</a:t>
            </a:r>
            <a:r>
              <a:rPr lang="en-US" altLang="zh-CN" sz="1800" b="1" dirty="0">
                <a:solidFill>
                  <a:srgbClr val="FF0000"/>
                </a:solidFill>
              </a:rPr>
              <a:t>CAD</a:t>
            </a:r>
            <a:r>
              <a:rPr lang="zh-CN" altLang="en-US" sz="1800" b="1" dirty="0">
                <a:solidFill>
                  <a:srgbClr val="FF0000"/>
                </a:solidFill>
              </a:rPr>
              <a:t>元件。（可以推论，基于规则驱动和直接导入</a:t>
            </a:r>
            <a:r>
              <a:rPr lang="en-US" altLang="zh-CN" sz="1800" b="1" dirty="0">
                <a:solidFill>
                  <a:srgbClr val="FF0000"/>
                </a:solidFill>
              </a:rPr>
              <a:t>CAD</a:t>
            </a:r>
            <a:r>
              <a:rPr lang="zh-CN" altLang="en-US" sz="1800" b="1" dirty="0">
                <a:solidFill>
                  <a:srgbClr val="FF0000"/>
                </a:solidFill>
              </a:rPr>
              <a:t>元件不能同时兼容）</a:t>
            </a:r>
          </a:p>
        </p:txBody>
      </p:sp>
    </p:spTree>
    <p:extLst>
      <p:ext uri="{BB962C8B-B14F-4D97-AF65-F5344CB8AC3E}">
        <p14:creationId xmlns:p14="http://schemas.microsoft.com/office/powerpoint/2010/main" val="1561229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研究内容及实施情况</a:t>
            </a:r>
            <a:endParaRPr lang="zh-CN" altLang="en-US" dirty="0"/>
          </a:p>
        </p:txBody>
      </p:sp>
      <p:sp>
        <p:nvSpPr>
          <p:cNvPr id="41988" name="矩形 1"/>
          <p:cNvSpPr>
            <a:spLocks noChangeArrowheads="1"/>
          </p:cNvSpPr>
          <p:nvPr/>
        </p:nvSpPr>
        <p:spPr bwMode="auto">
          <a:xfrm>
            <a:off x="304800" y="1037214"/>
            <a:ext cx="3605212" cy="402291"/>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4"/>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SzTx/>
              <a:buFontTx/>
              <a:buNone/>
            </a:pPr>
            <a:r>
              <a:rPr lang="zh-CN" altLang="en-US" sz="2000" b="1" dirty="0">
                <a:solidFill>
                  <a:schemeClr val="bg1"/>
                </a:solidFill>
                <a:latin typeface="微软雅黑" panose="020B0503020204020204" pitchFamily="34" charset="-122"/>
                <a:ea typeface="微软雅黑" panose="020B0503020204020204" pitchFamily="34" charset="-122"/>
              </a:rPr>
              <a:t>不同类型元件的</a:t>
            </a:r>
            <a:r>
              <a:rPr lang="en-US" altLang="zh-CN" sz="2000" b="1" dirty="0">
                <a:solidFill>
                  <a:schemeClr val="bg1"/>
                </a:solidFill>
                <a:latin typeface="微软雅黑" panose="020B0503020204020204" pitchFamily="34" charset="-122"/>
                <a:ea typeface="微软雅黑" panose="020B0503020204020204" pitchFamily="34" charset="-122"/>
              </a:rPr>
              <a:t>ABC</a:t>
            </a:r>
            <a:r>
              <a:rPr lang="zh-CN" altLang="en-US" sz="2000" b="1" dirty="0">
                <a:solidFill>
                  <a:schemeClr val="bg1"/>
                </a:solidFill>
                <a:latin typeface="微软雅黑" panose="020B0503020204020204" pitchFamily="34" charset="-122"/>
                <a:ea typeface="微软雅黑" panose="020B0503020204020204" pitchFamily="34" charset="-122"/>
              </a:rPr>
              <a:t>分类</a:t>
            </a:r>
            <a:endPar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nvSpPr>
        <p:spPr>
          <a:xfrm>
            <a:off x="6172200" y="1037214"/>
            <a:ext cx="2286000" cy="461665"/>
          </a:xfrm>
          <a:prstGeom prst="rect">
            <a:avLst/>
          </a:prstGeom>
          <a:noFill/>
        </p:spPr>
        <p:txBody>
          <a:bodyPr wrap="square" rtlCol="0">
            <a:spAutoFit/>
          </a:bodyPr>
          <a:lstStyle/>
          <a:p>
            <a:r>
              <a:rPr lang="zh-CN" altLang="en-US" dirty="0"/>
              <a:t>符合</a:t>
            </a:r>
            <a:r>
              <a:rPr lang="en-US" altLang="zh-CN" dirty="0"/>
              <a:t>2/8</a:t>
            </a:r>
            <a:r>
              <a:rPr lang="zh-CN" altLang="en-US" dirty="0"/>
              <a:t>定律</a:t>
            </a:r>
          </a:p>
        </p:txBody>
      </p:sp>
      <p:graphicFrame>
        <p:nvGraphicFramePr>
          <p:cNvPr id="3" name="表格 2"/>
          <p:cNvGraphicFramePr/>
          <p:nvPr>
            <p:custDataLst>
              <p:tags r:id="rId1"/>
            </p:custDataLst>
          </p:nvPr>
        </p:nvGraphicFramePr>
        <p:xfrm>
          <a:off x="1371600" y="1981200"/>
          <a:ext cx="6398895" cy="3429000"/>
        </p:xfrm>
        <a:graphic>
          <a:graphicData uri="http://schemas.openxmlformats.org/drawingml/2006/table">
            <a:tbl>
              <a:tblPr firstRow="1" bandRow="1">
                <a:tableStyleId>{5C22544A-7EE6-4342-B048-85BDC9FD1C3A}</a:tableStyleId>
              </a:tblPr>
              <a:tblGrid>
                <a:gridCol w="2132965">
                  <a:extLst>
                    <a:ext uri="{9D8B030D-6E8A-4147-A177-3AD203B41FA5}">
                      <a16:colId xmlns:a16="http://schemas.microsoft.com/office/drawing/2014/main" val="20000"/>
                    </a:ext>
                  </a:extLst>
                </a:gridCol>
                <a:gridCol w="2132965">
                  <a:extLst>
                    <a:ext uri="{9D8B030D-6E8A-4147-A177-3AD203B41FA5}">
                      <a16:colId xmlns:a16="http://schemas.microsoft.com/office/drawing/2014/main" val="20001"/>
                    </a:ext>
                  </a:extLst>
                </a:gridCol>
                <a:gridCol w="2132965">
                  <a:extLst>
                    <a:ext uri="{9D8B030D-6E8A-4147-A177-3AD203B41FA5}">
                      <a16:colId xmlns:a16="http://schemas.microsoft.com/office/drawing/2014/main" val="20002"/>
                    </a:ext>
                  </a:extLst>
                </a:gridCol>
              </a:tblGrid>
              <a:tr h="381000">
                <a:tc>
                  <a:txBody>
                    <a:bodyPr/>
                    <a:lstStyle/>
                    <a:p>
                      <a:pPr>
                        <a:buNone/>
                      </a:pPr>
                      <a:r>
                        <a:rPr lang="zh-CN" altLang="en-US">
                          <a:solidFill>
                            <a:schemeClr val="tx1"/>
                          </a:solidFill>
                        </a:rPr>
                        <a:t>元件名称</a:t>
                      </a:r>
                    </a:p>
                  </a:txBody>
                  <a:tcPr/>
                </a:tc>
                <a:tc>
                  <a:txBody>
                    <a:bodyPr/>
                    <a:lstStyle/>
                    <a:p>
                      <a:pPr>
                        <a:buNone/>
                      </a:pPr>
                      <a:r>
                        <a:rPr lang="zh-CN" altLang="en-US">
                          <a:solidFill>
                            <a:schemeClr val="tx1"/>
                          </a:solidFill>
                        </a:rPr>
                        <a:t>元件类型</a:t>
                      </a:r>
                    </a:p>
                  </a:txBody>
                  <a:tcPr/>
                </a:tc>
                <a:tc>
                  <a:txBody>
                    <a:bodyPr/>
                    <a:lstStyle/>
                    <a:p>
                      <a:pPr>
                        <a:buNone/>
                      </a:pPr>
                      <a:r>
                        <a:rPr lang="zh-CN" altLang="en-US">
                          <a:solidFill>
                            <a:schemeClr val="tx1"/>
                          </a:solidFill>
                        </a:rPr>
                        <a:t>数量</a:t>
                      </a:r>
                    </a:p>
                  </a:txBody>
                  <a:tcPr/>
                </a:tc>
                <a:extLst>
                  <a:ext uri="{0D108BD9-81ED-4DB2-BD59-A6C34878D82A}">
                    <a16:rowId xmlns:a16="http://schemas.microsoft.com/office/drawing/2014/main" val="10000"/>
                  </a:ext>
                </a:extLst>
              </a:tr>
              <a:tr h="381000">
                <a:tc>
                  <a:txBody>
                    <a:bodyPr/>
                    <a:lstStyle/>
                    <a:p>
                      <a:pPr>
                        <a:buNone/>
                      </a:pPr>
                      <a:r>
                        <a:rPr lang="zh-CN" altLang="en-US">
                          <a:solidFill>
                            <a:schemeClr val="tx1"/>
                          </a:solidFill>
                        </a:rPr>
                        <a:t>螺纹球阀</a:t>
                      </a:r>
                    </a:p>
                  </a:txBody>
                  <a:tcPr/>
                </a:tc>
                <a:tc>
                  <a:txBody>
                    <a:bodyPr/>
                    <a:lstStyle/>
                    <a:p>
                      <a:pPr>
                        <a:buNone/>
                      </a:pPr>
                      <a:r>
                        <a:rPr lang="en-US" altLang="zh-CN">
                          <a:solidFill>
                            <a:schemeClr val="tx1"/>
                          </a:solidFill>
                        </a:rPr>
                        <a:t>E54375003</a:t>
                      </a:r>
                    </a:p>
                  </a:txBody>
                  <a:tcPr/>
                </a:tc>
                <a:tc>
                  <a:txBody>
                    <a:bodyPr/>
                    <a:lstStyle/>
                    <a:p>
                      <a:pPr>
                        <a:buNone/>
                      </a:pPr>
                      <a:r>
                        <a:rPr lang="en-US" altLang="zh-CN">
                          <a:solidFill>
                            <a:schemeClr val="tx1"/>
                          </a:solidFill>
                        </a:rPr>
                        <a:t>5999</a:t>
                      </a:r>
                    </a:p>
                  </a:txBody>
                  <a:tcPr/>
                </a:tc>
                <a:extLst>
                  <a:ext uri="{0D108BD9-81ED-4DB2-BD59-A6C34878D82A}">
                    <a16:rowId xmlns:a16="http://schemas.microsoft.com/office/drawing/2014/main" val="10001"/>
                  </a:ext>
                </a:extLst>
              </a:tr>
              <a:tr h="381000">
                <a:tc>
                  <a:txBody>
                    <a:bodyPr/>
                    <a:lstStyle/>
                    <a:p>
                      <a:pPr>
                        <a:buNone/>
                      </a:pPr>
                      <a:r>
                        <a:rPr lang="zh-CN" altLang="en-US">
                          <a:solidFill>
                            <a:schemeClr val="tx1"/>
                          </a:solidFill>
                        </a:rPr>
                        <a:t>截止阀</a:t>
                      </a:r>
                    </a:p>
                  </a:txBody>
                  <a:tcPr/>
                </a:tc>
                <a:tc>
                  <a:txBody>
                    <a:bodyPr/>
                    <a:lstStyle/>
                    <a:p>
                      <a:pPr>
                        <a:buNone/>
                      </a:pPr>
                      <a:r>
                        <a:rPr lang="en-US" altLang="zh-CN">
                          <a:solidFill>
                            <a:schemeClr val="tx1"/>
                          </a:solidFill>
                        </a:rPr>
                        <a:t>E54011002</a:t>
                      </a:r>
                    </a:p>
                  </a:txBody>
                  <a:tcPr/>
                </a:tc>
                <a:tc>
                  <a:txBody>
                    <a:bodyPr/>
                    <a:lstStyle/>
                    <a:p>
                      <a:pPr>
                        <a:buNone/>
                      </a:pPr>
                      <a:r>
                        <a:rPr lang="en-US" altLang="zh-CN">
                          <a:solidFill>
                            <a:schemeClr val="tx1"/>
                          </a:solidFill>
                        </a:rPr>
                        <a:t>1061</a:t>
                      </a:r>
                    </a:p>
                  </a:txBody>
                  <a:tcPr/>
                </a:tc>
                <a:extLst>
                  <a:ext uri="{0D108BD9-81ED-4DB2-BD59-A6C34878D82A}">
                    <a16:rowId xmlns:a16="http://schemas.microsoft.com/office/drawing/2014/main" val="10002"/>
                  </a:ext>
                </a:extLst>
              </a:tr>
              <a:tr h="381000">
                <a:tc>
                  <a:txBody>
                    <a:bodyPr/>
                    <a:lstStyle/>
                    <a:p>
                      <a:pPr>
                        <a:buNone/>
                      </a:pPr>
                      <a:r>
                        <a:rPr lang="zh-CN" altLang="en-US">
                          <a:solidFill>
                            <a:schemeClr val="tx1"/>
                          </a:solidFill>
                        </a:rPr>
                        <a:t>直角阀</a:t>
                      </a:r>
                    </a:p>
                  </a:txBody>
                  <a:tcPr/>
                </a:tc>
                <a:tc>
                  <a:txBody>
                    <a:bodyPr/>
                    <a:lstStyle/>
                    <a:p>
                      <a:pPr>
                        <a:buNone/>
                      </a:pPr>
                      <a:r>
                        <a:rPr lang="en-US" altLang="zh-CN">
                          <a:solidFill>
                            <a:schemeClr val="tx1"/>
                          </a:solidFill>
                        </a:rPr>
                        <a:t>E54578002</a:t>
                      </a:r>
                    </a:p>
                  </a:txBody>
                  <a:tcPr/>
                </a:tc>
                <a:tc>
                  <a:txBody>
                    <a:bodyPr/>
                    <a:lstStyle/>
                    <a:p>
                      <a:pPr>
                        <a:buNone/>
                      </a:pPr>
                      <a:r>
                        <a:rPr lang="en-US" altLang="zh-CN">
                          <a:solidFill>
                            <a:schemeClr val="tx1"/>
                          </a:solidFill>
                        </a:rPr>
                        <a:t>719</a:t>
                      </a:r>
                    </a:p>
                  </a:txBody>
                  <a:tcPr/>
                </a:tc>
                <a:extLst>
                  <a:ext uri="{0D108BD9-81ED-4DB2-BD59-A6C34878D82A}">
                    <a16:rowId xmlns:a16="http://schemas.microsoft.com/office/drawing/2014/main" val="10003"/>
                  </a:ext>
                </a:extLst>
              </a:tr>
              <a:tr h="381000">
                <a:tc>
                  <a:txBody>
                    <a:bodyPr/>
                    <a:lstStyle/>
                    <a:p>
                      <a:pPr>
                        <a:buNone/>
                      </a:pPr>
                      <a:r>
                        <a:rPr lang="zh-CN" altLang="en-US">
                          <a:solidFill>
                            <a:schemeClr val="tx1"/>
                          </a:solidFill>
                        </a:rPr>
                        <a:t>压力表阀</a:t>
                      </a:r>
                    </a:p>
                  </a:txBody>
                  <a:tcPr/>
                </a:tc>
                <a:tc>
                  <a:txBody>
                    <a:bodyPr/>
                    <a:lstStyle/>
                    <a:p>
                      <a:pPr>
                        <a:buNone/>
                      </a:pPr>
                      <a:r>
                        <a:rPr lang="en-US" altLang="zh-CN">
                          <a:solidFill>
                            <a:schemeClr val="tx1"/>
                          </a:solidFill>
                        </a:rPr>
                        <a:t>E54032001</a:t>
                      </a:r>
                    </a:p>
                  </a:txBody>
                  <a:tcPr/>
                </a:tc>
                <a:tc>
                  <a:txBody>
                    <a:bodyPr/>
                    <a:lstStyle/>
                    <a:p>
                      <a:pPr>
                        <a:buNone/>
                      </a:pPr>
                      <a:r>
                        <a:rPr lang="en-US" altLang="zh-CN">
                          <a:solidFill>
                            <a:schemeClr val="tx1"/>
                          </a:solidFill>
                        </a:rPr>
                        <a:t>340</a:t>
                      </a:r>
                    </a:p>
                  </a:txBody>
                  <a:tcPr/>
                </a:tc>
                <a:extLst>
                  <a:ext uri="{0D108BD9-81ED-4DB2-BD59-A6C34878D82A}">
                    <a16:rowId xmlns:a16="http://schemas.microsoft.com/office/drawing/2014/main" val="10004"/>
                  </a:ext>
                </a:extLst>
              </a:tr>
              <a:tr h="381000">
                <a:tc>
                  <a:txBody>
                    <a:bodyPr/>
                    <a:lstStyle/>
                    <a:p>
                      <a:pPr>
                        <a:buNone/>
                      </a:pPr>
                      <a:r>
                        <a:rPr lang="zh-CN" altLang="en-US">
                          <a:solidFill>
                            <a:schemeClr val="tx1"/>
                          </a:solidFill>
                        </a:rPr>
                        <a:t>平衡阀</a:t>
                      </a:r>
                    </a:p>
                  </a:txBody>
                  <a:tcPr/>
                </a:tc>
                <a:tc>
                  <a:txBody>
                    <a:bodyPr/>
                    <a:lstStyle/>
                    <a:p>
                      <a:pPr>
                        <a:buNone/>
                      </a:pPr>
                      <a:r>
                        <a:rPr lang="en-US" altLang="zh-CN">
                          <a:solidFill>
                            <a:schemeClr val="tx1"/>
                          </a:solidFill>
                        </a:rPr>
                        <a:t>E54031001</a:t>
                      </a:r>
                    </a:p>
                  </a:txBody>
                  <a:tcPr/>
                </a:tc>
                <a:tc>
                  <a:txBody>
                    <a:bodyPr/>
                    <a:lstStyle/>
                    <a:p>
                      <a:pPr>
                        <a:buNone/>
                      </a:pPr>
                      <a:r>
                        <a:rPr lang="en-US" altLang="zh-CN">
                          <a:solidFill>
                            <a:schemeClr val="tx1"/>
                          </a:solidFill>
                        </a:rPr>
                        <a:t>299</a:t>
                      </a:r>
                    </a:p>
                  </a:txBody>
                  <a:tcPr/>
                </a:tc>
                <a:extLst>
                  <a:ext uri="{0D108BD9-81ED-4DB2-BD59-A6C34878D82A}">
                    <a16:rowId xmlns:a16="http://schemas.microsoft.com/office/drawing/2014/main" val="10005"/>
                  </a:ext>
                </a:extLst>
              </a:tr>
              <a:tr h="381000">
                <a:tc>
                  <a:txBody>
                    <a:bodyPr/>
                    <a:lstStyle/>
                    <a:p>
                      <a:pPr>
                        <a:buNone/>
                      </a:pPr>
                      <a:r>
                        <a:rPr lang="zh-CN" altLang="en-US">
                          <a:solidFill>
                            <a:schemeClr val="tx1"/>
                          </a:solidFill>
                        </a:rPr>
                        <a:t>止回装置</a:t>
                      </a:r>
                    </a:p>
                  </a:txBody>
                  <a:tcPr/>
                </a:tc>
                <a:tc>
                  <a:txBody>
                    <a:bodyPr/>
                    <a:lstStyle/>
                    <a:p>
                      <a:pPr>
                        <a:buNone/>
                      </a:pPr>
                      <a:r>
                        <a:rPr lang="en-US" altLang="zh-CN">
                          <a:solidFill>
                            <a:schemeClr val="tx1"/>
                          </a:solidFill>
                        </a:rPr>
                        <a:t>E54563001</a:t>
                      </a:r>
                    </a:p>
                  </a:txBody>
                  <a:tcPr/>
                </a:tc>
                <a:tc>
                  <a:txBody>
                    <a:bodyPr/>
                    <a:lstStyle/>
                    <a:p>
                      <a:pPr>
                        <a:buNone/>
                      </a:pPr>
                      <a:r>
                        <a:rPr lang="en-US" altLang="zh-CN">
                          <a:solidFill>
                            <a:schemeClr val="tx1"/>
                          </a:solidFill>
                        </a:rPr>
                        <a:t>240</a:t>
                      </a:r>
                    </a:p>
                  </a:txBody>
                  <a:tcPr/>
                </a:tc>
                <a:extLst>
                  <a:ext uri="{0D108BD9-81ED-4DB2-BD59-A6C34878D82A}">
                    <a16:rowId xmlns:a16="http://schemas.microsoft.com/office/drawing/2014/main" val="10006"/>
                  </a:ext>
                </a:extLst>
              </a:tr>
              <a:tr h="381000">
                <a:tc>
                  <a:txBody>
                    <a:bodyPr/>
                    <a:lstStyle/>
                    <a:p>
                      <a:pPr>
                        <a:buNone/>
                      </a:pPr>
                      <a:r>
                        <a:rPr lang="zh-CN" altLang="en-US">
                          <a:solidFill>
                            <a:schemeClr val="tx1"/>
                          </a:solidFill>
                        </a:rPr>
                        <a:t>球阀</a:t>
                      </a:r>
                    </a:p>
                  </a:txBody>
                  <a:tcPr/>
                </a:tc>
                <a:tc>
                  <a:txBody>
                    <a:bodyPr/>
                    <a:lstStyle/>
                    <a:p>
                      <a:pPr>
                        <a:buNone/>
                      </a:pPr>
                      <a:r>
                        <a:rPr lang="en-US" altLang="zh-CN">
                          <a:solidFill>
                            <a:schemeClr val="tx1"/>
                          </a:solidFill>
                        </a:rPr>
                        <a:t>E54275002</a:t>
                      </a:r>
                    </a:p>
                  </a:txBody>
                  <a:tcPr/>
                </a:tc>
                <a:tc>
                  <a:txBody>
                    <a:bodyPr/>
                    <a:lstStyle/>
                    <a:p>
                      <a:pPr>
                        <a:buNone/>
                      </a:pPr>
                      <a:r>
                        <a:rPr lang="en-US" altLang="zh-CN">
                          <a:solidFill>
                            <a:schemeClr val="tx1"/>
                          </a:solidFill>
                        </a:rPr>
                        <a:t>179</a:t>
                      </a:r>
                    </a:p>
                  </a:txBody>
                  <a:tcPr/>
                </a:tc>
                <a:extLst>
                  <a:ext uri="{0D108BD9-81ED-4DB2-BD59-A6C34878D82A}">
                    <a16:rowId xmlns:a16="http://schemas.microsoft.com/office/drawing/2014/main" val="10007"/>
                  </a:ext>
                </a:extLst>
              </a:tr>
              <a:tr h="381000">
                <a:tc>
                  <a:txBody>
                    <a:bodyPr/>
                    <a:lstStyle/>
                    <a:p>
                      <a:pPr>
                        <a:buNone/>
                      </a:pPr>
                      <a:r>
                        <a:rPr lang="zh-CN" altLang="en-US">
                          <a:solidFill>
                            <a:schemeClr val="tx1"/>
                          </a:solidFill>
                        </a:rPr>
                        <a:t>隔膜阀</a:t>
                      </a:r>
                    </a:p>
                  </a:txBody>
                  <a:tcPr/>
                </a:tc>
                <a:tc>
                  <a:txBody>
                    <a:bodyPr/>
                    <a:lstStyle/>
                    <a:p>
                      <a:pPr>
                        <a:buNone/>
                      </a:pPr>
                      <a:r>
                        <a:rPr lang="en-US" altLang="zh-CN">
                          <a:solidFill>
                            <a:schemeClr val="tx1"/>
                          </a:solidFill>
                        </a:rPr>
                        <a:t>E54000069</a:t>
                      </a:r>
                    </a:p>
                  </a:txBody>
                  <a:tcPr/>
                </a:tc>
                <a:tc>
                  <a:txBody>
                    <a:bodyPr/>
                    <a:lstStyle/>
                    <a:p>
                      <a:pPr>
                        <a:buNone/>
                      </a:pPr>
                      <a:r>
                        <a:rPr lang="en-US" altLang="zh-CN">
                          <a:solidFill>
                            <a:schemeClr val="tx1"/>
                          </a:solidFill>
                        </a:rPr>
                        <a:t>142</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研究内容及实施情况</a:t>
            </a:r>
            <a:endParaRPr lang="zh-CN" altLang="en-US" dirty="0"/>
          </a:p>
        </p:txBody>
      </p:sp>
      <p:sp>
        <p:nvSpPr>
          <p:cNvPr id="41988" name="矩形 1"/>
          <p:cNvSpPr>
            <a:spLocks noChangeArrowheads="1"/>
          </p:cNvSpPr>
          <p:nvPr/>
        </p:nvSpPr>
        <p:spPr bwMode="auto">
          <a:xfrm>
            <a:off x="304800" y="1037214"/>
            <a:ext cx="3605212" cy="402291"/>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3"/>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SzTx/>
              <a:buFontTx/>
              <a:buNone/>
            </a:pPr>
            <a:r>
              <a:rPr lang="zh-CN" altLang="en-US" sz="2000" b="1" dirty="0">
                <a:solidFill>
                  <a:schemeClr val="bg1"/>
                </a:solidFill>
                <a:latin typeface="微软雅黑" panose="020B0503020204020204" pitchFamily="34" charset="-122"/>
                <a:ea typeface="微软雅黑" panose="020B0503020204020204" pitchFamily="34" charset="-122"/>
              </a:rPr>
              <a:t>元件构建的顺序规划</a:t>
            </a:r>
            <a:endPar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nvSpPr>
        <p:spPr>
          <a:xfrm>
            <a:off x="6172200" y="1037214"/>
            <a:ext cx="2286000" cy="461665"/>
          </a:xfrm>
          <a:prstGeom prst="rect">
            <a:avLst/>
          </a:prstGeom>
          <a:noFill/>
        </p:spPr>
        <p:txBody>
          <a:bodyPr wrap="square" rtlCol="0">
            <a:spAutoFit/>
          </a:bodyPr>
          <a:lstStyle/>
          <a:p>
            <a:r>
              <a:rPr lang="zh-CN" altLang="en-US" dirty="0"/>
              <a:t>符合</a:t>
            </a:r>
            <a:r>
              <a:rPr lang="en-US" altLang="zh-CN" dirty="0"/>
              <a:t>2/8</a:t>
            </a:r>
            <a:r>
              <a:rPr lang="zh-CN" altLang="en-US" dirty="0"/>
              <a:t>定律</a:t>
            </a:r>
          </a:p>
        </p:txBody>
      </p:sp>
      <p:sp>
        <p:nvSpPr>
          <p:cNvPr id="7" name="文本框 2"/>
          <p:cNvSpPr txBox="1">
            <a:spLocks noChangeArrowheads="1"/>
          </p:cNvSpPr>
          <p:nvPr/>
        </p:nvSpPr>
        <p:spPr bwMode="auto">
          <a:xfrm>
            <a:off x="346215" y="1752600"/>
            <a:ext cx="7883385" cy="1846146"/>
          </a:xfrm>
          <a:prstGeom prst="rect">
            <a:avLst/>
          </a:prstGeom>
          <a:solidFill>
            <a:schemeClr val="bg2">
              <a:lumMod val="20000"/>
              <a:lumOff val="80000"/>
            </a:schemeClr>
          </a:solidFill>
          <a:ln>
            <a:noFill/>
          </a:ln>
        </p:spPr>
        <p:txBody>
          <a:bodyPr wrap="square">
            <a:spAutoFit/>
          </a:bodyPr>
          <a:lstStyle>
            <a:lvl1pPr indent="457200">
              <a:lnSpc>
                <a:spcPct val="110000"/>
              </a:lnSpc>
              <a:spcBef>
                <a:spcPct val="20000"/>
              </a:spcBef>
              <a:buSzPct val="120000"/>
              <a:buBlip>
                <a:blip r:embed="rId3"/>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200000"/>
              </a:lnSpc>
              <a:spcBef>
                <a:spcPct val="0"/>
              </a:spcBef>
              <a:buSzTx/>
              <a:buFont typeface="Wingdings" panose="05000000000000000000" pitchFamily="2" charset="2"/>
              <a:buChar char="n"/>
            </a:pPr>
            <a:r>
              <a:rPr lang="zh-CN" altLang="en-US" sz="2000" dirty="0">
                <a:solidFill>
                  <a:srgbClr val="003570"/>
                </a:solidFill>
                <a:latin typeface="微软雅黑" panose="020B0503020204020204" pitchFamily="34" charset="-122"/>
                <a:ea typeface="微软雅黑" panose="020B0503020204020204" pitchFamily="34" charset="-122"/>
              </a:rPr>
              <a:t>先从</a:t>
            </a:r>
            <a:r>
              <a:rPr lang="en-US" altLang="zh-CN" sz="2000" dirty="0">
                <a:solidFill>
                  <a:srgbClr val="003570"/>
                </a:solidFill>
                <a:latin typeface="微软雅黑" panose="020B0503020204020204" pitchFamily="34" charset="-122"/>
                <a:ea typeface="微软雅黑" panose="020B0503020204020204" pitchFamily="34" charset="-122"/>
              </a:rPr>
              <a:t>A</a:t>
            </a:r>
            <a:r>
              <a:rPr lang="zh-CN" altLang="en-US" sz="2000" dirty="0">
                <a:solidFill>
                  <a:srgbClr val="003570"/>
                </a:solidFill>
                <a:latin typeface="微软雅黑" panose="020B0503020204020204" pitchFamily="34" charset="-122"/>
                <a:ea typeface="微软雅黑" panose="020B0503020204020204" pitchFamily="34" charset="-122"/>
              </a:rPr>
              <a:t>类开始</a:t>
            </a:r>
            <a:endParaRPr lang="en-US" altLang="zh-CN" sz="2000" dirty="0">
              <a:solidFill>
                <a:srgbClr val="003570"/>
              </a:solidFill>
              <a:latin typeface="微软雅黑" panose="020B0503020204020204" pitchFamily="34" charset="-122"/>
              <a:ea typeface="微软雅黑" panose="020B0503020204020204" pitchFamily="34" charset="-122"/>
            </a:endParaRPr>
          </a:p>
          <a:p>
            <a:pPr algn="just">
              <a:lnSpc>
                <a:spcPct val="200000"/>
              </a:lnSpc>
              <a:spcBef>
                <a:spcPct val="0"/>
              </a:spcBef>
              <a:buSzTx/>
              <a:buFont typeface="Wingdings" panose="05000000000000000000" pitchFamily="2" charset="2"/>
              <a:buChar char="n"/>
            </a:pPr>
            <a:r>
              <a:rPr lang="zh-CN" altLang="en-US" sz="2000" dirty="0">
                <a:solidFill>
                  <a:srgbClr val="003570"/>
                </a:solidFill>
                <a:latin typeface="微软雅黑" panose="020B0503020204020204" pitchFamily="34" charset="-122"/>
                <a:ea typeface="微软雅黑" panose="020B0503020204020204" pitchFamily="34" charset="-122"/>
              </a:rPr>
              <a:t>兼顾</a:t>
            </a:r>
            <a:r>
              <a:rPr lang="en-US" altLang="zh-CN" sz="2000" dirty="0">
                <a:solidFill>
                  <a:srgbClr val="003570"/>
                </a:solidFill>
                <a:latin typeface="微软雅黑" panose="020B0503020204020204" pitchFamily="34" charset="-122"/>
                <a:ea typeface="微软雅黑" panose="020B0503020204020204" pitchFamily="34" charset="-122"/>
              </a:rPr>
              <a:t>B</a:t>
            </a:r>
            <a:r>
              <a:rPr lang="zh-CN" altLang="en-US" sz="2000" dirty="0">
                <a:solidFill>
                  <a:srgbClr val="003570"/>
                </a:solidFill>
                <a:latin typeface="微软雅黑" panose="020B0503020204020204" pitchFamily="34" charset="-122"/>
                <a:ea typeface="微软雅黑" panose="020B0503020204020204" pitchFamily="34" charset="-122"/>
              </a:rPr>
              <a:t>类</a:t>
            </a:r>
            <a:endParaRPr lang="en-US" altLang="zh-CN" sz="2000" dirty="0">
              <a:solidFill>
                <a:srgbClr val="003570"/>
              </a:solidFill>
              <a:latin typeface="微软雅黑" panose="020B0503020204020204" pitchFamily="34" charset="-122"/>
              <a:ea typeface="微软雅黑" panose="020B0503020204020204" pitchFamily="34" charset="-122"/>
            </a:endParaRPr>
          </a:p>
          <a:p>
            <a:pPr algn="just">
              <a:lnSpc>
                <a:spcPct val="200000"/>
              </a:lnSpc>
              <a:spcBef>
                <a:spcPct val="0"/>
              </a:spcBef>
              <a:buSzTx/>
              <a:buFont typeface="Wingdings" panose="05000000000000000000" pitchFamily="2" charset="2"/>
              <a:buChar char="n"/>
            </a:pPr>
            <a:r>
              <a:rPr lang="en-US" altLang="zh-CN" sz="2000" dirty="0">
                <a:solidFill>
                  <a:srgbClr val="003570"/>
                </a:solidFill>
                <a:latin typeface="微软雅黑" panose="020B0503020204020204" pitchFamily="34" charset="-122"/>
                <a:ea typeface="微软雅黑" panose="020B0503020204020204" pitchFamily="34" charset="-122"/>
              </a:rPr>
              <a:t>C</a:t>
            </a:r>
            <a:r>
              <a:rPr lang="zh-CN" altLang="en-US" sz="2000" dirty="0">
                <a:solidFill>
                  <a:srgbClr val="003570"/>
                </a:solidFill>
                <a:latin typeface="微软雅黑" panose="020B0503020204020204" pitchFamily="34" charset="-122"/>
                <a:ea typeface="微软雅黑" panose="020B0503020204020204" pitchFamily="34" charset="-122"/>
              </a:rPr>
              <a:t>类在设计过程中遇到时再考虑</a:t>
            </a:r>
            <a:endParaRPr lang="en-US" altLang="zh-CN" sz="2000" dirty="0">
              <a:solidFill>
                <a:srgbClr val="003570"/>
              </a:solidFill>
              <a:latin typeface="微软雅黑" panose="020B0503020204020204" pitchFamily="34" charset="-122"/>
              <a:ea typeface="微软雅黑" panose="020B0503020204020204" pitchFamily="34" charset="-122"/>
            </a:endParaRPr>
          </a:p>
        </p:txBody>
      </p:sp>
      <p:sp>
        <p:nvSpPr>
          <p:cNvPr id="4" name="箭头: 右 3"/>
          <p:cNvSpPr/>
          <p:nvPr/>
        </p:nvSpPr>
        <p:spPr bwMode="auto">
          <a:xfrm rot="5400000">
            <a:off x="3906907" y="3810000"/>
            <a:ext cx="762000" cy="838200"/>
          </a:xfrm>
          <a:prstGeom prst="rightArrow">
            <a:avLst/>
          </a:pr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p:txBody>
      </p:sp>
      <p:sp>
        <p:nvSpPr>
          <p:cNvPr id="5" name="文本框 4"/>
          <p:cNvSpPr txBox="1"/>
          <p:nvPr/>
        </p:nvSpPr>
        <p:spPr>
          <a:xfrm>
            <a:off x="346215" y="4610100"/>
            <a:ext cx="7883385" cy="461665"/>
          </a:xfrm>
          <a:prstGeom prst="rect">
            <a:avLst/>
          </a:prstGeom>
          <a:solidFill>
            <a:srgbClr val="FFFF00"/>
          </a:solidFill>
        </p:spPr>
        <p:txBody>
          <a:bodyPr wrap="square" rtlCol="0">
            <a:spAutoFit/>
          </a:bodyPr>
          <a:lstStyle/>
          <a:p>
            <a:pPr algn="ctr"/>
            <a:r>
              <a:rPr lang="zh-CN" altLang="en-US" dirty="0"/>
              <a:t>元件模板编辑器的软件架构必须有良好的可扩展性</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研究内容及实施情况</a:t>
            </a:r>
            <a:endParaRPr lang="zh-CN" altLang="en-US" dirty="0"/>
          </a:p>
        </p:txBody>
      </p:sp>
      <p:sp>
        <p:nvSpPr>
          <p:cNvPr id="41988" name="矩形 1"/>
          <p:cNvSpPr>
            <a:spLocks noChangeArrowheads="1"/>
          </p:cNvSpPr>
          <p:nvPr/>
        </p:nvSpPr>
        <p:spPr bwMode="auto">
          <a:xfrm>
            <a:off x="304800" y="1025929"/>
            <a:ext cx="3605212" cy="424861"/>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3"/>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ts val="2800"/>
              </a:lnSpc>
              <a:spcBef>
                <a:spcPct val="0"/>
              </a:spcBef>
              <a:buSzTx/>
              <a:buNone/>
            </a:pPr>
            <a:r>
              <a:rPr lang="zh-CN" altLang="en-US" sz="2000" b="1" dirty="0">
                <a:solidFill>
                  <a:schemeClr val="bg1"/>
                </a:solidFill>
                <a:latin typeface="微软雅黑" panose="020B0503020204020204" pitchFamily="34" charset="-122"/>
                <a:ea typeface="微软雅黑" panose="020B0503020204020204" pitchFamily="34" charset="-122"/>
              </a:rPr>
              <a:t>信息模型的数据格式定义</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04800" y="1600200"/>
            <a:ext cx="8382000" cy="1200329"/>
          </a:xfrm>
          <a:prstGeom prst="rect">
            <a:avLst/>
          </a:prstGeom>
          <a:noFill/>
        </p:spPr>
        <p:txBody>
          <a:bodyPr wrap="square" rtlCol="0">
            <a:spAutoFit/>
          </a:bodyPr>
          <a:lstStyle/>
          <a:p>
            <a:r>
              <a:rPr lang="zh-CN" altLang="en-US" dirty="0"/>
              <a:t>管系的本体模型与建筑物的基本相同，</a:t>
            </a:r>
            <a:endParaRPr lang="en-US" altLang="zh-CN" dirty="0"/>
          </a:p>
          <a:p>
            <a:r>
              <a:rPr lang="zh-CN" altLang="en-US" dirty="0"/>
              <a:t>借鉴</a:t>
            </a:r>
            <a:r>
              <a:rPr lang="en-US" altLang="zh-CN" dirty="0">
                <a:hlinkClick r:id="rId4">
                  <a:extLst>
                    <a:ext uri="{A12FA001-AC4F-418D-AE19-62706E023703}">
                      <ahyp:hlinkClr xmlns:ahyp="http://schemas.microsoft.com/office/drawing/2018/hyperlinkcolor" val="tx"/>
                    </a:ext>
                  </a:extLst>
                </a:hlinkClick>
              </a:rPr>
              <a:t>ISO 16739-1:2018 - Industry Foundation Classes (</a:t>
            </a:r>
            <a:r>
              <a:rPr lang="en-US" altLang="zh-CN" dirty="0">
                <a:solidFill>
                  <a:srgbClr val="FF0000"/>
                </a:solidFill>
                <a:hlinkClick r:id="rId4">
                  <a:extLst>
                    <a:ext uri="{A12FA001-AC4F-418D-AE19-62706E023703}">
                      <ahyp:hlinkClr xmlns:ahyp="http://schemas.microsoft.com/office/drawing/2018/hyperlinkcolor" val="tx"/>
                    </a:ext>
                  </a:extLst>
                </a:hlinkClick>
              </a:rPr>
              <a:t>IFC</a:t>
            </a:r>
            <a:r>
              <a:rPr lang="en-US" altLang="zh-CN" dirty="0">
                <a:hlinkClick r:id="rId4">
                  <a:extLst>
                    <a:ext uri="{A12FA001-AC4F-418D-AE19-62706E023703}">
                      <ahyp:hlinkClr xmlns:ahyp="http://schemas.microsoft.com/office/drawing/2018/hyperlinkcolor" val="tx"/>
                    </a:ext>
                  </a:extLst>
                </a:hlinkClick>
              </a:rPr>
              <a:t>) </a:t>
            </a:r>
          </a:p>
          <a:p>
            <a:endParaRPr lang="zh-CN" altLang="en-US" dirty="0"/>
          </a:p>
        </p:txBody>
      </p:sp>
      <p:graphicFrame>
        <p:nvGraphicFramePr>
          <p:cNvPr id="6" name="表格 5">
            <a:extLst>
              <a:ext uri="{FF2B5EF4-FFF2-40B4-BE49-F238E27FC236}">
                <a16:creationId xmlns:a16="http://schemas.microsoft.com/office/drawing/2014/main" id="{F6553775-6B6F-4A8B-9ACC-BD03188212E6}"/>
              </a:ext>
            </a:extLst>
          </p:cNvPr>
          <p:cNvGraphicFramePr>
            <a:graphicFrameLocks noGrp="1"/>
          </p:cNvGraphicFramePr>
          <p:nvPr>
            <p:extLst>
              <p:ext uri="{D42A27DB-BD31-4B8C-83A1-F6EECF244321}">
                <p14:modId xmlns:p14="http://schemas.microsoft.com/office/powerpoint/2010/main" val="200972110"/>
              </p:ext>
            </p:extLst>
          </p:nvPr>
        </p:nvGraphicFramePr>
        <p:xfrm>
          <a:off x="546506" y="3048000"/>
          <a:ext cx="7848600" cy="3041574"/>
        </p:xfrm>
        <a:graphic>
          <a:graphicData uri="http://schemas.openxmlformats.org/drawingml/2006/table">
            <a:tbl>
              <a:tblPr firstRow="1" firstCol="1" bandRow="1">
                <a:tableStyleId>{5C22544A-7EE6-4342-B048-85BDC9FD1C3A}</a:tableStyleId>
              </a:tblPr>
              <a:tblGrid>
                <a:gridCol w="4543926">
                  <a:extLst>
                    <a:ext uri="{9D8B030D-6E8A-4147-A177-3AD203B41FA5}">
                      <a16:colId xmlns:a16="http://schemas.microsoft.com/office/drawing/2014/main" val="4164814260"/>
                    </a:ext>
                  </a:extLst>
                </a:gridCol>
                <a:gridCol w="3304674">
                  <a:extLst>
                    <a:ext uri="{9D8B030D-6E8A-4147-A177-3AD203B41FA5}">
                      <a16:colId xmlns:a16="http://schemas.microsoft.com/office/drawing/2014/main" val="2044457536"/>
                    </a:ext>
                  </a:extLst>
                </a:gridCol>
              </a:tblGrid>
              <a:tr h="297934">
                <a:tc>
                  <a:txBody>
                    <a:bodyPr/>
                    <a:lstStyle/>
                    <a:p>
                      <a:pPr algn="ctr">
                        <a:spcAft>
                          <a:spcPts val="0"/>
                        </a:spcAft>
                      </a:pPr>
                      <a:r>
                        <a:rPr lang="zh-CN" sz="1600" kern="100">
                          <a:solidFill>
                            <a:srgbClr val="0070C0"/>
                          </a:solidFill>
                          <a:effectLst/>
                        </a:rPr>
                        <a:t>概念（类）</a:t>
                      </a:r>
                      <a:endParaRPr lang="zh-CN" sz="1600" kern="10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100" dirty="0">
                          <a:solidFill>
                            <a:srgbClr val="0070C0"/>
                          </a:solidFill>
                          <a:effectLst/>
                        </a:rPr>
                        <a:t>举例</a:t>
                      </a:r>
                      <a:endParaRPr lang="zh-CN" sz="1600"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31854427"/>
                  </a:ext>
                </a:extLst>
              </a:tr>
              <a:tr h="347594">
                <a:tc>
                  <a:txBody>
                    <a:bodyPr/>
                    <a:lstStyle/>
                    <a:p>
                      <a:pPr algn="just">
                        <a:spcAft>
                          <a:spcPts val="0"/>
                        </a:spcAft>
                      </a:pPr>
                      <a:r>
                        <a:rPr lang="en-US" sz="1400" kern="100" dirty="0">
                          <a:solidFill>
                            <a:schemeClr val="tx1"/>
                          </a:solidFill>
                          <a:effectLst/>
                        </a:rPr>
                        <a:t>Distribution Chamber</a:t>
                      </a:r>
                      <a:endParaRPr lang="zh-CN"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en-US" sz="1400" b="1" kern="100" dirty="0">
                          <a:solidFill>
                            <a:schemeClr val="tx1"/>
                          </a:solidFill>
                          <a:effectLst/>
                          <a:latin typeface="+mn-ea"/>
                          <a:ea typeface="+mn-ea"/>
                          <a:cs typeface="Times New Roman" panose="02020603050405020304" pitchFamily="18" charset="0"/>
                        </a:rPr>
                        <a:t>管道支架</a:t>
                      </a:r>
                      <a:endParaRPr lang="zh-CN" sz="1400" b="1" kern="100" dirty="0">
                        <a:solidFill>
                          <a:schemeClr val="tx1"/>
                        </a:solidFill>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4080548676"/>
                  </a:ext>
                </a:extLst>
              </a:tr>
              <a:tr h="304138">
                <a:tc>
                  <a:txBody>
                    <a:bodyPr/>
                    <a:lstStyle/>
                    <a:p>
                      <a:pPr algn="just">
                        <a:spcAft>
                          <a:spcPts val="0"/>
                        </a:spcAft>
                      </a:pPr>
                      <a:r>
                        <a:rPr lang="en-US" sz="1400" kern="100" dirty="0">
                          <a:solidFill>
                            <a:schemeClr val="tx1"/>
                          </a:solidFill>
                          <a:effectLst/>
                        </a:rPr>
                        <a:t>Flow Storage Device</a:t>
                      </a:r>
                      <a:endParaRPr lang="zh-CN"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b="1" kern="100" dirty="0">
                          <a:solidFill>
                            <a:schemeClr val="tx1"/>
                          </a:solidFill>
                          <a:effectLst/>
                          <a:latin typeface="+mn-ea"/>
                          <a:ea typeface="+mn-ea"/>
                        </a:rPr>
                        <a:t>封闭式蓄水池</a:t>
                      </a:r>
                      <a:endParaRPr lang="zh-CN" sz="1400" b="1" kern="100" dirty="0">
                        <a:solidFill>
                          <a:schemeClr val="tx1"/>
                        </a:solidFill>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816575889"/>
                  </a:ext>
                </a:extLst>
              </a:tr>
              <a:tr h="273120">
                <a:tc>
                  <a:txBody>
                    <a:bodyPr/>
                    <a:lstStyle/>
                    <a:p>
                      <a:pPr algn="just">
                        <a:spcAft>
                          <a:spcPts val="0"/>
                        </a:spcAft>
                      </a:pPr>
                      <a:r>
                        <a:rPr lang="en-US" sz="1400" kern="100" dirty="0">
                          <a:solidFill>
                            <a:schemeClr val="tx1"/>
                          </a:solidFill>
                          <a:effectLst/>
                        </a:rPr>
                        <a:t>Energy Conversion Device</a:t>
                      </a:r>
                      <a:endParaRPr lang="zh-CN"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b="1" kern="100" dirty="0">
                          <a:solidFill>
                            <a:schemeClr val="tx1"/>
                          </a:solidFill>
                          <a:effectLst/>
                          <a:latin typeface="+mn-ea"/>
                          <a:ea typeface="+mn-ea"/>
                        </a:rPr>
                        <a:t>加热器、冷凝器</a:t>
                      </a:r>
                      <a:endParaRPr lang="zh-CN" sz="1400" b="1" kern="100" dirty="0">
                        <a:solidFill>
                          <a:schemeClr val="tx1"/>
                        </a:solidFill>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1372496259"/>
                  </a:ext>
                </a:extLst>
              </a:tr>
              <a:tr h="279313">
                <a:tc>
                  <a:txBody>
                    <a:bodyPr/>
                    <a:lstStyle/>
                    <a:p>
                      <a:pPr algn="just">
                        <a:spcAft>
                          <a:spcPts val="0"/>
                        </a:spcAft>
                      </a:pPr>
                      <a:r>
                        <a:rPr lang="en-US" sz="1400" kern="100" dirty="0">
                          <a:solidFill>
                            <a:schemeClr val="tx1"/>
                          </a:solidFill>
                          <a:effectLst/>
                        </a:rPr>
                        <a:t>Flow Treatment Device</a:t>
                      </a:r>
                      <a:endParaRPr lang="zh-CN"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b="1" kern="100">
                          <a:solidFill>
                            <a:schemeClr val="tx1"/>
                          </a:solidFill>
                          <a:effectLst/>
                          <a:latin typeface="+mn-ea"/>
                          <a:ea typeface="+mn-ea"/>
                        </a:rPr>
                        <a:t>吸入滤网、粗水滤器</a:t>
                      </a:r>
                      <a:endParaRPr lang="zh-CN" sz="1400" b="1" kern="100">
                        <a:solidFill>
                          <a:schemeClr val="tx1"/>
                        </a:solidFill>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3775730521"/>
                  </a:ext>
                </a:extLst>
              </a:tr>
              <a:tr h="322923">
                <a:tc>
                  <a:txBody>
                    <a:bodyPr/>
                    <a:lstStyle/>
                    <a:p>
                      <a:pPr algn="just">
                        <a:spcAft>
                          <a:spcPts val="0"/>
                        </a:spcAft>
                      </a:pPr>
                      <a:r>
                        <a:rPr lang="en-US" sz="1400" kern="100" dirty="0">
                          <a:solidFill>
                            <a:schemeClr val="tx1"/>
                          </a:solidFill>
                          <a:effectLst/>
                        </a:rPr>
                        <a:t>Flow Segment</a:t>
                      </a:r>
                      <a:endParaRPr lang="zh-CN"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b="1" kern="100" dirty="0">
                          <a:solidFill>
                            <a:schemeClr val="tx1"/>
                          </a:solidFill>
                          <a:effectLst/>
                          <a:latin typeface="+mn-ea"/>
                          <a:ea typeface="+mn-ea"/>
                        </a:rPr>
                        <a:t>管</a:t>
                      </a:r>
                      <a:r>
                        <a:rPr lang="zh-CN" altLang="en-US" sz="1400" b="1" kern="100" dirty="0">
                          <a:solidFill>
                            <a:schemeClr val="tx1"/>
                          </a:solidFill>
                          <a:effectLst/>
                          <a:latin typeface="+mn-ea"/>
                          <a:ea typeface="+mn-ea"/>
                        </a:rPr>
                        <a:t>段</a:t>
                      </a:r>
                      <a:endParaRPr lang="zh-CN" sz="1400" b="1" kern="100" dirty="0">
                        <a:solidFill>
                          <a:schemeClr val="tx1"/>
                        </a:solidFill>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4176688057"/>
                  </a:ext>
                </a:extLst>
              </a:tr>
              <a:tr h="304138">
                <a:tc>
                  <a:txBody>
                    <a:bodyPr/>
                    <a:lstStyle/>
                    <a:p>
                      <a:pPr algn="just">
                        <a:spcAft>
                          <a:spcPts val="0"/>
                        </a:spcAft>
                      </a:pPr>
                      <a:r>
                        <a:rPr lang="en-US" sz="1400" kern="100" dirty="0">
                          <a:solidFill>
                            <a:schemeClr val="tx1"/>
                          </a:solidFill>
                          <a:effectLst/>
                        </a:rPr>
                        <a:t>Flow Moving Device</a:t>
                      </a:r>
                      <a:endParaRPr lang="zh-CN"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b="1" kern="100">
                          <a:solidFill>
                            <a:schemeClr val="tx1"/>
                          </a:solidFill>
                          <a:effectLst/>
                          <a:latin typeface="+mn-ea"/>
                          <a:ea typeface="+mn-ea"/>
                        </a:rPr>
                        <a:t>水泵</a:t>
                      </a:r>
                      <a:endParaRPr lang="zh-CN" sz="1400" b="1" kern="100">
                        <a:solidFill>
                          <a:schemeClr val="tx1"/>
                        </a:solidFill>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934569225"/>
                  </a:ext>
                </a:extLst>
              </a:tr>
              <a:tr h="304138">
                <a:tc>
                  <a:txBody>
                    <a:bodyPr/>
                    <a:lstStyle/>
                    <a:p>
                      <a:pPr algn="just">
                        <a:spcAft>
                          <a:spcPts val="0"/>
                        </a:spcAft>
                      </a:pPr>
                      <a:r>
                        <a:rPr lang="en-US" sz="1400" kern="100" dirty="0">
                          <a:solidFill>
                            <a:schemeClr val="tx1"/>
                          </a:solidFill>
                          <a:effectLst/>
                        </a:rPr>
                        <a:t>Flow Controller</a:t>
                      </a:r>
                      <a:endParaRPr lang="zh-CN"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b="1" kern="100">
                          <a:solidFill>
                            <a:schemeClr val="tx1"/>
                          </a:solidFill>
                          <a:effectLst/>
                          <a:latin typeface="+mn-ea"/>
                          <a:ea typeface="+mn-ea"/>
                        </a:rPr>
                        <a:t>阀门</a:t>
                      </a:r>
                      <a:endParaRPr lang="zh-CN" sz="1400" b="1" kern="100">
                        <a:solidFill>
                          <a:schemeClr val="tx1"/>
                        </a:solidFill>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480744002"/>
                  </a:ext>
                </a:extLst>
              </a:tr>
              <a:tr h="304138">
                <a:tc>
                  <a:txBody>
                    <a:bodyPr/>
                    <a:lstStyle/>
                    <a:p>
                      <a:pPr algn="just">
                        <a:spcAft>
                          <a:spcPts val="0"/>
                        </a:spcAft>
                      </a:pPr>
                      <a:r>
                        <a:rPr lang="en-US" sz="1400" kern="100" dirty="0">
                          <a:solidFill>
                            <a:schemeClr val="tx1"/>
                          </a:solidFill>
                          <a:effectLst/>
                        </a:rPr>
                        <a:t>Flow Fitting</a:t>
                      </a:r>
                      <a:endParaRPr lang="zh-CN"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b="1" kern="100">
                          <a:solidFill>
                            <a:schemeClr val="tx1"/>
                          </a:solidFill>
                          <a:effectLst/>
                          <a:latin typeface="+mn-ea"/>
                          <a:ea typeface="+mn-ea"/>
                        </a:rPr>
                        <a:t>弯头</a:t>
                      </a:r>
                      <a:endParaRPr lang="zh-CN" sz="1400" b="1" kern="100">
                        <a:solidFill>
                          <a:schemeClr val="tx1"/>
                        </a:solidFill>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3639717877"/>
                  </a:ext>
                </a:extLst>
              </a:tr>
              <a:tr h="304138">
                <a:tc>
                  <a:txBody>
                    <a:bodyPr/>
                    <a:lstStyle/>
                    <a:p>
                      <a:pPr algn="just">
                        <a:spcAft>
                          <a:spcPts val="0"/>
                        </a:spcAft>
                      </a:pPr>
                      <a:r>
                        <a:rPr lang="en-US" sz="1400" kern="100" dirty="0">
                          <a:solidFill>
                            <a:schemeClr val="tx1"/>
                          </a:solidFill>
                          <a:effectLst/>
                        </a:rPr>
                        <a:t>Flow Terminal</a:t>
                      </a:r>
                      <a:endParaRPr lang="zh-CN"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b="1" kern="100" dirty="0">
                          <a:solidFill>
                            <a:schemeClr val="tx1"/>
                          </a:solidFill>
                          <a:effectLst/>
                          <a:latin typeface="+mn-ea"/>
                          <a:ea typeface="+mn-ea"/>
                        </a:rPr>
                        <a:t>水龙头</a:t>
                      </a:r>
                      <a:endParaRPr lang="zh-CN" sz="1400" b="1" kern="100" dirty="0">
                        <a:solidFill>
                          <a:schemeClr val="tx1"/>
                        </a:solidFill>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3938974225"/>
                  </a:ext>
                </a:extLst>
              </a:tr>
            </a:tbl>
          </a:graphicData>
        </a:graphic>
      </p:graphicFrame>
      <p:sp>
        <p:nvSpPr>
          <p:cNvPr id="7" name="文本框 6">
            <a:extLst>
              <a:ext uri="{FF2B5EF4-FFF2-40B4-BE49-F238E27FC236}">
                <a16:creationId xmlns:a16="http://schemas.microsoft.com/office/drawing/2014/main" id="{19648CF9-79EE-4F96-9F49-807A6A344627}"/>
              </a:ext>
            </a:extLst>
          </p:cNvPr>
          <p:cNvSpPr txBox="1"/>
          <p:nvPr/>
        </p:nvSpPr>
        <p:spPr>
          <a:xfrm>
            <a:off x="4517746" y="1015899"/>
            <a:ext cx="3627789" cy="461665"/>
          </a:xfrm>
          <a:prstGeom prst="rect">
            <a:avLst/>
          </a:prstGeom>
          <a:noFill/>
        </p:spPr>
        <p:txBody>
          <a:bodyPr wrap="square" rtlCol="0">
            <a:spAutoFit/>
          </a:bodyPr>
          <a:lstStyle/>
          <a:p>
            <a:pPr algn="ctr"/>
            <a:r>
              <a:rPr lang="en-US" altLang="zh-CN" b="1" dirty="0"/>
              <a:t>18</a:t>
            </a:r>
            <a:r>
              <a:rPr lang="zh-CN" altLang="en-US" b="1" dirty="0"/>
              <a:t>个一级概念（分类）</a:t>
            </a:r>
          </a:p>
        </p:txBody>
      </p:sp>
      <p:sp>
        <p:nvSpPr>
          <p:cNvPr id="3" name="文本框 2">
            <a:extLst>
              <a:ext uri="{FF2B5EF4-FFF2-40B4-BE49-F238E27FC236}">
                <a16:creationId xmlns:a16="http://schemas.microsoft.com/office/drawing/2014/main" id="{543EA56C-14C3-43C7-8B1B-1BA626F26736}"/>
              </a:ext>
            </a:extLst>
          </p:cNvPr>
          <p:cNvSpPr txBox="1"/>
          <p:nvPr/>
        </p:nvSpPr>
        <p:spPr>
          <a:xfrm>
            <a:off x="546506" y="2494544"/>
            <a:ext cx="4724400" cy="461665"/>
          </a:xfrm>
          <a:prstGeom prst="rect">
            <a:avLst/>
          </a:prstGeom>
          <a:noFill/>
        </p:spPr>
        <p:txBody>
          <a:bodyPr wrap="square" rtlCol="0">
            <a:spAutoFit/>
          </a:bodyPr>
          <a:lstStyle/>
          <a:p>
            <a:r>
              <a:rPr lang="en-US" altLang="zh-CN" dirty="0">
                <a:solidFill>
                  <a:srgbClr val="0070C0"/>
                </a:solidFill>
              </a:rPr>
              <a:t>9</a:t>
            </a:r>
            <a:r>
              <a:rPr lang="zh-CN" altLang="en-US" dirty="0">
                <a:solidFill>
                  <a:srgbClr val="0070C0"/>
                </a:solidFill>
              </a:rPr>
              <a:t>个顶级类</a:t>
            </a:r>
          </a:p>
        </p:txBody>
      </p:sp>
    </p:spTree>
    <p:extLst>
      <p:ext uri="{BB962C8B-B14F-4D97-AF65-F5344CB8AC3E}">
        <p14:creationId xmlns:p14="http://schemas.microsoft.com/office/powerpoint/2010/main" val="1280721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研究内容及实施情况</a:t>
            </a:r>
            <a:endParaRPr lang="zh-CN" altLang="en-US" dirty="0"/>
          </a:p>
        </p:txBody>
      </p:sp>
      <p:sp>
        <p:nvSpPr>
          <p:cNvPr id="41988" name="矩形 1"/>
          <p:cNvSpPr>
            <a:spLocks noChangeArrowheads="1"/>
          </p:cNvSpPr>
          <p:nvPr/>
        </p:nvSpPr>
        <p:spPr bwMode="auto">
          <a:xfrm>
            <a:off x="304800" y="1025929"/>
            <a:ext cx="3605212" cy="424861"/>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4"/>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ts val="2800"/>
              </a:lnSpc>
              <a:spcBef>
                <a:spcPct val="0"/>
              </a:spcBef>
              <a:buSzTx/>
              <a:buNone/>
            </a:pPr>
            <a:r>
              <a:rPr lang="zh-CN" altLang="en-US" sz="2000" b="1" dirty="0">
                <a:solidFill>
                  <a:schemeClr val="bg1"/>
                </a:solidFill>
                <a:latin typeface="微软雅黑" panose="020B0503020204020204" pitchFamily="34" charset="-122"/>
                <a:ea typeface="微软雅黑" panose="020B0503020204020204" pitchFamily="34" charset="-122"/>
              </a:rPr>
              <a:t>信息模型的数据格式定义</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04800" y="1600200"/>
            <a:ext cx="5486400" cy="461665"/>
          </a:xfrm>
          <a:prstGeom prst="rect">
            <a:avLst/>
          </a:prstGeom>
          <a:noFill/>
        </p:spPr>
        <p:txBody>
          <a:bodyPr wrap="square" rtlCol="0">
            <a:spAutoFit/>
          </a:bodyPr>
          <a:lstStyle/>
          <a:p>
            <a:r>
              <a:rPr lang="zh-CN" altLang="en-US" dirty="0"/>
              <a:t>元件模板</a:t>
            </a:r>
            <a:r>
              <a:rPr lang="en-US" altLang="zh-CN" dirty="0"/>
              <a:t>TMP</a:t>
            </a:r>
            <a:r>
              <a:rPr lang="zh-CN" altLang="en-US" dirty="0"/>
              <a:t>文件的格式定义</a:t>
            </a:r>
          </a:p>
        </p:txBody>
      </p:sp>
      <p:sp>
        <p:nvSpPr>
          <p:cNvPr id="3" name="文本框 2"/>
          <p:cNvSpPr txBox="1"/>
          <p:nvPr/>
        </p:nvSpPr>
        <p:spPr>
          <a:xfrm>
            <a:off x="1200785" y="2362200"/>
            <a:ext cx="6742430" cy="3969385"/>
          </a:xfrm>
          <a:prstGeom prst="rect">
            <a:avLst/>
          </a:prstGeom>
          <a:noFill/>
        </p:spPr>
        <p:txBody>
          <a:bodyPr wrap="square" rtlCol="0">
            <a:spAutoFit/>
          </a:bodyPr>
          <a:lstStyle/>
          <a:p>
            <a:r>
              <a:rPr lang="zh-CN" altLang="en-US" sz="1400"/>
              <a:t>&lt;TMP&gt;</a:t>
            </a:r>
          </a:p>
          <a:p>
            <a:r>
              <a:rPr lang="zh-CN" altLang="en-US" sz="1400"/>
              <a:t>  &lt;Object&gt;</a:t>
            </a:r>
          </a:p>
          <a:p>
            <a:r>
              <a:rPr lang="zh-CN" altLang="en-US" sz="1400"/>
              <a:t>    &lt;GUID&gt;</a:t>
            </a:r>
            <a:r>
              <a:rPr lang="zh-CN" altLang="en-US" sz="1400">
                <a:highlight>
                  <a:srgbClr val="FFFF00"/>
                </a:highlight>
              </a:rPr>
              <a:t>a6a12263-f783-446c-bb5c-9e458a2f8788</a:t>
            </a:r>
            <a:r>
              <a:rPr lang="zh-CN" altLang="en-US" sz="1400"/>
              <a:t>&lt;/GUID&gt;</a:t>
            </a:r>
          </a:p>
          <a:p>
            <a:r>
              <a:rPr lang="zh-CN" altLang="en-US" sz="1400"/>
              <a:t>    &lt;Name&gt;Sphere&lt;/Name&gt;</a:t>
            </a:r>
          </a:p>
          <a:p>
            <a:r>
              <a:rPr lang="zh-CN" altLang="en-US" sz="1400"/>
              <a:t>    &lt;Position_X&gt;385&lt;/Position_X&gt;</a:t>
            </a:r>
          </a:p>
          <a:p>
            <a:r>
              <a:rPr lang="zh-CN" altLang="en-US" sz="1400"/>
              <a:t>    &lt;Position_Y&gt;96&lt;/Position_Y&gt;</a:t>
            </a:r>
          </a:p>
          <a:p>
            <a:r>
              <a:rPr lang="zh-CN" altLang="en-US" sz="1400"/>
              <a:t>    &lt;</a:t>
            </a:r>
            <a:r>
              <a:rPr lang="zh-CN" altLang="en-US" sz="1400">
                <a:highlight>
                  <a:srgbClr val="FFFF00"/>
                </a:highlight>
              </a:rPr>
              <a:t>Input</a:t>
            </a:r>
            <a:r>
              <a:rPr lang="zh-CN" altLang="en-US" sz="1400"/>
              <a:t>&gt;</a:t>
            </a:r>
          </a:p>
          <a:p>
            <a:r>
              <a:rPr lang="zh-CN" altLang="en-US" sz="1400"/>
              <a:t>      &lt;GUID&gt;2e8058d6-a325-42bd-955d-2d894ca2ad69&lt;/GUID&gt;</a:t>
            </a:r>
          </a:p>
          <a:p>
            <a:r>
              <a:rPr lang="zh-CN" altLang="en-US" sz="1400"/>
              <a:t>      &lt;Name&gt;R&lt;/Name&gt;</a:t>
            </a:r>
          </a:p>
          <a:p>
            <a:r>
              <a:rPr lang="zh-CN" altLang="en-US" sz="1400"/>
              <a:t>      &lt;Source&gt;1a378a41-0c7c-49eb-99db-c0e8cd143f92&lt;/Source&gt;</a:t>
            </a:r>
          </a:p>
          <a:p>
            <a:r>
              <a:rPr lang="zh-CN" altLang="en-US" sz="1400"/>
              <a:t>    &lt;/Input&gt;</a:t>
            </a:r>
          </a:p>
          <a:p>
            <a:r>
              <a:rPr lang="zh-CN" altLang="en-US" sz="1400"/>
              <a:t>    &lt;</a:t>
            </a:r>
            <a:r>
              <a:rPr lang="zh-CN" altLang="en-US" sz="1400">
                <a:highlight>
                  <a:srgbClr val="FFFF00"/>
                </a:highlight>
              </a:rPr>
              <a:t>Output</a:t>
            </a:r>
            <a:r>
              <a:rPr lang="zh-CN" altLang="en-US" sz="1400"/>
              <a:t>&gt;</a:t>
            </a:r>
          </a:p>
          <a:p>
            <a:r>
              <a:rPr lang="zh-CN" altLang="en-US" sz="1400"/>
              <a:t>      &lt;GUID&gt;b7d04689-3cda-46d0-b4ab-10980479b6f5&lt;/GUID&gt;</a:t>
            </a:r>
          </a:p>
          <a:p>
            <a:r>
              <a:rPr lang="zh-CN" altLang="en-US" sz="1400"/>
              <a:t>      &lt;Name&gt;Sphere&lt;/Name&gt;</a:t>
            </a:r>
          </a:p>
          <a:p>
            <a:r>
              <a:rPr lang="zh-CN" altLang="en-US" sz="1400"/>
              <a:t>    &lt;/Output&gt;</a:t>
            </a:r>
          </a:p>
          <a:p>
            <a:r>
              <a:rPr lang="zh-CN" altLang="en-US" sz="1400"/>
              <a:t>  &lt;/Object&gt;</a:t>
            </a:r>
          </a:p>
          <a:p>
            <a:r>
              <a:rPr lang="zh-CN" altLang="en-US" sz="1400">
                <a:sym typeface="+mn-ea"/>
              </a:rPr>
              <a:t>&lt;TMP&gt;</a:t>
            </a:r>
            <a:endParaRPr lang="zh-CN" altLang="en-US" sz="1400"/>
          </a:p>
          <a:p>
            <a:endParaRPr lang="zh-CN" altLang="en-US" sz="1400"/>
          </a:p>
        </p:txBody>
      </p:sp>
      <p:pic>
        <p:nvPicPr>
          <p:cNvPr id="4" name="图片 3"/>
          <p:cNvPicPr>
            <a:picLocks noChangeAspect="1"/>
          </p:cNvPicPr>
          <p:nvPr>
            <p:custDataLst>
              <p:tags r:id="rId1"/>
            </p:custDataLst>
          </p:nvPr>
        </p:nvPicPr>
        <p:blipFill>
          <a:blip r:embed="rId5"/>
          <a:stretch>
            <a:fillRect/>
          </a:stretch>
        </p:blipFill>
        <p:spPr>
          <a:xfrm>
            <a:off x="6324600" y="1524000"/>
            <a:ext cx="2476500" cy="2072640"/>
          </a:xfrm>
          <a:prstGeom prst="rect">
            <a:avLst/>
          </a:prstGeom>
        </p:spPr>
      </p:pic>
    </p:spTree>
    <p:extLst>
      <p:ext uri="{BB962C8B-B14F-4D97-AF65-F5344CB8AC3E}">
        <p14:creationId xmlns:p14="http://schemas.microsoft.com/office/powerpoint/2010/main" val="4022568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研究内容及实施情况</a:t>
            </a:r>
            <a:endParaRPr lang="zh-CN" altLang="en-US" dirty="0"/>
          </a:p>
        </p:txBody>
      </p:sp>
      <p:sp>
        <p:nvSpPr>
          <p:cNvPr id="41988" name="矩形 1"/>
          <p:cNvSpPr>
            <a:spLocks noChangeArrowheads="1"/>
          </p:cNvSpPr>
          <p:nvPr/>
        </p:nvSpPr>
        <p:spPr bwMode="auto">
          <a:xfrm>
            <a:off x="304800" y="1025929"/>
            <a:ext cx="3605212" cy="424861"/>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11"/>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ts val="2800"/>
              </a:lnSpc>
              <a:spcBef>
                <a:spcPct val="0"/>
              </a:spcBef>
              <a:buSzTx/>
              <a:buNone/>
            </a:pPr>
            <a:r>
              <a:rPr lang="zh-CN" altLang="en-US" sz="2000" b="1" dirty="0">
                <a:solidFill>
                  <a:schemeClr val="bg1"/>
                </a:solidFill>
                <a:latin typeface="微软雅黑" panose="020B0503020204020204" pitchFamily="34" charset="-122"/>
                <a:ea typeface="微软雅黑" panose="020B0503020204020204" pitchFamily="34" charset="-122"/>
              </a:rPr>
              <a:t>信息模型的数据格式定义</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04800" y="1600200"/>
            <a:ext cx="5486400" cy="461665"/>
          </a:xfrm>
          <a:prstGeom prst="rect">
            <a:avLst/>
          </a:prstGeom>
          <a:noFill/>
        </p:spPr>
        <p:txBody>
          <a:bodyPr wrap="square" rtlCol="0">
            <a:spAutoFit/>
          </a:bodyPr>
          <a:lstStyle/>
          <a:p>
            <a:r>
              <a:rPr lang="zh-CN" altLang="en-US" dirty="0"/>
              <a:t>元件信息模型</a:t>
            </a:r>
            <a:r>
              <a:rPr lang="en-US" altLang="zh-CN" dirty="0"/>
              <a:t>SIM</a:t>
            </a:r>
            <a:r>
              <a:rPr lang="zh-CN" altLang="en-US" dirty="0"/>
              <a:t>文件的格式定义</a:t>
            </a:r>
          </a:p>
        </p:txBody>
      </p:sp>
      <p:sp>
        <p:nvSpPr>
          <p:cNvPr id="3" name="文本框 2"/>
          <p:cNvSpPr txBox="1"/>
          <p:nvPr>
            <p:custDataLst>
              <p:tags r:id="rId1"/>
            </p:custDataLst>
          </p:nvPr>
        </p:nvSpPr>
        <p:spPr>
          <a:xfrm>
            <a:off x="1143000" y="2061845"/>
            <a:ext cx="6742430" cy="3969385"/>
          </a:xfrm>
          <a:prstGeom prst="rect">
            <a:avLst/>
          </a:prstGeom>
          <a:noFill/>
        </p:spPr>
        <p:txBody>
          <a:bodyPr wrap="square" rtlCol="0">
            <a:spAutoFit/>
          </a:bodyPr>
          <a:lstStyle/>
          <a:p>
            <a:r>
              <a:rPr lang="zh-CN" altLang="en-US" sz="1200">
                <a:highlight>
                  <a:srgbClr val="FFFF00"/>
                </a:highlight>
              </a:rPr>
              <a:t>[COMMENT]</a:t>
            </a:r>
          </a:p>
          <a:p>
            <a:r>
              <a:rPr lang="zh-CN" altLang="en-US" sz="1200">
                <a:highlight>
                  <a:srgbClr val="FFFF00"/>
                </a:highlight>
              </a:rPr>
              <a:t>注释</a:t>
            </a:r>
          </a:p>
          <a:p>
            <a:r>
              <a:rPr lang="zh-CN" altLang="en-US" sz="1200">
                <a:highlight>
                  <a:srgbClr val="FFFF00"/>
                </a:highlight>
              </a:rPr>
              <a:t>[ENDCOMMENT]</a:t>
            </a:r>
          </a:p>
          <a:p>
            <a:r>
              <a:rPr lang="zh-CN" altLang="en-US" sz="1200">
                <a:highlight>
                  <a:srgbClr val="808000"/>
                </a:highlight>
              </a:rPr>
              <a:t>[HEADER]</a:t>
            </a:r>
          </a:p>
          <a:p>
            <a:r>
              <a:rPr lang="zh-CN" altLang="en-US" sz="1200">
                <a:highlight>
                  <a:srgbClr val="808000"/>
                </a:highlight>
              </a:rPr>
              <a:t>GUID=1BA12263-F783-496D-BD5C-9E458C5F8EB9</a:t>
            </a:r>
          </a:p>
          <a:p>
            <a:r>
              <a:rPr lang="zh-CN" altLang="en-US" sz="1200">
                <a:highlight>
                  <a:srgbClr val="808000"/>
                </a:highlight>
              </a:rPr>
              <a:t>TMPRef=典型闸阀</a:t>
            </a:r>
          </a:p>
          <a:p>
            <a:r>
              <a:rPr lang="zh-CN" altLang="en-US" sz="1200">
                <a:highlight>
                  <a:srgbClr val="808000"/>
                </a:highlight>
              </a:rPr>
              <a:t>Name=闸阀</a:t>
            </a:r>
          </a:p>
          <a:p>
            <a:r>
              <a:rPr lang="zh-CN" altLang="en-US" sz="1200">
                <a:highlight>
                  <a:srgbClr val="808000"/>
                </a:highlight>
              </a:rPr>
              <a:t>Version=2.0</a:t>
            </a:r>
          </a:p>
          <a:p>
            <a:r>
              <a:rPr lang="zh-CN" altLang="en-US" sz="1200">
                <a:highlight>
                  <a:srgbClr val="808000"/>
                </a:highlight>
              </a:rPr>
              <a:t>Description=闸阀</a:t>
            </a:r>
          </a:p>
          <a:p>
            <a:r>
              <a:rPr lang="zh-CN" altLang="en-US" sz="1200">
                <a:highlight>
                  <a:srgbClr val="808000"/>
                </a:highlight>
              </a:rPr>
              <a:t>DateTime=202303041807</a:t>
            </a:r>
          </a:p>
          <a:p>
            <a:r>
              <a:rPr lang="zh-CN" altLang="en-US" sz="1200">
                <a:highlight>
                  <a:srgbClr val="808000"/>
                </a:highlight>
              </a:rPr>
              <a:t>[ENDHEADER]</a:t>
            </a:r>
          </a:p>
          <a:p>
            <a:r>
              <a:rPr lang="zh-CN" altLang="en-US" sz="1200">
                <a:highlight>
                  <a:srgbClr val="FF00FF"/>
                </a:highlight>
              </a:rPr>
              <a:t>[PARAMETER]</a:t>
            </a:r>
          </a:p>
          <a:p>
            <a:r>
              <a:rPr lang="zh-CN" altLang="en-US" sz="1200">
                <a:highlight>
                  <a:srgbClr val="FF00FF"/>
                </a:highlight>
              </a:rPr>
              <a:t>R=400</a:t>
            </a:r>
          </a:p>
          <a:p>
            <a:r>
              <a:rPr lang="zh-CN" altLang="en-US" sz="1200">
                <a:highlight>
                  <a:srgbClr val="FF00FF"/>
                </a:highlight>
              </a:rPr>
              <a:t>H=1000</a:t>
            </a:r>
          </a:p>
          <a:p>
            <a:r>
              <a:rPr lang="zh-CN" altLang="en-US" sz="1200">
                <a:highlight>
                  <a:srgbClr val="FF00FF"/>
                </a:highlight>
              </a:rPr>
              <a:t>N=9</a:t>
            </a:r>
          </a:p>
          <a:p>
            <a:r>
              <a:rPr lang="zh-CN" altLang="en-US" sz="1200">
                <a:highlight>
                  <a:srgbClr val="FF00FF"/>
                </a:highlight>
              </a:rPr>
              <a:t>[ENDPARAMETER]</a:t>
            </a:r>
          </a:p>
          <a:p>
            <a:r>
              <a:rPr lang="zh-CN" altLang="en-US" sz="1200">
                <a:highlight>
                  <a:srgbClr val="00FF00"/>
                </a:highlight>
              </a:rPr>
              <a:t>[ATTRIBUTE]</a:t>
            </a:r>
          </a:p>
          <a:p>
            <a:r>
              <a:rPr lang="zh-CN" altLang="en-US" sz="1200">
                <a:highlight>
                  <a:srgbClr val="00FF00"/>
                </a:highlight>
              </a:rPr>
              <a:t>名称=普通闸阀</a:t>
            </a:r>
          </a:p>
          <a:p>
            <a:r>
              <a:rPr lang="zh-CN" altLang="en-US" sz="1200">
                <a:highlight>
                  <a:srgbClr val="00FF00"/>
                </a:highlight>
              </a:rPr>
              <a:t>口径范围=DN50-DN40</a:t>
            </a:r>
          </a:p>
          <a:p>
            <a:r>
              <a:rPr lang="en-US" altLang="zh-CN" sz="1200">
                <a:highlight>
                  <a:srgbClr val="00FF00"/>
                </a:highlight>
              </a:rPr>
              <a:t>……</a:t>
            </a:r>
          </a:p>
          <a:p>
            <a:r>
              <a:rPr lang="zh-CN" altLang="en-US" sz="1200">
                <a:highlight>
                  <a:srgbClr val="00FF00"/>
                </a:highlight>
              </a:rPr>
              <a:t>[ENDATTRIBUTE]</a:t>
            </a:r>
          </a:p>
        </p:txBody>
      </p:sp>
      <p:sp>
        <p:nvSpPr>
          <p:cNvPr id="4" name="下箭头 3"/>
          <p:cNvSpPr/>
          <p:nvPr/>
        </p:nvSpPr>
        <p:spPr>
          <a:xfrm rot="16200000">
            <a:off x="4114800" y="763270"/>
            <a:ext cx="228600" cy="3124200"/>
          </a:xfrm>
          <a:prstGeom prst="downArrow">
            <a:avLst/>
          </a:prstGeom>
          <a:solidFill>
            <a:srgbClr val="DDDDDD"/>
          </a:solidFill>
          <a:ln w="28575" cap="flat" cmpd="sng" algn="ctr">
            <a:solidFill>
              <a:srgbClr val="922706"/>
            </a:solidFill>
            <a:prstDash val="solid"/>
            <a:round/>
            <a:headEnd type="none" w="med" len="med"/>
            <a:tailEnd type="none" w="med" len="med"/>
          </a:ln>
        </p:spPr>
        <p:txBody>
          <a:bodyPr vert="horz" wrap="none" lIns="90000" tIns="46800" rIns="90000" bIns="46800" numCol="1" anchor="ctr" anchorCtr="0" compatLnSpc="1">
            <a:no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p:txBody>
      </p:sp>
      <p:sp>
        <p:nvSpPr>
          <p:cNvPr id="5" name="文本框 4"/>
          <p:cNvSpPr txBox="1"/>
          <p:nvPr/>
        </p:nvSpPr>
        <p:spPr>
          <a:xfrm>
            <a:off x="5771515" y="2061845"/>
            <a:ext cx="1162685" cy="460375"/>
          </a:xfrm>
          <a:prstGeom prst="rect">
            <a:avLst/>
          </a:prstGeom>
          <a:noFill/>
        </p:spPr>
        <p:txBody>
          <a:bodyPr wrap="square" rtlCol="0">
            <a:spAutoFit/>
          </a:bodyPr>
          <a:lstStyle/>
          <a:p>
            <a:r>
              <a:rPr lang="zh-CN" altLang="en-US"/>
              <a:t>注释</a:t>
            </a:r>
          </a:p>
        </p:txBody>
      </p:sp>
      <p:sp>
        <p:nvSpPr>
          <p:cNvPr id="6" name="下箭头 5"/>
          <p:cNvSpPr/>
          <p:nvPr>
            <p:custDataLst>
              <p:tags r:id="rId2"/>
            </p:custDataLst>
          </p:nvPr>
        </p:nvSpPr>
        <p:spPr>
          <a:xfrm rot="16200000">
            <a:off x="4114800" y="1866900"/>
            <a:ext cx="228600" cy="3124200"/>
          </a:xfrm>
          <a:prstGeom prst="downArrow">
            <a:avLst/>
          </a:prstGeom>
          <a:solidFill>
            <a:srgbClr val="DDDDDD"/>
          </a:solidFill>
          <a:ln w="28575" cap="flat" cmpd="sng" algn="ctr">
            <a:solidFill>
              <a:srgbClr val="922706"/>
            </a:solidFill>
            <a:prstDash val="solid"/>
            <a:round/>
            <a:headEnd type="none" w="med" len="med"/>
            <a:tailEnd type="none" w="med" len="med"/>
          </a:ln>
        </p:spPr>
        <p:txBody>
          <a:bodyPr vert="horz" wrap="none" lIns="90000" tIns="46800" rIns="90000" bIns="46800" numCol="1" anchor="ctr" anchorCtr="0" compatLnSpc="1">
            <a:no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p:txBody>
      </p:sp>
      <p:sp>
        <p:nvSpPr>
          <p:cNvPr id="7" name="文本框 6"/>
          <p:cNvSpPr txBox="1"/>
          <p:nvPr>
            <p:custDataLst>
              <p:tags r:id="rId3"/>
            </p:custDataLst>
          </p:nvPr>
        </p:nvSpPr>
        <p:spPr>
          <a:xfrm>
            <a:off x="5771515" y="3165475"/>
            <a:ext cx="1162685" cy="460375"/>
          </a:xfrm>
          <a:prstGeom prst="rect">
            <a:avLst/>
          </a:prstGeom>
          <a:noFill/>
        </p:spPr>
        <p:txBody>
          <a:bodyPr wrap="square" rtlCol="0">
            <a:spAutoFit/>
          </a:bodyPr>
          <a:lstStyle/>
          <a:p>
            <a:r>
              <a:rPr lang="zh-CN" altLang="en-US"/>
              <a:t>头文件</a:t>
            </a:r>
          </a:p>
        </p:txBody>
      </p:sp>
      <p:sp>
        <p:nvSpPr>
          <p:cNvPr id="8" name="下箭头 7"/>
          <p:cNvSpPr/>
          <p:nvPr>
            <p:custDataLst>
              <p:tags r:id="rId4"/>
            </p:custDataLst>
          </p:nvPr>
        </p:nvSpPr>
        <p:spPr>
          <a:xfrm rot="16200000">
            <a:off x="4114800" y="3048000"/>
            <a:ext cx="228600" cy="3124200"/>
          </a:xfrm>
          <a:prstGeom prst="downArrow">
            <a:avLst/>
          </a:prstGeom>
          <a:solidFill>
            <a:srgbClr val="DDDDDD"/>
          </a:solidFill>
          <a:ln w="28575" cap="flat" cmpd="sng" algn="ctr">
            <a:solidFill>
              <a:srgbClr val="922706"/>
            </a:solidFill>
            <a:prstDash val="solid"/>
            <a:round/>
            <a:headEnd type="none" w="med" len="med"/>
            <a:tailEnd type="none" w="med" len="med"/>
          </a:ln>
        </p:spPr>
        <p:txBody>
          <a:bodyPr vert="horz" wrap="none" lIns="90000" tIns="46800" rIns="90000" bIns="46800" numCol="1" anchor="ctr" anchorCtr="0" compatLnSpc="1">
            <a:no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p:txBody>
      </p:sp>
      <p:sp>
        <p:nvSpPr>
          <p:cNvPr id="9" name="文本框 8"/>
          <p:cNvSpPr txBox="1"/>
          <p:nvPr>
            <p:custDataLst>
              <p:tags r:id="rId5"/>
            </p:custDataLst>
          </p:nvPr>
        </p:nvSpPr>
        <p:spPr>
          <a:xfrm>
            <a:off x="5771515" y="4346575"/>
            <a:ext cx="1600200" cy="460375"/>
          </a:xfrm>
          <a:prstGeom prst="rect">
            <a:avLst/>
          </a:prstGeom>
          <a:noFill/>
        </p:spPr>
        <p:txBody>
          <a:bodyPr wrap="square" rtlCol="0">
            <a:spAutoFit/>
          </a:bodyPr>
          <a:lstStyle/>
          <a:p>
            <a:r>
              <a:rPr lang="zh-CN" altLang="en-US"/>
              <a:t>几何参数</a:t>
            </a:r>
          </a:p>
        </p:txBody>
      </p:sp>
      <p:sp>
        <p:nvSpPr>
          <p:cNvPr id="10" name="下箭头 9"/>
          <p:cNvSpPr/>
          <p:nvPr>
            <p:custDataLst>
              <p:tags r:id="rId6"/>
            </p:custDataLst>
          </p:nvPr>
        </p:nvSpPr>
        <p:spPr>
          <a:xfrm rot="16200000">
            <a:off x="4095115" y="4114800"/>
            <a:ext cx="228600" cy="3124200"/>
          </a:xfrm>
          <a:prstGeom prst="downArrow">
            <a:avLst/>
          </a:prstGeom>
          <a:solidFill>
            <a:srgbClr val="DDDDDD"/>
          </a:solidFill>
          <a:ln w="28575" cap="flat" cmpd="sng" algn="ctr">
            <a:solidFill>
              <a:srgbClr val="922706"/>
            </a:solidFill>
            <a:prstDash val="solid"/>
            <a:round/>
            <a:headEnd type="none" w="med" len="med"/>
            <a:tailEnd type="none" w="med" len="med"/>
          </a:ln>
        </p:spPr>
        <p:txBody>
          <a:bodyPr vert="horz" wrap="none" lIns="90000" tIns="46800" rIns="90000" bIns="46800" numCol="1" anchor="ctr" anchorCtr="0" compatLnSpc="1">
            <a:no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p:txBody>
      </p:sp>
      <p:sp>
        <p:nvSpPr>
          <p:cNvPr id="11" name="文本框 10"/>
          <p:cNvSpPr txBox="1"/>
          <p:nvPr>
            <p:custDataLst>
              <p:tags r:id="rId7"/>
            </p:custDataLst>
          </p:nvPr>
        </p:nvSpPr>
        <p:spPr>
          <a:xfrm>
            <a:off x="5751830" y="5413375"/>
            <a:ext cx="1617345" cy="460375"/>
          </a:xfrm>
          <a:prstGeom prst="rect">
            <a:avLst/>
          </a:prstGeom>
          <a:noFill/>
        </p:spPr>
        <p:txBody>
          <a:bodyPr wrap="square" rtlCol="0">
            <a:spAutoFit/>
          </a:bodyPr>
          <a:lstStyle/>
          <a:p>
            <a:r>
              <a:rPr lang="zh-CN" altLang="en-US"/>
              <a:t>工程属性</a:t>
            </a:r>
          </a:p>
        </p:txBody>
      </p:sp>
      <p:pic>
        <p:nvPicPr>
          <p:cNvPr id="12" name="图片 11"/>
          <p:cNvPicPr>
            <a:picLocks noChangeAspect="1"/>
          </p:cNvPicPr>
          <p:nvPr>
            <p:custDataLst>
              <p:tags r:id="rId8"/>
            </p:custDataLst>
          </p:nvPr>
        </p:nvPicPr>
        <p:blipFill>
          <a:blip r:embed="rId12"/>
          <a:stretch>
            <a:fillRect/>
          </a:stretch>
        </p:blipFill>
        <p:spPr>
          <a:xfrm>
            <a:off x="6553200" y="1447800"/>
            <a:ext cx="2070735" cy="14744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技术路线及实施方案</a:t>
            </a:r>
          </a:p>
        </p:txBody>
      </p:sp>
      <p:cxnSp>
        <p:nvCxnSpPr>
          <p:cNvPr id="32" name="直接箭头连接符 31"/>
          <p:cNvCxnSpPr>
            <a:stCxn id="39989" idx="0"/>
          </p:cNvCxnSpPr>
          <p:nvPr/>
        </p:nvCxnSpPr>
        <p:spPr bwMode="auto">
          <a:xfrm flipV="1">
            <a:off x="1795463" y="5614333"/>
            <a:ext cx="0" cy="265767"/>
          </a:xfrm>
          <a:prstGeom prst="straightConnector1">
            <a:avLst/>
          </a:prstGeom>
          <a:ln w="12700">
            <a:solidFill>
              <a:srgbClr val="003570"/>
            </a:solidFill>
            <a:tailEnd type="oval"/>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9990" idx="0"/>
          </p:cNvCxnSpPr>
          <p:nvPr/>
        </p:nvCxnSpPr>
        <p:spPr bwMode="auto">
          <a:xfrm flipV="1">
            <a:off x="2891632" y="5691569"/>
            <a:ext cx="0" cy="188531"/>
          </a:xfrm>
          <a:prstGeom prst="straightConnector1">
            <a:avLst/>
          </a:prstGeom>
          <a:ln w="12700">
            <a:solidFill>
              <a:srgbClr val="003570"/>
            </a:solidFill>
            <a:tailEnd type="oval"/>
          </a:ln>
        </p:spPr>
        <p:style>
          <a:lnRef idx="1">
            <a:schemeClr val="accent1"/>
          </a:lnRef>
          <a:fillRef idx="0">
            <a:schemeClr val="accent1"/>
          </a:fillRef>
          <a:effectRef idx="0">
            <a:schemeClr val="accent1"/>
          </a:effectRef>
          <a:fontRef idx="minor">
            <a:schemeClr val="tx1"/>
          </a:fontRef>
        </p:style>
      </p:cxnSp>
      <p:sp>
        <p:nvSpPr>
          <p:cNvPr id="39941" name="文本框 33"/>
          <p:cNvSpPr txBox="1">
            <a:spLocks noChangeArrowheads="1"/>
          </p:cNvSpPr>
          <p:nvPr/>
        </p:nvSpPr>
        <p:spPr bwMode="auto">
          <a:xfrm>
            <a:off x="1273969" y="5091113"/>
            <a:ext cx="2120106" cy="52322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lnSpc>
                <a:spcPct val="110000"/>
              </a:lnSpc>
              <a:spcBef>
                <a:spcPct val="20000"/>
              </a:spcBef>
              <a:buSzPct val="120000"/>
              <a:buBlip>
                <a:blip r:embed="rId4"/>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lang="zh-CN" altLang="en-US" sz="1400" dirty="0">
                <a:solidFill>
                  <a:schemeClr val="tx1"/>
                </a:solidFill>
                <a:latin typeface="微软雅黑" panose="020B0503020204020204" pitchFamily="34" charset="-122"/>
                <a:ea typeface="微软雅黑" panose="020B0503020204020204" pitchFamily="34" charset="-122"/>
              </a:rPr>
              <a:t>船舶元件信息模型</a:t>
            </a:r>
            <a:endParaRPr lang="en-US" altLang="zh-CN" sz="1400" dirty="0">
              <a:solidFill>
                <a:schemeClr val="tx1"/>
              </a:solidFill>
              <a:latin typeface="微软雅黑" panose="020B0503020204020204" pitchFamily="34" charset="-122"/>
              <a:ea typeface="微软雅黑" panose="020B0503020204020204" pitchFamily="34" charset="-122"/>
            </a:endParaRPr>
          </a:p>
          <a:p>
            <a:pPr algn="ctr">
              <a:lnSpc>
                <a:spcPct val="100000"/>
              </a:lnSpc>
              <a:spcBef>
                <a:spcPct val="0"/>
              </a:spcBef>
              <a:buSzTx/>
              <a:buFontTx/>
              <a:buNone/>
            </a:pPr>
            <a:r>
              <a:rPr lang="zh-CN" altLang="en-US" sz="1400" dirty="0">
                <a:solidFill>
                  <a:schemeClr val="tx1"/>
                </a:solidFill>
                <a:latin typeface="微软雅黑" panose="020B0503020204020204" pitchFamily="34" charset="-122"/>
                <a:ea typeface="微软雅黑" panose="020B0503020204020204" pitchFamily="34" charset="-122"/>
              </a:rPr>
              <a:t>描述标准</a:t>
            </a:r>
          </a:p>
        </p:txBody>
      </p:sp>
      <p:sp>
        <p:nvSpPr>
          <p:cNvPr id="36" name="矩形: 圆顶角 35"/>
          <p:cNvSpPr/>
          <p:nvPr/>
        </p:nvSpPr>
        <p:spPr bwMode="auto">
          <a:xfrm>
            <a:off x="5641111" y="3657302"/>
            <a:ext cx="1167417" cy="301625"/>
          </a:xfrm>
          <a:prstGeom prst="round2Same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latin typeface="微软雅黑" panose="020B0503020204020204" pitchFamily="34" charset="-122"/>
                <a:ea typeface="微软雅黑" panose="020B0503020204020204" pitchFamily="34" charset="-122"/>
              </a:rPr>
              <a:t>.sim</a:t>
            </a:r>
            <a:r>
              <a:rPr lang="zh-CN" altLang="en-US" sz="1400" dirty="0">
                <a:latin typeface="微软雅黑" panose="020B0503020204020204" pitchFamily="34" charset="-122"/>
                <a:ea typeface="微软雅黑" panose="020B0503020204020204" pitchFamily="34" charset="-122"/>
              </a:rPr>
              <a:t>文件</a:t>
            </a:r>
          </a:p>
        </p:txBody>
      </p:sp>
      <p:sp>
        <p:nvSpPr>
          <p:cNvPr id="39943" name="文本框 36"/>
          <p:cNvSpPr txBox="1">
            <a:spLocks noChangeArrowheads="1"/>
          </p:cNvSpPr>
          <p:nvPr/>
        </p:nvSpPr>
        <p:spPr bwMode="auto">
          <a:xfrm>
            <a:off x="3377897" y="3538517"/>
            <a:ext cx="1438578" cy="52387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lnSpc>
                <a:spcPct val="110000"/>
              </a:lnSpc>
              <a:spcBef>
                <a:spcPct val="20000"/>
              </a:spcBef>
              <a:buSzPct val="120000"/>
              <a:buBlip>
                <a:blip r:embed="rId4"/>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lang="zh-CN" altLang="en-US" sz="1400" dirty="0">
                <a:solidFill>
                  <a:schemeClr val="tx1"/>
                </a:solidFill>
                <a:latin typeface="微软雅黑" panose="020B0503020204020204" pitchFamily="34" charset="-122"/>
                <a:ea typeface="微软雅黑" panose="020B0503020204020204" pitchFamily="34" charset="-122"/>
              </a:rPr>
              <a:t>元件模型</a:t>
            </a:r>
            <a:endParaRPr lang="en-US" altLang="zh-CN" sz="1400" dirty="0">
              <a:solidFill>
                <a:schemeClr val="tx1"/>
              </a:solidFill>
              <a:latin typeface="微软雅黑" panose="020B0503020204020204" pitchFamily="34" charset="-122"/>
              <a:ea typeface="微软雅黑" panose="020B0503020204020204" pitchFamily="34" charset="-122"/>
            </a:endParaRPr>
          </a:p>
          <a:p>
            <a:pPr algn="ctr">
              <a:lnSpc>
                <a:spcPct val="100000"/>
              </a:lnSpc>
              <a:spcBef>
                <a:spcPct val="0"/>
              </a:spcBef>
              <a:buSzTx/>
              <a:buFontTx/>
              <a:buNone/>
            </a:pPr>
            <a:r>
              <a:rPr lang="zh-CN" altLang="en-US" sz="1400" dirty="0">
                <a:solidFill>
                  <a:schemeClr val="tx1"/>
                </a:solidFill>
                <a:latin typeface="微软雅黑" panose="020B0503020204020204" pitchFamily="34" charset="-122"/>
                <a:ea typeface="微软雅黑" panose="020B0503020204020204" pitchFamily="34" charset="-122"/>
              </a:rPr>
              <a:t>生成器器</a:t>
            </a:r>
          </a:p>
        </p:txBody>
      </p:sp>
      <p:cxnSp>
        <p:nvCxnSpPr>
          <p:cNvPr id="38" name="直接箭头连接符 37"/>
          <p:cNvCxnSpPr>
            <a:stCxn id="39943" idx="3"/>
            <a:endCxn id="36" idx="2"/>
          </p:cNvCxnSpPr>
          <p:nvPr/>
        </p:nvCxnSpPr>
        <p:spPr bwMode="auto">
          <a:xfrm>
            <a:off x="4816475" y="3800455"/>
            <a:ext cx="824636" cy="7660"/>
          </a:xfrm>
          <a:prstGeom prst="straightConnector1">
            <a:avLst/>
          </a:prstGeom>
          <a:ln w="12700">
            <a:solidFill>
              <a:srgbClr val="003570"/>
            </a:solidFill>
            <a:tailEnd type="triangle"/>
          </a:ln>
        </p:spPr>
        <p:style>
          <a:lnRef idx="1">
            <a:schemeClr val="accent1"/>
          </a:lnRef>
          <a:fillRef idx="0">
            <a:schemeClr val="accent1"/>
          </a:fillRef>
          <a:effectRef idx="0">
            <a:schemeClr val="accent1"/>
          </a:effectRef>
          <a:fontRef idx="minor">
            <a:schemeClr val="tx1"/>
          </a:fontRef>
        </p:style>
      </p:cxnSp>
      <p:sp>
        <p:nvSpPr>
          <p:cNvPr id="5134" name="文本框 43"/>
          <p:cNvSpPr txBox="1">
            <a:spLocks noChangeArrowheads="1"/>
          </p:cNvSpPr>
          <p:nvPr/>
        </p:nvSpPr>
        <p:spPr bwMode="auto">
          <a:xfrm>
            <a:off x="3409950" y="2303056"/>
            <a:ext cx="1394360" cy="523269"/>
          </a:xfrm>
          <a:prstGeom prst="rect">
            <a:avLst/>
          </a:prstGeom>
          <a:noFill/>
          <a:ln w="9525">
            <a:solidFill>
              <a:schemeClr val="tx1"/>
            </a:solidFill>
            <a:miter lim="800000"/>
          </a:ln>
        </p:spPr>
        <p:txBody>
          <a:bodyPr wrap="square">
            <a:spAutoFit/>
          </a:bodyPr>
          <a:lstStyle>
            <a:lvl1pPr>
              <a:lnSpc>
                <a:spcPct val="110000"/>
              </a:lnSpc>
              <a:spcBef>
                <a:spcPct val="20000"/>
              </a:spcBef>
              <a:buSzPct val="120000"/>
              <a:buBlip>
                <a:blip r:embed="rId4"/>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defRPr/>
            </a:pPr>
            <a:r>
              <a:rPr lang="zh-CN" altLang="en-US" sz="1400" dirty="0">
                <a:solidFill>
                  <a:schemeClr val="tx1"/>
                </a:solidFill>
                <a:highlight>
                  <a:srgbClr val="FFFF00"/>
                </a:highlight>
                <a:latin typeface="微软雅黑" panose="020B0503020204020204" pitchFamily="34" charset="-122"/>
                <a:ea typeface="微软雅黑" panose="020B0503020204020204" pitchFamily="34" charset="-122"/>
              </a:rPr>
              <a:t>元件参数化</a:t>
            </a:r>
            <a:endParaRPr lang="en-US" altLang="zh-CN" sz="1400" dirty="0">
              <a:solidFill>
                <a:schemeClr val="tx1"/>
              </a:solidFill>
              <a:highlight>
                <a:srgbClr val="FFFF00"/>
              </a:highlight>
              <a:latin typeface="微软雅黑" panose="020B0503020204020204" pitchFamily="34" charset="-122"/>
              <a:ea typeface="微软雅黑" panose="020B0503020204020204" pitchFamily="34" charset="-122"/>
            </a:endParaRPr>
          </a:p>
          <a:p>
            <a:pPr algn="ctr">
              <a:lnSpc>
                <a:spcPct val="100000"/>
              </a:lnSpc>
              <a:spcBef>
                <a:spcPct val="0"/>
              </a:spcBef>
              <a:buSzTx/>
              <a:buFontTx/>
              <a:buNone/>
              <a:defRPr/>
            </a:pPr>
            <a:r>
              <a:rPr lang="zh-CN" altLang="en-US" sz="1400" dirty="0">
                <a:solidFill>
                  <a:schemeClr val="tx1"/>
                </a:solidFill>
                <a:highlight>
                  <a:srgbClr val="FFFF00"/>
                </a:highlight>
                <a:latin typeface="微软雅黑" panose="020B0503020204020204" pitchFamily="34" charset="-122"/>
                <a:ea typeface="微软雅黑" panose="020B0503020204020204" pitchFamily="34" charset="-122"/>
              </a:rPr>
              <a:t>模板编辑器</a:t>
            </a:r>
          </a:p>
        </p:txBody>
      </p:sp>
      <p:sp>
        <p:nvSpPr>
          <p:cNvPr id="45" name="矩形: 圆顶角 44"/>
          <p:cNvSpPr/>
          <p:nvPr/>
        </p:nvSpPr>
        <p:spPr bwMode="auto">
          <a:xfrm>
            <a:off x="5595144" y="3056021"/>
            <a:ext cx="1213385" cy="301625"/>
          </a:xfrm>
          <a:prstGeom prst="round2Same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tmp</a:t>
            </a:r>
            <a:r>
              <a:rPr lang="zh-CN" altLang="en-US" sz="1400" dirty="0">
                <a:latin typeface="微软雅黑" panose="020B0503020204020204" pitchFamily="34" charset="-122"/>
                <a:ea typeface="微软雅黑" panose="020B0503020204020204" pitchFamily="34" charset="-122"/>
              </a:rPr>
              <a:t>文件</a:t>
            </a:r>
          </a:p>
        </p:txBody>
      </p:sp>
      <p:cxnSp>
        <p:nvCxnSpPr>
          <p:cNvPr id="46" name="直接箭头连接符 45"/>
          <p:cNvCxnSpPr>
            <a:stCxn id="5134" idx="3"/>
            <a:endCxn id="81" idx="1"/>
          </p:cNvCxnSpPr>
          <p:nvPr/>
        </p:nvCxnSpPr>
        <p:spPr bwMode="auto">
          <a:xfrm flipV="1">
            <a:off x="4804310" y="2554933"/>
            <a:ext cx="801609" cy="9758"/>
          </a:xfrm>
          <a:prstGeom prst="straightConnector1">
            <a:avLst/>
          </a:prstGeom>
          <a:ln w="12700">
            <a:solidFill>
              <a:srgbClr val="003570"/>
            </a:solidFill>
            <a:tailEnd type="triangle"/>
          </a:ln>
        </p:spPr>
        <p:style>
          <a:lnRef idx="1">
            <a:schemeClr val="accent1"/>
          </a:lnRef>
          <a:fillRef idx="0">
            <a:schemeClr val="accent1"/>
          </a:fillRef>
          <a:effectRef idx="0">
            <a:schemeClr val="accent1"/>
          </a:effectRef>
          <a:fontRef idx="minor">
            <a:schemeClr val="tx1"/>
          </a:fontRef>
        </p:style>
      </p:cxnSp>
      <p:sp>
        <p:nvSpPr>
          <p:cNvPr id="50" name="圆柱形 31"/>
          <p:cNvSpPr/>
          <p:nvPr/>
        </p:nvSpPr>
        <p:spPr bwMode="auto">
          <a:xfrm>
            <a:off x="7443788" y="2495550"/>
            <a:ext cx="1582737" cy="1770956"/>
          </a:xfrm>
          <a:prstGeom prst="ca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err="1">
                <a:latin typeface="微软雅黑" panose="020B0503020204020204" pitchFamily="34" charset="-122"/>
                <a:ea typeface="微软雅黑" panose="020B0503020204020204" pitchFamily="34" charset="-122"/>
              </a:rPr>
              <a:t>MangoDB</a:t>
            </a:r>
            <a:endParaRPr lang="en-US" altLang="zh-CN" sz="2000" dirty="0">
              <a:latin typeface="微软雅黑" panose="020B0503020204020204" pitchFamily="34" charset="-122"/>
              <a:ea typeface="微软雅黑" panose="020B0503020204020204" pitchFamily="34" charset="-122"/>
            </a:endParaRPr>
          </a:p>
          <a:p>
            <a:pPr algn="ctr">
              <a:defRPr/>
            </a:pPr>
            <a:r>
              <a:rPr lang="zh-CN" altLang="en-US" sz="2000" dirty="0">
                <a:latin typeface="微软雅黑" panose="020B0503020204020204" pitchFamily="34" charset="-122"/>
                <a:ea typeface="微软雅黑" panose="020B0503020204020204" pitchFamily="34" charset="-122"/>
              </a:rPr>
              <a:t>数据库</a:t>
            </a:r>
            <a:endParaRPr lang="en-US" altLang="zh-CN" sz="2000" dirty="0">
              <a:latin typeface="微软雅黑" panose="020B0503020204020204" pitchFamily="34" charset="-122"/>
              <a:ea typeface="微软雅黑" panose="020B0503020204020204" pitchFamily="34" charset="-122"/>
            </a:endParaRPr>
          </a:p>
        </p:txBody>
      </p:sp>
      <p:sp>
        <p:nvSpPr>
          <p:cNvPr id="39951" name="文本框 50"/>
          <p:cNvSpPr txBox="1">
            <a:spLocks noChangeArrowheads="1"/>
          </p:cNvSpPr>
          <p:nvPr/>
        </p:nvSpPr>
        <p:spPr bwMode="auto">
          <a:xfrm>
            <a:off x="5665530" y="3346250"/>
            <a:ext cx="11429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ct val="20000"/>
              </a:spcBef>
              <a:buSzPct val="120000"/>
              <a:buBlip>
                <a:blip r:embed="rId4"/>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lang="zh-CN" altLang="en-US" sz="1200" dirty="0">
                <a:solidFill>
                  <a:schemeClr val="tx1"/>
                </a:solidFill>
                <a:latin typeface="微软雅黑" panose="020B0503020204020204" pitchFamily="34" charset="-122"/>
                <a:ea typeface="微软雅黑" panose="020B0503020204020204" pitchFamily="34" charset="-122"/>
              </a:rPr>
              <a:t>元件模板文件</a:t>
            </a:r>
          </a:p>
        </p:txBody>
      </p:sp>
      <p:sp>
        <p:nvSpPr>
          <p:cNvPr id="5145" name="文本框 57"/>
          <p:cNvSpPr txBox="1">
            <a:spLocks noChangeArrowheads="1"/>
          </p:cNvSpPr>
          <p:nvPr/>
        </p:nvSpPr>
        <p:spPr bwMode="auto">
          <a:xfrm>
            <a:off x="7571854" y="1328736"/>
            <a:ext cx="1326337" cy="534990"/>
          </a:xfrm>
          <a:prstGeom prst="rect">
            <a:avLst/>
          </a:prstGeom>
          <a:noFill/>
          <a:ln w="9525">
            <a:solidFill>
              <a:schemeClr val="tx1"/>
            </a:solidFill>
            <a:miter lim="800000"/>
          </a:ln>
        </p:spPr>
        <p:txBody>
          <a:bodyPr/>
          <a:lstStyle>
            <a:lvl1pPr>
              <a:lnSpc>
                <a:spcPct val="110000"/>
              </a:lnSpc>
              <a:spcBef>
                <a:spcPct val="20000"/>
              </a:spcBef>
              <a:buSzPct val="120000"/>
              <a:buBlip>
                <a:blip r:embed="rId4"/>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defRPr/>
            </a:pPr>
            <a:r>
              <a:rPr lang="zh-CN" altLang="en-US" sz="1400">
                <a:solidFill>
                  <a:schemeClr val="tx1"/>
                </a:solidFill>
                <a:highlight>
                  <a:srgbClr val="FFFF00"/>
                </a:highlight>
                <a:latin typeface="微软雅黑" panose="020B0503020204020204" pitchFamily="34" charset="-122"/>
                <a:ea typeface="微软雅黑" panose="020B0503020204020204" pitchFamily="34" charset="-122"/>
              </a:rPr>
              <a:t>元件库</a:t>
            </a:r>
            <a:endParaRPr lang="en-US" altLang="zh-CN" sz="1400">
              <a:solidFill>
                <a:schemeClr val="tx1"/>
              </a:solidFill>
              <a:highlight>
                <a:srgbClr val="FFFF00"/>
              </a:highlight>
              <a:latin typeface="微软雅黑" panose="020B0503020204020204" pitchFamily="34" charset="-122"/>
              <a:ea typeface="微软雅黑" panose="020B0503020204020204" pitchFamily="34" charset="-122"/>
            </a:endParaRPr>
          </a:p>
          <a:p>
            <a:pPr algn="ctr">
              <a:lnSpc>
                <a:spcPct val="100000"/>
              </a:lnSpc>
              <a:spcBef>
                <a:spcPct val="0"/>
              </a:spcBef>
              <a:buSzTx/>
              <a:buFontTx/>
              <a:buNone/>
              <a:defRPr/>
            </a:pPr>
            <a:r>
              <a:rPr lang="zh-CN" altLang="en-US" sz="1400">
                <a:solidFill>
                  <a:schemeClr val="tx1"/>
                </a:solidFill>
                <a:highlight>
                  <a:srgbClr val="FFFF00"/>
                </a:highlight>
                <a:latin typeface="微软雅黑" panose="020B0503020204020204" pitchFamily="34" charset="-122"/>
                <a:ea typeface="微软雅黑" panose="020B0503020204020204" pitchFamily="34" charset="-122"/>
              </a:rPr>
              <a:t>管理系统</a:t>
            </a:r>
          </a:p>
        </p:txBody>
      </p:sp>
      <p:cxnSp>
        <p:nvCxnSpPr>
          <p:cNvPr id="59" name="直接箭头连接符 58"/>
          <p:cNvCxnSpPr/>
          <p:nvPr/>
        </p:nvCxnSpPr>
        <p:spPr bwMode="auto">
          <a:xfrm>
            <a:off x="6808529" y="3203912"/>
            <a:ext cx="635259" cy="0"/>
          </a:xfrm>
          <a:prstGeom prst="straightConnector1">
            <a:avLst/>
          </a:prstGeom>
          <a:ln w="12700">
            <a:solidFill>
              <a:srgbClr val="003570"/>
            </a:solidFill>
            <a:tailEnd type="triangle"/>
          </a:ln>
        </p:spPr>
        <p:style>
          <a:lnRef idx="1">
            <a:schemeClr val="accent1"/>
          </a:lnRef>
          <a:fillRef idx="0">
            <a:schemeClr val="accent1"/>
          </a:fillRef>
          <a:effectRef idx="0">
            <a:schemeClr val="accent1"/>
          </a:effectRef>
          <a:fontRef idx="minor">
            <a:schemeClr val="tx1"/>
          </a:fontRef>
        </p:style>
      </p:cxnSp>
      <p:sp>
        <p:nvSpPr>
          <p:cNvPr id="39962" name="文本框 62"/>
          <p:cNvSpPr txBox="1">
            <a:spLocks noChangeArrowheads="1"/>
          </p:cNvSpPr>
          <p:nvPr/>
        </p:nvSpPr>
        <p:spPr bwMode="auto">
          <a:xfrm>
            <a:off x="4750184" y="2324100"/>
            <a:ext cx="855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ct val="20000"/>
              </a:spcBef>
              <a:buSzPct val="120000"/>
              <a:buBlip>
                <a:blip r:embed="rId4"/>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lang="zh-CN" altLang="en-US" sz="1200" dirty="0">
                <a:solidFill>
                  <a:schemeClr val="tx1"/>
                </a:solidFill>
                <a:latin typeface="微软雅黑" panose="020B0503020204020204" pitchFamily="34" charset="-122"/>
                <a:ea typeface="微软雅黑" panose="020B0503020204020204" pitchFamily="34" charset="-122"/>
              </a:rPr>
              <a:t>生成</a:t>
            </a:r>
            <a:r>
              <a:rPr lang="en-US" altLang="zh-CN" sz="1200" dirty="0">
                <a:solidFill>
                  <a:schemeClr val="tx1"/>
                </a:solidFill>
                <a:latin typeface="微软雅黑" panose="020B0503020204020204" pitchFamily="34" charset="-122"/>
                <a:ea typeface="微软雅黑" panose="020B0503020204020204" pitchFamily="34" charset="-122"/>
              </a:rPr>
              <a:t>.</a:t>
            </a:r>
            <a:r>
              <a:rPr lang="en-US" altLang="zh-CN" sz="1200" dirty="0" err="1">
                <a:solidFill>
                  <a:schemeClr val="tx1"/>
                </a:solidFill>
                <a:latin typeface="微软雅黑" panose="020B0503020204020204" pitchFamily="34" charset="-122"/>
                <a:ea typeface="微软雅黑" panose="020B0503020204020204" pitchFamily="34" charset="-122"/>
              </a:rPr>
              <a:t>ghx</a:t>
            </a:r>
            <a:r>
              <a:rPr lang="zh-CN" altLang="en-US" sz="1200" dirty="0">
                <a:solidFill>
                  <a:schemeClr val="tx1"/>
                </a:solidFill>
                <a:latin typeface="微软雅黑" panose="020B0503020204020204" pitchFamily="34" charset="-122"/>
                <a:ea typeface="微软雅黑" panose="020B0503020204020204" pitchFamily="34" charset="-122"/>
              </a:rPr>
              <a:t>文件</a:t>
            </a:r>
          </a:p>
        </p:txBody>
      </p:sp>
      <p:cxnSp>
        <p:nvCxnSpPr>
          <p:cNvPr id="67" name="直接箭头连接符 66"/>
          <p:cNvCxnSpPr>
            <a:stCxn id="5145" idx="2"/>
            <a:endCxn id="50" idx="1"/>
          </p:cNvCxnSpPr>
          <p:nvPr/>
        </p:nvCxnSpPr>
        <p:spPr bwMode="auto">
          <a:xfrm>
            <a:off x="8235023" y="1863726"/>
            <a:ext cx="134" cy="631824"/>
          </a:xfrm>
          <a:prstGeom prst="straightConnector1">
            <a:avLst/>
          </a:prstGeom>
          <a:ln w="12700">
            <a:solidFill>
              <a:srgbClr val="003570"/>
            </a:solidFill>
            <a:tailEnd type="triangle"/>
          </a:ln>
        </p:spPr>
        <p:style>
          <a:lnRef idx="1">
            <a:schemeClr val="accent1"/>
          </a:lnRef>
          <a:fillRef idx="0">
            <a:schemeClr val="accent1"/>
          </a:fillRef>
          <a:effectRef idx="0">
            <a:schemeClr val="accent1"/>
          </a:effectRef>
          <a:fontRef idx="minor">
            <a:schemeClr val="tx1"/>
          </a:fontRef>
        </p:style>
      </p:cxnSp>
      <p:sp>
        <p:nvSpPr>
          <p:cNvPr id="39967" name="文本框 67"/>
          <p:cNvSpPr txBox="1">
            <a:spLocks noChangeArrowheads="1"/>
          </p:cNvSpPr>
          <p:nvPr/>
        </p:nvSpPr>
        <p:spPr bwMode="auto">
          <a:xfrm>
            <a:off x="7756201" y="2059030"/>
            <a:ext cx="4905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4"/>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lang="zh-CN" altLang="en-US" sz="1200" dirty="0">
                <a:solidFill>
                  <a:schemeClr val="tx1"/>
                </a:solidFill>
                <a:latin typeface="微软雅黑" panose="020B0503020204020204" pitchFamily="34" charset="-122"/>
                <a:ea typeface="微软雅黑" panose="020B0503020204020204" pitchFamily="34" charset="-122"/>
              </a:rPr>
              <a:t>管理</a:t>
            </a:r>
          </a:p>
        </p:txBody>
      </p:sp>
      <p:cxnSp>
        <p:nvCxnSpPr>
          <p:cNvPr id="72" name="直接箭头连接符 71"/>
          <p:cNvCxnSpPr>
            <a:stCxn id="5134" idx="2"/>
            <a:endCxn id="39943" idx="0"/>
          </p:cNvCxnSpPr>
          <p:nvPr/>
        </p:nvCxnSpPr>
        <p:spPr bwMode="auto">
          <a:xfrm flipH="1">
            <a:off x="4097186" y="2826325"/>
            <a:ext cx="9944" cy="712192"/>
          </a:xfrm>
          <a:prstGeom prst="straightConnector1">
            <a:avLst/>
          </a:prstGeom>
          <a:ln w="12700">
            <a:solidFill>
              <a:srgbClr val="003570"/>
            </a:solidFill>
            <a:tailEnd type="triangle"/>
          </a:ln>
        </p:spPr>
        <p:style>
          <a:lnRef idx="1">
            <a:schemeClr val="accent1"/>
          </a:lnRef>
          <a:fillRef idx="0">
            <a:schemeClr val="accent1"/>
          </a:fillRef>
          <a:effectRef idx="0">
            <a:schemeClr val="accent1"/>
          </a:effectRef>
          <a:fontRef idx="minor">
            <a:schemeClr val="tx1"/>
          </a:fontRef>
        </p:style>
      </p:cxnSp>
      <p:sp>
        <p:nvSpPr>
          <p:cNvPr id="39972" name="文本框 76"/>
          <p:cNvSpPr txBox="1">
            <a:spLocks noChangeArrowheads="1"/>
          </p:cNvSpPr>
          <p:nvPr/>
        </p:nvSpPr>
        <p:spPr bwMode="auto">
          <a:xfrm>
            <a:off x="3407639" y="1391632"/>
            <a:ext cx="1422400" cy="52322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lnSpc>
                <a:spcPct val="110000"/>
              </a:lnSpc>
              <a:spcBef>
                <a:spcPct val="20000"/>
              </a:spcBef>
              <a:buSzPct val="120000"/>
              <a:buBlip>
                <a:blip r:embed="rId4"/>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lang="zh-CN" altLang="en-US" sz="1400" dirty="0">
                <a:solidFill>
                  <a:schemeClr val="tx1"/>
                </a:solidFill>
                <a:latin typeface="微软雅黑" panose="020B0503020204020204" pitchFamily="34" charset="-122"/>
                <a:ea typeface="微软雅黑" panose="020B0503020204020204" pitchFamily="34" charset="-122"/>
              </a:rPr>
              <a:t>无代码编程器</a:t>
            </a:r>
            <a:endParaRPr lang="en-US" altLang="zh-CN" sz="1400" dirty="0">
              <a:solidFill>
                <a:schemeClr val="tx1"/>
              </a:solidFill>
              <a:latin typeface="微软雅黑" panose="020B0503020204020204" pitchFamily="34" charset="-122"/>
              <a:ea typeface="微软雅黑" panose="020B0503020204020204" pitchFamily="34" charset="-122"/>
            </a:endParaRPr>
          </a:p>
          <a:p>
            <a:pPr algn="ctr">
              <a:lnSpc>
                <a:spcPct val="100000"/>
              </a:lnSpc>
              <a:spcBef>
                <a:spcPct val="0"/>
              </a:spcBef>
              <a:buSzTx/>
              <a:buFontTx/>
              <a:buNone/>
            </a:pPr>
            <a:r>
              <a:rPr lang="en-US" altLang="zh-CN" sz="1400" dirty="0">
                <a:solidFill>
                  <a:schemeClr val="tx1"/>
                </a:solidFill>
                <a:latin typeface="微软雅黑" panose="020B0503020204020204" pitchFamily="34" charset="-122"/>
                <a:ea typeface="微软雅黑" panose="020B0503020204020204" pitchFamily="34" charset="-122"/>
              </a:rPr>
              <a:t>SDK</a:t>
            </a:r>
            <a:endParaRPr lang="zh-CN" altLang="en-US" sz="1400" dirty="0">
              <a:solidFill>
                <a:schemeClr val="tx1"/>
              </a:solidFill>
              <a:latin typeface="微软雅黑" panose="020B0503020204020204" pitchFamily="34" charset="-122"/>
              <a:ea typeface="微软雅黑" panose="020B0503020204020204" pitchFamily="34" charset="-122"/>
            </a:endParaRPr>
          </a:p>
        </p:txBody>
      </p:sp>
      <p:cxnSp>
        <p:nvCxnSpPr>
          <p:cNvPr id="78" name="直接箭头连接符 77"/>
          <p:cNvCxnSpPr>
            <a:stCxn id="39972" idx="2"/>
            <a:endCxn id="5134" idx="0"/>
          </p:cNvCxnSpPr>
          <p:nvPr/>
        </p:nvCxnSpPr>
        <p:spPr bwMode="auto">
          <a:xfrm flipH="1">
            <a:off x="4107130" y="1914852"/>
            <a:ext cx="11709" cy="388204"/>
          </a:xfrm>
          <a:prstGeom prst="straightConnector1">
            <a:avLst/>
          </a:prstGeom>
          <a:ln w="12700">
            <a:solidFill>
              <a:srgbClr val="003570"/>
            </a:solidFill>
            <a:tailEnd type="triangle"/>
          </a:ln>
        </p:spPr>
        <p:style>
          <a:lnRef idx="1">
            <a:schemeClr val="accent1"/>
          </a:lnRef>
          <a:fillRef idx="0">
            <a:schemeClr val="accent1"/>
          </a:fillRef>
          <a:effectRef idx="0">
            <a:schemeClr val="accent1"/>
          </a:effectRef>
          <a:fontRef idx="minor">
            <a:schemeClr val="tx1"/>
          </a:fontRef>
        </p:style>
      </p:cxnSp>
      <p:pic>
        <p:nvPicPr>
          <p:cNvPr id="39978" name="Picture 2" descr="查看源图像"/>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7250" y="2212042"/>
            <a:ext cx="1148776" cy="1123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80" name="Picture 4" descr="查看源图像"/>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94664" y="1350962"/>
            <a:ext cx="1529499"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8" name="直接箭头连接符 87"/>
          <p:cNvCxnSpPr>
            <a:stCxn id="39980" idx="3"/>
            <a:endCxn id="39972" idx="1"/>
          </p:cNvCxnSpPr>
          <p:nvPr/>
        </p:nvCxnSpPr>
        <p:spPr bwMode="auto">
          <a:xfrm>
            <a:off x="2824163" y="1648619"/>
            <a:ext cx="583476" cy="4623"/>
          </a:xfrm>
          <a:prstGeom prst="straightConnector1">
            <a:avLst/>
          </a:prstGeom>
          <a:ln w="12700">
            <a:solidFill>
              <a:srgbClr val="00357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39980" idx="2"/>
          </p:cNvCxnSpPr>
          <p:nvPr/>
        </p:nvCxnSpPr>
        <p:spPr bwMode="auto">
          <a:xfrm>
            <a:off x="2059414" y="1946275"/>
            <a:ext cx="0" cy="389754"/>
          </a:xfrm>
          <a:prstGeom prst="straightConnector1">
            <a:avLst/>
          </a:prstGeom>
          <a:ln w="12700">
            <a:solidFill>
              <a:srgbClr val="003570"/>
            </a:solidFill>
            <a:tailEnd type="triangle"/>
          </a:ln>
        </p:spPr>
        <p:style>
          <a:lnRef idx="1">
            <a:schemeClr val="accent1"/>
          </a:lnRef>
          <a:fillRef idx="0">
            <a:schemeClr val="accent1"/>
          </a:fillRef>
          <a:effectRef idx="0">
            <a:schemeClr val="accent1"/>
          </a:effectRef>
          <a:fontRef idx="minor">
            <a:schemeClr val="tx1"/>
          </a:fontRef>
        </p:style>
      </p:cxnSp>
      <p:sp>
        <p:nvSpPr>
          <p:cNvPr id="39983" name="文本框 93"/>
          <p:cNvSpPr txBox="1">
            <a:spLocks noChangeArrowheads="1"/>
          </p:cNvSpPr>
          <p:nvPr/>
        </p:nvSpPr>
        <p:spPr bwMode="auto">
          <a:xfrm>
            <a:off x="4090310" y="5726175"/>
            <a:ext cx="5140325" cy="37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4"/>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SzTx/>
              <a:buFontTx/>
              <a:buNone/>
            </a:pPr>
            <a:r>
              <a:rPr lang="zh-CN" altLang="en-US" sz="1400" b="1" dirty="0">
                <a:solidFill>
                  <a:srgbClr val="0070C0"/>
                </a:solidFill>
                <a:latin typeface="微软雅黑" panose="020B0503020204020204" pitchFamily="34" charset="-122"/>
                <a:ea typeface="微软雅黑" panose="020B0503020204020204" pitchFamily="34" charset="-122"/>
              </a:rPr>
              <a:t>注：</a:t>
            </a:r>
            <a:r>
              <a:rPr lang="en-US" altLang="zh-CN" sz="1400" b="1" dirty="0">
                <a:solidFill>
                  <a:schemeClr val="tx1"/>
                </a:solidFill>
                <a:latin typeface="微软雅黑" panose="020B0503020204020204" pitchFamily="34" charset="-122"/>
                <a:ea typeface="微软雅黑" panose="020B0503020204020204" pitchFamily="34" charset="-122"/>
              </a:rPr>
              <a:t>.</a:t>
            </a:r>
            <a:r>
              <a:rPr lang="en-US" altLang="zh-CN" sz="1400" b="1" dirty="0" err="1">
                <a:solidFill>
                  <a:schemeClr val="tx1"/>
                </a:solidFill>
                <a:latin typeface="微软雅黑" panose="020B0503020204020204" pitchFamily="34" charset="-122"/>
                <a:ea typeface="微软雅黑" panose="020B0503020204020204" pitchFamily="34" charset="-122"/>
              </a:rPr>
              <a:t>tmp</a:t>
            </a:r>
            <a:r>
              <a:rPr lang="zh-CN" altLang="en-US" sz="1400" b="1" dirty="0">
                <a:solidFill>
                  <a:schemeClr val="tx1"/>
                </a:solidFill>
                <a:latin typeface="微软雅黑" panose="020B0503020204020204" pitchFamily="34" charset="-122"/>
                <a:ea typeface="微软雅黑" panose="020B0503020204020204" pitchFamily="34" charset="-122"/>
              </a:rPr>
              <a:t>文件采用</a:t>
            </a:r>
            <a:r>
              <a:rPr lang="en-US" altLang="zh-CN" sz="1400" b="1" dirty="0">
                <a:solidFill>
                  <a:schemeClr val="tx1"/>
                </a:solidFill>
                <a:latin typeface="微软雅黑" panose="020B0503020204020204" pitchFamily="34" charset="-122"/>
                <a:ea typeface="微软雅黑" panose="020B0503020204020204" pitchFamily="34" charset="-122"/>
              </a:rPr>
              <a:t>XML</a:t>
            </a:r>
            <a:r>
              <a:rPr lang="zh-CN" altLang="en-US" sz="1400" b="1" dirty="0">
                <a:solidFill>
                  <a:schemeClr val="tx1"/>
                </a:solidFill>
                <a:latin typeface="微软雅黑" panose="020B0503020204020204" pitchFamily="34" charset="-122"/>
                <a:ea typeface="微软雅黑" panose="020B0503020204020204" pitchFamily="34" charset="-122"/>
              </a:rPr>
              <a:t>格式，</a:t>
            </a:r>
            <a:r>
              <a:rPr lang="en-US" altLang="zh-CN" sz="1400" b="1" dirty="0">
                <a:solidFill>
                  <a:schemeClr val="tx1"/>
                </a:solidFill>
                <a:latin typeface="微软雅黑" panose="020B0503020204020204" pitchFamily="34" charset="-122"/>
                <a:ea typeface="微软雅黑" panose="020B0503020204020204" pitchFamily="34" charset="-122"/>
              </a:rPr>
              <a:t>.sim</a:t>
            </a:r>
            <a:r>
              <a:rPr lang="zh-CN" altLang="en-US" sz="1400" b="1" dirty="0">
                <a:solidFill>
                  <a:schemeClr val="tx1"/>
                </a:solidFill>
                <a:latin typeface="微软雅黑" panose="020B0503020204020204" pitchFamily="34" charset="-122"/>
                <a:ea typeface="微软雅黑" panose="020B0503020204020204" pitchFamily="34" charset="-122"/>
              </a:rPr>
              <a:t>文件采用键值对文件</a:t>
            </a:r>
            <a:endParaRPr lang="en-US" altLang="zh-CN" sz="1400" b="1" dirty="0">
              <a:solidFill>
                <a:schemeClr val="tx1"/>
              </a:solidFill>
              <a:latin typeface="微软雅黑" panose="020B0503020204020204" pitchFamily="34" charset="-122"/>
              <a:ea typeface="微软雅黑" panose="020B0503020204020204" pitchFamily="34" charset="-122"/>
            </a:endParaRPr>
          </a:p>
        </p:txBody>
      </p:sp>
      <p:cxnSp>
        <p:nvCxnSpPr>
          <p:cNvPr id="98" name="直接箭头连接符 97"/>
          <p:cNvCxnSpPr/>
          <p:nvPr/>
        </p:nvCxnSpPr>
        <p:spPr bwMode="auto">
          <a:xfrm flipH="1">
            <a:off x="1487488" y="3405188"/>
            <a:ext cx="287337" cy="298450"/>
          </a:xfrm>
          <a:prstGeom prst="straightConnector1">
            <a:avLst/>
          </a:prstGeom>
          <a:ln w="12700">
            <a:solidFill>
              <a:srgbClr val="003570"/>
            </a:solidFill>
            <a:tailEnd type="triangle"/>
          </a:ln>
        </p:spPr>
        <p:style>
          <a:lnRef idx="1">
            <a:schemeClr val="accent1"/>
          </a:lnRef>
          <a:fillRef idx="0">
            <a:schemeClr val="accent1"/>
          </a:fillRef>
          <a:effectRef idx="0">
            <a:schemeClr val="accent1"/>
          </a:effectRef>
          <a:fontRef idx="minor">
            <a:schemeClr val="tx1"/>
          </a:fontRef>
        </p:style>
      </p:cxnSp>
      <p:sp>
        <p:nvSpPr>
          <p:cNvPr id="39987" name="矩形 98"/>
          <p:cNvSpPr>
            <a:spLocks noChangeArrowheads="1"/>
          </p:cNvSpPr>
          <p:nvPr/>
        </p:nvSpPr>
        <p:spPr bwMode="auto">
          <a:xfrm>
            <a:off x="503237" y="3594021"/>
            <a:ext cx="910965" cy="1171732"/>
          </a:xfrm>
          <a:prstGeom prst="rect">
            <a:avLst/>
          </a:prstGeom>
          <a:noFill/>
          <a:ln w="19050" algn="ctr">
            <a:solidFill>
              <a:srgbClr val="111111"/>
            </a:solidFill>
            <a:rou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lnSpc>
                <a:spcPct val="110000"/>
              </a:lnSpc>
              <a:spcBef>
                <a:spcPct val="20000"/>
              </a:spcBef>
              <a:buSzPct val="120000"/>
              <a:buBlip>
                <a:blip r:embed="rId4"/>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lang="zh-CN" altLang="en-US" sz="1400" dirty="0">
                <a:solidFill>
                  <a:srgbClr val="0070C0"/>
                </a:solidFill>
                <a:latin typeface="微软雅黑" panose="020B0503020204020204" pitchFamily="34" charset="-122"/>
                <a:ea typeface="微软雅黑" panose="020B0503020204020204" pitchFamily="34" charset="-122"/>
              </a:rPr>
              <a:t>导出格式</a:t>
            </a:r>
            <a:endParaRPr lang="en-US" altLang="zh-CN" sz="1400" dirty="0">
              <a:solidFill>
                <a:srgbClr val="0070C0"/>
              </a:solidFill>
              <a:latin typeface="微软雅黑" panose="020B0503020204020204" pitchFamily="34" charset="-122"/>
              <a:ea typeface="微软雅黑" panose="020B0503020204020204" pitchFamily="34" charset="-122"/>
            </a:endParaRPr>
          </a:p>
          <a:p>
            <a:pPr algn="ctr" eaLnBrk="1" hangingPunct="1">
              <a:lnSpc>
                <a:spcPct val="100000"/>
              </a:lnSpc>
              <a:spcBef>
                <a:spcPct val="0"/>
              </a:spcBef>
              <a:buSzTx/>
              <a:buFontTx/>
              <a:buNone/>
            </a:pPr>
            <a:r>
              <a:rPr lang="en-US" altLang="zh-CN" sz="1400" dirty="0">
                <a:solidFill>
                  <a:srgbClr val="0070C0"/>
                </a:solidFill>
                <a:latin typeface="微软雅黑" panose="020B0503020204020204" pitchFamily="34" charset="-122"/>
                <a:ea typeface="微软雅黑" panose="020B0503020204020204" pitchFamily="34" charset="-122"/>
              </a:rPr>
              <a:t>SAT</a:t>
            </a:r>
          </a:p>
          <a:p>
            <a:pPr algn="ctr" eaLnBrk="1" hangingPunct="1">
              <a:lnSpc>
                <a:spcPct val="100000"/>
              </a:lnSpc>
              <a:spcBef>
                <a:spcPct val="0"/>
              </a:spcBef>
              <a:buSzTx/>
              <a:buFontTx/>
              <a:buNone/>
            </a:pPr>
            <a:r>
              <a:rPr lang="en-US" altLang="zh-CN" sz="1400" dirty="0">
                <a:solidFill>
                  <a:srgbClr val="0070C0"/>
                </a:solidFill>
                <a:latin typeface="微软雅黑" panose="020B0503020204020204" pitchFamily="34" charset="-122"/>
                <a:ea typeface="微软雅黑" panose="020B0503020204020204" pitchFamily="34" charset="-122"/>
              </a:rPr>
              <a:t>STP</a:t>
            </a:r>
          </a:p>
          <a:p>
            <a:pPr algn="ctr" eaLnBrk="1" hangingPunct="1">
              <a:lnSpc>
                <a:spcPct val="100000"/>
              </a:lnSpc>
              <a:spcBef>
                <a:spcPct val="0"/>
              </a:spcBef>
              <a:buSzTx/>
              <a:buFontTx/>
              <a:buNone/>
            </a:pPr>
            <a:r>
              <a:rPr lang="en-US" altLang="zh-CN" sz="1400" dirty="0">
                <a:solidFill>
                  <a:srgbClr val="0070C0"/>
                </a:solidFill>
                <a:latin typeface="微软雅黑" panose="020B0503020204020204" pitchFamily="34" charset="-122"/>
                <a:ea typeface="微软雅黑" panose="020B0503020204020204" pitchFamily="34" charset="-122"/>
              </a:rPr>
              <a:t>IGES</a:t>
            </a:r>
          </a:p>
          <a:p>
            <a:pPr algn="ctr" eaLnBrk="1" hangingPunct="1">
              <a:lnSpc>
                <a:spcPct val="100000"/>
              </a:lnSpc>
              <a:spcBef>
                <a:spcPct val="0"/>
              </a:spcBef>
              <a:buSzTx/>
              <a:buFontTx/>
              <a:buNone/>
            </a:pPr>
            <a:r>
              <a:rPr lang="en-US" altLang="zh-CN" sz="1400" dirty="0">
                <a:solidFill>
                  <a:srgbClr val="0070C0"/>
                </a:solidFill>
                <a:latin typeface="微软雅黑" panose="020B0503020204020204" pitchFamily="34" charset="-122"/>
                <a:ea typeface="微软雅黑" panose="020B0503020204020204" pitchFamily="34" charset="-122"/>
              </a:rPr>
              <a:t>STL</a:t>
            </a:r>
          </a:p>
        </p:txBody>
      </p:sp>
      <p:sp>
        <p:nvSpPr>
          <p:cNvPr id="39989" name="文本框 108"/>
          <p:cNvSpPr txBox="1">
            <a:spLocks noChangeArrowheads="1"/>
          </p:cNvSpPr>
          <p:nvPr/>
        </p:nvSpPr>
        <p:spPr bwMode="auto">
          <a:xfrm>
            <a:off x="1273969" y="5880100"/>
            <a:ext cx="1042987" cy="30777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lnSpc>
                <a:spcPct val="110000"/>
              </a:lnSpc>
              <a:spcBef>
                <a:spcPct val="20000"/>
              </a:spcBef>
              <a:buSzPct val="120000"/>
              <a:buBlip>
                <a:blip r:embed="rId4"/>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lang="zh-CN" altLang="en-US" sz="1400" dirty="0">
                <a:solidFill>
                  <a:schemeClr val="tx1"/>
                </a:solidFill>
                <a:latin typeface="微软雅黑" panose="020B0503020204020204" pitchFamily="34" charset="-122"/>
                <a:ea typeface="微软雅黑" panose="020B0503020204020204" pitchFamily="34" charset="-122"/>
              </a:rPr>
              <a:t>图形信息</a:t>
            </a:r>
          </a:p>
        </p:txBody>
      </p:sp>
      <p:sp>
        <p:nvSpPr>
          <p:cNvPr id="39990" name="文本框 109"/>
          <p:cNvSpPr txBox="1">
            <a:spLocks noChangeArrowheads="1"/>
          </p:cNvSpPr>
          <p:nvPr/>
        </p:nvSpPr>
        <p:spPr bwMode="auto">
          <a:xfrm>
            <a:off x="2370138" y="5880100"/>
            <a:ext cx="1042987" cy="30777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lnSpc>
                <a:spcPct val="110000"/>
              </a:lnSpc>
              <a:spcBef>
                <a:spcPct val="20000"/>
              </a:spcBef>
              <a:buSzPct val="120000"/>
              <a:buBlip>
                <a:blip r:embed="rId4"/>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lang="zh-CN" altLang="en-US" sz="1400" dirty="0">
                <a:solidFill>
                  <a:schemeClr val="tx1"/>
                </a:solidFill>
                <a:latin typeface="微软雅黑" panose="020B0503020204020204" pitchFamily="34" charset="-122"/>
                <a:ea typeface="微软雅黑" panose="020B0503020204020204" pitchFamily="34" charset="-122"/>
              </a:rPr>
              <a:t>属性信息</a:t>
            </a:r>
          </a:p>
        </p:txBody>
      </p:sp>
      <p:sp>
        <p:nvSpPr>
          <p:cNvPr id="39991" name="文本框 40"/>
          <p:cNvSpPr txBox="1">
            <a:spLocks noChangeArrowheads="1"/>
          </p:cNvSpPr>
          <p:nvPr/>
        </p:nvSpPr>
        <p:spPr bwMode="auto">
          <a:xfrm>
            <a:off x="2593975" y="3883025"/>
            <a:ext cx="590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4"/>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lang="zh-CN" altLang="en-US" sz="1200" dirty="0">
                <a:solidFill>
                  <a:schemeClr val="tx1"/>
                </a:solidFill>
                <a:latin typeface="微软雅黑" panose="020B0503020204020204" pitchFamily="34" charset="-122"/>
                <a:ea typeface="微软雅黑" panose="020B0503020204020204" pitchFamily="34" charset="-122"/>
              </a:rPr>
              <a:t>指导</a:t>
            </a:r>
          </a:p>
        </p:txBody>
      </p:sp>
      <p:sp>
        <p:nvSpPr>
          <p:cNvPr id="39992" name="矩形 1"/>
          <p:cNvSpPr>
            <a:spLocks noChangeArrowheads="1"/>
          </p:cNvSpPr>
          <p:nvPr/>
        </p:nvSpPr>
        <p:spPr bwMode="auto">
          <a:xfrm>
            <a:off x="193675" y="923925"/>
            <a:ext cx="2160588" cy="371475"/>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4"/>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SzTx/>
              <a:buFontTx/>
              <a:buNone/>
            </a:pPr>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软件总体构架</a:t>
            </a:r>
            <a:endPar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 name="文本框 43"/>
          <p:cNvSpPr txBox="1">
            <a:spLocks noChangeArrowheads="1"/>
          </p:cNvSpPr>
          <p:nvPr/>
        </p:nvSpPr>
        <p:spPr bwMode="auto">
          <a:xfrm>
            <a:off x="5605919" y="2324100"/>
            <a:ext cx="1196131" cy="461665"/>
          </a:xfrm>
          <a:prstGeom prst="rect">
            <a:avLst/>
          </a:prstGeom>
          <a:noFill/>
          <a:ln w="9525">
            <a:solidFill>
              <a:schemeClr val="tx1"/>
            </a:solidFill>
            <a:miter lim="800000"/>
          </a:ln>
        </p:spPr>
        <p:txBody>
          <a:bodyPr wrap="square" anchor="ctr" anchorCtr="0">
            <a:noAutofit/>
          </a:bodyPr>
          <a:lstStyle>
            <a:lvl1pPr>
              <a:lnSpc>
                <a:spcPct val="110000"/>
              </a:lnSpc>
              <a:spcBef>
                <a:spcPct val="20000"/>
              </a:spcBef>
              <a:buSzPct val="120000"/>
              <a:buBlip>
                <a:blip r:embed="rId4"/>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defRPr/>
            </a:pPr>
            <a:r>
              <a:rPr lang="zh-CN" altLang="en-US" sz="1400" dirty="0">
                <a:solidFill>
                  <a:schemeClr val="tx1"/>
                </a:solidFill>
                <a:latin typeface="微软雅黑" panose="020B0503020204020204" pitchFamily="34" charset="-122"/>
                <a:ea typeface="微软雅黑" panose="020B0503020204020204" pitchFamily="34" charset="-122"/>
              </a:rPr>
              <a:t>自动转换</a:t>
            </a:r>
          </a:p>
        </p:txBody>
      </p:sp>
      <p:sp>
        <p:nvSpPr>
          <p:cNvPr id="85" name="文本框 63"/>
          <p:cNvSpPr txBox="1">
            <a:spLocks noChangeArrowheads="1"/>
          </p:cNvSpPr>
          <p:nvPr/>
        </p:nvSpPr>
        <p:spPr bwMode="auto">
          <a:xfrm>
            <a:off x="6886574" y="2951751"/>
            <a:ext cx="4921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4"/>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lang="zh-CN" altLang="en-US" sz="1200" dirty="0">
                <a:solidFill>
                  <a:schemeClr val="tx1"/>
                </a:solidFill>
                <a:latin typeface="微软雅黑" panose="020B0503020204020204" pitchFamily="34" charset="-122"/>
                <a:ea typeface="微软雅黑" panose="020B0503020204020204" pitchFamily="34" charset="-122"/>
              </a:rPr>
              <a:t>存储</a:t>
            </a:r>
          </a:p>
        </p:txBody>
      </p:sp>
      <p:cxnSp>
        <p:nvCxnSpPr>
          <p:cNvPr id="48" name="连接符: 肘形 47"/>
          <p:cNvCxnSpPr>
            <a:endCxn id="5134" idx="1"/>
          </p:cNvCxnSpPr>
          <p:nvPr/>
        </p:nvCxnSpPr>
        <p:spPr bwMode="auto">
          <a:xfrm rot="5400000" flipH="1" flipV="1">
            <a:off x="1770501" y="3451665"/>
            <a:ext cx="2526422" cy="752475"/>
          </a:xfrm>
          <a:prstGeom prst="bentConnector2">
            <a:avLst/>
          </a:prstGeom>
          <a:ln w="12700">
            <a:solidFill>
              <a:srgbClr val="003570"/>
            </a:solidFill>
            <a:tailEnd type="triangle"/>
          </a:ln>
        </p:spPr>
        <p:style>
          <a:lnRef idx="1">
            <a:schemeClr val="accent1"/>
          </a:lnRef>
          <a:fillRef idx="0">
            <a:schemeClr val="accent1"/>
          </a:fillRef>
          <a:effectRef idx="0">
            <a:schemeClr val="accent1"/>
          </a:effectRef>
          <a:fontRef idx="minor">
            <a:schemeClr val="tx1"/>
          </a:fontRef>
        </p:style>
      </p:cxnSp>
      <p:sp>
        <p:nvSpPr>
          <p:cNvPr id="109" name="文本框 50"/>
          <p:cNvSpPr txBox="1">
            <a:spLocks noChangeArrowheads="1"/>
          </p:cNvSpPr>
          <p:nvPr/>
        </p:nvSpPr>
        <p:spPr bwMode="auto">
          <a:xfrm>
            <a:off x="5656226" y="3989507"/>
            <a:ext cx="11429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ct val="20000"/>
              </a:spcBef>
              <a:buSzPct val="120000"/>
              <a:buBlip>
                <a:blip r:embed="rId4"/>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lang="zh-CN" altLang="en-US" sz="1200" dirty="0">
                <a:solidFill>
                  <a:schemeClr val="tx1"/>
                </a:solidFill>
                <a:latin typeface="微软雅黑" panose="020B0503020204020204" pitchFamily="34" charset="-122"/>
                <a:ea typeface="微软雅黑" panose="020B0503020204020204" pitchFamily="34" charset="-122"/>
              </a:rPr>
              <a:t>元件实例文件</a:t>
            </a:r>
          </a:p>
        </p:txBody>
      </p:sp>
      <p:cxnSp>
        <p:nvCxnSpPr>
          <p:cNvPr id="114" name="直接箭头连接符 113"/>
          <p:cNvCxnSpPr/>
          <p:nvPr/>
        </p:nvCxnSpPr>
        <p:spPr bwMode="auto">
          <a:xfrm>
            <a:off x="6802050" y="3820067"/>
            <a:ext cx="635259" cy="0"/>
          </a:xfrm>
          <a:prstGeom prst="straightConnector1">
            <a:avLst/>
          </a:prstGeom>
          <a:ln w="12700">
            <a:solidFill>
              <a:srgbClr val="003570"/>
            </a:solidFill>
            <a:tailEnd type="triangle"/>
          </a:ln>
        </p:spPr>
        <p:style>
          <a:lnRef idx="1">
            <a:schemeClr val="accent1"/>
          </a:lnRef>
          <a:fillRef idx="0">
            <a:schemeClr val="accent1"/>
          </a:fillRef>
          <a:effectRef idx="0">
            <a:schemeClr val="accent1"/>
          </a:effectRef>
          <a:fontRef idx="minor">
            <a:schemeClr val="tx1"/>
          </a:fontRef>
        </p:style>
      </p:cxnSp>
      <p:sp>
        <p:nvSpPr>
          <p:cNvPr id="115" name="文本框 63"/>
          <p:cNvSpPr txBox="1">
            <a:spLocks noChangeArrowheads="1"/>
          </p:cNvSpPr>
          <p:nvPr/>
        </p:nvSpPr>
        <p:spPr bwMode="auto">
          <a:xfrm>
            <a:off x="6880095" y="3567906"/>
            <a:ext cx="4921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4"/>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lang="zh-CN" altLang="en-US" sz="1200" dirty="0">
                <a:solidFill>
                  <a:schemeClr val="tx1"/>
                </a:solidFill>
                <a:latin typeface="微软雅黑" panose="020B0503020204020204" pitchFamily="34" charset="-122"/>
                <a:ea typeface="微软雅黑" panose="020B0503020204020204" pitchFamily="34" charset="-122"/>
              </a:rPr>
              <a:t>存储</a:t>
            </a:r>
          </a:p>
        </p:txBody>
      </p:sp>
      <p:cxnSp>
        <p:nvCxnSpPr>
          <p:cNvPr id="118" name="直接箭头连接符 117"/>
          <p:cNvCxnSpPr>
            <a:stCxn id="81" idx="2"/>
            <a:endCxn id="45" idx="3"/>
          </p:cNvCxnSpPr>
          <p:nvPr/>
        </p:nvCxnSpPr>
        <p:spPr bwMode="auto">
          <a:xfrm flipH="1">
            <a:off x="6201837" y="2785765"/>
            <a:ext cx="2148" cy="270256"/>
          </a:xfrm>
          <a:prstGeom prst="straightConnector1">
            <a:avLst/>
          </a:prstGeom>
          <a:ln w="12700">
            <a:solidFill>
              <a:srgbClr val="003570"/>
            </a:solidFill>
            <a:tailEnd type="triangle"/>
          </a:ln>
        </p:spPr>
        <p:style>
          <a:lnRef idx="1">
            <a:schemeClr val="accent1"/>
          </a:lnRef>
          <a:fillRef idx="0">
            <a:schemeClr val="accent1"/>
          </a:fillRef>
          <a:effectRef idx="0">
            <a:schemeClr val="accent1"/>
          </a:effectRef>
          <a:fontRef idx="minor">
            <a:schemeClr val="tx1"/>
          </a:fontRef>
        </p:style>
      </p:cxnSp>
      <p:pic>
        <p:nvPicPr>
          <p:cNvPr id="48137" name="Picture 2" descr="MongoDB - 维基百科，自由的百科全书"/>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7467600" y="2394585"/>
            <a:ext cx="1504950" cy="49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技术路线及实施方案</a:t>
            </a:r>
          </a:p>
        </p:txBody>
      </p:sp>
      <p:sp>
        <p:nvSpPr>
          <p:cNvPr id="39992" name="矩形 1"/>
          <p:cNvSpPr>
            <a:spLocks noChangeArrowheads="1"/>
          </p:cNvSpPr>
          <p:nvPr/>
        </p:nvSpPr>
        <p:spPr bwMode="auto">
          <a:xfrm>
            <a:off x="193675" y="923925"/>
            <a:ext cx="2160588" cy="371475"/>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6"/>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SzTx/>
              <a:buFontTx/>
              <a:buNone/>
            </a:pPr>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元件模板编辑器</a:t>
            </a:r>
            <a:endPar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p:cNvSpPr txBox="1"/>
          <p:nvPr/>
        </p:nvSpPr>
        <p:spPr>
          <a:xfrm>
            <a:off x="332809" y="1322188"/>
            <a:ext cx="1524000" cy="461665"/>
          </a:xfrm>
          <a:prstGeom prst="rect">
            <a:avLst/>
          </a:prstGeom>
          <a:noFill/>
        </p:spPr>
        <p:txBody>
          <a:bodyPr wrap="square" rtlCol="0">
            <a:spAutoFit/>
          </a:bodyPr>
          <a:lstStyle/>
          <a:p>
            <a:r>
              <a:rPr lang="zh-CN" altLang="en-US" dirty="0"/>
              <a:t>图形参数</a:t>
            </a:r>
          </a:p>
        </p:txBody>
      </p:sp>
      <p:sp>
        <p:nvSpPr>
          <p:cNvPr id="41" name="文本框 40"/>
          <p:cNvSpPr txBox="1"/>
          <p:nvPr/>
        </p:nvSpPr>
        <p:spPr>
          <a:xfrm>
            <a:off x="441958" y="3966271"/>
            <a:ext cx="1524000" cy="461665"/>
          </a:xfrm>
          <a:prstGeom prst="rect">
            <a:avLst/>
          </a:prstGeom>
          <a:noFill/>
        </p:spPr>
        <p:txBody>
          <a:bodyPr wrap="square" rtlCol="0">
            <a:spAutoFit/>
          </a:bodyPr>
          <a:lstStyle/>
          <a:p>
            <a:r>
              <a:rPr lang="zh-CN" altLang="en-US" dirty="0"/>
              <a:t>元件属性</a:t>
            </a:r>
          </a:p>
        </p:txBody>
      </p:sp>
      <p:sp>
        <p:nvSpPr>
          <p:cNvPr id="44" name="文本框 43"/>
          <p:cNvSpPr txBox="1"/>
          <p:nvPr/>
        </p:nvSpPr>
        <p:spPr>
          <a:xfrm>
            <a:off x="4343400" y="1279714"/>
            <a:ext cx="1524000" cy="461665"/>
          </a:xfrm>
          <a:prstGeom prst="rect">
            <a:avLst/>
          </a:prstGeom>
          <a:noFill/>
        </p:spPr>
        <p:txBody>
          <a:bodyPr wrap="square" rtlCol="0">
            <a:spAutoFit/>
          </a:bodyPr>
          <a:lstStyle/>
          <a:p>
            <a:r>
              <a:rPr lang="zh-CN" altLang="en-US" dirty="0"/>
              <a:t>建模流程</a:t>
            </a:r>
          </a:p>
        </p:txBody>
      </p:sp>
      <p:pic>
        <p:nvPicPr>
          <p:cNvPr id="3" name="图片 2"/>
          <p:cNvPicPr>
            <a:picLocks noChangeAspect="1"/>
          </p:cNvPicPr>
          <p:nvPr>
            <p:custDataLst>
              <p:tags r:id="rId1"/>
            </p:custDataLst>
          </p:nvPr>
        </p:nvPicPr>
        <p:blipFill>
          <a:blip r:embed="rId7"/>
          <a:stretch>
            <a:fillRect/>
          </a:stretch>
        </p:blipFill>
        <p:spPr>
          <a:xfrm>
            <a:off x="441960" y="1783715"/>
            <a:ext cx="3763010" cy="2118360"/>
          </a:xfrm>
          <a:prstGeom prst="rect">
            <a:avLst/>
          </a:prstGeom>
        </p:spPr>
      </p:pic>
      <p:pic>
        <p:nvPicPr>
          <p:cNvPr id="4" name="图片 3"/>
          <p:cNvPicPr>
            <a:picLocks noChangeAspect="1"/>
          </p:cNvPicPr>
          <p:nvPr>
            <p:custDataLst>
              <p:tags r:id="rId2"/>
            </p:custDataLst>
          </p:nvPr>
        </p:nvPicPr>
        <p:blipFill>
          <a:blip r:embed="rId8"/>
          <a:stretch>
            <a:fillRect/>
          </a:stretch>
        </p:blipFill>
        <p:spPr>
          <a:xfrm>
            <a:off x="457200" y="4572000"/>
            <a:ext cx="3747770" cy="2167890"/>
          </a:xfrm>
          <a:prstGeom prst="rect">
            <a:avLst/>
          </a:prstGeom>
        </p:spPr>
      </p:pic>
      <p:pic>
        <p:nvPicPr>
          <p:cNvPr id="5" name="图片 4"/>
          <p:cNvPicPr>
            <a:picLocks noChangeAspect="1"/>
          </p:cNvPicPr>
          <p:nvPr>
            <p:custDataLst>
              <p:tags r:id="rId3"/>
            </p:custDataLst>
          </p:nvPr>
        </p:nvPicPr>
        <p:blipFill>
          <a:blip r:embed="rId9"/>
          <a:stretch>
            <a:fillRect/>
          </a:stretch>
        </p:blipFill>
        <p:spPr>
          <a:xfrm>
            <a:off x="4343400" y="1783715"/>
            <a:ext cx="4483735" cy="17176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
          <p:cNvSpPr>
            <a:spLocks noChangeArrowheads="1"/>
          </p:cNvSpPr>
          <p:nvPr/>
        </p:nvSpPr>
        <p:spPr bwMode="auto">
          <a:xfrm>
            <a:off x="4049713" y="2747963"/>
            <a:ext cx="2686954" cy="954107"/>
          </a:xfrm>
          <a:prstGeom prst="rect">
            <a:avLst/>
          </a:prstGeom>
          <a:noFill/>
          <a:ln>
            <a:noFill/>
          </a:ln>
        </p:spPr>
        <p:txBody>
          <a:bodyPr wrap="none">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defRPr/>
            </a:pPr>
            <a:r>
              <a:rPr lang="zh-CN" altLang="en-US" b="1" dirty="0">
                <a:solidFill>
                  <a:srgbClr val="014880"/>
                </a:solidFill>
                <a:latin typeface="+mj-ea"/>
                <a:ea typeface="+mj-ea"/>
              </a:rPr>
              <a:t>课题工作概述</a:t>
            </a:r>
            <a:endParaRPr lang="en-US" altLang="zh-CN" b="1" dirty="0">
              <a:solidFill>
                <a:srgbClr val="014880"/>
              </a:solidFill>
              <a:latin typeface="+mj-ea"/>
              <a:ea typeface="+mj-ea"/>
            </a:endParaRPr>
          </a:p>
          <a:p>
            <a:pPr>
              <a:lnSpc>
                <a:spcPct val="100000"/>
              </a:lnSpc>
              <a:spcBef>
                <a:spcPct val="0"/>
              </a:spcBef>
              <a:buSzTx/>
              <a:buFontTx/>
              <a:buNone/>
              <a:defRPr/>
            </a:pPr>
            <a:r>
              <a:rPr lang="en-US" altLang="zh-CN" b="1" dirty="0">
                <a:solidFill>
                  <a:srgbClr val="014880"/>
                </a:solidFill>
                <a:latin typeface="+mj-ea"/>
                <a:ea typeface="+mj-ea"/>
              </a:rPr>
              <a:t>   ----</a:t>
            </a:r>
            <a:r>
              <a:rPr lang="zh-CN" altLang="en-US" b="1" dirty="0">
                <a:solidFill>
                  <a:srgbClr val="014880"/>
                </a:solidFill>
                <a:latin typeface="+mj-ea"/>
                <a:ea typeface="+mj-ea"/>
              </a:rPr>
              <a:t>元件库建设</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技术路线及实施方案</a:t>
            </a:r>
          </a:p>
        </p:txBody>
      </p:sp>
      <p:sp>
        <p:nvSpPr>
          <p:cNvPr id="39992" name="矩形 1"/>
          <p:cNvSpPr>
            <a:spLocks noChangeArrowheads="1"/>
          </p:cNvSpPr>
          <p:nvPr/>
        </p:nvSpPr>
        <p:spPr bwMode="auto">
          <a:xfrm>
            <a:off x="193675" y="923925"/>
            <a:ext cx="2160588" cy="371475"/>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8"/>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SzTx/>
              <a:buFontTx/>
              <a:buNone/>
            </a:pPr>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元件模板编辑器</a:t>
            </a:r>
            <a:endPar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p:cNvSpPr txBox="1"/>
          <p:nvPr/>
        </p:nvSpPr>
        <p:spPr>
          <a:xfrm>
            <a:off x="332808" y="1322188"/>
            <a:ext cx="2943792" cy="461665"/>
          </a:xfrm>
          <a:prstGeom prst="rect">
            <a:avLst/>
          </a:prstGeom>
          <a:noFill/>
        </p:spPr>
        <p:txBody>
          <a:bodyPr wrap="square" rtlCol="0">
            <a:spAutoFit/>
          </a:bodyPr>
          <a:lstStyle/>
          <a:p>
            <a:r>
              <a:rPr lang="zh-CN" altLang="en-US" dirty="0"/>
              <a:t>图形参数设置面板</a:t>
            </a:r>
          </a:p>
        </p:txBody>
      </p:sp>
      <p:sp>
        <p:nvSpPr>
          <p:cNvPr id="41" name="文本框 40"/>
          <p:cNvSpPr txBox="1"/>
          <p:nvPr/>
        </p:nvSpPr>
        <p:spPr>
          <a:xfrm>
            <a:off x="441958" y="3966271"/>
            <a:ext cx="2301242" cy="461665"/>
          </a:xfrm>
          <a:prstGeom prst="rect">
            <a:avLst/>
          </a:prstGeom>
          <a:noFill/>
        </p:spPr>
        <p:txBody>
          <a:bodyPr wrap="square" rtlCol="0">
            <a:spAutoFit/>
          </a:bodyPr>
          <a:lstStyle/>
          <a:p>
            <a:r>
              <a:rPr lang="zh-CN" altLang="en-US" dirty="0"/>
              <a:t>属性设置面板</a:t>
            </a:r>
          </a:p>
        </p:txBody>
      </p:sp>
      <p:sp>
        <p:nvSpPr>
          <p:cNvPr id="10" name="文本框 9"/>
          <p:cNvSpPr txBox="1"/>
          <p:nvPr/>
        </p:nvSpPr>
        <p:spPr>
          <a:xfrm>
            <a:off x="3810000" y="1187716"/>
            <a:ext cx="1524000" cy="461665"/>
          </a:xfrm>
          <a:prstGeom prst="rect">
            <a:avLst/>
          </a:prstGeom>
          <a:noFill/>
        </p:spPr>
        <p:txBody>
          <a:bodyPr wrap="square" rtlCol="0">
            <a:spAutoFit/>
          </a:bodyPr>
          <a:lstStyle/>
          <a:p>
            <a:r>
              <a:rPr lang="zh-CN" altLang="en-US" dirty="0"/>
              <a:t>基本图元</a:t>
            </a:r>
          </a:p>
        </p:txBody>
      </p:sp>
      <p:sp>
        <p:nvSpPr>
          <p:cNvPr id="12" name="文本框 11"/>
          <p:cNvSpPr txBox="1"/>
          <p:nvPr/>
        </p:nvSpPr>
        <p:spPr>
          <a:xfrm>
            <a:off x="3886200" y="4495495"/>
            <a:ext cx="1524000" cy="461665"/>
          </a:xfrm>
          <a:prstGeom prst="rect">
            <a:avLst/>
          </a:prstGeom>
          <a:noFill/>
        </p:spPr>
        <p:txBody>
          <a:bodyPr wrap="square" rtlCol="0">
            <a:spAutoFit/>
          </a:bodyPr>
          <a:lstStyle/>
          <a:p>
            <a:r>
              <a:rPr lang="zh-CN" altLang="en-US" dirty="0"/>
              <a:t>图形操作</a:t>
            </a:r>
          </a:p>
        </p:txBody>
      </p:sp>
      <p:sp>
        <p:nvSpPr>
          <p:cNvPr id="14" name="文本框 13"/>
          <p:cNvSpPr txBox="1"/>
          <p:nvPr/>
        </p:nvSpPr>
        <p:spPr>
          <a:xfrm>
            <a:off x="6705599" y="4527880"/>
            <a:ext cx="1915975" cy="461665"/>
          </a:xfrm>
          <a:prstGeom prst="rect">
            <a:avLst/>
          </a:prstGeom>
          <a:noFill/>
        </p:spPr>
        <p:txBody>
          <a:bodyPr wrap="square" rtlCol="0">
            <a:spAutoFit/>
          </a:bodyPr>
          <a:lstStyle/>
          <a:p>
            <a:r>
              <a:rPr lang="zh-CN" altLang="en-US" dirty="0"/>
              <a:t>公式编辑</a:t>
            </a:r>
          </a:p>
        </p:txBody>
      </p:sp>
      <p:pic>
        <p:nvPicPr>
          <p:cNvPr id="3" name="图片 2"/>
          <p:cNvPicPr>
            <a:picLocks noChangeAspect="1"/>
          </p:cNvPicPr>
          <p:nvPr>
            <p:custDataLst>
              <p:tags r:id="rId1"/>
            </p:custDataLst>
          </p:nvPr>
        </p:nvPicPr>
        <p:blipFill>
          <a:blip r:embed="rId9"/>
          <a:stretch>
            <a:fillRect/>
          </a:stretch>
        </p:blipFill>
        <p:spPr>
          <a:xfrm>
            <a:off x="457200" y="1810385"/>
            <a:ext cx="3352800" cy="2055495"/>
          </a:xfrm>
          <a:prstGeom prst="rect">
            <a:avLst/>
          </a:prstGeom>
        </p:spPr>
      </p:pic>
      <p:pic>
        <p:nvPicPr>
          <p:cNvPr id="4" name="图片 3"/>
          <p:cNvPicPr>
            <a:picLocks noChangeAspect="1"/>
          </p:cNvPicPr>
          <p:nvPr>
            <p:custDataLst>
              <p:tags r:id="rId2"/>
            </p:custDataLst>
          </p:nvPr>
        </p:nvPicPr>
        <p:blipFill>
          <a:blip r:embed="rId10"/>
          <a:stretch>
            <a:fillRect/>
          </a:stretch>
        </p:blipFill>
        <p:spPr>
          <a:xfrm>
            <a:off x="381000" y="4528185"/>
            <a:ext cx="3244850" cy="1979930"/>
          </a:xfrm>
          <a:prstGeom prst="rect">
            <a:avLst/>
          </a:prstGeom>
        </p:spPr>
      </p:pic>
      <p:pic>
        <p:nvPicPr>
          <p:cNvPr id="6" name="图片 5"/>
          <p:cNvPicPr>
            <a:picLocks noChangeAspect="1"/>
          </p:cNvPicPr>
          <p:nvPr>
            <p:custDataLst>
              <p:tags r:id="rId3"/>
            </p:custDataLst>
          </p:nvPr>
        </p:nvPicPr>
        <p:blipFill>
          <a:blip r:embed="rId11"/>
          <a:srcRect l="37425" t="14757" r="52089" b="59833"/>
          <a:stretch>
            <a:fillRect/>
          </a:stretch>
        </p:blipFill>
        <p:spPr>
          <a:xfrm>
            <a:off x="3962400" y="1649095"/>
            <a:ext cx="1981200" cy="2701290"/>
          </a:xfrm>
          <a:prstGeom prst="rect">
            <a:avLst/>
          </a:prstGeom>
        </p:spPr>
      </p:pic>
      <p:pic>
        <p:nvPicPr>
          <p:cNvPr id="7" name="图片 6"/>
          <p:cNvPicPr>
            <a:picLocks noChangeAspect="1"/>
          </p:cNvPicPr>
          <p:nvPr>
            <p:custDataLst>
              <p:tags r:id="rId4"/>
            </p:custDataLst>
          </p:nvPr>
        </p:nvPicPr>
        <p:blipFill>
          <a:blip r:embed="rId12"/>
          <a:stretch>
            <a:fillRect/>
          </a:stretch>
        </p:blipFill>
        <p:spPr>
          <a:xfrm>
            <a:off x="3962400" y="5029200"/>
            <a:ext cx="2696210" cy="1076960"/>
          </a:xfrm>
          <a:prstGeom prst="rect">
            <a:avLst/>
          </a:prstGeom>
        </p:spPr>
      </p:pic>
      <p:pic>
        <p:nvPicPr>
          <p:cNvPr id="8" name="图片 7"/>
          <p:cNvPicPr>
            <a:picLocks noChangeAspect="1"/>
          </p:cNvPicPr>
          <p:nvPr>
            <p:custDataLst>
              <p:tags r:id="rId5"/>
            </p:custDataLst>
          </p:nvPr>
        </p:nvPicPr>
        <p:blipFill>
          <a:blip r:embed="rId13"/>
          <a:stretch>
            <a:fillRect/>
          </a:stretch>
        </p:blipFill>
        <p:spPr>
          <a:xfrm>
            <a:off x="6781800" y="5029200"/>
            <a:ext cx="2310765" cy="10769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技术路线及实施方案</a:t>
            </a:r>
          </a:p>
        </p:txBody>
      </p:sp>
      <p:sp>
        <p:nvSpPr>
          <p:cNvPr id="39992" name="矩形 1"/>
          <p:cNvSpPr>
            <a:spLocks noChangeArrowheads="1"/>
          </p:cNvSpPr>
          <p:nvPr/>
        </p:nvSpPr>
        <p:spPr bwMode="auto">
          <a:xfrm>
            <a:off x="193675" y="923925"/>
            <a:ext cx="2160588" cy="371475"/>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6"/>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SzTx/>
              <a:buFontTx/>
              <a:buNone/>
            </a:pPr>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元件模板编辑器：</a:t>
            </a:r>
            <a:endPar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p:cNvSpPr txBox="1"/>
          <p:nvPr/>
        </p:nvSpPr>
        <p:spPr>
          <a:xfrm>
            <a:off x="193674" y="1361400"/>
            <a:ext cx="4606925" cy="461665"/>
          </a:xfrm>
          <a:prstGeom prst="rect">
            <a:avLst/>
          </a:prstGeom>
          <a:noFill/>
        </p:spPr>
        <p:txBody>
          <a:bodyPr wrap="square" rtlCol="0">
            <a:spAutoFit/>
          </a:bodyPr>
          <a:lstStyle/>
          <a:p>
            <a:r>
              <a:rPr lang="zh-CN" altLang="en-US" dirty="0"/>
              <a:t>基本处理块（</a:t>
            </a:r>
            <a:r>
              <a:rPr lang="zh-CN" altLang="en-US" sz="1800" dirty="0"/>
              <a:t>输入端子与输出端子</a:t>
            </a:r>
            <a:r>
              <a:rPr lang="zh-CN" altLang="en-US" dirty="0"/>
              <a:t>）</a:t>
            </a:r>
          </a:p>
        </p:txBody>
      </p:sp>
      <p:sp>
        <p:nvSpPr>
          <p:cNvPr id="16" name="文本框 15"/>
          <p:cNvSpPr txBox="1"/>
          <p:nvPr/>
        </p:nvSpPr>
        <p:spPr>
          <a:xfrm>
            <a:off x="5135565" y="1322376"/>
            <a:ext cx="2943792" cy="461665"/>
          </a:xfrm>
          <a:prstGeom prst="rect">
            <a:avLst/>
          </a:prstGeom>
          <a:noFill/>
        </p:spPr>
        <p:txBody>
          <a:bodyPr wrap="square" rtlCol="0">
            <a:spAutoFit/>
          </a:bodyPr>
          <a:lstStyle/>
          <a:p>
            <a:r>
              <a:rPr lang="zh-CN" altLang="en-US" dirty="0"/>
              <a:t>数据流线</a:t>
            </a:r>
          </a:p>
        </p:txBody>
      </p:sp>
      <p:sp>
        <p:nvSpPr>
          <p:cNvPr id="18" name="文本框 17"/>
          <p:cNvSpPr txBox="1"/>
          <p:nvPr/>
        </p:nvSpPr>
        <p:spPr>
          <a:xfrm>
            <a:off x="395019" y="3884821"/>
            <a:ext cx="4606925" cy="461665"/>
          </a:xfrm>
          <a:prstGeom prst="rect">
            <a:avLst/>
          </a:prstGeom>
          <a:noFill/>
        </p:spPr>
        <p:txBody>
          <a:bodyPr wrap="square" rtlCol="0">
            <a:spAutoFit/>
          </a:bodyPr>
          <a:lstStyle/>
          <a:p>
            <a:r>
              <a:rPr lang="zh-CN" altLang="en-US" dirty="0"/>
              <a:t>端子类型（</a:t>
            </a:r>
            <a:r>
              <a:rPr lang="zh-CN" altLang="en-US" sz="1800" dirty="0"/>
              <a:t>输入端子与输出端子</a:t>
            </a:r>
            <a:r>
              <a:rPr lang="zh-CN" altLang="en-US" dirty="0"/>
              <a:t>）</a:t>
            </a:r>
          </a:p>
        </p:txBody>
      </p:sp>
      <p:pic>
        <p:nvPicPr>
          <p:cNvPr id="3" name="图片 2"/>
          <p:cNvPicPr>
            <a:picLocks noChangeAspect="1"/>
          </p:cNvPicPr>
          <p:nvPr>
            <p:custDataLst>
              <p:tags r:id="rId1"/>
            </p:custDataLst>
          </p:nvPr>
        </p:nvPicPr>
        <p:blipFill>
          <a:blip r:embed="rId7"/>
          <a:stretch>
            <a:fillRect/>
          </a:stretch>
        </p:blipFill>
        <p:spPr>
          <a:xfrm>
            <a:off x="304800" y="1889125"/>
            <a:ext cx="2212340" cy="1804670"/>
          </a:xfrm>
          <a:prstGeom prst="rect">
            <a:avLst/>
          </a:prstGeom>
        </p:spPr>
      </p:pic>
      <p:pic>
        <p:nvPicPr>
          <p:cNvPr id="4" name="图片 3"/>
          <p:cNvPicPr>
            <a:picLocks noChangeAspect="1"/>
          </p:cNvPicPr>
          <p:nvPr>
            <p:custDataLst>
              <p:tags r:id="rId2"/>
            </p:custDataLst>
          </p:nvPr>
        </p:nvPicPr>
        <p:blipFill>
          <a:blip r:embed="rId8"/>
          <a:stretch>
            <a:fillRect/>
          </a:stretch>
        </p:blipFill>
        <p:spPr>
          <a:xfrm>
            <a:off x="5181600" y="1905000"/>
            <a:ext cx="3358515" cy="2061210"/>
          </a:xfrm>
          <a:prstGeom prst="rect">
            <a:avLst/>
          </a:prstGeom>
        </p:spPr>
      </p:pic>
      <p:graphicFrame>
        <p:nvGraphicFramePr>
          <p:cNvPr id="6" name="表格 5"/>
          <p:cNvGraphicFramePr/>
          <p:nvPr>
            <p:custDataLst>
              <p:tags r:id="rId3"/>
            </p:custDataLst>
          </p:nvPr>
        </p:nvGraphicFramePr>
        <p:xfrm>
          <a:off x="1524000" y="4337050"/>
          <a:ext cx="6400165" cy="2286000"/>
        </p:xfrm>
        <a:graphic>
          <a:graphicData uri="http://schemas.openxmlformats.org/drawingml/2006/table">
            <a:tbl>
              <a:tblPr firstRow="1" bandRow="1">
                <a:tableStyleId>{5C22544A-7EE6-4342-B048-85BDC9FD1C3A}</a:tableStyleId>
              </a:tblPr>
              <a:tblGrid>
                <a:gridCol w="3199765">
                  <a:extLst>
                    <a:ext uri="{9D8B030D-6E8A-4147-A177-3AD203B41FA5}">
                      <a16:colId xmlns:a16="http://schemas.microsoft.com/office/drawing/2014/main" val="20000"/>
                    </a:ext>
                  </a:extLst>
                </a:gridCol>
                <a:gridCol w="3199765">
                  <a:extLst>
                    <a:ext uri="{9D8B030D-6E8A-4147-A177-3AD203B41FA5}">
                      <a16:colId xmlns:a16="http://schemas.microsoft.com/office/drawing/2014/main" val="20001"/>
                    </a:ext>
                  </a:extLst>
                </a:gridCol>
              </a:tblGrid>
              <a:tr h="381000">
                <a:tc>
                  <a:txBody>
                    <a:bodyPr/>
                    <a:lstStyle/>
                    <a:p>
                      <a:pPr>
                        <a:buNone/>
                      </a:pPr>
                      <a:r>
                        <a:rPr lang="zh-CN" altLang="en-US">
                          <a:solidFill>
                            <a:schemeClr val="tx1"/>
                          </a:solidFill>
                        </a:rPr>
                        <a:t>输入端子</a:t>
                      </a:r>
                    </a:p>
                  </a:txBody>
                  <a:tcPr/>
                </a:tc>
                <a:tc>
                  <a:txBody>
                    <a:bodyPr/>
                    <a:lstStyle/>
                    <a:p>
                      <a:pPr>
                        <a:buNone/>
                      </a:pPr>
                      <a:r>
                        <a:rPr lang="zh-CN" altLang="en-US">
                          <a:solidFill>
                            <a:schemeClr val="tx1"/>
                          </a:solidFill>
                        </a:rPr>
                        <a:t>输出端子</a:t>
                      </a:r>
                    </a:p>
                  </a:txBody>
                  <a:tcPr/>
                </a:tc>
                <a:extLst>
                  <a:ext uri="{0D108BD9-81ED-4DB2-BD59-A6C34878D82A}">
                    <a16:rowId xmlns:a16="http://schemas.microsoft.com/office/drawing/2014/main" val="10000"/>
                  </a:ext>
                </a:extLst>
              </a:tr>
              <a:tr h="381000">
                <a:tc>
                  <a:txBody>
                    <a:bodyPr/>
                    <a:lstStyle/>
                    <a:p>
                      <a:pPr>
                        <a:buNone/>
                      </a:pPr>
                      <a:r>
                        <a:rPr lang="zh-CN" altLang="en-US">
                          <a:solidFill>
                            <a:schemeClr val="tx1"/>
                          </a:solidFill>
                        </a:rPr>
                        <a:t>整型（</a:t>
                      </a:r>
                      <a:r>
                        <a:rPr lang="en-US" altLang="zh-CN">
                          <a:solidFill>
                            <a:schemeClr val="tx1"/>
                          </a:solidFill>
                        </a:rPr>
                        <a:t>int</a:t>
                      </a:r>
                      <a:r>
                        <a:rPr lang="zh-CN" altLang="en-US">
                          <a:solidFill>
                            <a:schemeClr val="tx1"/>
                          </a:solidFill>
                        </a:rPr>
                        <a:t>）</a:t>
                      </a:r>
                    </a:p>
                  </a:txBody>
                  <a:tcPr/>
                </a:tc>
                <a:tc>
                  <a:txBody>
                    <a:bodyPr/>
                    <a:lstStyle/>
                    <a:p>
                      <a:pPr>
                        <a:buNone/>
                      </a:pPr>
                      <a:r>
                        <a:rPr lang="zh-CN" altLang="en-US">
                          <a:solidFill>
                            <a:schemeClr val="tx1"/>
                          </a:solidFill>
                        </a:rPr>
                        <a:t>浮点型（</a:t>
                      </a:r>
                      <a:r>
                        <a:rPr lang="en-US" altLang="zh-CN">
                          <a:solidFill>
                            <a:schemeClr val="tx1"/>
                          </a:solidFill>
                        </a:rPr>
                        <a:t>double</a:t>
                      </a:r>
                      <a:r>
                        <a:rPr lang="zh-CN" altLang="en-US">
                          <a:solidFill>
                            <a:schemeClr val="tx1"/>
                          </a:solidFill>
                        </a:rPr>
                        <a:t>）</a:t>
                      </a:r>
                    </a:p>
                  </a:txBody>
                  <a:tcPr/>
                </a:tc>
                <a:extLst>
                  <a:ext uri="{0D108BD9-81ED-4DB2-BD59-A6C34878D82A}">
                    <a16:rowId xmlns:a16="http://schemas.microsoft.com/office/drawing/2014/main" val="10001"/>
                  </a:ext>
                </a:extLst>
              </a:tr>
              <a:tr h="381000">
                <a:tc>
                  <a:txBody>
                    <a:bodyPr/>
                    <a:lstStyle/>
                    <a:p>
                      <a:pPr>
                        <a:buNone/>
                      </a:pPr>
                      <a:r>
                        <a:rPr lang="zh-CN" altLang="en-US">
                          <a:solidFill>
                            <a:schemeClr val="tx1"/>
                          </a:solidFill>
                        </a:rPr>
                        <a:t>浮点型（</a:t>
                      </a:r>
                      <a:r>
                        <a:rPr lang="en-US" altLang="zh-CN">
                          <a:solidFill>
                            <a:schemeClr val="tx1"/>
                          </a:solidFill>
                        </a:rPr>
                        <a:t>double</a:t>
                      </a:r>
                      <a:r>
                        <a:rPr lang="zh-CN" altLang="en-US">
                          <a:solidFill>
                            <a:schemeClr val="tx1"/>
                          </a:solidFill>
                        </a:rPr>
                        <a:t>）</a:t>
                      </a:r>
                    </a:p>
                  </a:txBody>
                  <a:tcPr/>
                </a:tc>
                <a:tc>
                  <a:txBody>
                    <a:bodyPr/>
                    <a:lstStyle/>
                    <a:p>
                      <a:pPr>
                        <a:buNone/>
                      </a:pPr>
                      <a:r>
                        <a:rPr lang="zh-CN" altLang="en-US">
                          <a:solidFill>
                            <a:schemeClr val="tx1"/>
                          </a:solidFill>
                        </a:rPr>
                        <a:t>字符型（</a:t>
                      </a:r>
                      <a:r>
                        <a:rPr lang="en-US" altLang="zh-CN">
                          <a:solidFill>
                            <a:schemeClr val="tx1"/>
                          </a:solidFill>
                        </a:rPr>
                        <a:t>string</a:t>
                      </a:r>
                      <a:r>
                        <a:rPr lang="zh-CN" altLang="en-US">
                          <a:solidFill>
                            <a:schemeClr val="tx1"/>
                          </a:solidFill>
                        </a:rPr>
                        <a:t>）</a:t>
                      </a:r>
                    </a:p>
                  </a:txBody>
                  <a:tcPr/>
                </a:tc>
                <a:extLst>
                  <a:ext uri="{0D108BD9-81ED-4DB2-BD59-A6C34878D82A}">
                    <a16:rowId xmlns:a16="http://schemas.microsoft.com/office/drawing/2014/main" val="10002"/>
                  </a:ext>
                </a:extLst>
              </a:tr>
              <a:tr h="381000">
                <a:tc>
                  <a:txBody>
                    <a:bodyPr/>
                    <a:lstStyle/>
                    <a:p>
                      <a:pPr>
                        <a:buNone/>
                      </a:pPr>
                      <a:r>
                        <a:rPr lang="zh-CN" altLang="en-US">
                          <a:solidFill>
                            <a:schemeClr val="tx1"/>
                          </a:solidFill>
                        </a:rPr>
                        <a:t>字符型（</a:t>
                      </a:r>
                      <a:r>
                        <a:rPr lang="en-US" altLang="zh-CN">
                          <a:solidFill>
                            <a:schemeClr val="tx1"/>
                          </a:solidFill>
                        </a:rPr>
                        <a:t>string</a:t>
                      </a:r>
                      <a:r>
                        <a:rPr lang="zh-CN" altLang="en-US">
                          <a:solidFill>
                            <a:schemeClr val="tx1"/>
                          </a:solidFill>
                        </a:rPr>
                        <a:t>）</a:t>
                      </a:r>
                    </a:p>
                  </a:txBody>
                  <a:tcPr/>
                </a:tc>
                <a:tc>
                  <a:txBody>
                    <a:bodyPr/>
                    <a:lstStyle/>
                    <a:p>
                      <a:pPr>
                        <a:buNone/>
                      </a:pPr>
                      <a:r>
                        <a:rPr lang="en-US" altLang="zh-CN">
                          <a:solidFill>
                            <a:schemeClr val="tx1"/>
                          </a:solidFill>
                        </a:rPr>
                        <a:t>Brep</a:t>
                      </a:r>
                      <a:r>
                        <a:rPr lang="zh-CN" altLang="en-US">
                          <a:solidFill>
                            <a:schemeClr val="tx1"/>
                          </a:solidFill>
                        </a:rPr>
                        <a:t>模型（</a:t>
                      </a:r>
                      <a:r>
                        <a:rPr lang="en-US" altLang="zh-CN">
                          <a:solidFill>
                            <a:schemeClr val="tx1"/>
                          </a:solidFill>
                        </a:rPr>
                        <a:t>brep</a:t>
                      </a:r>
                      <a:r>
                        <a:rPr lang="zh-CN" altLang="en-US">
                          <a:solidFill>
                            <a:schemeClr val="tx1"/>
                          </a:solidFill>
                        </a:rPr>
                        <a:t>）</a:t>
                      </a:r>
                      <a:endParaRPr lang="en-US" altLang="zh-CN">
                        <a:solidFill>
                          <a:schemeClr val="tx1"/>
                        </a:solidFill>
                      </a:endParaRPr>
                    </a:p>
                  </a:txBody>
                  <a:tcPr/>
                </a:tc>
                <a:extLst>
                  <a:ext uri="{0D108BD9-81ED-4DB2-BD59-A6C34878D82A}">
                    <a16:rowId xmlns:a16="http://schemas.microsoft.com/office/drawing/2014/main" val="10003"/>
                  </a:ext>
                </a:extLst>
              </a:tr>
              <a:tr h="381000">
                <a:tc>
                  <a:txBody>
                    <a:bodyPr/>
                    <a:lstStyle/>
                    <a:p>
                      <a:pPr>
                        <a:buNone/>
                      </a:pPr>
                      <a:r>
                        <a:rPr lang="en-US" altLang="zh-CN">
                          <a:solidFill>
                            <a:schemeClr val="tx1"/>
                          </a:solidFill>
                        </a:rPr>
                        <a:t>Brep</a:t>
                      </a:r>
                      <a:r>
                        <a:rPr lang="zh-CN" altLang="en-US">
                          <a:solidFill>
                            <a:schemeClr val="tx1"/>
                          </a:solidFill>
                        </a:rPr>
                        <a:t>模型（</a:t>
                      </a:r>
                      <a:r>
                        <a:rPr lang="en-US" altLang="zh-CN">
                          <a:solidFill>
                            <a:schemeClr val="tx1"/>
                          </a:solidFill>
                        </a:rPr>
                        <a:t>brep</a:t>
                      </a:r>
                      <a:r>
                        <a:rPr lang="zh-CN" altLang="en-US">
                          <a:solidFill>
                            <a:schemeClr val="tx1"/>
                          </a:solidFill>
                        </a:rPr>
                        <a:t>）</a:t>
                      </a:r>
                      <a:endParaRPr lang="en-US" altLang="zh-CN">
                        <a:solidFill>
                          <a:schemeClr val="tx1"/>
                        </a:solidFill>
                      </a:endParaRPr>
                    </a:p>
                  </a:txBody>
                  <a:tcPr/>
                </a:tc>
                <a:tc>
                  <a:txBody>
                    <a:bodyPr/>
                    <a:lstStyle/>
                    <a:p>
                      <a:pPr>
                        <a:buNone/>
                      </a:pPr>
                      <a:endParaRPr lang="en-US" altLang="zh-CN">
                        <a:solidFill>
                          <a:schemeClr val="tx1"/>
                        </a:solidFill>
                      </a:endParaRPr>
                    </a:p>
                  </a:txBody>
                  <a:tcPr/>
                </a:tc>
                <a:extLst>
                  <a:ext uri="{0D108BD9-81ED-4DB2-BD59-A6C34878D82A}">
                    <a16:rowId xmlns:a16="http://schemas.microsoft.com/office/drawing/2014/main" val="10004"/>
                  </a:ext>
                </a:extLst>
              </a:tr>
              <a:tr h="381000">
                <a:tc>
                  <a:txBody>
                    <a:bodyPr/>
                    <a:lstStyle/>
                    <a:p>
                      <a:pPr>
                        <a:buNone/>
                      </a:pPr>
                      <a:r>
                        <a:rPr lang="zh-CN" altLang="en-US">
                          <a:solidFill>
                            <a:schemeClr val="tx1"/>
                          </a:solidFill>
                        </a:rPr>
                        <a:t>列表型（</a:t>
                      </a:r>
                      <a:r>
                        <a:rPr lang="en-US" altLang="zh-CN">
                          <a:solidFill>
                            <a:schemeClr val="tx1"/>
                          </a:solidFill>
                        </a:rPr>
                        <a:t>list</a:t>
                      </a:r>
                      <a:r>
                        <a:rPr lang="zh-CN" altLang="en-US">
                          <a:solidFill>
                            <a:schemeClr val="tx1"/>
                          </a:solidFill>
                        </a:rPr>
                        <a:t>）</a:t>
                      </a:r>
                    </a:p>
                  </a:txBody>
                  <a:tcPr/>
                </a:tc>
                <a:tc>
                  <a:txBody>
                    <a:bodyPr/>
                    <a:lstStyle/>
                    <a:p>
                      <a:pPr>
                        <a:buNone/>
                      </a:pPr>
                      <a:endParaRPr lang="zh-CN" altLang="en-US">
                        <a:solidFill>
                          <a:schemeClr val="tx1"/>
                        </a:solidFill>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技术路线及实施方案</a:t>
            </a:r>
          </a:p>
        </p:txBody>
      </p:sp>
      <p:sp>
        <p:nvSpPr>
          <p:cNvPr id="39992" name="矩形 1"/>
          <p:cNvSpPr>
            <a:spLocks noChangeArrowheads="1"/>
          </p:cNvSpPr>
          <p:nvPr/>
        </p:nvSpPr>
        <p:spPr bwMode="auto">
          <a:xfrm>
            <a:off x="193675" y="923925"/>
            <a:ext cx="2160588" cy="371475"/>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6"/>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SzTx/>
              <a:buFontTx/>
              <a:buNone/>
            </a:pPr>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元件模板编辑器</a:t>
            </a:r>
            <a:endPar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p:cNvSpPr txBox="1"/>
          <p:nvPr/>
        </p:nvSpPr>
        <p:spPr>
          <a:xfrm>
            <a:off x="457200" y="1417564"/>
            <a:ext cx="2667000" cy="461665"/>
          </a:xfrm>
          <a:prstGeom prst="rect">
            <a:avLst/>
          </a:prstGeom>
          <a:noFill/>
        </p:spPr>
        <p:txBody>
          <a:bodyPr wrap="square" rtlCol="0">
            <a:spAutoFit/>
          </a:bodyPr>
          <a:lstStyle/>
          <a:p>
            <a:r>
              <a:rPr lang="zh-CN" altLang="en-US" dirty="0"/>
              <a:t>保存</a:t>
            </a:r>
            <a:r>
              <a:rPr lang="en-US" altLang="zh-CN" dirty="0"/>
              <a:t>GHX</a:t>
            </a:r>
            <a:r>
              <a:rPr lang="zh-CN" altLang="en-US" dirty="0"/>
              <a:t>文件</a:t>
            </a:r>
          </a:p>
        </p:txBody>
      </p:sp>
      <p:sp>
        <p:nvSpPr>
          <p:cNvPr id="41" name="文本框 40"/>
          <p:cNvSpPr txBox="1"/>
          <p:nvPr/>
        </p:nvSpPr>
        <p:spPr>
          <a:xfrm>
            <a:off x="726440" y="4038600"/>
            <a:ext cx="3371850" cy="460375"/>
          </a:xfrm>
          <a:prstGeom prst="rect">
            <a:avLst/>
          </a:prstGeom>
          <a:noFill/>
        </p:spPr>
        <p:txBody>
          <a:bodyPr wrap="square" rtlCol="0">
            <a:spAutoFit/>
          </a:bodyPr>
          <a:lstStyle/>
          <a:p>
            <a:r>
              <a:rPr lang="zh-CN" altLang="en-US" dirty="0"/>
              <a:t>保存</a:t>
            </a:r>
            <a:r>
              <a:rPr lang="en-US" altLang="zh-CN" dirty="0"/>
              <a:t>TMP</a:t>
            </a:r>
            <a:r>
              <a:rPr lang="zh-CN" altLang="en-US" dirty="0"/>
              <a:t>文件</a:t>
            </a:r>
          </a:p>
        </p:txBody>
      </p:sp>
      <p:sp>
        <p:nvSpPr>
          <p:cNvPr id="44" name="文本框 43"/>
          <p:cNvSpPr txBox="1"/>
          <p:nvPr/>
        </p:nvSpPr>
        <p:spPr>
          <a:xfrm>
            <a:off x="4286721" y="1232039"/>
            <a:ext cx="2514600" cy="461665"/>
          </a:xfrm>
          <a:prstGeom prst="rect">
            <a:avLst/>
          </a:prstGeom>
          <a:noFill/>
        </p:spPr>
        <p:txBody>
          <a:bodyPr wrap="square" rtlCol="0">
            <a:spAutoFit/>
          </a:bodyPr>
          <a:lstStyle/>
          <a:p>
            <a:r>
              <a:rPr lang="en-US" altLang="zh-CN" dirty="0"/>
              <a:t>GHX</a:t>
            </a:r>
            <a:r>
              <a:rPr lang="zh-CN" altLang="en-US" dirty="0"/>
              <a:t>文件示例</a:t>
            </a:r>
          </a:p>
        </p:txBody>
      </p:sp>
      <p:sp>
        <p:nvSpPr>
          <p:cNvPr id="10" name="文本框 9"/>
          <p:cNvSpPr txBox="1"/>
          <p:nvPr/>
        </p:nvSpPr>
        <p:spPr>
          <a:xfrm>
            <a:off x="4266921" y="3733908"/>
            <a:ext cx="2514600" cy="461665"/>
          </a:xfrm>
          <a:prstGeom prst="rect">
            <a:avLst/>
          </a:prstGeom>
          <a:noFill/>
        </p:spPr>
        <p:txBody>
          <a:bodyPr wrap="square" rtlCol="0">
            <a:spAutoFit/>
          </a:bodyPr>
          <a:lstStyle/>
          <a:p>
            <a:r>
              <a:rPr lang="en-US" altLang="zh-CN" dirty="0"/>
              <a:t>TMP</a:t>
            </a:r>
            <a:r>
              <a:rPr lang="zh-CN" altLang="en-US" dirty="0"/>
              <a:t>文件示例</a:t>
            </a:r>
          </a:p>
        </p:txBody>
      </p:sp>
      <p:pic>
        <p:nvPicPr>
          <p:cNvPr id="5" name="图片 4"/>
          <p:cNvPicPr>
            <a:picLocks noChangeAspect="1"/>
          </p:cNvPicPr>
          <p:nvPr>
            <p:custDataLst>
              <p:tags r:id="rId1"/>
            </p:custDataLst>
          </p:nvPr>
        </p:nvPicPr>
        <p:blipFill>
          <a:blip r:embed="rId7"/>
          <a:stretch>
            <a:fillRect/>
          </a:stretch>
        </p:blipFill>
        <p:spPr>
          <a:xfrm>
            <a:off x="533400" y="1828800"/>
            <a:ext cx="3514090" cy="2102485"/>
          </a:xfrm>
          <a:prstGeom prst="rect">
            <a:avLst/>
          </a:prstGeom>
        </p:spPr>
      </p:pic>
      <p:pic>
        <p:nvPicPr>
          <p:cNvPr id="6" name="图片 5"/>
          <p:cNvPicPr>
            <a:picLocks noChangeAspect="1"/>
          </p:cNvPicPr>
          <p:nvPr>
            <p:custDataLst>
              <p:tags r:id="rId2"/>
            </p:custDataLst>
          </p:nvPr>
        </p:nvPicPr>
        <p:blipFill>
          <a:blip r:embed="rId8"/>
          <a:srcRect r="-273"/>
          <a:stretch>
            <a:fillRect/>
          </a:stretch>
        </p:blipFill>
        <p:spPr>
          <a:xfrm>
            <a:off x="4343400" y="1828800"/>
            <a:ext cx="4475480" cy="1697355"/>
          </a:xfrm>
          <a:prstGeom prst="rect">
            <a:avLst/>
          </a:prstGeom>
        </p:spPr>
      </p:pic>
      <p:pic>
        <p:nvPicPr>
          <p:cNvPr id="7" name="图片 6"/>
          <p:cNvPicPr>
            <a:picLocks noChangeAspect="1"/>
          </p:cNvPicPr>
          <p:nvPr>
            <p:custDataLst>
              <p:tags r:id="rId3"/>
            </p:custDataLst>
          </p:nvPr>
        </p:nvPicPr>
        <p:blipFill>
          <a:blip r:embed="rId9"/>
          <a:stretch>
            <a:fillRect/>
          </a:stretch>
        </p:blipFill>
        <p:spPr>
          <a:xfrm>
            <a:off x="533400" y="4572000"/>
            <a:ext cx="3507105" cy="1711325"/>
          </a:xfrm>
          <a:prstGeom prst="rect">
            <a:avLst/>
          </a:prstGeom>
        </p:spPr>
      </p:pic>
      <p:sp>
        <p:nvSpPr>
          <p:cNvPr id="8" name="文本框 7"/>
          <p:cNvSpPr txBox="1"/>
          <p:nvPr/>
        </p:nvSpPr>
        <p:spPr>
          <a:xfrm>
            <a:off x="4344035" y="4150995"/>
            <a:ext cx="4474845" cy="2707005"/>
          </a:xfrm>
          <a:prstGeom prst="rect">
            <a:avLst/>
          </a:prstGeom>
          <a:noFill/>
        </p:spPr>
        <p:txBody>
          <a:bodyPr wrap="square" rtlCol="0" anchor="t">
            <a:spAutoFit/>
          </a:bodyPr>
          <a:lstStyle/>
          <a:p>
            <a:r>
              <a:rPr lang="zh-CN" altLang="en-US" sz="1000">
                <a:sym typeface="+mn-ea"/>
              </a:rPr>
              <a:t>&lt;TMP&gt;</a:t>
            </a:r>
            <a:endParaRPr lang="zh-CN" altLang="en-US" sz="1000"/>
          </a:p>
          <a:p>
            <a:r>
              <a:rPr lang="zh-CN" altLang="en-US" sz="1000">
                <a:sym typeface="+mn-ea"/>
              </a:rPr>
              <a:t>  &lt;Object&gt;</a:t>
            </a:r>
            <a:endParaRPr lang="zh-CN" altLang="en-US" sz="1000"/>
          </a:p>
          <a:p>
            <a:r>
              <a:rPr lang="zh-CN" altLang="en-US" sz="1000">
                <a:sym typeface="+mn-ea"/>
              </a:rPr>
              <a:t>    &lt;GUID&gt;</a:t>
            </a:r>
            <a:r>
              <a:rPr lang="zh-CN" altLang="en-US" sz="1000">
                <a:highlight>
                  <a:srgbClr val="FFFF00"/>
                </a:highlight>
                <a:sym typeface="+mn-ea"/>
              </a:rPr>
              <a:t>a6a12263-f783-446c-bb5c-9e458a2f8788</a:t>
            </a:r>
            <a:r>
              <a:rPr lang="zh-CN" altLang="en-US" sz="1000">
                <a:sym typeface="+mn-ea"/>
              </a:rPr>
              <a:t>&lt;/GUID&gt;</a:t>
            </a:r>
            <a:endParaRPr lang="zh-CN" altLang="en-US" sz="1000"/>
          </a:p>
          <a:p>
            <a:r>
              <a:rPr lang="zh-CN" altLang="en-US" sz="1000">
                <a:sym typeface="+mn-ea"/>
              </a:rPr>
              <a:t>    &lt;Name&gt;Sphere&lt;/Name&gt;</a:t>
            </a:r>
            <a:endParaRPr lang="zh-CN" altLang="en-US" sz="1000"/>
          </a:p>
          <a:p>
            <a:r>
              <a:rPr lang="zh-CN" altLang="en-US" sz="1000">
                <a:sym typeface="+mn-ea"/>
              </a:rPr>
              <a:t>    &lt;Position_X&gt;385&lt;/Position_X&gt;</a:t>
            </a:r>
            <a:endParaRPr lang="zh-CN" altLang="en-US" sz="1000"/>
          </a:p>
          <a:p>
            <a:r>
              <a:rPr lang="zh-CN" altLang="en-US" sz="1000">
                <a:sym typeface="+mn-ea"/>
              </a:rPr>
              <a:t>    &lt;Position_Y&gt;96&lt;/Position_Y&gt;</a:t>
            </a:r>
            <a:endParaRPr lang="zh-CN" altLang="en-US" sz="1000"/>
          </a:p>
          <a:p>
            <a:r>
              <a:rPr lang="zh-CN" altLang="en-US" sz="1000">
                <a:sym typeface="+mn-ea"/>
              </a:rPr>
              <a:t>    &lt;</a:t>
            </a:r>
            <a:r>
              <a:rPr lang="zh-CN" altLang="en-US" sz="1000">
                <a:highlight>
                  <a:srgbClr val="FFFF00"/>
                </a:highlight>
                <a:sym typeface="+mn-ea"/>
              </a:rPr>
              <a:t>Input</a:t>
            </a:r>
            <a:r>
              <a:rPr lang="zh-CN" altLang="en-US" sz="1000">
                <a:sym typeface="+mn-ea"/>
              </a:rPr>
              <a:t>&gt;</a:t>
            </a:r>
            <a:endParaRPr lang="zh-CN" altLang="en-US" sz="1000"/>
          </a:p>
          <a:p>
            <a:r>
              <a:rPr lang="zh-CN" altLang="en-US" sz="1000">
                <a:sym typeface="+mn-ea"/>
              </a:rPr>
              <a:t>      &lt;GUID&gt;2e8058d6-a325-42bd-955d-2d894ca2ad69&lt;/GUID&gt;</a:t>
            </a:r>
            <a:endParaRPr lang="zh-CN" altLang="en-US" sz="1000"/>
          </a:p>
          <a:p>
            <a:r>
              <a:rPr lang="zh-CN" altLang="en-US" sz="1000">
                <a:sym typeface="+mn-ea"/>
              </a:rPr>
              <a:t>      &lt;Name&gt;R&lt;/Name&gt;</a:t>
            </a:r>
            <a:endParaRPr lang="zh-CN" altLang="en-US" sz="1000"/>
          </a:p>
          <a:p>
            <a:r>
              <a:rPr lang="zh-CN" altLang="en-US" sz="1000">
                <a:sym typeface="+mn-ea"/>
              </a:rPr>
              <a:t>      &lt;Source&gt;1a378a41-0c7c-49eb-99db-c0e8cd143f92&lt;/Source&gt;</a:t>
            </a:r>
            <a:endParaRPr lang="zh-CN" altLang="en-US" sz="1000"/>
          </a:p>
          <a:p>
            <a:r>
              <a:rPr lang="zh-CN" altLang="en-US" sz="1000">
                <a:sym typeface="+mn-ea"/>
              </a:rPr>
              <a:t>    &lt;/Input&gt;</a:t>
            </a:r>
            <a:endParaRPr lang="zh-CN" altLang="en-US" sz="1000"/>
          </a:p>
          <a:p>
            <a:r>
              <a:rPr lang="zh-CN" altLang="en-US" sz="1000">
                <a:sym typeface="+mn-ea"/>
              </a:rPr>
              <a:t>    &lt;</a:t>
            </a:r>
            <a:r>
              <a:rPr lang="zh-CN" altLang="en-US" sz="1000">
                <a:highlight>
                  <a:srgbClr val="FFFF00"/>
                </a:highlight>
                <a:sym typeface="+mn-ea"/>
              </a:rPr>
              <a:t>Output</a:t>
            </a:r>
            <a:r>
              <a:rPr lang="zh-CN" altLang="en-US" sz="1000">
                <a:sym typeface="+mn-ea"/>
              </a:rPr>
              <a:t>&gt;</a:t>
            </a:r>
            <a:endParaRPr lang="zh-CN" altLang="en-US" sz="1000"/>
          </a:p>
          <a:p>
            <a:r>
              <a:rPr lang="zh-CN" altLang="en-US" sz="1000">
                <a:sym typeface="+mn-ea"/>
              </a:rPr>
              <a:t>      &lt;GUID&gt;b7d04689-3cda-46d0-b4ab-10980479b6f5&lt;/GUID&gt;</a:t>
            </a:r>
            <a:endParaRPr lang="zh-CN" altLang="en-US" sz="1000"/>
          </a:p>
          <a:p>
            <a:r>
              <a:rPr lang="zh-CN" altLang="en-US" sz="1000">
                <a:sym typeface="+mn-ea"/>
              </a:rPr>
              <a:t>      &lt;Name&gt;Sphere&lt;/Name&gt;</a:t>
            </a:r>
            <a:endParaRPr lang="zh-CN" altLang="en-US" sz="1000"/>
          </a:p>
          <a:p>
            <a:r>
              <a:rPr lang="zh-CN" altLang="en-US" sz="1000">
                <a:sym typeface="+mn-ea"/>
              </a:rPr>
              <a:t>    &lt;/Output&gt;</a:t>
            </a:r>
            <a:endParaRPr lang="zh-CN" altLang="en-US" sz="1000"/>
          </a:p>
          <a:p>
            <a:r>
              <a:rPr lang="zh-CN" altLang="en-US" sz="1000">
                <a:sym typeface="+mn-ea"/>
              </a:rPr>
              <a:t>  &lt;/Object&gt;</a:t>
            </a:r>
            <a:endParaRPr lang="zh-CN" altLang="en-US" sz="1000"/>
          </a:p>
          <a:p>
            <a:r>
              <a:rPr lang="zh-CN" altLang="en-US" sz="1000">
                <a:sym typeface="+mn-ea"/>
              </a:rPr>
              <a:t>&lt;TMP&gt;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研究内容及实施情况</a:t>
            </a:r>
            <a:endParaRPr lang="zh-CN" altLang="en-US" dirty="0"/>
          </a:p>
        </p:txBody>
      </p:sp>
      <p:sp>
        <p:nvSpPr>
          <p:cNvPr id="44040" name="文本框 4"/>
          <p:cNvSpPr txBox="1">
            <a:spLocks noChangeArrowheads="1"/>
          </p:cNvSpPr>
          <p:nvPr/>
        </p:nvSpPr>
        <p:spPr bwMode="auto">
          <a:xfrm>
            <a:off x="285902" y="1542898"/>
            <a:ext cx="5418138" cy="461665"/>
          </a:xfrm>
          <a:prstGeom prst="rect">
            <a:avLst/>
          </a:prstGeom>
          <a:noFill/>
        </p:spPr>
        <p:txBody>
          <a:bodyPr wrap="square" rtlCol="0">
            <a:spAutoFit/>
          </a:bodyPr>
          <a:lstStyle>
            <a:defPPr>
              <a:defRPr lang="zh-CN"/>
            </a:defPPr>
          </a:lstStyle>
          <a:p>
            <a:r>
              <a:rPr lang="zh-CN" altLang="en-US" dirty="0"/>
              <a:t>典型闸阀模板编辑示例</a:t>
            </a:r>
          </a:p>
        </p:txBody>
      </p:sp>
      <p:sp>
        <p:nvSpPr>
          <p:cNvPr id="4" name="矩形 1"/>
          <p:cNvSpPr>
            <a:spLocks noChangeArrowheads="1"/>
          </p:cNvSpPr>
          <p:nvPr/>
        </p:nvSpPr>
        <p:spPr bwMode="auto">
          <a:xfrm>
            <a:off x="193675" y="1019893"/>
            <a:ext cx="2160588" cy="371475"/>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5"/>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SzTx/>
              <a:buFontTx/>
              <a:buNone/>
            </a:pPr>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元件模板编辑器</a:t>
            </a:r>
            <a:endPar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图片 1"/>
          <p:cNvPicPr>
            <a:picLocks noChangeAspect="1"/>
          </p:cNvPicPr>
          <p:nvPr>
            <p:custDataLst>
              <p:tags r:id="rId1"/>
            </p:custDataLst>
          </p:nvPr>
        </p:nvPicPr>
        <p:blipFill>
          <a:blip r:embed="rId6"/>
          <a:stretch>
            <a:fillRect/>
          </a:stretch>
        </p:blipFill>
        <p:spPr>
          <a:xfrm>
            <a:off x="6228715" y="1219200"/>
            <a:ext cx="2072640" cy="1478280"/>
          </a:xfrm>
          <a:prstGeom prst="rect">
            <a:avLst/>
          </a:prstGeom>
        </p:spPr>
      </p:pic>
      <p:pic>
        <p:nvPicPr>
          <p:cNvPr id="3" name="图片 2"/>
          <p:cNvPicPr>
            <a:picLocks noChangeAspect="1"/>
          </p:cNvPicPr>
          <p:nvPr>
            <p:custDataLst>
              <p:tags r:id="rId2"/>
            </p:custDataLst>
          </p:nvPr>
        </p:nvPicPr>
        <p:blipFill>
          <a:blip r:embed="rId7"/>
          <a:stretch>
            <a:fillRect/>
          </a:stretch>
        </p:blipFill>
        <p:spPr>
          <a:xfrm>
            <a:off x="609600" y="2720340"/>
            <a:ext cx="7691755" cy="34626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技术路线及实施方案</a:t>
            </a:r>
          </a:p>
        </p:txBody>
      </p:sp>
      <p:sp>
        <p:nvSpPr>
          <p:cNvPr id="39992" name="矩形 1"/>
          <p:cNvSpPr>
            <a:spLocks noChangeArrowheads="1"/>
          </p:cNvSpPr>
          <p:nvPr/>
        </p:nvSpPr>
        <p:spPr bwMode="auto">
          <a:xfrm>
            <a:off x="193675" y="923925"/>
            <a:ext cx="2160588" cy="371475"/>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6"/>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SzTx/>
              <a:buFontTx/>
              <a:buNone/>
            </a:pPr>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元件库管理系统</a:t>
            </a:r>
            <a:endPar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p:cNvSpPr txBox="1"/>
          <p:nvPr/>
        </p:nvSpPr>
        <p:spPr>
          <a:xfrm>
            <a:off x="457200" y="1341364"/>
            <a:ext cx="3352800" cy="461665"/>
          </a:xfrm>
          <a:prstGeom prst="rect">
            <a:avLst/>
          </a:prstGeom>
          <a:noFill/>
        </p:spPr>
        <p:txBody>
          <a:bodyPr wrap="square" rtlCol="0">
            <a:spAutoFit/>
          </a:bodyPr>
          <a:lstStyle/>
          <a:p>
            <a:r>
              <a:rPr lang="zh-CN" altLang="en-US" dirty="0"/>
              <a:t>数据库的建立</a:t>
            </a:r>
          </a:p>
        </p:txBody>
      </p:sp>
      <p:sp>
        <p:nvSpPr>
          <p:cNvPr id="12" name="文本框 11"/>
          <p:cNvSpPr txBox="1"/>
          <p:nvPr/>
        </p:nvSpPr>
        <p:spPr>
          <a:xfrm>
            <a:off x="568757" y="4114800"/>
            <a:ext cx="3352800" cy="461665"/>
          </a:xfrm>
          <a:prstGeom prst="rect">
            <a:avLst/>
          </a:prstGeom>
          <a:noFill/>
        </p:spPr>
        <p:txBody>
          <a:bodyPr wrap="square" rtlCol="0">
            <a:spAutoFit/>
          </a:bodyPr>
          <a:lstStyle/>
          <a:p>
            <a:r>
              <a:rPr lang="zh-CN" altLang="en-US" dirty="0"/>
              <a:t>数据库的配置</a:t>
            </a:r>
          </a:p>
        </p:txBody>
      </p:sp>
      <p:sp>
        <p:nvSpPr>
          <p:cNvPr id="15" name="文本框 14"/>
          <p:cNvSpPr txBox="1"/>
          <p:nvPr/>
        </p:nvSpPr>
        <p:spPr>
          <a:xfrm>
            <a:off x="4343629" y="884163"/>
            <a:ext cx="4150766" cy="461665"/>
          </a:xfrm>
          <a:prstGeom prst="rect">
            <a:avLst/>
          </a:prstGeom>
          <a:noFill/>
        </p:spPr>
        <p:txBody>
          <a:bodyPr wrap="square" rtlCol="0">
            <a:spAutoFit/>
          </a:bodyPr>
          <a:lstStyle/>
          <a:p>
            <a:r>
              <a:rPr lang="zh-CN" altLang="en-US" dirty="0"/>
              <a:t>基于</a:t>
            </a:r>
            <a:r>
              <a:rPr lang="en-US" altLang="zh-CN" dirty="0"/>
              <a:t>Compass</a:t>
            </a:r>
            <a:r>
              <a:rPr lang="zh-CN" altLang="en-US" dirty="0"/>
              <a:t>的数据库管理</a:t>
            </a:r>
          </a:p>
        </p:txBody>
      </p:sp>
      <p:pic>
        <p:nvPicPr>
          <p:cNvPr id="4" name="图片 1"/>
          <p:cNvPicPr>
            <a:picLocks noChangeAspect="1"/>
          </p:cNvPicPr>
          <p:nvPr>
            <p:custDataLst>
              <p:tags r:id="rId1"/>
            </p:custDataLst>
          </p:nvPr>
        </p:nvPicPr>
        <p:blipFill>
          <a:blip r:embed="rId7"/>
          <a:stretch>
            <a:fillRect/>
          </a:stretch>
        </p:blipFill>
        <p:spPr>
          <a:xfrm>
            <a:off x="4419600" y="1447800"/>
            <a:ext cx="4566285" cy="2444750"/>
          </a:xfrm>
          <a:prstGeom prst="rect">
            <a:avLst/>
          </a:prstGeom>
          <a:noFill/>
          <a:ln>
            <a:noFill/>
          </a:ln>
        </p:spPr>
      </p:pic>
      <p:pic>
        <p:nvPicPr>
          <p:cNvPr id="5" name="图片 4"/>
          <p:cNvPicPr>
            <a:picLocks noChangeAspect="1"/>
          </p:cNvPicPr>
          <p:nvPr>
            <p:custDataLst>
              <p:tags r:id="rId2"/>
            </p:custDataLst>
          </p:nvPr>
        </p:nvPicPr>
        <p:blipFill>
          <a:blip r:embed="rId8"/>
          <a:stretch>
            <a:fillRect/>
          </a:stretch>
        </p:blipFill>
        <p:spPr>
          <a:xfrm>
            <a:off x="568960" y="1752600"/>
            <a:ext cx="1823085" cy="2301240"/>
          </a:xfrm>
          <a:prstGeom prst="rect">
            <a:avLst/>
          </a:prstGeom>
        </p:spPr>
      </p:pic>
      <p:pic>
        <p:nvPicPr>
          <p:cNvPr id="6" name="图片 5"/>
          <p:cNvPicPr>
            <a:picLocks noChangeAspect="1"/>
          </p:cNvPicPr>
          <p:nvPr>
            <p:custDataLst>
              <p:tags r:id="rId3"/>
            </p:custDataLst>
          </p:nvPr>
        </p:nvPicPr>
        <p:blipFill>
          <a:blip r:embed="rId9"/>
          <a:stretch>
            <a:fillRect/>
          </a:stretch>
        </p:blipFill>
        <p:spPr>
          <a:xfrm>
            <a:off x="2667000" y="3962400"/>
            <a:ext cx="3093720" cy="26606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技术路线及实施方案</a:t>
            </a:r>
          </a:p>
        </p:txBody>
      </p:sp>
      <p:sp>
        <p:nvSpPr>
          <p:cNvPr id="39992" name="矩形 1"/>
          <p:cNvSpPr>
            <a:spLocks noChangeArrowheads="1"/>
          </p:cNvSpPr>
          <p:nvPr/>
        </p:nvSpPr>
        <p:spPr bwMode="auto">
          <a:xfrm>
            <a:off x="193675" y="923925"/>
            <a:ext cx="2160588" cy="371475"/>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7"/>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SzTx/>
              <a:buFontTx/>
              <a:buNone/>
            </a:pPr>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元件库管理系统</a:t>
            </a:r>
            <a:endPar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p:cNvSpPr txBox="1"/>
          <p:nvPr/>
        </p:nvSpPr>
        <p:spPr>
          <a:xfrm>
            <a:off x="457200" y="1417564"/>
            <a:ext cx="3352800" cy="461665"/>
          </a:xfrm>
          <a:prstGeom prst="rect">
            <a:avLst/>
          </a:prstGeom>
          <a:noFill/>
        </p:spPr>
        <p:txBody>
          <a:bodyPr wrap="square" rtlCol="0">
            <a:spAutoFit/>
          </a:bodyPr>
          <a:lstStyle/>
          <a:p>
            <a:r>
              <a:rPr lang="en-US" altLang="zh-CN" dirty="0"/>
              <a:t>TMP</a:t>
            </a:r>
            <a:r>
              <a:rPr lang="zh-CN" altLang="en-US" dirty="0"/>
              <a:t>文件的导入</a:t>
            </a:r>
          </a:p>
        </p:txBody>
      </p:sp>
      <p:sp>
        <p:nvSpPr>
          <p:cNvPr id="12" name="文本框 11"/>
          <p:cNvSpPr txBox="1"/>
          <p:nvPr/>
        </p:nvSpPr>
        <p:spPr>
          <a:xfrm>
            <a:off x="568757" y="4114800"/>
            <a:ext cx="3352800" cy="461665"/>
          </a:xfrm>
          <a:prstGeom prst="rect">
            <a:avLst/>
          </a:prstGeom>
          <a:noFill/>
        </p:spPr>
        <p:txBody>
          <a:bodyPr wrap="square" rtlCol="0">
            <a:spAutoFit/>
          </a:bodyPr>
          <a:lstStyle/>
          <a:p>
            <a:r>
              <a:rPr lang="en-US" altLang="zh-CN" dirty="0"/>
              <a:t>SIM</a:t>
            </a:r>
            <a:r>
              <a:rPr lang="zh-CN" altLang="en-US" dirty="0"/>
              <a:t>文件的导入</a:t>
            </a:r>
          </a:p>
        </p:txBody>
      </p:sp>
      <p:sp>
        <p:nvSpPr>
          <p:cNvPr id="15" name="文本框 14"/>
          <p:cNvSpPr txBox="1"/>
          <p:nvPr/>
        </p:nvSpPr>
        <p:spPr>
          <a:xfrm>
            <a:off x="4840834" y="1417563"/>
            <a:ext cx="4150766" cy="461665"/>
          </a:xfrm>
          <a:prstGeom prst="rect">
            <a:avLst/>
          </a:prstGeom>
          <a:noFill/>
        </p:spPr>
        <p:txBody>
          <a:bodyPr wrap="square" rtlCol="0">
            <a:spAutoFit/>
          </a:bodyPr>
          <a:lstStyle/>
          <a:p>
            <a:r>
              <a:rPr lang="en-US" altLang="zh-CN" dirty="0"/>
              <a:t>TMP</a:t>
            </a:r>
            <a:r>
              <a:rPr lang="zh-CN" altLang="en-US" dirty="0"/>
              <a:t>文件的删除</a:t>
            </a:r>
          </a:p>
        </p:txBody>
      </p:sp>
      <p:sp>
        <p:nvSpPr>
          <p:cNvPr id="10" name="文本框 9"/>
          <p:cNvSpPr txBox="1"/>
          <p:nvPr/>
        </p:nvSpPr>
        <p:spPr>
          <a:xfrm>
            <a:off x="4953000" y="4147718"/>
            <a:ext cx="3352800" cy="461665"/>
          </a:xfrm>
          <a:prstGeom prst="rect">
            <a:avLst/>
          </a:prstGeom>
          <a:noFill/>
        </p:spPr>
        <p:txBody>
          <a:bodyPr wrap="square" rtlCol="0">
            <a:spAutoFit/>
          </a:bodyPr>
          <a:lstStyle/>
          <a:p>
            <a:r>
              <a:rPr lang="en-US" altLang="zh-CN" dirty="0"/>
              <a:t>SIM</a:t>
            </a:r>
            <a:r>
              <a:rPr lang="zh-CN" altLang="en-US" dirty="0"/>
              <a:t>文件的删除</a:t>
            </a:r>
          </a:p>
        </p:txBody>
      </p:sp>
      <p:pic>
        <p:nvPicPr>
          <p:cNvPr id="4" name="图片 4"/>
          <p:cNvPicPr>
            <a:picLocks noChangeAspect="1"/>
          </p:cNvPicPr>
          <p:nvPr>
            <p:custDataLst>
              <p:tags r:id="rId1"/>
            </p:custDataLst>
          </p:nvPr>
        </p:nvPicPr>
        <p:blipFill>
          <a:blip r:embed="rId8"/>
          <a:srcRect r="67201" b="74104"/>
          <a:stretch>
            <a:fillRect/>
          </a:stretch>
        </p:blipFill>
        <p:spPr>
          <a:xfrm>
            <a:off x="556260" y="1880870"/>
            <a:ext cx="4037330" cy="1788795"/>
          </a:xfrm>
          <a:prstGeom prst="rect">
            <a:avLst/>
          </a:prstGeom>
          <a:noFill/>
          <a:ln>
            <a:noFill/>
          </a:ln>
        </p:spPr>
      </p:pic>
      <p:pic>
        <p:nvPicPr>
          <p:cNvPr id="5" name="图片 4"/>
          <p:cNvPicPr>
            <a:picLocks noChangeAspect="1"/>
          </p:cNvPicPr>
          <p:nvPr>
            <p:custDataLst>
              <p:tags r:id="rId2"/>
            </p:custDataLst>
          </p:nvPr>
        </p:nvPicPr>
        <p:blipFill>
          <a:blip r:embed="rId8"/>
          <a:srcRect r="67201" b="74104"/>
          <a:stretch>
            <a:fillRect/>
          </a:stretch>
        </p:blipFill>
        <p:spPr>
          <a:xfrm>
            <a:off x="533400" y="4681855"/>
            <a:ext cx="4037330" cy="1788795"/>
          </a:xfrm>
          <a:prstGeom prst="rect">
            <a:avLst/>
          </a:prstGeom>
          <a:noFill/>
          <a:ln>
            <a:noFill/>
          </a:ln>
        </p:spPr>
      </p:pic>
      <p:pic>
        <p:nvPicPr>
          <p:cNvPr id="6" name="图片 5"/>
          <p:cNvPicPr>
            <a:picLocks noChangeAspect="1"/>
          </p:cNvPicPr>
          <p:nvPr>
            <p:custDataLst>
              <p:tags r:id="rId3"/>
            </p:custDataLst>
          </p:nvPr>
        </p:nvPicPr>
        <p:blipFill>
          <a:blip r:embed="rId9"/>
          <a:stretch>
            <a:fillRect/>
          </a:stretch>
        </p:blipFill>
        <p:spPr>
          <a:xfrm>
            <a:off x="4724400" y="1828800"/>
            <a:ext cx="2095500" cy="2386965"/>
          </a:xfrm>
          <a:prstGeom prst="rect">
            <a:avLst/>
          </a:prstGeom>
        </p:spPr>
      </p:pic>
      <p:pic>
        <p:nvPicPr>
          <p:cNvPr id="7" name="图片 6"/>
          <p:cNvPicPr>
            <a:picLocks noChangeAspect="1"/>
          </p:cNvPicPr>
          <p:nvPr>
            <p:custDataLst>
              <p:tags r:id="rId4"/>
            </p:custDataLst>
          </p:nvPr>
        </p:nvPicPr>
        <p:blipFill>
          <a:blip r:embed="rId10"/>
          <a:stretch>
            <a:fillRect/>
          </a:stretch>
        </p:blipFill>
        <p:spPr>
          <a:xfrm>
            <a:off x="4724400" y="4681855"/>
            <a:ext cx="1945005" cy="185801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技术路线及实施方案</a:t>
            </a:r>
          </a:p>
        </p:txBody>
      </p:sp>
      <p:sp>
        <p:nvSpPr>
          <p:cNvPr id="39992" name="矩形 1"/>
          <p:cNvSpPr>
            <a:spLocks noChangeArrowheads="1"/>
          </p:cNvSpPr>
          <p:nvPr/>
        </p:nvSpPr>
        <p:spPr bwMode="auto">
          <a:xfrm>
            <a:off x="193675" y="923925"/>
            <a:ext cx="2160588" cy="371475"/>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5"/>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SzTx/>
              <a:buFontTx/>
              <a:buNone/>
            </a:pPr>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元件库管理系统</a:t>
            </a:r>
            <a:endPar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p:cNvSpPr txBox="1"/>
          <p:nvPr/>
        </p:nvSpPr>
        <p:spPr>
          <a:xfrm>
            <a:off x="457200" y="1417564"/>
            <a:ext cx="3352800" cy="461665"/>
          </a:xfrm>
          <a:prstGeom prst="rect">
            <a:avLst/>
          </a:prstGeom>
          <a:noFill/>
        </p:spPr>
        <p:txBody>
          <a:bodyPr wrap="square" rtlCol="0">
            <a:spAutoFit/>
          </a:bodyPr>
          <a:lstStyle/>
          <a:p>
            <a:r>
              <a:rPr lang="zh-CN" altLang="en-US" dirty="0"/>
              <a:t>查询元件模板</a:t>
            </a:r>
          </a:p>
        </p:txBody>
      </p:sp>
      <p:sp>
        <p:nvSpPr>
          <p:cNvPr id="10" name="文本框 9"/>
          <p:cNvSpPr txBox="1"/>
          <p:nvPr/>
        </p:nvSpPr>
        <p:spPr>
          <a:xfrm>
            <a:off x="4876800" y="1395617"/>
            <a:ext cx="3352800" cy="461665"/>
          </a:xfrm>
          <a:prstGeom prst="rect">
            <a:avLst/>
          </a:prstGeom>
          <a:noFill/>
        </p:spPr>
        <p:txBody>
          <a:bodyPr wrap="square" rtlCol="0">
            <a:spAutoFit/>
          </a:bodyPr>
          <a:lstStyle/>
          <a:p>
            <a:r>
              <a:rPr lang="zh-CN" altLang="en-US" dirty="0"/>
              <a:t>按模板查询元件</a:t>
            </a:r>
          </a:p>
        </p:txBody>
      </p:sp>
      <p:pic>
        <p:nvPicPr>
          <p:cNvPr id="4" name="图片 3"/>
          <p:cNvPicPr>
            <a:picLocks noChangeAspect="1"/>
          </p:cNvPicPr>
          <p:nvPr>
            <p:custDataLst>
              <p:tags r:id="rId1"/>
            </p:custDataLst>
          </p:nvPr>
        </p:nvPicPr>
        <p:blipFill>
          <a:blip r:embed="rId6"/>
          <a:stretch>
            <a:fillRect/>
          </a:stretch>
        </p:blipFill>
        <p:spPr>
          <a:xfrm>
            <a:off x="533400" y="2000885"/>
            <a:ext cx="3339465" cy="2874010"/>
          </a:xfrm>
          <a:prstGeom prst="rect">
            <a:avLst/>
          </a:prstGeom>
        </p:spPr>
      </p:pic>
      <p:pic>
        <p:nvPicPr>
          <p:cNvPr id="5" name="图片 4"/>
          <p:cNvPicPr>
            <a:picLocks noChangeAspect="1"/>
          </p:cNvPicPr>
          <p:nvPr>
            <p:custDataLst>
              <p:tags r:id="rId2"/>
            </p:custDataLst>
          </p:nvPr>
        </p:nvPicPr>
        <p:blipFill>
          <a:blip r:embed="rId7"/>
          <a:stretch>
            <a:fillRect/>
          </a:stretch>
        </p:blipFill>
        <p:spPr>
          <a:xfrm>
            <a:off x="4953000" y="2057400"/>
            <a:ext cx="2880360" cy="244602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457200" y="1905000"/>
            <a:ext cx="8160385" cy="4139565"/>
          </a:xfrm>
          <a:prstGeom prst="rect">
            <a:avLst/>
          </a:prstGeom>
        </p:spPr>
      </p:pic>
      <p:sp>
        <p:nvSpPr>
          <p:cNvPr id="7170"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技术路线及实施方案</a:t>
            </a:r>
          </a:p>
        </p:txBody>
      </p:sp>
      <p:sp>
        <p:nvSpPr>
          <p:cNvPr id="39992" name="矩形 1"/>
          <p:cNvSpPr>
            <a:spLocks noChangeArrowheads="1"/>
          </p:cNvSpPr>
          <p:nvPr/>
        </p:nvSpPr>
        <p:spPr bwMode="auto">
          <a:xfrm>
            <a:off x="193675" y="923925"/>
            <a:ext cx="2160588" cy="371475"/>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5"/>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SzTx/>
              <a:buFontTx/>
              <a:buNone/>
            </a:pPr>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元件库管理系统</a:t>
            </a:r>
            <a:endPar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p:cNvSpPr txBox="1"/>
          <p:nvPr/>
        </p:nvSpPr>
        <p:spPr>
          <a:xfrm>
            <a:off x="457200" y="1417564"/>
            <a:ext cx="4175758" cy="461665"/>
          </a:xfrm>
          <a:prstGeom prst="rect">
            <a:avLst/>
          </a:prstGeom>
          <a:noFill/>
        </p:spPr>
        <p:txBody>
          <a:bodyPr wrap="square" rtlCol="0">
            <a:spAutoFit/>
          </a:bodyPr>
          <a:lstStyle/>
          <a:p>
            <a:r>
              <a:rPr lang="zh-CN" altLang="en-US" dirty="0"/>
              <a:t>元件参数、属性、</a:t>
            </a:r>
            <a:r>
              <a:rPr lang="en-US" altLang="zh-CN" dirty="0"/>
              <a:t>3D</a:t>
            </a:r>
            <a:r>
              <a:rPr lang="zh-CN" altLang="en-US" dirty="0"/>
              <a:t>展示</a:t>
            </a:r>
          </a:p>
        </p:txBody>
      </p:sp>
      <p:sp>
        <p:nvSpPr>
          <p:cNvPr id="9" name="文本框 8"/>
          <p:cNvSpPr txBox="1"/>
          <p:nvPr/>
        </p:nvSpPr>
        <p:spPr>
          <a:xfrm>
            <a:off x="914654" y="3962693"/>
            <a:ext cx="2734056" cy="461665"/>
          </a:xfrm>
          <a:prstGeom prst="rect">
            <a:avLst/>
          </a:prstGeom>
          <a:noFill/>
        </p:spPr>
        <p:txBody>
          <a:bodyPr wrap="square" rtlCol="0">
            <a:spAutoFit/>
          </a:bodyPr>
          <a:lstStyle/>
          <a:p>
            <a:pPr algn="ctr"/>
            <a:r>
              <a:rPr lang="en-US" altLang="zh-CN" dirty="0">
                <a:solidFill>
                  <a:srgbClr val="FF0000"/>
                </a:solidFill>
              </a:rPr>
              <a:t>3D</a:t>
            </a:r>
            <a:r>
              <a:rPr lang="zh-CN" altLang="en-US" dirty="0">
                <a:solidFill>
                  <a:srgbClr val="FF0000"/>
                </a:solidFill>
              </a:rPr>
              <a:t>展示</a:t>
            </a:r>
          </a:p>
        </p:txBody>
      </p:sp>
      <p:sp>
        <p:nvSpPr>
          <p:cNvPr id="11" name="文本框 10"/>
          <p:cNvSpPr txBox="1"/>
          <p:nvPr/>
        </p:nvSpPr>
        <p:spPr>
          <a:xfrm>
            <a:off x="5181600" y="5410200"/>
            <a:ext cx="2734056" cy="461665"/>
          </a:xfrm>
          <a:prstGeom prst="rect">
            <a:avLst/>
          </a:prstGeom>
          <a:noFill/>
        </p:spPr>
        <p:txBody>
          <a:bodyPr wrap="square" rtlCol="0">
            <a:spAutoFit/>
          </a:bodyPr>
          <a:lstStyle/>
          <a:p>
            <a:pPr algn="ctr"/>
            <a:r>
              <a:rPr lang="zh-CN" altLang="en-US" dirty="0">
                <a:solidFill>
                  <a:srgbClr val="FF0000"/>
                </a:solidFill>
              </a:rPr>
              <a:t>图形参数</a:t>
            </a:r>
          </a:p>
        </p:txBody>
      </p:sp>
      <p:sp>
        <p:nvSpPr>
          <p:cNvPr id="12" name="文本框 11"/>
          <p:cNvSpPr txBox="1"/>
          <p:nvPr/>
        </p:nvSpPr>
        <p:spPr>
          <a:xfrm>
            <a:off x="5334000" y="3123930"/>
            <a:ext cx="2734056" cy="461665"/>
          </a:xfrm>
          <a:prstGeom prst="rect">
            <a:avLst/>
          </a:prstGeom>
          <a:noFill/>
        </p:spPr>
        <p:txBody>
          <a:bodyPr wrap="square" rtlCol="0">
            <a:spAutoFit/>
          </a:bodyPr>
          <a:lstStyle/>
          <a:p>
            <a:pPr algn="ctr"/>
            <a:r>
              <a:rPr lang="zh-CN" altLang="en-US" dirty="0">
                <a:solidFill>
                  <a:srgbClr val="FF0000"/>
                </a:solidFill>
              </a:rPr>
              <a:t>属性信息</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研究内容及实施情况</a:t>
            </a:r>
            <a:endParaRPr lang="zh-CN" altLang="en-US" dirty="0"/>
          </a:p>
        </p:txBody>
      </p:sp>
      <p:sp>
        <p:nvSpPr>
          <p:cNvPr id="6" name="矩形 1"/>
          <p:cNvSpPr>
            <a:spLocks noChangeArrowheads="1"/>
          </p:cNvSpPr>
          <p:nvPr/>
        </p:nvSpPr>
        <p:spPr bwMode="auto">
          <a:xfrm>
            <a:off x="193675" y="990600"/>
            <a:ext cx="2160588" cy="371475"/>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7"/>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SzTx/>
              <a:buFontTx/>
              <a:buNone/>
            </a:pPr>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元件库管理系统</a:t>
            </a:r>
            <a:endPar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p:cNvSpPr txBox="1"/>
          <p:nvPr/>
        </p:nvSpPr>
        <p:spPr>
          <a:xfrm>
            <a:off x="381000" y="3576935"/>
            <a:ext cx="3520442" cy="337185"/>
          </a:xfrm>
          <a:prstGeom prst="rect">
            <a:avLst/>
          </a:prstGeom>
          <a:noFill/>
        </p:spPr>
        <p:txBody>
          <a:bodyPr wrap="square" rtlCol="0">
            <a:spAutoFit/>
          </a:bodyPr>
          <a:lstStyle/>
          <a:p>
            <a:r>
              <a:rPr lang="zh-CN" altLang="en-US" sz="1600" dirty="0"/>
              <a:t>参数</a:t>
            </a:r>
            <a:r>
              <a:rPr lang="en-US" altLang="zh-CN" sz="1600" dirty="0"/>
              <a:t>1</a:t>
            </a:r>
            <a:r>
              <a:rPr lang="zh-CN" altLang="en-US" sz="1600" dirty="0"/>
              <a:t> ：</a:t>
            </a:r>
            <a:r>
              <a:rPr lang="en-US" altLang="zh-CN" sz="1600" dirty="0"/>
              <a:t>R=400</a:t>
            </a:r>
            <a:r>
              <a:rPr lang="zh-CN" altLang="en-US" sz="1600" dirty="0"/>
              <a:t>，</a:t>
            </a:r>
            <a:r>
              <a:rPr lang="en-US" altLang="zh-CN" sz="1600" dirty="0"/>
              <a:t>H=1000</a:t>
            </a:r>
            <a:r>
              <a:rPr lang="zh-CN" altLang="en-US" sz="1600" dirty="0"/>
              <a:t>，</a:t>
            </a:r>
            <a:r>
              <a:rPr lang="en-US" altLang="zh-CN" sz="1600" dirty="0"/>
              <a:t>N=9</a:t>
            </a:r>
            <a:endParaRPr lang="zh-CN" altLang="en-US" sz="1600" dirty="0"/>
          </a:p>
        </p:txBody>
      </p:sp>
      <p:sp>
        <p:nvSpPr>
          <p:cNvPr id="12" name="文本框 11"/>
          <p:cNvSpPr txBox="1"/>
          <p:nvPr/>
        </p:nvSpPr>
        <p:spPr>
          <a:xfrm>
            <a:off x="381000" y="6019800"/>
            <a:ext cx="3520442" cy="337185"/>
          </a:xfrm>
          <a:prstGeom prst="rect">
            <a:avLst/>
          </a:prstGeom>
          <a:noFill/>
        </p:spPr>
        <p:txBody>
          <a:bodyPr wrap="square" rtlCol="0">
            <a:spAutoFit/>
          </a:bodyPr>
          <a:lstStyle/>
          <a:p>
            <a:r>
              <a:rPr lang="zh-CN" altLang="en-US" sz="1600" dirty="0"/>
              <a:t>参数</a:t>
            </a:r>
            <a:r>
              <a:rPr lang="en-US" altLang="zh-CN" sz="1600" dirty="0"/>
              <a:t>3</a:t>
            </a:r>
            <a:r>
              <a:rPr lang="zh-CN" altLang="en-US" sz="1600" dirty="0"/>
              <a:t>：</a:t>
            </a:r>
            <a:r>
              <a:rPr lang="en-US" altLang="zh-CN" sz="1600" dirty="0">
                <a:sym typeface="+mn-ea"/>
              </a:rPr>
              <a:t>R=200</a:t>
            </a:r>
            <a:r>
              <a:rPr lang="zh-CN" altLang="en-US" sz="1600" dirty="0">
                <a:sym typeface="+mn-ea"/>
              </a:rPr>
              <a:t>，</a:t>
            </a:r>
            <a:r>
              <a:rPr lang="en-US" altLang="zh-CN" sz="1600" dirty="0">
                <a:sym typeface="+mn-ea"/>
              </a:rPr>
              <a:t>H=700</a:t>
            </a:r>
            <a:r>
              <a:rPr lang="zh-CN" altLang="en-US" sz="1600" dirty="0">
                <a:sym typeface="+mn-ea"/>
              </a:rPr>
              <a:t>，</a:t>
            </a:r>
            <a:r>
              <a:rPr lang="en-US" altLang="zh-CN" sz="1600" dirty="0">
                <a:sym typeface="+mn-ea"/>
              </a:rPr>
              <a:t>N=3</a:t>
            </a:r>
            <a:endParaRPr lang="zh-CN" altLang="en-US" sz="1600" dirty="0"/>
          </a:p>
        </p:txBody>
      </p:sp>
      <p:sp>
        <p:nvSpPr>
          <p:cNvPr id="13" name="文本框 12"/>
          <p:cNvSpPr txBox="1"/>
          <p:nvPr/>
        </p:nvSpPr>
        <p:spPr>
          <a:xfrm>
            <a:off x="4890821" y="5951335"/>
            <a:ext cx="3520442" cy="337185"/>
          </a:xfrm>
          <a:prstGeom prst="rect">
            <a:avLst/>
          </a:prstGeom>
          <a:noFill/>
        </p:spPr>
        <p:txBody>
          <a:bodyPr wrap="square" rtlCol="0">
            <a:spAutoFit/>
          </a:bodyPr>
          <a:lstStyle/>
          <a:p>
            <a:r>
              <a:rPr lang="zh-CN" altLang="en-US" sz="1600" dirty="0"/>
              <a:t>参数</a:t>
            </a:r>
            <a:r>
              <a:rPr lang="en-US" altLang="zh-CN" sz="1600" dirty="0"/>
              <a:t>4</a:t>
            </a:r>
            <a:r>
              <a:rPr lang="zh-CN" altLang="en-US" sz="1600" dirty="0"/>
              <a:t> ：</a:t>
            </a:r>
            <a:r>
              <a:rPr lang="en-US" altLang="zh-CN" sz="1600" dirty="0">
                <a:sym typeface="+mn-ea"/>
              </a:rPr>
              <a:t>R=300</a:t>
            </a:r>
            <a:r>
              <a:rPr lang="zh-CN" altLang="en-US" sz="1600" dirty="0">
                <a:sym typeface="+mn-ea"/>
              </a:rPr>
              <a:t>，</a:t>
            </a:r>
            <a:r>
              <a:rPr lang="en-US" altLang="zh-CN" sz="1600" dirty="0">
                <a:sym typeface="+mn-ea"/>
              </a:rPr>
              <a:t>H=700</a:t>
            </a:r>
            <a:r>
              <a:rPr lang="zh-CN" altLang="en-US" sz="1600" dirty="0">
                <a:sym typeface="+mn-ea"/>
              </a:rPr>
              <a:t>，</a:t>
            </a:r>
            <a:r>
              <a:rPr lang="en-US" altLang="zh-CN" sz="1600" dirty="0">
                <a:sym typeface="+mn-ea"/>
              </a:rPr>
              <a:t>N=4</a:t>
            </a:r>
            <a:endParaRPr lang="zh-CN" altLang="en-US" sz="1600" dirty="0"/>
          </a:p>
        </p:txBody>
      </p:sp>
      <p:sp>
        <p:nvSpPr>
          <p:cNvPr id="14" name="文本框 13"/>
          <p:cNvSpPr txBox="1"/>
          <p:nvPr/>
        </p:nvSpPr>
        <p:spPr>
          <a:xfrm>
            <a:off x="4893259" y="3551857"/>
            <a:ext cx="3520442" cy="583565"/>
          </a:xfrm>
          <a:prstGeom prst="rect">
            <a:avLst/>
          </a:prstGeom>
          <a:noFill/>
        </p:spPr>
        <p:txBody>
          <a:bodyPr wrap="square" rtlCol="0">
            <a:spAutoFit/>
          </a:bodyPr>
          <a:lstStyle/>
          <a:p>
            <a:r>
              <a:rPr lang="zh-CN" altLang="en-US" sz="1600" dirty="0"/>
              <a:t>参数</a:t>
            </a:r>
            <a:r>
              <a:rPr lang="en-US" altLang="zh-CN" sz="1600" dirty="0"/>
              <a:t>2</a:t>
            </a:r>
            <a:r>
              <a:rPr lang="zh-CN" altLang="en-US" sz="1600" dirty="0"/>
              <a:t> ：</a:t>
            </a:r>
            <a:r>
              <a:rPr lang="en-US" altLang="zh-CN" sz="1600" dirty="0">
                <a:sym typeface="+mn-ea"/>
              </a:rPr>
              <a:t>R=400</a:t>
            </a:r>
            <a:r>
              <a:rPr lang="zh-CN" altLang="en-US" sz="1600" dirty="0">
                <a:sym typeface="+mn-ea"/>
              </a:rPr>
              <a:t>，</a:t>
            </a:r>
            <a:r>
              <a:rPr lang="en-US" altLang="zh-CN" sz="1600" dirty="0">
                <a:sym typeface="+mn-ea"/>
              </a:rPr>
              <a:t>H=1000</a:t>
            </a:r>
            <a:r>
              <a:rPr lang="zh-CN" altLang="en-US" sz="1600" dirty="0">
                <a:sym typeface="+mn-ea"/>
              </a:rPr>
              <a:t>，</a:t>
            </a:r>
            <a:r>
              <a:rPr lang="en-US" altLang="zh-CN" sz="1600" dirty="0">
                <a:sym typeface="+mn-ea"/>
              </a:rPr>
              <a:t>N=5</a:t>
            </a:r>
            <a:endParaRPr lang="zh-CN" altLang="en-US" sz="1600" dirty="0"/>
          </a:p>
          <a:p>
            <a:endParaRPr lang="zh-CN" altLang="en-US" sz="1600" dirty="0"/>
          </a:p>
        </p:txBody>
      </p:sp>
      <p:pic>
        <p:nvPicPr>
          <p:cNvPr id="3" name="图片 2"/>
          <p:cNvPicPr>
            <a:picLocks noChangeAspect="1"/>
          </p:cNvPicPr>
          <p:nvPr>
            <p:custDataLst>
              <p:tags r:id="rId1"/>
            </p:custDataLst>
          </p:nvPr>
        </p:nvPicPr>
        <p:blipFill>
          <a:blip r:embed="rId8"/>
          <a:stretch>
            <a:fillRect/>
          </a:stretch>
        </p:blipFill>
        <p:spPr>
          <a:xfrm>
            <a:off x="838200" y="1541780"/>
            <a:ext cx="2398395" cy="1910715"/>
          </a:xfrm>
          <a:prstGeom prst="rect">
            <a:avLst/>
          </a:prstGeom>
        </p:spPr>
      </p:pic>
      <p:pic>
        <p:nvPicPr>
          <p:cNvPr id="4" name="图片 3"/>
          <p:cNvPicPr>
            <a:picLocks noChangeAspect="1"/>
          </p:cNvPicPr>
          <p:nvPr>
            <p:custDataLst>
              <p:tags r:id="rId2"/>
            </p:custDataLst>
          </p:nvPr>
        </p:nvPicPr>
        <p:blipFill>
          <a:blip r:embed="rId9"/>
          <a:stretch>
            <a:fillRect/>
          </a:stretch>
        </p:blipFill>
        <p:spPr>
          <a:xfrm>
            <a:off x="5486400" y="1447800"/>
            <a:ext cx="2374265" cy="2048510"/>
          </a:xfrm>
          <a:prstGeom prst="rect">
            <a:avLst/>
          </a:prstGeom>
        </p:spPr>
      </p:pic>
      <p:pic>
        <p:nvPicPr>
          <p:cNvPr id="5" name="图片 4"/>
          <p:cNvPicPr>
            <a:picLocks noChangeAspect="1"/>
          </p:cNvPicPr>
          <p:nvPr>
            <p:custDataLst>
              <p:tags r:id="rId3"/>
            </p:custDataLst>
          </p:nvPr>
        </p:nvPicPr>
        <p:blipFill>
          <a:blip r:embed="rId10"/>
          <a:stretch>
            <a:fillRect/>
          </a:stretch>
        </p:blipFill>
        <p:spPr>
          <a:xfrm>
            <a:off x="958215" y="4229100"/>
            <a:ext cx="2278380" cy="1584325"/>
          </a:xfrm>
          <a:prstGeom prst="rect">
            <a:avLst/>
          </a:prstGeom>
        </p:spPr>
      </p:pic>
      <p:pic>
        <p:nvPicPr>
          <p:cNvPr id="11" name="图片 10"/>
          <p:cNvPicPr>
            <a:picLocks noChangeAspect="1"/>
          </p:cNvPicPr>
          <p:nvPr>
            <p:custDataLst>
              <p:tags r:id="rId4"/>
            </p:custDataLst>
          </p:nvPr>
        </p:nvPicPr>
        <p:blipFill>
          <a:blip r:embed="rId11"/>
          <a:stretch>
            <a:fillRect/>
          </a:stretch>
        </p:blipFill>
        <p:spPr>
          <a:xfrm>
            <a:off x="5332730" y="4075430"/>
            <a:ext cx="2636520" cy="17754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研究内容及实施情况</a:t>
            </a:r>
            <a:endParaRPr lang="zh-CN" altLang="en-US" dirty="0"/>
          </a:p>
        </p:txBody>
      </p:sp>
      <p:sp>
        <p:nvSpPr>
          <p:cNvPr id="48139" name="文本框 19"/>
          <p:cNvSpPr txBox="1">
            <a:spLocks noChangeArrowheads="1"/>
          </p:cNvSpPr>
          <p:nvPr/>
        </p:nvSpPr>
        <p:spPr bwMode="auto">
          <a:xfrm>
            <a:off x="2420173" y="5916939"/>
            <a:ext cx="4280819"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3"/>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lang="zh-CN" altLang="en-US" sz="1400" dirty="0">
                <a:solidFill>
                  <a:srgbClr val="171E6C"/>
                </a:solidFill>
                <a:latin typeface="微软雅黑" panose="020B0503020204020204" pitchFamily="34" charset="-122"/>
                <a:ea typeface="微软雅黑" panose="020B0503020204020204" pitchFamily="34" charset="-122"/>
              </a:rPr>
              <a:t>典型闸阀演示</a:t>
            </a:r>
            <a:r>
              <a:rPr lang="en-US" altLang="zh-CN" sz="1400" dirty="0">
                <a:solidFill>
                  <a:srgbClr val="171E6C"/>
                </a:solidFill>
                <a:latin typeface="微软雅黑" panose="020B0503020204020204" pitchFamily="34" charset="-122"/>
                <a:ea typeface="微软雅黑" panose="020B0503020204020204" pitchFamily="34" charset="-122"/>
              </a:rPr>
              <a:t>.</a:t>
            </a:r>
            <a:r>
              <a:rPr lang="en-US" altLang="zh-CN" sz="1400" dirty="0" err="1">
                <a:solidFill>
                  <a:srgbClr val="171E6C"/>
                </a:solidFill>
                <a:latin typeface="微软雅黑" panose="020B0503020204020204" pitchFamily="34" charset="-122"/>
                <a:ea typeface="微软雅黑" panose="020B0503020204020204" pitchFamily="34" charset="-122"/>
              </a:rPr>
              <a:t>tmp</a:t>
            </a:r>
            <a:r>
              <a:rPr lang="zh-CN" altLang="en-US" sz="1400" dirty="0">
                <a:solidFill>
                  <a:srgbClr val="171E6C"/>
                </a:solidFill>
                <a:latin typeface="微软雅黑" panose="020B0503020204020204" pitchFamily="34" charset="-122"/>
                <a:ea typeface="微软雅黑" panose="020B0503020204020204" pitchFamily="34" charset="-122"/>
              </a:rPr>
              <a:t>文件示例</a:t>
            </a:r>
          </a:p>
        </p:txBody>
      </p:sp>
      <p:sp>
        <p:nvSpPr>
          <p:cNvPr id="12" name="矩形 1"/>
          <p:cNvSpPr>
            <a:spLocks noChangeArrowheads="1"/>
          </p:cNvSpPr>
          <p:nvPr/>
        </p:nvSpPr>
        <p:spPr bwMode="auto">
          <a:xfrm>
            <a:off x="193675" y="990600"/>
            <a:ext cx="2160588" cy="371475"/>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3"/>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SzTx/>
              <a:buFontTx/>
              <a:buNone/>
            </a:pPr>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应用案例</a:t>
            </a:r>
            <a:endPar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p:cNvSpPr txBox="1"/>
          <p:nvPr/>
        </p:nvSpPr>
        <p:spPr>
          <a:xfrm>
            <a:off x="1600200" y="1524000"/>
            <a:ext cx="6175375" cy="4769485"/>
          </a:xfrm>
          <a:prstGeom prst="rect">
            <a:avLst/>
          </a:prstGeom>
          <a:solidFill>
            <a:schemeClr val="bg2"/>
          </a:solidFill>
        </p:spPr>
        <p:txBody>
          <a:bodyPr wrap="square" rtlCol="0" anchor="t">
            <a:spAutoFit/>
          </a:bodyPr>
          <a:lstStyle/>
          <a:p>
            <a:r>
              <a:rPr lang="zh-CN" altLang="en-US" sz="1600"/>
              <a:t>&lt;TMP&gt;</a:t>
            </a:r>
          </a:p>
          <a:p>
            <a:r>
              <a:rPr lang="zh-CN" altLang="en-US" sz="1600"/>
              <a:t>  &lt;Object&gt;</a:t>
            </a:r>
          </a:p>
          <a:p>
            <a:r>
              <a:rPr lang="zh-CN" altLang="en-US" sz="1600"/>
              <a:t>    &lt;GUID&gt;ae2d9963-f783-446c-bb9c-9e458a2f8788&lt;/GUID&gt;</a:t>
            </a:r>
          </a:p>
          <a:p>
            <a:r>
              <a:rPr lang="zh-CN" altLang="en-US" sz="1600"/>
              <a:t>    &lt;Name&gt;Paras&lt;/Name&gt;</a:t>
            </a:r>
          </a:p>
          <a:p>
            <a:r>
              <a:rPr lang="zh-CN" altLang="en-US" sz="1600"/>
              <a:t>    &lt;Position_X&gt;185&lt;/Position_X&gt;</a:t>
            </a:r>
          </a:p>
          <a:p>
            <a:r>
              <a:rPr lang="zh-CN" altLang="en-US" sz="1600"/>
              <a:t>    &lt;Position_Y&gt;260&lt;/Position_Y&gt;</a:t>
            </a:r>
          </a:p>
          <a:p>
            <a:r>
              <a:rPr lang="zh-CN" altLang="en-US" sz="1600"/>
              <a:t>    &lt;Input&gt;</a:t>
            </a:r>
          </a:p>
          <a:p>
            <a:r>
              <a:rPr lang="zh-CN" altLang="en-US" sz="1600"/>
              <a:t>      &lt;GUID&gt;87356f0b-fcb4-4c9e-9c7d-d8b68989e101&lt;/GUID&gt;</a:t>
            </a:r>
          </a:p>
          <a:p>
            <a:r>
              <a:rPr lang="zh-CN" altLang="en-US" sz="1600"/>
              <a:t>      &lt;Name&gt;N&lt;/Name&gt;</a:t>
            </a:r>
          </a:p>
          <a:p>
            <a:r>
              <a:rPr lang="zh-CN" altLang="en-US" sz="1600"/>
              <a:t>      &lt;Source&gt;7bca8c77-ec0f-47e5-a0e6-75e252e78d95&lt;/Source&gt;</a:t>
            </a:r>
          </a:p>
          <a:p>
            <a:r>
              <a:rPr lang="zh-CN" altLang="en-US" sz="1600"/>
              <a:t>    &lt;/Input&gt;</a:t>
            </a:r>
          </a:p>
          <a:p>
            <a:r>
              <a:rPr lang="zh-CN" altLang="en-US" sz="1600"/>
              <a:t>    &lt;Output&gt;</a:t>
            </a:r>
          </a:p>
          <a:p>
            <a:r>
              <a:rPr lang="zh-CN" altLang="en-US" sz="1600"/>
              <a:t>      &lt;GUID&gt;21a91535-ac49-4941-8ca1-6409f0876afc&lt;/GUID&gt;</a:t>
            </a:r>
          </a:p>
          <a:p>
            <a:r>
              <a:rPr lang="zh-CN" altLang="en-US" sz="1600"/>
              <a:t>      &lt;Name&gt;R&lt;/Name&gt;</a:t>
            </a:r>
          </a:p>
          <a:p>
            <a:r>
              <a:rPr lang="zh-CN" altLang="en-US" sz="1600"/>
              <a:t>    &lt;/Output&gt;</a:t>
            </a:r>
          </a:p>
          <a:p>
            <a:r>
              <a:rPr lang="zh-CN" altLang="en-US" sz="1600"/>
              <a:t>    &lt;Output&gt;</a:t>
            </a:r>
          </a:p>
          <a:p>
            <a:r>
              <a:rPr lang="zh-CN" altLang="en-US" sz="1600"/>
              <a:t>      &lt;GUID&gt;bb444f95-b6aa-47ed-aa61-0c610e1d9507&lt;/GUID&gt;</a:t>
            </a:r>
          </a:p>
          <a:p>
            <a:r>
              <a:rPr lang="zh-CN" altLang="en-US" sz="1600"/>
              <a:t>      &lt;Name&gt;H&lt;/Name&gt;</a:t>
            </a:r>
          </a:p>
          <a:p>
            <a:r>
              <a:rPr lang="zh-CN" altLang="en-US" sz="1600"/>
              <a:t>    &lt;/Output&gt;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5"/>
          <p:cNvSpPr>
            <a:spLocks noChangeArrowheads="1"/>
          </p:cNvSpPr>
          <p:nvPr/>
        </p:nvSpPr>
        <p:spPr bwMode="auto">
          <a:xfrm>
            <a:off x="115888" y="871538"/>
            <a:ext cx="6034087" cy="708025"/>
          </a:xfrm>
          <a:prstGeom prst="rect">
            <a:avLst/>
          </a:prstGeom>
          <a:noFill/>
          <a:ln w="9525">
            <a:noFill/>
            <a:miter lim="800000"/>
          </a:ln>
        </p:spPr>
        <p:txBody>
          <a:bodyPr>
            <a:spAutoFit/>
          </a:bodyPr>
          <a:lstStyle/>
          <a:p>
            <a:pPr>
              <a:defRPr/>
            </a:pPr>
            <a:r>
              <a:rPr lang="zh-CN" altLang="en-US" sz="2000" b="1" kern="0" cap="all" dirty="0">
                <a:solidFill>
                  <a:srgbClr val="003570"/>
                </a:solidFill>
                <a:latin typeface="微软雅黑" panose="020B0503020204020204" pitchFamily="34" charset="-122"/>
                <a:ea typeface="微软雅黑" panose="020B0503020204020204" pitchFamily="34" charset="-122"/>
              </a:rPr>
              <a:t>专题</a:t>
            </a:r>
            <a:r>
              <a:rPr lang="en-US" altLang="zh-CN" sz="2000" b="1" kern="0" cap="all" dirty="0">
                <a:solidFill>
                  <a:srgbClr val="003570"/>
                </a:solidFill>
                <a:latin typeface="微软雅黑" panose="020B0503020204020204" pitchFamily="34" charset="-122"/>
                <a:ea typeface="微软雅黑" panose="020B0503020204020204" pitchFamily="34" charset="-122"/>
              </a:rPr>
              <a:t>3.2</a:t>
            </a:r>
            <a:r>
              <a:rPr lang="zh-CN" altLang="en-US" sz="2000" b="1" kern="0" cap="all" dirty="0">
                <a:solidFill>
                  <a:srgbClr val="003570"/>
                </a:solidFill>
                <a:latin typeface="微软雅黑" panose="020B0503020204020204" pitchFamily="34" charset="-122"/>
                <a:ea typeface="微软雅黑" panose="020B0503020204020204" pitchFamily="34" charset="-122"/>
              </a:rPr>
              <a:t>：元件库快速构建技术研究</a:t>
            </a:r>
          </a:p>
          <a:p>
            <a:pPr>
              <a:defRPr/>
            </a:pPr>
            <a:endParaRPr lang="zh-CN" altLang="en-US" sz="2000" b="1" kern="0" cap="all" dirty="0">
              <a:solidFill>
                <a:srgbClr val="003570"/>
              </a:solidFill>
              <a:latin typeface="微软雅黑" panose="020B0503020204020204" pitchFamily="34" charset="-122"/>
              <a:ea typeface="微软雅黑" panose="020B0503020204020204" pitchFamily="34" charset="-122"/>
            </a:endParaRPr>
          </a:p>
        </p:txBody>
      </p:sp>
      <p:sp>
        <p:nvSpPr>
          <p:cNvPr id="36867" name="文本框 3"/>
          <p:cNvSpPr txBox="1">
            <a:spLocks noChangeArrowheads="1"/>
          </p:cNvSpPr>
          <p:nvPr/>
        </p:nvSpPr>
        <p:spPr bwMode="auto">
          <a:xfrm>
            <a:off x="457200" y="3989222"/>
            <a:ext cx="5791200" cy="2120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SzTx/>
              <a:buFont typeface="Wingdings" panose="05000000000000000000" pitchFamily="2" charset="2"/>
              <a:buChar char="Ø"/>
            </a:pPr>
            <a:r>
              <a:rPr lang="zh-CN" altLang="en-US" sz="1800" dirty="0">
                <a:solidFill>
                  <a:srgbClr val="003570"/>
                </a:solidFill>
                <a:latin typeface="微软雅黑" panose="020B0503020204020204" pitchFamily="34" charset="-122"/>
                <a:ea typeface="微软雅黑" panose="020B0503020204020204" pitchFamily="34" charset="-122"/>
              </a:rPr>
              <a:t>研究元件库建设需求分析</a:t>
            </a:r>
          </a:p>
          <a:p>
            <a:pPr algn="just">
              <a:lnSpc>
                <a:spcPct val="150000"/>
              </a:lnSpc>
              <a:spcBef>
                <a:spcPct val="0"/>
              </a:spcBef>
              <a:buSzTx/>
              <a:buFont typeface="Wingdings" panose="05000000000000000000" pitchFamily="2" charset="2"/>
              <a:buChar char="Ø"/>
            </a:pPr>
            <a:r>
              <a:rPr lang="zh-CN" altLang="en-US" sz="1800" dirty="0">
                <a:solidFill>
                  <a:srgbClr val="003570"/>
                </a:solidFill>
                <a:latin typeface="微软雅黑" panose="020B0503020204020204" pitchFamily="34" charset="-122"/>
                <a:ea typeface="微软雅黑" panose="020B0503020204020204" pitchFamily="34" charset="-122"/>
              </a:rPr>
              <a:t>研究元件库构建顺序规划</a:t>
            </a:r>
            <a:endParaRPr lang="en-US" altLang="zh-CN" sz="1800" dirty="0">
              <a:solidFill>
                <a:srgbClr val="003570"/>
              </a:solidFill>
              <a:latin typeface="微软雅黑" panose="020B0503020204020204" pitchFamily="34" charset="-122"/>
              <a:ea typeface="微软雅黑" panose="020B0503020204020204" pitchFamily="34" charset="-122"/>
            </a:endParaRPr>
          </a:p>
          <a:p>
            <a:pPr algn="just">
              <a:lnSpc>
                <a:spcPct val="150000"/>
              </a:lnSpc>
              <a:spcBef>
                <a:spcPct val="0"/>
              </a:spcBef>
              <a:buSzTx/>
              <a:buFont typeface="Wingdings" panose="05000000000000000000" pitchFamily="2" charset="2"/>
              <a:buChar char="Ø"/>
            </a:pPr>
            <a:r>
              <a:rPr lang="zh-CN" altLang="en-US" sz="1800" dirty="0">
                <a:solidFill>
                  <a:srgbClr val="003570"/>
                </a:solidFill>
                <a:latin typeface="微软雅黑" panose="020B0503020204020204" pitchFamily="34" charset="-122"/>
                <a:ea typeface="微软雅黑" panose="020B0503020204020204" pitchFamily="34" charset="-122"/>
              </a:rPr>
              <a:t>研究元件模型信息定义标准化</a:t>
            </a:r>
          </a:p>
          <a:p>
            <a:pPr algn="just">
              <a:lnSpc>
                <a:spcPct val="150000"/>
              </a:lnSpc>
              <a:spcBef>
                <a:spcPct val="0"/>
              </a:spcBef>
              <a:buSzTx/>
              <a:buFont typeface="Wingdings" panose="05000000000000000000" pitchFamily="2" charset="2"/>
              <a:buChar char="Ø"/>
            </a:pPr>
            <a:r>
              <a:rPr lang="zh-CN" altLang="en-US" sz="1800" dirty="0">
                <a:solidFill>
                  <a:srgbClr val="003570"/>
                </a:solidFill>
                <a:latin typeface="微软雅黑" panose="020B0503020204020204" pitchFamily="34" charset="-122"/>
                <a:ea typeface="微软雅黑" panose="020B0503020204020204" pitchFamily="34" charset="-122"/>
              </a:rPr>
              <a:t>研发元件模板编辑器软件原型</a:t>
            </a:r>
          </a:p>
          <a:p>
            <a:pPr algn="just">
              <a:lnSpc>
                <a:spcPct val="150000"/>
              </a:lnSpc>
              <a:spcBef>
                <a:spcPct val="0"/>
              </a:spcBef>
              <a:buSzTx/>
              <a:buFont typeface="Wingdings" panose="05000000000000000000" pitchFamily="2" charset="2"/>
              <a:buChar char="Ø"/>
            </a:pPr>
            <a:r>
              <a:rPr lang="zh-CN" altLang="en-US" sz="1800" dirty="0">
                <a:solidFill>
                  <a:srgbClr val="003570"/>
                </a:solidFill>
                <a:latin typeface="微软雅黑" panose="020B0503020204020204" pitchFamily="34" charset="-122"/>
                <a:ea typeface="微软雅黑" panose="020B0503020204020204" pitchFamily="34" charset="-122"/>
              </a:rPr>
              <a:t>研发元件库管理系统软件原型</a:t>
            </a:r>
          </a:p>
        </p:txBody>
      </p:sp>
      <p:sp>
        <p:nvSpPr>
          <p:cNvPr id="8" name="矩形 7"/>
          <p:cNvSpPr/>
          <p:nvPr/>
        </p:nvSpPr>
        <p:spPr>
          <a:xfrm>
            <a:off x="115888" y="1201738"/>
            <a:ext cx="8975725" cy="1801812"/>
          </a:xfrm>
          <a:prstGeom prst="rect">
            <a:avLst/>
          </a:prstGeom>
        </p:spPr>
        <p:txBody>
          <a:bodyPr>
            <a:spAutoFit/>
          </a:bodyPr>
          <a:lstStyle/>
          <a:p>
            <a:pPr>
              <a:lnSpc>
                <a:spcPts val="2600"/>
              </a:lnSpc>
              <a:spcAft>
                <a:spcPts val="600"/>
              </a:spcAft>
              <a:defRPr/>
            </a:pPr>
            <a:r>
              <a:rPr lang="zh-CN" altLang="en-US" sz="1600" b="1" kern="0" cap="all" dirty="0">
                <a:solidFill>
                  <a:srgbClr val="003570"/>
                </a:solidFill>
                <a:latin typeface="微软雅黑" panose="020B0503020204020204" pitchFamily="34" charset="-122"/>
                <a:ea typeface="微软雅黑" panose="020B0503020204020204" pitchFamily="34" charset="-122"/>
              </a:rPr>
              <a:t>必要性</a:t>
            </a:r>
            <a:r>
              <a:rPr lang="zh-CN" altLang="en-US" sz="1600" b="1" dirty="0">
                <a:solidFill>
                  <a:srgbClr val="003570"/>
                </a:solidFill>
                <a:latin typeface="微软雅黑" panose="020B0503020204020204" pitchFamily="34" charset="-122"/>
                <a:ea typeface="微软雅黑" panose="020B0503020204020204" pitchFamily="34" charset="-122"/>
              </a:rPr>
              <a:t>：</a:t>
            </a:r>
            <a:r>
              <a:rPr lang="zh-CN" altLang="en-US" sz="1600" dirty="0">
                <a:solidFill>
                  <a:srgbClr val="003570"/>
                </a:solidFill>
                <a:latin typeface="微软雅黑" panose="020B0503020204020204" pitchFamily="34" charset="-122"/>
                <a:ea typeface="微软雅黑" panose="020B0503020204020204" pitchFamily="34" charset="-122"/>
              </a:rPr>
              <a:t>目前高技术远洋客船设计过程中面临的一个关键问题是船舶设计软件中缺少面向高技术远洋客船三维设计的元件库，同时缺少针对三维元件模型的信息定义标准。因此，元件库的构建对高技术远洋客船的快速设计具有重要意义。</a:t>
            </a:r>
          </a:p>
          <a:p>
            <a:pPr>
              <a:lnSpc>
                <a:spcPts val="2600"/>
              </a:lnSpc>
              <a:spcAft>
                <a:spcPts val="600"/>
              </a:spcAft>
              <a:defRPr/>
            </a:pPr>
            <a:r>
              <a:rPr lang="zh-CN" altLang="en-US" sz="1600" b="1" kern="0" cap="all" dirty="0">
                <a:solidFill>
                  <a:srgbClr val="003570"/>
                </a:solidFill>
                <a:latin typeface="微软雅黑" panose="020B0503020204020204" pitchFamily="34" charset="-122"/>
                <a:ea typeface="微软雅黑" panose="020B0503020204020204" pitchFamily="34" charset="-122"/>
              </a:rPr>
              <a:t>研究目标</a:t>
            </a:r>
            <a:r>
              <a:rPr lang="zh-CN" altLang="en-US" sz="1600" dirty="0">
                <a:solidFill>
                  <a:srgbClr val="003570"/>
                </a:solidFill>
                <a:latin typeface="微软雅黑" panose="020B0503020204020204" pitchFamily="34" charset="-122"/>
                <a:ea typeface="微软雅黑" panose="020B0503020204020204" pitchFamily="34" charset="-122"/>
              </a:rPr>
              <a:t>：梳理分析元件库的构建需求，规范元件模型的信息定义，研究元件三维快速建模的共性技术，加快元件库构建步伐，加强对高技术远洋客船协同设计的支撑能力。</a:t>
            </a:r>
          </a:p>
        </p:txBody>
      </p:sp>
      <p:sp>
        <p:nvSpPr>
          <p:cNvPr id="36869" name="矩形 1"/>
          <p:cNvSpPr>
            <a:spLocks noChangeArrowheads="1"/>
          </p:cNvSpPr>
          <p:nvPr/>
        </p:nvSpPr>
        <p:spPr bwMode="auto">
          <a:xfrm>
            <a:off x="198438" y="3409950"/>
            <a:ext cx="3605212" cy="401638"/>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SzTx/>
              <a:buFontTx/>
              <a:buNone/>
            </a:pPr>
            <a:r>
              <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研究内容：</a:t>
            </a:r>
            <a:endParaRPr lang="en-US"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研究内容及实施情况</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4"/>
          <a:stretch>
            <a:fillRect/>
          </a:stretch>
        </p:blipFill>
        <p:spPr>
          <a:xfrm>
            <a:off x="6553200" y="228600"/>
            <a:ext cx="2398395" cy="1910715"/>
          </a:xfrm>
          <a:prstGeom prst="rect">
            <a:avLst/>
          </a:prstGeom>
        </p:spPr>
      </p:pic>
      <p:sp>
        <p:nvSpPr>
          <p:cNvPr id="34818"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研究内容及实施情况</a:t>
            </a:r>
            <a:endParaRPr lang="zh-CN" altLang="en-US" dirty="0"/>
          </a:p>
        </p:txBody>
      </p:sp>
      <p:sp>
        <p:nvSpPr>
          <p:cNvPr id="19" name="文本框 18"/>
          <p:cNvSpPr txBox="1"/>
          <p:nvPr/>
        </p:nvSpPr>
        <p:spPr>
          <a:xfrm>
            <a:off x="533401" y="1628005"/>
            <a:ext cx="3657600" cy="4407535"/>
          </a:xfrm>
          <a:prstGeom prst="rect">
            <a:avLst/>
          </a:prstGeom>
          <a:solidFill>
            <a:schemeClr val="accent5">
              <a:lumMod val="60000"/>
              <a:lumOff val="40000"/>
            </a:schemeClr>
          </a:solidFill>
        </p:spPr>
        <p:txBody>
          <a:bodyPr wrap="square">
            <a:spAutoFit/>
          </a:bodyPr>
          <a:lstStyle/>
          <a:p>
            <a:pPr>
              <a:lnSpc>
                <a:spcPct val="150000"/>
              </a:lnSpc>
              <a:defRPr/>
            </a:pPr>
            <a:r>
              <a:rPr sz="1100" dirty="0"/>
              <a:t>[COMMENT]</a:t>
            </a:r>
          </a:p>
          <a:p>
            <a:pPr>
              <a:lnSpc>
                <a:spcPct val="150000"/>
              </a:lnSpc>
              <a:defRPr/>
            </a:pPr>
            <a:r>
              <a:rPr sz="1100" dirty="0"/>
              <a:t>闸阀</a:t>
            </a:r>
          </a:p>
          <a:p>
            <a:pPr>
              <a:lnSpc>
                <a:spcPct val="150000"/>
              </a:lnSpc>
              <a:defRPr/>
            </a:pPr>
            <a:r>
              <a:rPr sz="1100" dirty="0"/>
              <a:t>[ENDCOMMENT]</a:t>
            </a:r>
          </a:p>
          <a:p>
            <a:pPr>
              <a:lnSpc>
                <a:spcPct val="150000"/>
              </a:lnSpc>
              <a:defRPr/>
            </a:pPr>
            <a:r>
              <a:rPr sz="1100" dirty="0"/>
              <a:t>[HEADER]</a:t>
            </a:r>
          </a:p>
          <a:p>
            <a:pPr>
              <a:lnSpc>
                <a:spcPct val="150000"/>
              </a:lnSpc>
              <a:defRPr/>
            </a:pPr>
            <a:r>
              <a:rPr sz="1100" dirty="0"/>
              <a:t>GUID=1BA12263-F783-496D-BD5C-9E458C5F8EB9</a:t>
            </a:r>
          </a:p>
          <a:p>
            <a:pPr>
              <a:lnSpc>
                <a:spcPct val="150000"/>
              </a:lnSpc>
              <a:defRPr/>
            </a:pPr>
            <a:r>
              <a:rPr sz="1100" dirty="0"/>
              <a:t>TMPRef=典型闸阀演示</a:t>
            </a:r>
          </a:p>
          <a:p>
            <a:pPr>
              <a:lnSpc>
                <a:spcPct val="150000"/>
              </a:lnSpc>
              <a:defRPr/>
            </a:pPr>
            <a:r>
              <a:rPr sz="1100" dirty="0"/>
              <a:t>Name=闸阀</a:t>
            </a:r>
          </a:p>
          <a:p>
            <a:pPr>
              <a:lnSpc>
                <a:spcPct val="150000"/>
              </a:lnSpc>
              <a:defRPr/>
            </a:pPr>
            <a:r>
              <a:rPr sz="1100" dirty="0"/>
              <a:t>Version=2.0</a:t>
            </a:r>
          </a:p>
          <a:p>
            <a:pPr>
              <a:lnSpc>
                <a:spcPct val="150000"/>
              </a:lnSpc>
              <a:defRPr/>
            </a:pPr>
            <a:r>
              <a:rPr sz="1100" dirty="0"/>
              <a:t>Description=闸阀</a:t>
            </a:r>
          </a:p>
          <a:p>
            <a:pPr>
              <a:lnSpc>
                <a:spcPct val="150000"/>
              </a:lnSpc>
              <a:defRPr/>
            </a:pPr>
            <a:r>
              <a:rPr sz="1100" dirty="0"/>
              <a:t>DateTime=202303041807</a:t>
            </a:r>
          </a:p>
          <a:p>
            <a:pPr>
              <a:lnSpc>
                <a:spcPct val="150000"/>
              </a:lnSpc>
              <a:defRPr/>
            </a:pPr>
            <a:r>
              <a:rPr sz="1100" dirty="0"/>
              <a:t>[ENDHEADER]</a:t>
            </a:r>
          </a:p>
          <a:p>
            <a:pPr>
              <a:lnSpc>
                <a:spcPct val="150000"/>
              </a:lnSpc>
              <a:defRPr/>
            </a:pPr>
            <a:r>
              <a:rPr sz="1100" dirty="0"/>
              <a:t>[PARAMETER]</a:t>
            </a:r>
          </a:p>
          <a:p>
            <a:pPr>
              <a:lnSpc>
                <a:spcPct val="150000"/>
              </a:lnSpc>
              <a:defRPr/>
            </a:pPr>
            <a:r>
              <a:rPr sz="1100" dirty="0"/>
              <a:t>R=400</a:t>
            </a:r>
          </a:p>
          <a:p>
            <a:pPr>
              <a:lnSpc>
                <a:spcPct val="150000"/>
              </a:lnSpc>
              <a:defRPr/>
            </a:pPr>
            <a:r>
              <a:rPr sz="1100" dirty="0"/>
              <a:t>H=1000</a:t>
            </a:r>
          </a:p>
          <a:p>
            <a:pPr>
              <a:lnSpc>
                <a:spcPct val="150000"/>
              </a:lnSpc>
              <a:defRPr/>
            </a:pPr>
            <a:r>
              <a:rPr sz="1100" dirty="0"/>
              <a:t>N=9</a:t>
            </a:r>
          </a:p>
          <a:p>
            <a:pPr>
              <a:lnSpc>
                <a:spcPct val="150000"/>
              </a:lnSpc>
              <a:defRPr/>
            </a:pPr>
            <a:r>
              <a:rPr sz="1100" dirty="0"/>
              <a:t>[ENDPARAMETER]</a:t>
            </a:r>
          </a:p>
          <a:p>
            <a:pPr>
              <a:lnSpc>
                <a:spcPct val="150000"/>
              </a:lnSpc>
              <a:defRPr/>
            </a:pPr>
            <a:endParaRPr sz="1100" dirty="0"/>
          </a:p>
        </p:txBody>
      </p:sp>
      <p:sp>
        <p:nvSpPr>
          <p:cNvPr id="50180" name="文本框 21"/>
          <p:cNvSpPr txBox="1">
            <a:spLocks noChangeArrowheads="1"/>
          </p:cNvSpPr>
          <p:nvPr/>
        </p:nvSpPr>
        <p:spPr bwMode="auto">
          <a:xfrm>
            <a:off x="2438400" y="5943600"/>
            <a:ext cx="431165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5"/>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lang="zh-CN" altLang="en-US" sz="1400" dirty="0">
                <a:solidFill>
                  <a:srgbClr val="171E6C"/>
                </a:solidFill>
                <a:latin typeface="微软雅黑" panose="020B0503020204020204" pitchFamily="34" charset="-122"/>
                <a:ea typeface="微软雅黑" panose="020B0503020204020204" pitchFamily="34" charset="-122"/>
              </a:rPr>
              <a:t>典型闸阀演示</a:t>
            </a:r>
            <a:r>
              <a:rPr lang="en-US" altLang="zh-CN" sz="1400" dirty="0">
                <a:solidFill>
                  <a:srgbClr val="171E6C"/>
                </a:solidFill>
                <a:latin typeface="微软雅黑" panose="020B0503020204020204" pitchFamily="34" charset="-122"/>
                <a:ea typeface="微软雅黑" panose="020B0503020204020204" pitchFamily="34" charset="-122"/>
              </a:rPr>
              <a:t>-001.sim</a:t>
            </a:r>
            <a:r>
              <a:rPr lang="zh-CN" altLang="en-US" sz="1400" dirty="0">
                <a:solidFill>
                  <a:srgbClr val="171E6C"/>
                </a:solidFill>
                <a:latin typeface="微软雅黑" panose="020B0503020204020204" pitchFamily="34" charset="-122"/>
                <a:ea typeface="微软雅黑" panose="020B0503020204020204" pitchFamily="34" charset="-122"/>
              </a:rPr>
              <a:t>文件示例</a:t>
            </a:r>
          </a:p>
        </p:txBody>
      </p:sp>
      <p:sp>
        <p:nvSpPr>
          <p:cNvPr id="8" name="文本框 7"/>
          <p:cNvSpPr txBox="1"/>
          <p:nvPr/>
        </p:nvSpPr>
        <p:spPr>
          <a:xfrm>
            <a:off x="4495483" y="2057400"/>
            <a:ext cx="4313237" cy="3646170"/>
          </a:xfrm>
          <a:prstGeom prst="rect">
            <a:avLst/>
          </a:prstGeom>
          <a:solidFill>
            <a:schemeClr val="accent5">
              <a:lumMod val="60000"/>
              <a:lumOff val="40000"/>
            </a:schemeClr>
          </a:solidFill>
        </p:spPr>
        <p:txBody>
          <a:bodyPr>
            <a:spAutoFit/>
          </a:bodyPr>
          <a:lstStyle/>
          <a:p>
            <a:pPr>
              <a:lnSpc>
                <a:spcPct val="150000"/>
              </a:lnSpc>
              <a:defRPr/>
            </a:pPr>
            <a:r>
              <a:rPr sz="1100" dirty="0">
                <a:sym typeface="+mn-ea"/>
              </a:rPr>
              <a:t>[ATTRIBUTE]</a:t>
            </a:r>
            <a:endParaRPr sz="1100" dirty="0"/>
          </a:p>
          <a:p>
            <a:pPr>
              <a:lnSpc>
                <a:spcPct val="150000"/>
              </a:lnSpc>
              <a:defRPr/>
            </a:pPr>
            <a:r>
              <a:rPr sz="1100" dirty="0">
                <a:sym typeface="+mn-ea"/>
              </a:rPr>
              <a:t>名称=普通闸阀</a:t>
            </a:r>
            <a:endParaRPr sz="1100" dirty="0"/>
          </a:p>
          <a:p>
            <a:pPr>
              <a:lnSpc>
                <a:spcPct val="150000"/>
              </a:lnSpc>
              <a:defRPr/>
            </a:pPr>
            <a:r>
              <a:rPr sz="1100" dirty="0">
                <a:sym typeface="+mn-ea"/>
              </a:rPr>
              <a:t>口径范围=DN50-DN40</a:t>
            </a:r>
            <a:endParaRPr sz="1100" dirty="0"/>
          </a:p>
          <a:p>
            <a:pPr>
              <a:lnSpc>
                <a:spcPct val="150000"/>
              </a:lnSpc>
              <a:defRPr/>
            </a:pPr>
            <a:r>
              <a:rPr sz="1100" dirty="0">
                <a:sym typeface="+mn-ea"/>
              </a:rPr>
              <a:t>公称压力=PN10</a:t>
            </a:r>
            <a:endParaRPr sz="1100" dirty="0"/>
          </a:p>
          <a:p>
            <a:pPr>
              <a:lnSpc>
                <a:spcPct val="150000"/>
              </a:lnSpc>
              <a:defRPr/>
            </a:pPr>
            <a:r>
              <a:rPr sz="1100" dirty="0">
                <a:sym typeface="+mn-ea"/>
              </a:rPr>
              <a:t>适用温度=0℃~80℃</a:t>
            </a:r>
            <a:endParaRPr sz="1100" dirty="0"/>
          </a:p>
          <a:p>
            <a:pPr>
              <a:lnSpc>
                <a:spcPct val="150000"/>
              </a:lnSpc>
              <a:defRPr/>
            </a:pPr>
            <a:r>
              <a:rPr sz="1100" dirty="0">
                <a:sym typeface="+mn-ea"/>
              </a:rPr>
              <a:t>适用介质=污水、煤浆、灰、渣水混合物</a:t>
            </a:r>
            <a:endParaRPr sz="1100" dirty="0"/>
          </a:p>
          <a:p>
            <a:pPr>
              <a:lnSpc>
                <a:spcPct val="150000"/>
              </a:lnSpc>
              <a:defRPr/>
            </a:pPr>
            <a:r>
              <a:rPr sz="1100" dirty="0">
                <a:sym typeface="+mn-ea"/>
              </a:rPr>
              <a:t>阀体材质=铸钢</a:t>
            </a:r>
            <a:endParaRPr sz="1100" dirty="0"/>
          </a:p>
          <a:p>
            <a:pPr>
              <a:lnSpc>
                <a:spcPct val="150000"/>
              </a:lnSpc>
              <a:defRPr/>
            </a:pPr>
            <a:r>
              <a:rPr sz="1100" dirty="0">
                <a:sym typeface="+mn-ea"/>
              </a:rPr>
              <a:t>应用领域=化学、水处理、煤电厂、食品、造纸、石油</a:t>
            </a:r>
            <a:endParaRPr sz="1100" dirty="0"/>
          </a:p>
          <a:p>
            <a:pPr>
              <a:lnSpc>
                <a:spcPct val="150000"/>
              </a:lnSpc>
              <a:defRPr/>
            </a:pPr>
            <a:r>
              <a:rPr sz="1100" dirty="0">
                <a:sym typeface="+mn-ea"/>
              </a:rPr>
              <a:t>阀体=DI/WCB/CF3/CF3M/CF8/CF8M</a:t>
            </a:r>
            <a:endParaRPr sz="1100" dirty="0"/>
          </a:p>
          <a:p>
            <a:pPr>
              <a:lnSpc>
                <a:spcPct val="150000"/>
              </a:lnSpc>
              <a:defRPr/>
            </a:pPr>
            <a:r>
              <a:rPr sz="1100" dirty="0">
                <a:sym typeface="+mn-ea"/>
              </a:rPr>
              <a:t>阀座密封=橡胶／四氟/不锈钢/硬质合金／PTFE</a:t>
            </a:r>
            <a:endParaRPr sz="1100" dirty="0"/>
          </a:p>
          <a:p>
            <a:pPr>
              <a:lnSpc>
                <a:spcPct val="150000"/>
              </a:lnSpc>
              <a:defRPr/>
            </a:pPr>
            <a:r>
              <a:rPr sz="1100" dirty="0">
                <a:sym typeface="+mn-ea"/>
              </a:rPr>
              <a:t>阀板=WCB/201/CF3/CF3M/CF8/CF8M</a:t>
            </a:r>
            <a:endParaRPr sz="1100" dirty="0"/>
          </a:p>
          <a:p>
            <a:pPr>
              <a:lnSpc>
                <a:spcPct val="150000"/>
              </a:lnSpc>
              <a:defRPr/>
            </a:pPr>
            <a:r>
              <a:rPr sz="1100" dirty="0">
                <a:sym typeface="+mn-ea"/>
              </a:rPr>
              <a:t>阀轴=Q235/201/CF3/CF3M/CF8/CF8M</a:t>
            </a:r>
            <a:endParaRPr sz="1100" dirty="0"/>
          </a:p>
          <a:p>
            <a:pPr>
              <a:lnSpc>
                <a:spcPct val="150000"/>
              </a:lnSpc>
              <a:defRPr/>
            </a:pPr>
            <a:r>
              <a:rPr sz="1100" dirty="0">
                <a:sym typeface="+mn-ea"/>
              </a:rPr>
              <a:t>执行器=直通单座阀</a:t>
            </a:r>
            <a:endParaRPr sz="1100" dirty="0"/>
          </a:p>
          <a:p>
            <a:pPr>
              <a:lnSpc>
                <a:spcPct val="150000"/>
              </a:lnSpc>
              <a:defRPr/>
            </a:pPr>
            <a:r>
              <a:rPr sz="1100" dirty="0">
                <a:sym typeface="+mn-ea"/>
              </a:rPr>
              <a:t>[ENDATTRIBUTE]</a:t>
            </a:r>
            <a:endParaRPr lang="zh-CN" altLang="en-US" sz="1100" dirty="0">
              <a:solidFill>
                <a:srgbClr val="FF0000"/>
              </a:solidFill>
            </a:endParaRPr>
          </a:p>
        </p:txBody>
      </p:sp>
      <p:sp>
        <p:nvSpPr>
          <p:cNvPr id="10" name="矩形 1"/>
          <p:cNvSpPr>
            <a:spLocks noChangeArrowheads="1"/>
          </p:cNvSpPr>
          <p:nvPr/>
        </p:nvSpPr>
        <p:spPr bwMode="auto">
          <a:xfrm>
            <a:off x="193675" y="990600"/>
            <a:ext cx="2160588" cy="371475"/>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5"/>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SzTx/>
              <a:buFontTx/>
              <a:buNone/>
            </a:pPr>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应用案例</a:t>
            </a:r>
            <a:endPar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7"/>
          <a:stretch>
            <a:fillRect/>
          </a:stretch>
        </p:blipFill>
        <p:spPr>
          <a:xfrm>
            <a:off x="4800600" y="4267200"/>
            <a:ext cx="4137025" cy="2529840"/>
          </a:xfrm>
          <a:prstGeom prst="rect">
            <a:avLst/>
          </a:prstGeom>
        </p:spPr>
      </p:pic>
      <p:sp>
        <p:nvSpPr>
          <p:cNvPr id="34818"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研究内容及实施情况</a:t>
            </a:r>
            <a:endParaRPr lang="zh-CN" altLang="en-US" dirty="0"/>
          </a:p>
        </p:txBody>
      </p:sp>
      <p:sp>
        <p:nvSpPr>
          <p:cNvPr id="52240" name="文本框 17"/>
          <p:cNvSpPr txBox="1">
            <a:spLocks noChangeArrowheads="1"/>
          </p:cNvSpPr>
          <p:nvPr/>
        </p:nvSpPr>
        <p:spPr bwMode="auto">
          <a:xfrm>
            <a:off x="228600" y="4495800"/>
            <a:ext cx="3689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8"/>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lang="zh-CN" altLang="en-US" sz="1400" dirty="0">
                <a:solidFill>
                  <a:srgbClr val="171E6C"/>
                </a:solidFill>
                <a:latin typeface="微软雅黑" panose="020B0503020204020204" pitchFamily="34" charset="-122"/>
                <a:ea typeface="微软雅黑" panose="020B0503020204020204" pitchFamily="34" charset="-122"/>
              </a:rPr>
              <a:t>闸阀元件模板导入</a:t>
            </a:r>
            <a:r>
              <a:rPr lang="en-US" altLang="zh-CN" sz="1400" dirty="0">
                <a:solidFill>
                  <a:srgbClr val="171E6C"/>
                </a:solidFill>
                <a:latin typeface="微软雅黑" panose="020B0503020204020204" pitchFamily="34" charset="-122"/>
                <a:ea typeface="微软雅黑" panose="020B0503020204020204" pitchFamily="34" charset="-122"/>
              </a:rPr>
              <a:t>GH</a:t>
            </a:r>
            <a:r>
              <a:rPr lang="zh-CN" altLang="en-US" sz="1400" dirty="0">
                <a:solidFill>
                  <a:srgbClr val="171E6C"/>
                </a:solidFill>
                <a:latin typeface="微软雅黑" panose="020B0503020204020204" pitchFamily="34" charset="-122"/>
                <a:ea typeface="微软雅黑" panose="020B0503020204020204" pitchFamily="34" charset="-122"/>
              </a:rPr>
              <a:t>的界面</a:t>
            </a:r>
          </a:p>
        </p:txBody>
      </p:sp>
      <p:sp>
        <p:nvSpPr>
          <p:cNvPr id="52235" name="文本框 19"/>
          <p:cNvSpPr txBox="1">
            <a:spLocks noChangeArrowheads="1"/>
          </p:cNvSpPr>
          <p:nvPr/>
        </p:nvSpPr>
        <p:spPr bwMode="auto">
          <a:xfrm>
            <a:off x="6324600" y="5257800"/>
            <a:ext cx="187769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8"/>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lang="zh-CN" altLang="en-US" sz="1400" dirty="0">
                <a:solidFill>
                  <a:srgbClr val="171E6C"/>
                </a:solidFill>
                <a:latin typeface="微软雅黑" panose="020B0503020204020204" pitchFamily="34" charset="-122"/>
                <a:ea typeface="微软雅黑" panose="020B0503020204020204" pitchFamily="34" charset="-122"/>
              </a:rPr>
              <a:t>闸阀属性编辑界面</a:t>
            </a:r>
          </a:p>
        </p:txBody>
      </p:sp>
      <p:sp>
        <p:nvSpPr>
          <p:cNvPr id="17" name="矩形 1"/>
          <p:cNvSpPr>
            <a:spLocks noChangeArrowheads="1"/>
          </p:cNvSpPr>
          <p:nvPr/>
        </p:nvSpPr>
        <p:spPr bwMode="auto">
          <a:xfrm>
            <a:off x="193675" y="990600"/>
            <a:ext cx="2160588" cy="371475"/>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8"/>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SzTx/>
              <a:buFontTx/>
              <a:buNone/>
            </a:pPr>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应用案例</a:t>
            </a:r>
            <a:endPar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p:cNvPicPr>
            <a:picLocks noChangeAspect="1"/>
          </p:cNvPicPr>
          <p:nvPr>
            <p:custDataLst>
              <p:tags r:id="rId2"/>
            </p:custDataLst>
          </p:nvPr>
        </p:nvPicPr>
        <p:blipFill>
          <a:blip r:embed="rId9"/>
          <a:stretch>
            <a:fillRect/>
          </a:stretch>
        </p:blipFill>
        <p:spPr>
          <a:xfrm>
            <a:off x="304800" y="1483995"/>
            <a:ext cx="6193155" cy="2788285"/>
          </a:xfrm>
          <a:prstGeom prst="rect">
            <a:avLst/>
          </a:prstGeom>
        </p:spPr>
      </p:pic>
      <p:pic>
        <p:nvPicPr>
          <p:cNvPr id="2" name="图片 1"/>
          <p:cNvPicPr>
            <a:picLocks noChangeAspect="1"/>
          </p:cNvPicPr>
          <p:nvPr>
            <p:custDataLst>
              <p:tags r:id="rId3"/>
            </p:custDataLst>
          </p:nvPr>
        </p:nvPicPr>
        <p:blipFill>
          <a:blip r:embed="rId10"/>
          <a:stretch>
            <a:fillRect/>
          </a:stretch>
        </p:blipFill>
        <p:spPr>
          <a:xfrm>
            <a:off x="685800" y="4800600"/>
            <a:ext cx="3665220" cy="2228850"/>
          </a:xfrm>
          <a:prstGeom prst="rect">
            <a:avLst/>
          </a:prstGeom>
        </p:spPr>
      </p:pic>
      <p:sp>
        <p:nvSpPr>
          <p:cNvPr id="4" name="文本框 18"/>
          <p:cNvSpPr txBox="1">
            <a:spLocks noChangeArrowheads="1"/>
          </p:cNvSpPr>
          <p:nvPr>
            <p:custDataLst>
              <p:tags r:id="rId4"/>
            </p:custDataLst>
          </p:nvPr>
        </p:nvSpPr>
        <p:spPr bwMode="auto">
          <a:xfrm>
            <a:off x="1371600" y="5977511"/>
            <a:ext cx="2057400" cy="307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8"/>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lang="zh-CN" altLang="en-US" sz="1400" dirty="0">
                <a:solidFill>
                  <a:srgbClr val="171E6C"/>
                </a:solidFill>
                <a:latin typeface="微软雅黑" panose="020B0503020204020204" pitchFamily="34" charset="-122"/>
                <a:ea typeface="微软雅黑" panose="020B0503020204020204" pitchFamily="34" charset="-122"/>
              </a:rPr>
              <a:t>闸阀图形参数编辑界面</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4049713" y="2747963"/>
            <a:ext cx="2338387" cy="523875"/>
          </a:xfrm>
          <a:prstGeom prst="rect">
            <a:avLst/>
          </a:prstGeom>
          <a:noFill/>
          <a:ln>
            <a:noFill/>
          </a:ln>
        </p:spPr>
        <p:txBody>
          <a:bodyPr wrap="none">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defRPr/>
            </a:pPr>
            <a:r>
              <a:rPr lang="zh-CN" altLang="en-US" b="1" dirty="0">
                <a:solidFill>
                  <a:srgbClr val="014880"/>
                </a:solidFill>
                <a:latin typeface="+mj-ea"/>
                <a:ea typeface="+mj-ea"/>
              </a:rPr>
              <a:t>关键技术突破</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文本框 2"/>
          <p:cNvSpPr txBox="1">
            <a:spLocks noChangeArrowheads="1"/>
          </p:cNvSpPr>
          <p:nvPr/>
        </p:nvSpPr>
        <p:spPr bwMode="auto">
          <a:xfrm>
            <a:off x="533400" y="1143000"/>
            <a:ext cx="8077200" cy="3957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342900">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200000"/>
              </a:lnSpc>
              <a:spcBef>
                <a:spcPct val="0"/>
              </a:spcBef>
              <a:buSzTx/>
              <a:buFont typeface="Wingdings" panose="05000000000000000000" pitchFamily="2" charset="2"/>
              <a:buChar char="n"/>
            </a:pPr>
            <a:r>
              <a:rPr lang="zh-CN" altLang="en-US" sz="1600" dirty="0">
                <a:solidFill>
                  <a:srgbClr val="003570"/>
                </a:solidFill>
                <a:latin typeface="微软雅黑" panose="020B0503020204020204" pitchFamily="34" charset="-122"/>
                <a:ea typeface="微软雅黑" panose="020B0503020204020204" pitchFamily="34" charset="-122"/>
              </a:rPr>
              <a:t>互操作性：可以用于</a:t>
            </a:r>
            <a:r>
              <a:rPr lang="en-US" altLang="zh-CN" sz="1600" dirty="0">
                <a:solidFill>
                  <a:srgbClr val="003570"/>
                </a:solidFill>
                <a:latin typeface="微软雅黑" panose="020B0503020204020204" pitchFamily="34" charset="-122"/>
                <a:ea typeface="微软雅黑" panose="020B0503020204020204" pitchFamily="34" charset="-122"/>
              </a:rPr>
              <a:t>Smart3D</a:t>
            </a:r>
            <a:r>
              <a:rPr lang="zh-CN" altLang="en-US" sz="1600" dirty="0">
                <a:solidFill>
                  <a:srgbClr val="003570"/>
                </a:solidFill>
                <a:latin typeface="微软雅黑" panose="020B0503020204020204" pitchFamily="34" charset="-122"/>
                <a:ea typeface="微软雅黑" panose="020B0503020204020204" pitchFamily="34" charset="-122"/>
              </a:rPr>
              <a:t>软件平台之外的多个平台；</a:t>
            </a:r>
            <a:endParaRPr lang="en-US" altLang="zh-CN" sz="1600" dirty="0">
              <a:solidFill>
                <a:srgbClr val="003570"/>
              </a:solidFill>
              <a:latin typeface="微软雅黑" panose="020B0503020204020204" pitchFamily="34" charset="-122"/>
              <a:ea typeface="微软雅黑" panose="020B0503020204020204" pitchFamily="34" charset="-122"/>
            </a:endParaRPr>
          </a:p>
          <a:p>
            <a:pPr algn="just">
              <a:lnSpc>
                <a:spcPct val="200000"/>
              </a:lnSpc>
              <a:spcBef>
                <a:spcPct val="0"/>
              </a:spcBef>
              <a:buSzTx/>
              <a:buFont typeface="Wingdings" panose="05000000000000000000" pitchFamily="2" charset="2"/>
              <a:buChar char="n"/>
            </a:pPr>
            <a:r>
              <a:rPr lang="zh-CN" altLang="en-US" sz="1600" dirty="0">
                <a:solidFill>
                  <a:srgbClr val="003570"/>
                </a:solidFill>
                <a:latin typeface="微软雅黑" panose="020B0503020204020204" pitchFamily="34" charset="-122"/>
                <a:ea typeface="微软雅黑" panose="020B0503020204020204" pitchFamily="34" charset="-122"/>
              </a:rPr>
              <a:t>信息模型：不再是专属与某个</a:t>
            </a:r>
            <a:r>
              <a:rPr lang="en-US" altLang="zh-CN" sz="1600" dirty="0">
                <a:solidFill>
                  <a:srgbClr val="003570"/>
                </a:solidFill>
                <a:latin typeface="微软雅黑" panose="020B0503020204020204" pitchFamily="34" charset="-122"/>
                <a:ea typeface="微软雅黑" panose="020B0503020204020204" pitchFamily="34" charset="-122"/>
              </a:rPr>
              <a:t>CAD</a:t>
            </a:r>
            <a:r>
              <a:rPr lang="zh-CN" altLang="en-US" sz="1600" dirty="0">
                <a:solidFill>
                  <a:srgbClr val="003570"/>
                </a:solidFill>
                <a:latin typeface="微软雅黑" panose="020B0503020204020204" pitchFamily="34" charset="-122"/>
                <a:ea typeface="微软雅黑" panose="020B0503020204020204" pitchFamily="34" charset="-122"/>
              </a:rPr>
              <a:t>格式的数据文件，而是记录元件的信息（包括图形信息与属性信息）</a:t>
            </a:r>
            <a:endParaRPr lang="en-US" altLang="zh-CN" sz="1600" dirty="0">
              <a:solidFill>
                <a:srgbClr val="003570"/>
              </a:solidFill>
              <a:latin typeface="微软雅黑" panose="020B0503020204020204" pitchFamily="34" charset="-122"/>
              <a:ea typeface="微软雅黑" panose="020B0503020204020204" pitchFamily="34" charset="-122"/>
            </a:endParaRPr>
          </a:p>
          <a:p>
            <a:pPr algn="just">
              <a:lnSpc>
                <a:spcPct val="200000"/>
              </a:lnSpc>
              <a:spcBef>
                <a:spcPct val="0"/>
              </a:spcBef>
              <a:buSzTx/>
              <a:buFont typeface="Wingdings" panose="05000000000000000000" pitchFamily="2" charset="2"/>
              <a:buChar char="n"/>
            </a:pPr>
            <a:r>
              <a:rPr lang="zh-CN" altLang="en-US" sz="1600" dirty="0">
                <a:solidFill>
                  <a:srgbClr val="003570"/>
                </a:solidFill>
                <a:latin typeface="微软雅黑" panose="020B0503020204020204" pitchFamily="34" charset="-122"/>
                <a:ea typeface="微软雅黑" panose="020B0503020204020204" pitchFamily="34" charset="-122"/>
              </a:rPr>
              <a:t>采用了流程图式的无代码编程的形式编辑元件模板，设计师经过短时间的培训即可自行开发元件模板；</a:t>
            </a:r>
            <a:endParaRPr lang="en-US" altLang="zh-CN" sz="1600" dirty="0">
              <a:solidFill>
                <a:srgbClr val="003570"/>
              </a:solidFill>
              <a:latin typeface="微软雅黑" panose="020B0503020204020204" pitchFamily="34" charset="-122"/>
              <a:ea typeface="微软雅黑" panose="020B0503020204020204" pitchFamily="34" charset="-122"/>
            </a:endParaRPr>
          </a:p>
          <a:p>
            <a:pPr algn="just">
              <a:lnSpc>
                <a:spcPct val="200000"/>
              </a:lnSpc>
              <a:spcBef>
                <a:spcPct val="0"/>
              </a:spcBef>
              <a:buSzTx/>
              <a:buFont typeface="Wingdings" panose="05000000000000000000" pitchFamily="2" charset="2"/>
              <a:buChar char="n"/>
            </a:pPr>
            <a:r>
              <a:rPr lang="zh-CN" altLang="en-US" sz="1600" dirty="0">
                <a:solidFill>
                  <a:srgbClr val="003570"/>
                </a:solidFill>
                <a:latin typeface="微软雅黑" panose="020B0503020204020204" pitchFamily="34" charset="-122"/>
                <a:ea typeface="微软雅黑" panose="020B0503020204020204" pitchFamily="34" charset="-122"/>
              </a:rPr>
              <a:t>模板和元件的文件都是开源的，可以用文本编辑打开和编辑；</a:t>
            </a:r>
            <a:endParaRPr lang="en-US" altLang="zh-CN" sz="1600" dirty="0">
              <a:solidFill>
                <a:srgbClr val="003570"/>
              </a:solidFill>
              <a:latin typeface="微软雅黑" panose="020B0503020204020204" pitchFamily="34" charset="-122"/>
              <a:ea typeface="微软雅黑" panose="020B0503020204020204" pitchFamily="34" charset="-122"/>
            </a:endParaRPr>
          </a:p>
          <a:p>
            <a:pPr algn="just">
              <a:lnSpc>
                <a:spcPct val="200000"/>
              </a:lnSpc>
              <a:spcBef>
                <a:spcPct val="0"/>
              </a:spcBef>
              <a:buSzTx/>
              <a:buFont typeface="Wingdings" panose="05000000000000000000" pitchFamily="2" charset="2"/>
              <a:buChar char="n"/>
            </a:pPr>
            <a:r>
              <a:rPr lang="zh-CN" altLang="en-US" sz="1600" dirty="0">
                <a:solidFill>
                  <a:srgbClr val="003570"/>
                </a:solidFill>
                <a:latin typeface="微软雅黑" panose="020B0503020204020204" pitchFamily="34" charset="-122"/>
                <a:ea typeface="微软雅黑" panose="020B0503020204020204" pitchFamily="34" charset="-122"/>
              </a:rPr>
              <a:t>元件的信息模型可以编译成</a:t>
            </a:r>
            <a:r>
              <a:rPr lang="en-US" altLang="zh-CN" sz="1600" dirty="0">
                <a:solidFill>
                  <a:srgbClr val="003570"/>
                </a:solidFill>
                <a:latin typeface="微软雅黑" panose="020B0503020204020204" pitchFamily="34" charset="-122"/>
                <a:ea typeface="微软雅黑" panose="020B0503020204020204" pitchFamily="34" charset="-122"/>
              </a:rPr>
              <a:t>CAD</a:t>
            </a:r>
            <a:r>
              <a:rPr lang="zh-CN" altLang="en-US" sz="1600" dirty="0">
                <a:solidFill>
                  <a:srgbClr val="003570"/>
                </a:solidFill>
                <a:latin typeface="微软雅黑" panose="020B0503020204020204" pitchFamily="34" charset="-122"/>
                <a:ea typeface="微软雅黑" panose="020B0503020204020204" pitchFamily="34" charset="-122"/>
              </a:rPr>
              <a:t>平台的可运行的脚本或者</a:t>
            </a:r>
            <a:r>
              <a:rPr lang="en-US" altLang="zh-CN" sz="1600" dirty="0" err="1">
                <a:solidFill>
                  <a:srgbClr val="003570"/>
                </a:solidFill>
                <a:latin typeface="微软雅黑" panose="020B0503020204020204" pitchFamily="34" charset="-122"/>
                <a:ea typeface="微软雅黑" panose="020B0503020204020204" pitchFamily="34" charset="-122"/>
              </a:rPr>
              <a:t>dll</a:t>
            </a:r>
            <a:r>
              <a:rPr lang="zh-CN" altLang="en-US" sz="1600" dirty="0">
                <a:solidFill>
                  <a:srgbClr val="003570"/>
                </a:solidFill>
                <a:latin typeface="微软雅黑" panose="020B0503020204020204" pitchFamily="34" charset="-122"/>
                <a:ea typeface="微软雅黑" panose="020B0503020204020204" pitchFamily="34" charset="-122"/>
              </a:rPr>
              <a:t>（</a:t>
            </a:r>
            <a:r>
              <a:rPr lang="en-US" altLang="zh-CN" sz="1600" dirty="0">
                <a:solidFill>
                  <a:srgbClr val="003570"/>
                </a:solidFill>
                <a:latin typeface="微软雅黑" panose="020B0503020204020204" pitchFamily="34" charset="-122"/>
                <a:ea typeface="微软雅黑" panose="020B0503020204020204" pitchFamily="34" charset="-122"/>
              </a:rPr>
              <a:t>exe</a:t>
            </a:r>
            <a:r>
              <a:rPr lang="zh-CN" altLang="en-US" sz="1600" dirty="0">
                <a:solidFill>
                  <a:srgbClr val="003570"/>
                </a:solidFill>
                <a:latin typeface="微软雅黑" panose="020B0503020204020204" pitchFamily="34" charset="-122"/>
                <a:ea typeface="微软雅黑" panose="020B0503020204020204" pitchFamily="34" charset="-122"/>
              </a:rPr>
              <a:t>）文件</a:t>
            </a:r>
            <a:endParaRPr lang="en-US" altLang="zh-CN" sz="1600" dirty="0">
              <a:solidFill>
                <a:srgbClr val="003570"/>
              </a:solidFill>
              <a:latin typeface="微软雅黑" panose="020B0503020204020204" pitchFamily="34" charset="-122"/>
              <a:ea typeface="微软雅黑" panose="020B0503020204020204" pitchFamily="34" charset="-122"/>
            </a:endParaRPr>
          </a:p>
          <a:p>
            <a:pPr algn="just">
              <a:lnSpc>
                <a:spcPct val="200000"/>
              </a:lnSpc>
              <a:spcBef>
                <a:spcPct val="0"/>
              </a:spcBef>
              <a:buSzTx/>
              <a:buFont typeface="Wingdings" panose="05000000000000000000" pitchFamily="2" charset="2"/>
              <a:buChar char="n"/>
            </a:pPr>
            <a:endParaRPr lang="zh-CN" altLang="en-US" sz="1600" dirty="0">
              <a:solidFill>
                <a:srgbClr val="003570"/>
              </a:solidFill>
              <a:latin typeface="微软雅黑" panose="020B0503020204020204" pitchFamily="34" charset="-122"/>
              <a:ea typeface="微软雅黑" panose="020B0503020204020204" pitchFamily="34" charset="-122"/>
            </a:endParaRPr>
          </a:p>
        </p:txBody>
      </p:sp>
      <p:sp>
        <p:nvSpPr>
          <p:cNvPr id="9" name="标题 1"/>
          <p:cNvSpPr txBox="1">
            <a:spLocks noChangeArrowheads="1"/>
          </p:cNvSpPr>
          <p:nvPr/>
        </p:nvSpPr>
        <p:spPr bwMode="auto">
          <a:xfrm>
            <a:off x="304800" y="179388"/>
            <a:ext cx="9144000" cy="688975"/>
          </a:xfrm>
          <a:prstGeom prst="rect">
            <a:avLst/>
          </a:prstGeom>
          <a:noFill/>
          <a:ln>
            <a:noFill/>
          </a:ln>
          <a:effectLst/>
        </p:spPr>
        <p:txBody>
          <a:bodyPr tIns="54000" anchorCtr="1"/>
          <a:lstStyle>
            <a:lvl1pPr algn="ctr" rtl="0" eaLnBrk="0" fontAlgn="base" hangingPunct="0">
              <a:spcBef>
                <a:spcPct val="0"/>
              </a:spcBef>
              <a:spcAft>
                <a:spcPct val="0"/>
              </a:spcAft>
              <a:defRPr sz="2800" b="1">
                <a:solidFill>
                  <a:srgbClr val="133984"/>
                </a:solidFill>
                <a:latin typeface="+mj-lt"/>
                <a:ea typeface="+mj-ea"/>
                <a:cs typeface="+mj-cs"/>
              </a:defRPr>
            </a:lvl1pPr>
            <a:lvl2pPr algn="ctr" rtl="0" eaLnBrk="0" fontAlgn="base" hangingPunct="0">
              <a:spcBef>
                <a:spcPct val="0"/>
              </a:spcBef>
              <a:spcAft>
                <a:spcPct val="0"/>
              </a:spcAft>
              <a:defRPr sz="2800" b="1">
                <a:solidFill>
                  <a:srgbClr val="133984"/>
                </a:solidFill>
                <a:latin typeface="Arial" panose="020B0604020202020204" pitchFamily="34" charset="0"/>
                <a:ea typeface="华文新魏" pitchFamily="2" charset="-122"/>
              </a:defRPr>
            </a:lvl2pPr>
            <a:lvl3pPr algn="ctr" rtl="0" eaLnBrk="0" fontAlgn="base" hangingPunct="0">
              <a:spcBef>
                <a:spcPct val="0"/>
              </a:spcBef>
              <a:spcAft>
                <a:spcPct val="0"/>
              </a:spcAft>
              <a:defRPr sz="2800" b="1">
                <a:solidFill>
                  <a:srgbClr val="133984"/>
                </a:solidFill>
                <a:latin typeface="Arial" panose="020B0604020202020204" pitchFamily="34" charset="0"/>
                <a:ea typeface="华文新魏" pitchFamily="2" charset="-122"/>
              </a:defRPr>
            </a:lvl3pPr>
            <a:lvl4pPr algn="ctr" rtl="0" eaLnBrk="0" fontAlgn="base" hangingPunct="0">
              <a:spcBef>
                <a:spcPct val="0"/>
              </a:spcBef>
              <a:spcAft>
                <a:spcPct val="0"/>
              </a:spcAft>
              <a:defRPr sz="2800" b="1">
                <a:solidFill>
                  <a:srgbClr val="133984"/>
                </a:solidFill>
                <a:latin typeface="Arial" panose="020B0604020202020204" pitchFamily="34" charset="0"/>
                <a:ea typeface="华文新魏" pitchFamily="2" charset="-122"/>
              </a:defRPr>
            </a:lvl4pPr>
            <a:lvl5pPr algn="ctr" rtl="0" eaLnBrk="0" fontAlgn="base" hangingPunct="0">
              <a:spcBef>
                <a:spcPct val="0"/>
              </a:spcBef>
              <a:spcAft>
                <a:spcPct val="0"/>
              </a:spcAft>
              <a:defRPr sz="2800" b="1">
                <a:solidFill>
                  <a:srgbClr val="133984"/>
                </a:solidFill>
                <a:latin typeface="Arial" panose="020B0604020202020204" pitchFamily="34" charset="0"/>
                <a:ea typeface="华文新魏" pitchFamily="2" charset="-122"/>
              </a:defRPr>
            </a:lvl5pPr>
            <a:lvl6pPr marL="457200" algn="ctr" rtl="0" fontAlgn="base">
              <a:spcBef>
                <a:spcPct val="0"/>
              </a:spcBef>
              <a:spcAft>
                <a:spcPct val="0"/>
              </a:spcAft>
              <a:defRPr sz="2800" b="1">
                <a:solidFill>
                  <a:srgbClr val="133984"/>
                </a:solidFill>
                <a:latin typeface="Arial" panose="020B0604020202020204" pitchFamily="34" charset="0"/>
                <a:ea typeface="华文新魏" pitchFamily="2" charset="-122"/>
              </a:defRPr>
            </a:lvl6pPr>
            <a:lvl7pPr marL="914400" algn="ctr" rtl="0" fontAlgn="base">
              <a:spcBef>
                <a:spcPct val="0"/>
              </a:spcBef>
              <a:spcAft>
                <a:spcPct val="0"/>
              </a:spcAft>
              <a:defRPr sz="2800" b="1">
                <a:solidFill>
                  <a:srgbClr val="133984"/>
                </a:solidFill>
                <a:latin typeface="Arial" panose="020B0604020202020204" pitchFamily="34" charset="0"/>
                <a:ea typeface="华文新魏" pitchFamily="2" charset="-122"/>
              </a:defRPr>
            </a:lvl7pPr>
            <a:lvl8pPr marL="1371600" algn="ctr" rtl="0" fontAlgn="base">
              <a:spcBef>
                <a:spcPct val="0"/>
              </a:spcBef>
              <a:spcAft>
                <a:spcPct val="0"/>
              </a:spcAft>
              <a:defRPr sz="2800" b="1">
                <a:solidFill>
                  <a:srgbClr val="133984"/>
                </a:solidFill>
                <a:latin typeface="Arial" panose="020B0604020202020204" pitchFamily="34" charset="0"/>
                <a:ea typeface="华文新魏" pitchFamily="2" charset="-122"/>
              </a:defRPr>
            </a:lvl8pPr>
            <a:lvl9pPr marL="1828800" algn="ctr" rtl="0" fontAlgn="base">
              <a:spcBef>
                <a:spcPct val="0"/>
              </a:spcBef>
              <a:spcAft>
                <a:spcPct val="0"/>
              </a:spcAft>
              <a:defRPr sz="2800" b="1">
                <a:solidFill>
                  <a:srgbClr val="133984"/>
                </a:solidFill>
                <a:latin typeface="Arial" panose="020B0604020202020204" pitchFamily="34" charset="0"/>
                <a:ea typeface="华文新魏" pitchFamily="2" charset="-122"/>
              </a:defRPr>
            </a:lvl9pPr>
          </a:lstStyle>
          <a:p>
            <a:pPr>
              <a:defRPr/>
            </a:pPr>
            <a:r>
              <a:rPr lang="zh-CN" altLang="en-US" kern="0" dirty="0">
                <a:solidFill>
                  <a:srgbClr val="003B7D"/>
                </a:solidFill>
                <a:latin typeface="+mj-ea"/>
              </a:rPr>
              <a:t>关键技术突破</a:t>
            </a:r>
            <a:endParaRPr lang="zh-CN" altLang="en-US" kern="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4049713" y="2747963"/>
            <a:ext cx="3057525" cy="523875"/>
          </a:xfrm>
          <a:prstGeom prst="rect">
            <a:avLst/>
          </a:prstGeom>
          <a:noFill/>
          <a:ln>
            <a:noFill/>
          </a:ln>
        </p:spPr>
        <p:txBody>
          <a:bodyPr wrap="none">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defRPr/>
            </a:pPr>
            <a:r>
              <a:rPr lang="zh-CN" altLang="en-US" b="1" dirty="0">
                <a:solidFill>
                  <a:srgbClr val="014880"/>
                </a:solidFill>
                <a:latin typeface="+mj-ea"/>
                <a:ea typeface="+mj-ea"/>
              </a:rPr>
              <a:t>课题工作完成情况</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noChangeArrowheads="1"/>
          </p:cNvSpPr>
          <p:nvPr>
            <p:ph type="title"/>
          </p:nvPr>
        </p:nvSpPr>
        <p:spPr/>
        <p:txBody>
          <a:bodyPr/>
          <a:lstStyle/>
          <a:p>
            <a:r>
              <a:rPr lang="zh-CN" altLang="en-US"/>
              <a:t>课题工作完成情况</a:t>
            </a:r>
          </a:p>
        </p:txBody>
      </p:sp>
      <p:sp>
        <p:nvSpPr>
          <p:cNvPr id="5" name="矩形 35"/>
          <p:cNvSpPr>
            <a:spLocks noChangeArrowheads="1"/>
          </p:cNvSpPr>
          <p:nvPr/>
        </p:nvSpPr>
        <p:spPr bwMode="auto">
          <a:xfrm>
            <a:off x="609600" y="1676400"/>
            <a:ext cx="7924800" cy="4198393"/>
          </a:xfrm>
          <a:prstGeom prst="rect">
            <a:avLst/>
          </a:prstGeom>
          <a:noFill/>
          <a:ln w="9525">
            <a:noFill/>
            <a:miter lim="800000"/>
          </a:ln>
        </p:spPr>
        <p:txBody>
          <a:bodyPr wrap="square">
            <a:spAutoFit/>
          </a:bodyPr>
          <a:lstStyle/>
          <a:p>
            <a:pPr marL="342900" indent="-342900">
              <a:lnSpc>
                <a:spcPct val="150000"/>
              </a:lnSpc>
              <a:buFont typeface="+mj-lt"/>
              <a:buAutoNum type="arabicPeriod"/>
              <a:defRPr/>
            </a:pPr>
            <a:r>
              <a:rPr lang="zh-CN" altLang="en-US" sz="1800" b="1" kern="0" cap="all" dirty="0">
                <a:solidFill>
                  <a:srgbClr val="003570"/>
                </a:solidFill>
                <a:latin typeface="微软雅黑" panose="020B0503020204020204" pitchFamily="34" charset="-122"/>
                <a:ea typeface="微软雅黑" panose="020B0503020204020204" pitchFamily="34" charset="-122"/>
              </a:rPr>
              <a:t>软件原型：已经完成</a:t>
            </a:r>
            <a:endParaRPr lang="en-US" altLang="zh-CN" sz="1800" b="1" kern="0" cap="all" dirty="0">
              <a:solidFill>
                <a:srgbClr val="00357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defRPr/>
            </a:pPr>
            <a:r>
              <a:rPr lang="zh-CN" altLang="en-US" sz="1800" b="1" kern="0" cap="all" dirty="0">
                <a:solidFill>
                  <a:srgbClr val="003570"/>
                </a:solidFill>
                <a:latin typeface="微软雅黑" panose="020B0503020204020204" pitchFamily="34" charset="-122"/>
                <a:ea typeface="微软雅黑" panose="020B0503020204020204" pitchFamily="34" charset="-122"/>
              </a:rPr>
              <a:t>信息模型标准草案：基本完成（有</a:t>
            </a:r>
            <a:r>
              <a:rPr lang="en-US" altLang="zh-CN" sz="1800" b="1" kern="0" cap="all" dirty="0">
                <a:solidFill>
                  <a:srgbClr val="003570"/>
                </a:solidFill>
                <a:latin typeface="微软雅黑" panose="020B0503020204020204" pitchFamily="34" charset="-122"/>
                <a:ea typeface="微软雅黑" panose="020B0503020204020204" pitchFamily="34" charset="-122"/>
              </a:rPr>
              <a:t>15%</a:t>
            </a:r>
            <a:r>
              <a:rPr lang="zh-CN" altLang="en-US" sz="1800" b="1" kern="0" cap="all" dirty="0">
                <a:solidFill>
                  <a:srgbClr val="003570"/>
                </a:solidFill>
                <a:latin typeface="微软雅黑" panose="020B0503020204020204" pitchFamily="34" charset="-122"/>
                <a:ea typeface="微软雅黑" panose="020B0503020204020204" pitchFamily="34" charset="-122"/>
              </a:rPr>
              <a:t>内容在修改）</a:t>
            </a:r>
            <a:endParaRPr lang="en-US" altLang="zh-CN" sz="1800" b="1" kern="0" cap="all" dirty="0">
              <a:solidFill>
                <a:srgbClr val="00357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defRPr/>
            </a:pPr>
            <a:r>
              <a:rPr lang="zh-CN" altLang="en-US" sz="1800" b="1" kern="0" cap="all" dirty="0">
                <a:solidFill>
                  <a:srgbClr val="003570"/>
                </a:solidFill>
                <a:latin typeface="微软雅黑" panose="020B0503020204020204" pitchFamily="34" charset="-122"/>
                <a:ea typeface="微软雅黑" panose="020B0503020204020204" pitchFamily="34" charset="-122"/>
              </a:rPr>
              <a:t>课题报告： 素材有，写作尚未完成</a:t>
            </a:r>
            <a:endParaRPr lang="en-US" altLang="zh-CN" sz="1800" b="1" kern="0" cap="all" dirty="0">
              <a:solidFill>
                <a:srgbClr val="00357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defRPr/>
            </a:pPr>
            <a:r>
              <a:rPr lang="zh-CN" altLang="en-US" sz="1800" b="1" kern="0" cap="all" dirty="0">
                <a:solidFill>
                  <a:srgbClr val="003570"/>
                </a:solidFill>
                <a:latin typeface="微软雅黑" panose="020B0503020204020204" pitchFamily="34" charset="-122"/>
                <a:ea typeface="微软雅黑" panose="020B0503020204020204" pitchFamily="34" charset="-122"/>
              </a:rPr>
              <a:t>论文：完成</a:t>
            </a:r>
            <a:endParaRPr lang="en-US" altLang="zh-CN" sz="1800" b="1" kern="0" cap="all" dirty="0">
              <a:solidFill>
                <a:srgbClr val="00357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defRPr/>
            </a:pPr>
            <a:r>
              <a:rPr lang="zh-CN" altLang="en-US" sz="1800" b="1" kern="0" cap="all" dirty="0">
                <a:solidFill>
                  <a:srgbClr val="003570"/>
                </a:solidFill>
                <a:latin typeface="微软雅黑" panose="020B0503020204020204" pitchFamily="34" charset="-122"/>
                <a:ea typeface="微软雅黑" panose="020B0503020204020204" pitchFamily="34" charset="-122"/>
              </a:rPr>
              <a:t>软著：近期完成（程序已经完成）</a:t>
            </a:r>
            <a:endParaRPr lang="en-US" altLang="zh-CN" sz="1800" b="1" kern="0" cap="all" dirty="0">
              <a:solidFill>
                <a:srgbClr val="00357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defRPr/>
            </a:pPr>
            <a:r>
              <a:rPr lang="zh-CN" altLang="en-US" sz="1800" b="1" kern="0" cap="all" dirty="0">
                <a:solidFill>
                  <a:srgbClr val="003570"/>
                </a:solidFill>
                <a:latin typeface="微软雅黑" panose="020B0503020204020204" pitchFamily="34" charset="-122"/>
                <a:ea typeface="微软雅黑" panose="020B0503020204020204" pitchFamily="34" charset="-122"/>
              </a:rPr>
              <a:t>专利：近期完成</a:t>
            </a:r>
            <a:endParaRPr lang="en-US" altLang="zh-CN" sz="1800" b="1" kern="0" cap="all" dirty="0">
              <a:solidFill>
                <a:srgbClr val="00357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defRPr/>
            </a:pPr>
            <a:r>
              <a:rPr lang="zh-CN" altLang="en-US" sz="1800" b="1" kern="0" cap="all" dirty="0">
                <a:solidFill>
                  <a:srgbClr val="003570"/>
                </a:solidFill>
                <a:latin typeface="微软雅黑" panose="020B0503020204020204" pitchFamily="34" charset="-122"/>
                <a:ea typeface="微软雅黑" panose="020B0503020204020204" pitchFamily="34" charset="-122"/>
              </a:rPr>
              <a:t>软件开发文档：</a:t>
            </a:r>
            <a:r>
              <a:rPr lang="en-US" altLang="zh-CN" sz="1800" b="1" kern="0" cap="all" dirty="0">
                <a:solidFill>
                  <a:srgbClr val="003570"/>
                </a:solidFill>
                <a:latin typeface="微软雅黑" panose="020B0503020204020204" pitchFamily="34" charset="-122"/>
                <a:ea typeface="微软雅黑" panose="020B0503020204020204" pitchFamily="34" charset="-122"/>
              </a:rPr>
              <a:t>6</a:t>
            </a:r>
            <a:r>
              <a:rPr lang="zh-CN" altLang="en-US" sz="1800" b="1" kern="0" cap="all" dirty="0">
                <a:solidFill>
                  <a:srgbClr val="003570"/>
                </a:solidFill>
                <a:latin typeface="微软雅黑" panose="020B0503020204020204" pitchFamily="34" charset="-122"/>
                <a:ea typeface="微软雅黑" panose="020B0503020204020204" pitchFamily="34" charset="-122"/>
              </a:rPr>
              <a:t>月完成</a:t>
            </a:r>
            <a:endParaRPr lang="en-US" altLang="zh-CN" sz="1800" b="1" kern="0" cap="all" dirty="0">
              <a:solidFill>
                <a:srgbClr val="00357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defRPr/>
            </a:pPr>
            <a:r>
              <a:rPr lang="zh-CN" altLang="en-US" sz="1800" b="1" kern="0" cap="all" dirty="0">
                <a:solidFill>
                  <a:srgbClr val="003570"/>
                </a:solidFill>
                <a:latin typeface="微软雅黑" panose="020B0503020204020204" pitchFamily="34" charset="-122"/>
                <a:ea typeface="微软雅黑" panose="020B0503020204020204" pitchFamily="34" charset="-122"/>
              </a:rPr>
              <a:t>数据库：基本完成</a:t>
            </a:r>
            <a:endParaRPr lang="en-US" altLang="zh-CN" sz="1800" b="1" kern="0" cap="all" dirty="0">
              <a:solidFill>
                <a:srgbClr val="00357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defRPr/>
            </a:pPr>
            <a:r>
              <a:rPr lang="zh-CN" altLang="en-US" sz="1800" b="1" kern="0" cap="all" dirty="0">
                <a:solidFill>
                  <a:srgbClr val="003570"/>
                </a:solidFill>
                <a:latin typeface="微软雅黑" panose="020B0503020204020204" pitchFamily="34" charset="-122"/>
                <a:ea typeface="微软雅黑" panose="020B0503020204020204" pitchFamily="34" charset="-122"/>
              </a:rPr>
              <a:t>与船厂软件对接：已经提出接口，数据保密情况下获得案例的算法已经完成</a:t>
            </a:r>
          </a:p>
        </p:txBody>
      </p:sp>
      <p:sp>
        <p:nvSpPr>
          <p:cNvPr id="8" name="文本框 7">
            <a:extLst>
              <a:ext uri="{FF2B5EF4-FFF2-40B4-BE49-F238E27FC236}">
                <a16:creationId xmlns:a16="http://schemas.microsoft.com/office/drawing/2014/main" id="{4A8365C4-E4D9-4772-B3A6-CCD1A0C5FF8C}"/>
              </a:ext>
            </a:extLst>
          </p:cNvPr>
          <p:cNvSpPr txBox="1"/>
          <p:nvPr/>
        </p:nvSpPr>
        <p:spPr>
          <a:xfrm>
            <a:off x="457200" y="996394"/>
            <a:ext cx="4572000" cy="451406"/>
          </a:xfrm>
          <a:prstGeom prst="rect">
            <a:avLst/>
          </a:prstGeom>
          <a:noFill/>
        </p:spPr>
        <p:txBody>
          <a:bodyPr wrap="square">
            <a:spAutoFit/>
          </a:bodyPr>
          <a:lstStyle/>
          <a:p>
            <a:pPr>
              <a:lnSpc>
                <a:spcPts val="2800"/>
              </a:lnSpc>
              <a:defRPr/>
            </a:pPr>
            <a:r>
              <a:rPr lang="zh-CN" altLang="en-US" sz="2400" b="1" kern="0" cap="all" dirty="0">
                <a:solidFill>
                  <a:srgbClr val="003570"/>
                </a:solidFill>
                <a:latin typeface="微软雅黑" panose="020B0503020204020204" pitchFamily="34" charset="-122"/>
                <a:ea typeface="微软雅黑" panose="020B0503020204020204" pitchFamily="34" charset="-122"/>
              </a:rPr>
              <a:t>项目验收考核指标</a:t>
            </a:r>
            <a:endParaRPr lang="en-US" altLang="zh-CN" sz="2400" b="1" kern="0" cap="all" dirty="0">
              <a:solidFill>
                <a:srgbClr val="00357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noChangeArrowheads="1"/>
          </p:cNvSpPr>
          <p:nvPr>
            <p:ph type="title"/>
          </p:nvPr>
        </p:nvSpPr>
        <p:spPr/>
        <p:txBody>
          <a:bodyPr/>
          <a:lstStyle/>
          <a:p>
            <a:r>
              <a:rPr lang="zh-CN" altLang="en-US"/>
              <a:t>课题工作完成情况</a:t>
            </a:r>
          </a:p>
        </p:txBody>
      </p:sp>
      <p:graphicFrame>
        <p:nvGraphicFramePr>
          <p:cNvPr id="4" name="表格 3"/>
          <p:cNvGraphicFramePr>
            <a:graphicFrameLocks noGrp="1"/>
          </p:cNvGraphicFramePr>
          <p:nvPr>
            <p:extLst>
              <p:ext uri="{D42A27DB-BD31-4B8C-83A1-F6EECF244321}">
                <p14:modId xmlns:p14="http://schemas.microsoft.com/office/powerpoint/2010/main" val="1370149354"/>
              </p:ext>
            </p:extLst>
          </p:nvPr>
        </p:nvGraphicFramePr>
        <p:xfrm>
          <a:off x="171450" y="990600"/>
          <a:ext cx="8724900" cy="1701956"/>
        </p:xfrm>
        <a:graphic>
          <a:graphicData uri="http://schemas.openxmlformats.org/drawingml/2006/table">
            <a:tbl>
              <a:tblPr firstRow="1" firstCol="1" bandRow="1">
                <a:tableStyleId>{21E4AEA4-8DFA-4A89-87EB-49C32662AFE0}</a:tableStyleId>
              </a:tblPr>
              <a:tblGrid>
                <a:gridCol w="1235385">
                  <a:extLst>
                    <a:ext uri="{9D8B030D-6E8A-4147-A177-3AD203B41FA5}">
                      <a16:colId xmlns:a16="http://schemas.microsoft.com/office/drawing/2014/main" val="20000"/>
                    </a:ext>
                  </a:extLst>
                </a:gridCol>
                <a:gridCol w="4231965">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962150">
                  <a:extLst>
                    <a:ext uri="{9D8B030D-6E8A-4147-A177-3AD203B41FA5}">
                      <a16:colId xmlns:a16="http://schemas.microsoft.com/office/drawing/2014/main" val="20003"/>
                    </a:ext>
                  </a:extLst>
                </a:gridCol>
              </a:tblGrid>
              <a:tr h="286645">
                <a:tc gridSpan="4">
                  <a:txBody>
                    <a:bodyPr/>
                    <a:lstStyle/>
                    <a:p>
                      <a:pPr algn="ctr">
                        <a:spcAft>
                          <a:spcPts val="0"/>
                        </a:spcAft>
                      </a:pPr>
                      <a:r>
                        <a:rPr lang="zh-CN" altLang="en-US" sz="1600" kern="100" dirty="0">
                          <a:solidFill>
                            <a:schemeClr val="bg1"/>
                          </a:solidFill>
                          <a:effectLst/>
                          <a:latin typeface="微软雅黑" panose="020B0503020204020204" pitchFamily="34" charset="-122"/>
                          <a:ea typeface="微软雅黑" panose="020B0503020204020204" pitchFamily="34" charset="-122"/>
                        </a:rPr>
                        <a:t>知识产权</a:t>
                      </a:r>
                      <a:endParaRPr lang="zh-CN" sz="16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4062" marR="64062" marT="0" marB="0" anchor="ctr"/>
                </a:tc>
                <a:tc hMerge="1">
                  <a:txBody>
                    <a:bodyPr/>
                    <a:lstStyle/>
                    <a:p>
                      <a:endParaRPr lang="zh-CN"/>
                    </a:p>
                  </a:txBody>
                  <a:tcPr marL="64062" marR="64062" marT="0" marB="0" anchor="ctr"/>
                </a:tc>
                <a:tc hMerge="1">
                  <a:txBody>
                    <a:bodyPr/>
                    <a:lstStyle/>
                    <a:p>
                      <a:endParaRPr lang="zh-CN"/>
                    </a:p>
                  </a:txBody>
                  <a:tcPr marL="64062" marR="64062" marT="0" marB="0" anchor="ctr"/>
                </a:tc>
                <a:tc hMerge="1">
                  <a:txBody>
                    <a:bodyPr/>
                    <a:lstStyle/>
                    <a:p>
                      <a:endParaRPr lang="zh-CN"/>
                    </a:p>
                  </a:txBody>
                  <a:tcPr marL="64062" marR="64062" marT="0" marB="0" anchor="ctr"/>
                </a:tc>
                <a:extLst>
                  <a:ext uri="{0D108BD9-81ED-4DB2-BD59-A6C34878D82A}">
                    <a16:rowId xmlns:a16="http://schemas.microsoft.com/office/drawing/2014/main" val="10000"/>
                  </a:ext>
                </a:extLst>
              </a:tr>
              <a:tr h="250815">
                <a:tc>
                  <a:txBody>
                    <a:bodyPr/>
                    <a:lstStyle/>
                    <a:p>
                      <a:pPr marL="0" algn="ctr" defTabSz="914400" rtl="0" eaLnBrk="1" latinLnBrk="0" hangingPunct="1">
                        <a:spcAft>
                          <a:spcPts val="0"/>
                        </a:spcAft>
                      </a:pPr>
                      <a:r>
                        <a:rPr lang="zh-CN" altLang="en-US" sz="1400" b="1" kern="100" dirty="0">
                          <a:solidFill>
                            <a:schemeClr val="bg1"/>
                          </a:solidFill>
                          <a:effectLst/>
                          <a:latin typeface="微软雅黑" panose="020B0503020204020204" pitchFamily="34" charset="-122"/>
                          <a:ea typeface="微软雅黑" panose="020B0503020204020204" pitchFamily="34" charset="-122"/>
                        </a:rPr>
                        <a:t>类型</a:t>
                      </a:r>
                      <a:endParaRPr lang="zh-CN" altLang="en-US" sz="1400" b="1" kern="100" dirty="0">
                        <a:solidFill>
                          <a:schemeClr val="bg1"/>
                        </a:solidFill>
                        <a:effectLst/>
                        <a:latin typeface="微软雅黑" panose="020B0503020204020204" pitchFamily="34" charset="-122"/>
                        <a:ea typeface="微软雅黑" panose="020B0503020204020204" pitchFamily="34" charset="-122"/>
                        <a:cs typeface="+mn-cs"/>
                      </a:endParaRPr>
                    </a:p>
                  </a:txBody>
                  <a:tcPr marL="64062" marR="64062" marT="0" marB="0" anchor="ctr"/>
                </a:tc>
                <a:tc>
                  <a:txBody>
                    <a:bodyPr/>
                    <a:lstStyle/>
                    <a:p>
                      <a:pPr marL="0" algn="ctr" defTabSz="914400" rtl="0" eaLnBrk="1" latinLnBrk="0" hangingPunct="1">
                        <a:spcAft>
                          <a:spcPts val="0"/>
                        </a:spcAft>
                      </a:pPr>
                      <a:r>
                        <a:rPr lang="zh-CN" altLang="en-US" sz="1400" b="1" kern="100" dirty="0">
                          <a:solidFill>
                            <a:schemeClr val="bg1"/>
                          </a:solidFill>
                          <a:effectLst/>
                          <a:latin typeface="微软雅黑" panose="020B0503020204020204" pitchFamily="34" charset="-122"/>
                          <a:ea typeface="微软雅黑" panose="020B0503020204020204" pitchFamily="34" charset="-122"/>
                        </a:rPr>
                        <a:t>对应成果</a:t>
                      </a:r>
                      <a:endParaRPr lang="zh-CN" altLang="en-US" sz="1400" b="1" kern="100" dirty="0">
                        <a:solidFill>
                          <a:schemeClr val="bg1"/>
                        </a:solidFill>
                        <a:effectLst/>
                        <a:latin typeface="微软雅黑" panose="020B0503020204020204" pitchFamily="34" charset="-122"/>
                        <a:ea typeface="微软雅黑" panose="020B0503020204020204" pitchFamily="34" charset="-122"/>
                        <a:cs typeface="+mn-cs"/>
                      </a:endParaRPr>
                    </a:p>
                  </a:txBody>
                  <a:tcPr marL="64062" marR="64062" marT="0" marB="0" anchor="ctr">
                    <a:solidFill>
                      <a:srgbClr val="13398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zh-CN" sz="1400" b="1" kern="100" dirty="0">
                          <a:solidFill>
                            <a:schemeClr val="bg1"/>
                          </a:solidFill>
                          <a:effectLst/>
                          <a:latin typeface="微软雅黑" panose="020B0503020204020204" pitchFamily="34" charset="-122"/>
                          <a:ea typeface="微软雅黑" panose="020B0503020204020204" pitchFamily="34" charset="-122"/>
                          <a:cs typeface="+mn-cs"/>
                        </a:rPr>
                        <a:t>实际完成情况</a:t>
                      </a:r>
                    </a:p>
                  </a:txBody>
                  <a:tcPr marL="64062" marR="64062" marT="0" marB="0" anchor="ctr">
                    <a:solidFill>
                      <a:srgbClr val="133984"/>
                    </a:solidFill>
                  </a:tcPr>
                </a:tc>
                <a:tc>
                  <a:txBody>
                    <a:bodyPr/>
                    <a:lstStyle/>
                    <a:p>
                      <a:pPr marL="0" algn="ctr" defTabSz="914400" rtl="0" eaLnBrk="1" latinLnBrk="0" hangingPunct="1">
                        <a:spcAft>
                          <a:spcPts val="0"/>
                        </a:spcAft>
                      </a:pPr>
                      <a:r>
                        <a:rPr lang="zh-CN" altLang="en-US" sz="1400" b="1" kern="100" dirty="0">
                          <a:solidFill>
                            <a:schemeClr val="bg1"/>
                          </a:solidFill>
                          <a:effectLst/>
                          <a:latin typeface="微软雅黑" panose="020B0503020204020204" pitchFamily="34" charset="-122"/>
                          <a:ea typeface="微软雅黑" panose="020B0503020204020204" pitchFamily="34" charset="-122"/>
                        </a:rPr>
                        <a:t>备注</a:t>
                      </a:r>
                      <a:endParaRPr lang="zh-CN" altLang="en-US" sz="1400" b="1" kern="100" dirty="0">
                        <a:solidFill>
                          <a:schemeClr val="bg1"/>
                        </a:solidFill>
                        <a:effectLst/>
                        <a:latin typeface="微软雅黑" panose="020B0503020204020204" pitchFamily="34" charset="-122"/>
                        <a:ea typeface="微软雅黑" panose="020B0503020204020204" pitchFamily="34" charset="-122"/>
                        <a:cs typeface="+mn-cs"/>
                      </a:endParaRPr>
                    </a:p>
                  </a:txBody>
                  <a:tcPr marL="64062" marR="64062" marT="0" marB="0" anchor="ctr">
                    <a:solidFill>
                      <a:srgbClr val="133984"/>
                    </a:solidFill>
                  </a:tcPr>
                </a:tc>
                <a:extLst>
                  <a:ext uri="{0D108BD9-81ED-4DB2-BD59-A6C34878D82A}">
                    <a16:rowId xmlns:a16="http://schemas.microsoft.com/office/drawing/2014/main" val="10001"/>
                  </a:ext>
                </a:extLst>
              </a:tr>
              <a:tr h="232899">
                <a:tc rowSpan="4">
                  <a:txBody>
                    <a:bodyPr/>
                    <a:lstStyle/>
                    <a:p>
                      <a:endParaRPr lang="zh-CN"/>
                    </a:p>
                  </a:txBody>
                  <a:tcPr marL="64062" marR="64062" marT="0" marB="0" anchor="ctr"/>
                </a:tc>
                <a:tc>
                  <a:txBody>
                    <a:bodyPr/>
                    <a:lstStyle/>
                    <a:p>
                      <a:pPr algn="l"/>
                      <a:r>
                        <a:rPr lang="zh-CN" altLang="en-US" sz="1300" kern="100" dirty="0">
                          <a:solidFill>
                            <a:schemeClr val="dk1"/>
                          </a:solidFill>
                          <a:effectLst/>
                          <a:latin typeface="微软雅黑" panose="020B0503020204020204" pitchFamily="34" charset="-122"/>
                          <a:ea typeface="微软雅黑" panose="020B0503020204020204" pitchFamily="34" charset="-122"/>
                          <a:cs typeface="+mn-cs"/>
                        </a:rPr>
                        <a:t>面向变电站布置自动审核的设计规范可视化编程</a:t>
                      </a:r>
                      <a:endParaRPr lang="en-US" altLang="zh-CN" sz="1300" kern="100" dirty="0">
                        <a:solidFill>
                          <a:schemeClr val="dk1"/>
                        </a:solidFill>
                        <a:effectLst/>
                        <a:latin typeface="微软雅黑" panose="020B0503020204020204" pitchFamily="34" charset="-122"/>
                        <a:ea typeface="微软雅黑" panose="020B0503020204020204" pitchFamily="34" charset="-122"/>
                        <a:cs typeface="+mn-cs"/>
                      </a:endParaRPr>
                    </a:p>
                  </a:txBody>
                  <a:tcPr marL="64062" marR="64062" marT="0" marB="0" anchor="ctr">
                    <a:solidFill>
                      <a:srgbClr val="CDCDDE"/>
                    </a:solidFill>
                  </a:tcPr>
                </a:tc>
                <a:tc rowSpan="4">
                  <a:txBody>
                    <a:bodyPr/>
                    <a:lstStyle/>
                    <a:p>
                      <a:endParaRPr lang="zh-CN"/>
                    </a:p>
                  </a:txBody>
                  <a:tcPr marL="64062" marR="64062"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300" kern="1200" dirty="0">
                          <a:solidFill>
                            <a:schemeClr val="dk1"/>
                          </a:solidFill>
                          <a:latin typeface="微软雅黑" panose="020B0503020204020204" pitchFamily="34" charset="-122"/>
                          <a:ea typeface="微软雅黑" panose="020B0503020204020204" pitchFamily="34" charset="-122"/>
                          <a:cs typeface="+mn-cs"/>
                        </a:rPr>
                        <a:t>制造业自动化</a:t>
                      </a:r>
                      <a:endParaRPr lang="en-US" altLang="zh-CN" sz="1300" kern="1200" dirty="0">
                        <a:solidFill>
                          <a:schemeClr val="dk1"/>
                        </a:solidFill>
                        <a:latin typeface="微软雅黑" panose="020B0503020204020204" pitchFamily="34" charset="-122"/>
                        <a:ea typeface="微软雅黑" panose="020B0503020204020204" pitchFamily="34" charset="-122"/>
                        <a:cs typeface="+mn-cs"/>
                      </a:endParaRPr>
                    </a:p>
                  </a:txBody>
                  <a:tcPr marL="68572" marR="68572" marT="0" marB="0" anchor="ctr" anchorCtr="1">
                    <a:solidFill>
                      <a:srgbClr val="CDCDDE"/>
                    </a:solidFill>
                  </a:tcPr>
                </a:tc>
                <a:extLst>
                  <a:ext uri="{0D108BD9-81ED-4DB2-BD59-A6C34878D82A}">
                    <a16:rowId xmlns:a16="http://schemas.microsoft.com/office/drawing/2014/main" val="10011"/>
                  </a:ext>
                </a:extLst>
              </a:tr>
              <a:tr h="232899">
                <a:tc vMerge="1">
                  <a:txBody>
                    <a:bodyPr/>
                    <a:lstStyle/>
                    <a:p>
                      <a:endParaRPr lang="zh-CN"/>
                    </a:p>
                  </a:txBody>
                  <a:tcPr marL="64062" marR="64062" marT="0" marB="0" anchor="ctr"/>
                </a:tc>
                <a:tc>
                  <a:txBody>
                    <a:bodyPr/>
                    <a:lstStyle/>
                    <a:p>
                      <a:pPr algn="l"/>
                      <a:r>
                        <a:rPr lang="zh-CN" altLang="en-US" sz="1300" kern="100" dirty="0">
                          <a:solidFill>
                            <a:schemeClr val="dk1"/>
                          </a:solidFill>
                          <a:effectLst/>
                          <a:latin typeface="微软雅黑" panose="020B0503020204020204" pitchFamily="34" charset="-122"/>
                          <a:ea typeface="微软雅黑" panose="020B0503020204020204" pitchFamily="34" charset="-122"/>
                          <a:cs typeface="+mn-cs"/>
                        </a:rPr>
                        <a:t>融合人体关节点的安全帽佩戴检测</a:t>
                      </a:r>
                      <a:endParaRPr lang="en-US" altLang="zh-CN" sz="1300" kern="100" dirty="0">
                        <a:solidFill>
                          <a:schemeClr val="dk1"/>
                        </a:solidFill>
                        <a:effectLst/>
                        <a:latin typeface="微软雅黑" panose="020B0503020204020204" pitchFamily="34" charset="-122"/>
                        <a:ea typeface="微软雅黑" panose="020B0503020204020204" pitchFamily="34" charset="-122"/>
                        <a:cs typeface="+mn-cs"/>
                      </a:endParaRPr>
                    </a:p>
                  </a:txBody>
                  <a:tcPr marL="64062" marR="64062" marT="0" marB="0" anchor="ctr">
                    <a:solidFill>
                      <a:srgbClr val="CDCDDE"/>
                    </a:solidFill>
                  </a:tcPr>
                </a:tc>
                <a:tc vMerge="1">
                  <a:txBody>
                    <a:bodyPr/>
                    <a:lstStyle/>
                    <a:p>
                      <a:endParaRPr lang="zh-CN"/>
                    </a:p>
                  </a:txBody>
                  <a:tcPr marL="64062" marR="64062"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300" kern="1200" dirty="0">
                          <a:solidFill>
                            <a:schemeClr val="dk1"/>
                          </a:solidFill>
                          <a:latin typeface="微软雅黑" panose="020B0503020204020204" pitchFamily="34" charset="-122"/>
                          <a:ea typeface="微软雅黑" panose="020B0503020204020204" pitchFamily="34" charset="-122"/>
                          <a:cs typeface="+mn-cs"/>
                        </a:rPr>
                        <a:t>中国安全科学学报</a:t>
                      </a:r>
                      <a:endParaRPr lang="en-US" altLang="zh-CN" sz="1300" kern="1200" dirty="0">
                        <a:solidFill>
                          <a:schemeClr val="dk1"/>
                        </a:solidFill>
                        <a:latin typeface="微软雅黑" panose="020B0503020204020204" pitchFamily="34" charset="-122"/>
                        <a:ea typeface="微软雅黑" panose="020B0503020204020204" pitchFamily="34" charset="-122"/>
                        <a:cs typeface="+mn-cs"/>
                      </a:endParaRPr>
                    </a:p>
                  </a:txBody>
                  <a:tcPr marL="68572" marR="68572" marT="0" marB="0" anchor="ctr" anchorCtr="1">
                    <a:solidFill>
                      <a:srgbClr val="CDCDDE"/>
                    </a:solidFill>
                  </a:tcPr>
                </a:tc>
                <a:extLst>
                  <a:ext uri="{0D108BD9-81ED-4DB2-BD59-A6C34878D82A}">
                    <a16:rowId xmlns:a16="http://schemas.microsoft.com/office/drawing/2014/main" val="10012"/>
                  </a:ext>
                </a:extLst>
              </a:tr>
              <a:tr h="232899">
                <a:tc vMerge="1">
                  <a:txBody>
                    <a:bodyPr/>
                    <a:lstStyle/>
                    <a:p>
                      <a:endParaRPr lang="zh-CN"/>
                    </a:p>
                  </a:txBody>
                  <a:tcPr marL="64062" marR="64062" marT="0" marB="0" anchor="ctr"/>
                </a:tc>
                <a:tc>
                  <a:txBody>
                    <a:bodyPr/>
                    <a:lstStyle/>
                    <a:p>
                      <a:pPr algn="l"/>
                      <a:r>
                        <a:rPr lang="zh-CN" altLang="en-US" sz="1300" kern="100" dirty="0">
                          <a:solidFill>
                            <a:schemeClr val="dk1"/>
                          </a:solidFill>
                          <a:effectLst/>
                          <a:latin typeface="微软雅黑" panose="020B0503020204020204" pitchFamily="34" charset="-122"/>
                          <a:ea typeface="微软雅黑" panose="020B0503020204020204" pitchFamily="34" charset="-122"/>
                          <a:cs typeface="+mn-cs"/>
                        </a:rPr>
                        <a:t>两阶段</a:t>
                      </a:r>
                      <a:r>
                        <a:rPr lang="en-US" altLang="zh-CN" sz="1300" kern="100" dirty="0">
                          <a:solidFill>
                            <a:schemeClr val="dk1"/>
                          </a:solidFill>
                          <a:effectLst/>
                          <a:latin typeface="微软雅黑" panose="020B0503020204020204" pitchFamily="34" charset="-122"/>
                          <a:ea typeface="微软雅黑" panose="020B0503020204020204" pitchFamily="34" charset="-122"/>
                          <a:cs typeface="+mn-cs"/>
                        </a:rPr>
                        <a:t>Faster-RCNN</a:t>
                      </a:r>
                      <a:r>
                        <a:rPr lang="zh-CN" altLang="en-US" sz="1300" kern="100" dirty="0">
                          <a:solidFill>
                            <a:schemeClr val="dk1"/>
                          </a:solidFill>
                          <a:effectLst/>
                          <a:latin typeface="微软雅黑" panose="020B0503020204020204" pitchFamily="34" charset="-122"/>
                          <a:ea typeface="微软雅黑" panose="020B0503020204020204" pitchFamily="34" charset="-122"/>
                          <a:cs typeface="+mn-cs"/>
                        </a:rPr>
                        <a:t>用于施工现场人车碰撞自动分析</a:t>
                      </a:r>
                      <a:endParaRPr lang="en-US" altLang="zh-CN" sz="1300" kern="100" dirty="0">
                        <a:solidFill>
                          <a:schemeClr val="dk1"/>
                        </a:solidFill>
                        <a:effectLst/>
                        <a:latin typeface="微软雅黑" panose="020B0503020204020204" pitchFamily="34" charset="-122"/>
                        <a:ea typeface="微软雅黑" panose="020B0503020204020204" pitchFamily="34" charset="-122"/>
                        <a:cs typeface="+mn-cs"/>
                      </a:endParaRPr>
                    </a:p>
                  </a:txBody>
                  <a:tcPr marL="64062" marR="64062" marT="0" marB="0" anchor="ctr">
                    <a:solidFill>
                      <a:srgbClr val="CDCDDE"/>
                    </a:solidFill>
                  </a:tcPr>
                </a:tc>
                <a:tc vMerge="1">
                  <a:txBody>
                    <a:bodyPr/>
                    <a:lstStyle/>
                    <a:p>
                      <a:endParaRPr lang="zh-CN"/>
                    </a:p>
                  </a:txBody>
                  <a:tcPr marL="64062" marR="64062"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300" kern="1200" dirty="0">
                          <a:solidFill>
                            <a:schemeClr val="dk1"/>
                          </a:solidFill>
                          <a:latin typeface="微软雅黑" panose="020B0503020204020204" pitchFamily="34" charset="-122"/>
                          <a:ea typeface="微软雅黑" panose="020B0503020204020204" pitchFamily="34" charset="-122"/>
                          <a:cs typeface="+mn-cs"/>
                        </a:rPr>
                        <a:t>制造业自动化录用</a:t>
                      </a:r>
                      <a:endParaRPr lang="en-US" altLang="zh-CN" sz="1300" kern="1200" dirty="0">
                        <a:solidFill>
                          <a:schemeClr val="dk1"/>
                        </a:solidFill>
                        <a:latin typeface="微软雅黑" panose="020B0503020204020204" pitchFamily="34" charset="-122"/>
                        <a:ea typeface="微软雅黑" panose="020B0503020204020204" pitchFamily="34" charset="-122"/>
                        <a:cs typeface="+mn-cs"/>
                      </a:endParaRPr>
                    </a:p>
                  </a:txBody>
                  <a:tcPr marL="68572" marR="68572" marT="0" marB="0" anchor="ctr" anchorCtr="1">
                    <a:solidFill>
                      <a:srgbClr val="CDCDDE"/>
                    </a:solidFill>
                  </a:tcPr>
                </a:tc>
                <a:extLst>
                  <a:ext uri="{0D108BD9-81ED-4DB2-BD59-A6C34878D82A}">
                    <a16:rowId xmlns:a16="http://schemas.microsoft.com/office/drawing/2014/main" val="10013"/>
                  </a:ext>
                </a:extLst>
              </a:tr>
              <a:tr h="465799">
                <a:tc vMerge="1">
                  <a:txBody>
                    <a:bodyPr/>
                    <a:lstStyle/>
                    <a:p>
                      <a:endParaRPr lang="zh-CN"/>
                    </a:p>
                  </a:txBody>
                  <a:tcPr marL="64062" marR="64062" marT="0" marB="0" anchor="ctr"/>
                </a:tc>
                <a:tc>
                  <a:txBody>
                    <a:bodyPr/>
                    <a:lstStyle/>
                    <a:p>
                      <a:pPr algn="l"/>
                      <a:r>
                        <a:rPr lang="en-US" altLang="zh-CN" sz="1300" kern="100" dirty="0">
                          <a:solidFill>
                            <a:schemeClr val="dk1"/>
                          </a:solidFill>
                          <a:effectLst/>
                          <a:latin typeface="微软雅黑" panose="020B0503020204020204" pitchFamily="34" charset="-122"/>
                          <a:ea typeface="微软雅黑" panose="020B0503020204020204" pitchFamily="34" charset="-122"/>
                          <a:cs typeface="+mn-cs"/>
                        </a:rPr>
                        <a:t>Information Extraction for Knowledge Graph of ISO 19650 Standards</a:t>
                      </a:r>
                    </a:p>
                  </a:txBody>
                  <a:tcPr marL="64062" marR="64062" marT="0" marB="0" anchor="ctr">
                    <a:solidFill>
                      <a:srgbClr val="CDCDDE"/>
                    </a:solidFill>
                  </a:tcPr>
                </a:tc>
                <a:tc vMerge="1">
                  <a:txBody>
                    <a:bodyPr/>
                    <a:lstStyle/>
                    <a:p>
                      <a:endParaRPr lang="zh-CN"/>
                    </a:p>
                  </a:txBody>
                  <a:tcPr marL="64062" marR="64062"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300" kern="1200" dirty="0">
                          <a:solidFill>
                            <a:schemeClr val="dk1"/>
                          </a:solidFill>
                          <a:latin typeface="微软雅黑" panose="020B0503020204020204" pitchFamily="34" charset="-122"/>
                          <a:ea typeface="微软雅黑" panose="020B0503020204020204" pitchFamily="34" charset="-122"/>
                          <a:cs typeface="+mn-cs"/>
                        </a:rPr>
                        <a:t>ICICT2021</a:t>
                      </a:r>
                    </a:p>
                  </a:txBody>
                  <a:tcPr marL="68572" marR="68572" marT="0" marB="0" anchor="ctr" anchorCtr="1">
                    <a:solidFill>
                      <a:srgbClr val="CDCDDE"/>
                    </a:solid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4049713" y="2747963"/>
            <a:ext cx="1979612" cy="523875"/>
          </a:xfrm>
          <a:prstGeom prst="rect">
            <a:avLst/>
          </a:prstGeom>
          <a:noFill/>
          <a:ln>
            <a:noFill/>
          </a:ln>
        </p:spPr>
        <p:txBody>
          <a:bodyPr wrap="none">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defRPr/>
            </a:pPr>
            <a:r>
              <a:rPr lang="zh-CN" altLang="en-US" b="1" dirty="0">
                <a:solidFill>
                  <a:srgbClr val="014880"/>
                </a:solidFill>
                <a:latin typeface="+mj-ea"/>
                <a:ea typeface="+mj-ea"/>
              </a:rPr>
              <a:t>下一步计划</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noChangeArrowheads="1"/>
          </p:cNvSpPr>
          <p:nvPr>
            <p:ph type="title"/>
          </p:nvPr>
        </p:nvSpPr>
        <p:spPr/>
        <p:txBody>
          <a:bodyPr/>
          <a:lstStyle/>
          <a:p>
            <a:r>
              <a:rPr lang="zh-CN" altLang="en-US"/>
              <a:t>下一步计划</a:t>
            </a:r>
          </a:p>
        </p:txBody>
      </p:sp>
      <p:sp>
        <p:nvSpPr>
          <p:cNvPr id="4" name="矩形 35">
            <a:extLst>
              <a:ext uri="{FF2B5EF4-FFF2-40B4-BE49-F238E27FC236}">
                <a16:creationId xmlns:a16="http://schemas.microsoft.com/office/drawing/2014/main" id="{65D5CD77-6F35-499B-8EC4-C280DCF76510}"/>
              </a:ext>
            </a:extLst>
          </p:cNvPr>
          <p:cNvSpPr>
            <a:spLocks noChangeArrowheads="1"/>
          </p:cNvSpPr>
          <p:nvPr/>
        </p:nvSpPr>
        <p:spPr bwMode="auto">
          <a:xfrm>
            <a:off x="838200" y="1524000"/>
            <a:ext cx="7696200" cy="2744149"/>
          </a:xfrm>
          <a:prstGeom prst="rect">
            <a:avLst/>
          </a:prstGeom>
          <a:noFill/>
          <a:ln w="9525">
            <a:noFill/>
            <a:miter lim="800000"/>
          </a:ln>
        </p:spPr>
        <p:txBody>
          <a:bodyPr wrap="square">
            <a:spAutoFit/>
          </a:bodyPr>
          <a:lstStyle/>
          <a:p>
            <a:pPr marL="342900" indent="-342900">
              <a:lnSpc>
                <a:spcPct val="250000"/>
              </a:lnSpc>
              <a:buFont typeface="+mj-lt"/>
              <a:buAutoNum type="arabicPeriod"/>
              <a:defRPr/>
            </a:pPr>
            <a:r>
              <a:rPr lang="zh-CN" altLang="en-US" sz="1800" b="1" kern="0" cap="all" dirty="0">
                <a:solidFill>
                  <a:srgbClr val="003570"/>
                </a:solidFill>
                <a:latin typeface="微软雅黑" panose="020B0503020204020204" pitchFamily="34" charset="-122"/>
                <a:ea typeface="微软雅黑" panose="020B0503020204020204" pitchFamily="34" charset="-122"/>
              </a:rPr>
              <a:t>知识产权：申请专利，软著</a:t>
            </a:r>
            <a:endParaRPr lang="en-US" altLang="zh-CN" sz="1800" b="1" kern="0" cap="all" dirty="0">
              <a:solidFill>
                <a:srgbClr val="003570"/>
              </a:solidFill>
              <a:latin typeface="微软雅黑" panose="020B0503020204020204" pitchFamily="34" charset="-122"/>
              <a:ea typeface="微软雅黑" panose="020B0503020204020204" pitchFamily="34" charset="-122"/>
            </a:endParaRPr>
          </a:p>
          <a:p>
            <a:pPr marL="342900" indent="-342900">
              <a:lnSpc>
                <a:spcPct val="250000"/>
              </a:lnSpc>
              <a:buFont typeface="+mj-lt"/>
              <a:buAutoNum type="arabicPeriod"/>
              <a:defRPr/>
            </a:pPr>
            <a:r>
              <a:rPr lang="zh-CN" altLang="en-US" sz="1800" b="1" kern="0" cap="all" dirty="0">
                <a:solidFill>
                  <a:srgbClr val="003570"/>
                </a:solidFill>
                <a:latin typeface="微软雅黑" panose="020B0503020204020204" pitchFamily="34" charset="-122"/>
                <a:ea typeface="微软雅黑" panose="020B0503020204020204" pitchFamily="34" charset="-122"/>
              </a:rPr>
              <a:t>研究报告：按计划完成</a:t>
            </a:r>
            <a:endParaRPr lang="en-US" altLang="zh-CN" sz="1800" b="1" kern="0" cap="all" dirty="0">
              <a:solidFill>
                <a:srgbClr val="003570"/>
              </a:solidFill>
              <a:latin typeface="微软雅黑" panose="020B0503020204020204" pitchFamily="34" charset="-122"/>
              <a:ea typeface="微软雅黑" panose="020B0503020204020204" pitchFamily="34" charset="-122"/>
            </a:endParaRPr>
          </a:p>
          <a:p>
            <a:pPr marL="342900" indent="-342900">
              <a:lnSpc>
                <a:spcPct val="250000"/>
              </a:lnSpc>
              <a:buFont typeface="+mj-lt"/>
              <a:buAutoNum type="arabicPeriod"/>
              <a:defRPr/>
            </a:pPr>
            <a:r>
              <a:rPr lang="zh-CN" altLang="en-US" sz="1800" b="1" kern="0" cap="all" dirty="0">
                <a:solidFill>
                  <a:srgbClr val="003570"/>
                </a:solidFill>
                <a:latin typeface="微软雅黑" panose="020B0503020204020204" pitchFamily="34" charset="-122"/>
                <a:ea typeface="微软雅黑" panose="020B0503020204020204" pitchFamily="34" charset="-122"/>
              </a:rPr>
              <a:t>开发文档：尽快完成</a:t>
            </a:r>
            <a:endParaRPr lang="en-US" altLang="zh-CN" sz="1800" b="1" kern="0" cap="all" dirty="0">
              <a:solidFill>
                <a:srgbClr val="003570"/>
              </a:solidFill>
              <a:latin typeface="微软雅黑" panose="020B0503020204020204" pitchFamily="34" charset="-122"/>
              <a:ea typeface="微软雅黑" panose="020B0503020204020204" pitchFamily="34" charset="-122"/>
            </a:endParaRPr>
          </a:p>
          <a:p>
            <a:pPr marL="342900" indent="-342900">
              <a:lnSpc>
                <a:spcPct val="250000"/>
              </a:lnSpc>
              <a:buFont typeface="+mj-lt"/>
              <a:buAutoNum type="arabicPeriod"/>
              <a:defRPr/>
            </a:pPr>
            <a:r>
              <a:rPr lang="zh-CN" altLang="en-US" sz="1800" b="1" kern="0" cap="all" dirty="0">
                <a:solidFill>
                  <a:srgbClr val="003570"/>
                </a:solidFill>
                <a:latin typeface="微软雅黑" panose="020B0503020204020204" pitchFamily="34" charset="-122"/>
                <a:ea typeface="微软雅黑" panose="020B0503020204020204" pitchFamily="34" charset="-122"/>
              </a:rPr>
              <a:t>与船厂软件对接：经常去船厂现场研发</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4049713" y="2747963"/>
            <a:ext cx="1620837" cy="523875"/>
          </a:xfrm>
          <a:prstGeom prst="rect">
            <a:avLst/>
          </a:prstGeom>
          <a:noFill/>
          <a:ln>
            <a:noFill/>
          </a:ln>
        </p:spPr>
        <p:txBody>
          <a:bodyPr wrap="none">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defRPr/>
            </a:pPr>
            <a:r>
              <a:rPr lang="zh-CN" altLang="en-US" b="1" dirty="0">
                <a:solidFill>
                  <a:srgbClr val="014880"/>
                </a:solidFill>
                <a:latin typeface="+mj-ea"/>
                <a:ea typeface="+mj-ea"/>
              </a:rPr>
              <a:t>存在问题</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研究内容及实施情况</a:t>
            </a:r>
          </a:p>
        </p:txBody>
      </p:sp>
      <p:sp>
        <p:nvSpPr>
          <p:cNvPr id="37891" name="矩形 1"/>
          <p:cNvSpPr>
            <a:spLocks noChangeArrowheads="1"/>
          </p:cNvSpPr>
          <p:nvPr/>
        </p:nvSpPr>
        <p:spPr bwMode="auto">
          <a:xfrm>
            <a:off x="193675" y="1014413"/>
            <a:ext cx="3605213" cy="401637"/>
          </a:xfrm>
          <a:prstGeom prst="rect">
            <a:avLst/>
          </a:prstGeom>
          <a:solidFill>
            <a:srgbClr val="003570"/>
          </a:solidFill>
          <a:ln w="28575">
            <a:solidFill>
              <a:srgbClr val="003570"/>
            </a:solidFill>
            <a:round/>
          </a:ln>
        </p:spPr>
        <p:txBody>
          <a:bodyPr lIns="90000" tIns="46800" rIns="90000" bIns="46800" anchor="ctr">
            <a:spAutoFit/>
          </a:bodyPr>
          <a:lstStyle>
            <a:lvl1pPr>
              <a:lnSpc>
                <a:spcPct val="110000"/>
              </a:lnSpc>
              <a:spcBef>
                <a:spcPct val="20000"/>
              </a:spcBef>
              <a:buSzPct val="120000"/>
              <a:buBlip>
                <a:blip r:embed="rId3"/>
              </a:buBlip>
              <a:defRPr sz="2800">
                <a:solidFill>
                  <a:srgbClr val="133984"/>
                </a:solidFill>
                <a:latin typeface="Arial" panose="020B0604020202020204" pitchFamily="34" charset="0"/>
                <a:ea typeface="黑体" panose="02010609060101010101" pitchFamily="49" charset="-122"/>
              </a:defRPr>
            </a:lvl1pPr>
            <a:lvl2pPr marL="91440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322705"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730375"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13868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9588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05308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1028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96748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SzTx/>
              <a:buFontTx/>
              <a:buNone/>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项目实施方案</a:t>
            </a:r>
            <a:endPar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圆角矩形 23"/>
          <p:cNvSpPr/>
          <p:nvPr/>
        </p:nvSpPr>
        <p:spPr>
          <a:xfrm>
            <a:off x="929947" y="1676400"/>
            <a:ext cx="2157730" cy="605790"/>
          </a:xfrm>
          <a:prstGeom prst="roundRect">
            <a:avLst/>
          </a:prstGeom>
          <a:solidFill>
            <a:srgbClr val="FFD4A0"/>
          </a:solidFill>
          <a:ln>
            <a:solidFill>
              <a:srgbClr val="FFD4A0"/>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400" dirty="0">
                <a:solidFill>
                  <a:schemeClr val="tx1"/>
                </a:solidFill>
                <a:latin typeface="微软雅黑" panose="020B0503020204020204" pitchFamily="34" charset="-122"/>
                <a:ea typeface="微软雅黑" panose="020B0503020204020204" pitchFamily="34" charset="-122"/>
              </a:rPr>
              <a:t>元件库建设需求分析</a:t>
            </a:r>
          </a:p>
        </p:txBody>
      </p:sp>
      <p:sp>
        <p:nvSpPr>
          <p:cNvPr id="6" name="圆角矩形 23"/>
          <p:cNvSpPr/>
          <p:nvPr/>
        </p:nvSpPr>
        <p:spPr>
          <a:xfrm>
            <a:off x="4944004" y="1674238"/>
            <a:ext cx="2980796" cy="605790"/>
          </a:xfrm>
          <a:prstGeom prst="roundRect">
            <a:avLst/>
          </a:prstGeom>
          <a:solidFill>
            <a:srgbClr val="FFD4A0"/>
          </a:solidFill>
          <a:ln>
            <a:solidFill>
              <a:srgbClr val="FFD4A0"/>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400" dirty="0">
                <a:solidFill>
                  <a:schemeClr val="tx1"/>
                </a:solidFill>
                <a:latin typeface="微软雅黑" panose="020B0503020204020204" pitchFamily="34" charset="-122"/>
                <a:ea typeface="微软雅黑" panose="020B0503020204020204" pitchFamily="34" charset="-122"/>
              </a:rPr>
              <a:t>元件模型信息定义标准</a:t>
            </a:r>
          </a:p>
        </p:txBody>
      </p:sp>
      <p:sp>
        <p:nvSpPr>
          <p:cNvPr id="12" name="圆角矩形 23"/>
          <p:cNvSpPr/>
          <p:nvPr/>
        </p:nvSpPr>
        <p:spPr>
          <a:xfrm>
            <a:off x="3581400" y="5669280"/>
            <a:ext cx="4191000" cy="688973"/>
          </a:xfrm>
          <a:prstGeom prst="roundRect">
            <a:avLst/>
          </a:prstGeom>
          <a:solidFill>
            <a:srgbClr val="FFD4A0"/>
          </a:solidFill>
          <a:ln>
            <a:solidFill>
              <a:srgbClr val="FFD4A0"/>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400" dirty="0">
                <a:solidFill>
                  <a:schemeClr val="tx1"/>
                </a:solidFill>
                <a:latin typeface="微软雅黑" panose="020B0503020204020204" pitchFamily="34" charset="-122"/>
                <a:ea typeface="微软雅黑" panose="020B0503020204020204" pitchFamily="34" charset="-122"/>
              </a:rPr>
              <a:t>元件库管理系统</a:t>
            </a:r>
          </a:p>
        </p:txBody>
      </p:sp>
      <p:sp>
        <p:nvSpPr>
          <p:cNvPr id="30" name="箭头: 虚尾 38"/>
          <p:cNvSpPr/>
          <p:nvPr/>
        </p:nvSpPr>
        <p:spPr>
          <a:xfrm rot="5400000" flipV="1">
            <a:off x="1527175" y="2759076"/>
            <a:ext cx="941387" cy="398462"/>
          </a:xfrm>
          <a:prstGeom prst="stripedRightArrow">
            <a:avLst/>
          </a:prstGeom>
          <a:solidFill>
            <a:srgbClr val="004F99"/>
          </a:solidFill>
          <a:ln w="57150">
            <a:no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400">
              <a:latin typeface="微软雅黑" panose="020B0503020204020204" pitchFamily="34" charset="-122"/>
              <a:ea typeface="微软雅黑" panose="020B0503020204020204" pitchFamily="34" charset="-122"/>
            </a:endParaRPr>
          </a:p>
        </p:txBody>
      </p:sp>
      <p:grpSp>
        <p:nvGrpSpPr>
          <p:cNvPr id="37902" name="组合 26"/>
          <p:cNvGrpSpPr/>
          <p:nvPr/>
        </p:nvGrpSpPr>
        <p:grpSpPr bwMode="auto">
          <a:xfrm>
            <a:off x="4976813" y="3405189"/>
            <a:ext cx="2893182" cy="1393745"/>
            <a:chOff x="5826125" y="2297248"/>
            <a:chExt cx="2233056" cy="1395022"/>
          </a:xfrm>
        </p:grpSpPr>
        <p:grpSp>
          <p:nvGrpSpPr>
            <p:cNvPr id="37920" name="组合 21"/>
            <p:cNvGrpSpPr/>
            <p:nvPr/>
          </p:nvGrpSpPr>
          <p:grpSpPr bwMode="auto">
            <a:xfrm>
              <a:off x="5826125" y="2297248"/>
              <a:ext cx="2233056" cy="1388746"/>
              <a:chOff x="5826125" y="2297248"/>
              <a:chExt cx="2233056" cy="1388746"/>
            </a:xfrm>
          </p:grpSpPr>
          <p:sp>
            <p:nvSpPr>
              <p:cNvPr id="7" name="圆角矩形 23"/>
              <p:cNvSpPr/>
              <p:nvPr/>
            </p:nvSpPr>
            <p:spPr>
              <a:xfrm>
                <a:off x="5901451" y="2297248"/>
                <a:ext cx="2157730" cy="1388746"/>
              </a:xfrm>
              <a:prstGeom prst="roundRect">
                <a:avLst/>
              </a:prstGeom>
              <a:solidFill>
                <a:srgbClr val="FFD4A0"/>
              </a:solidFill>
              <a:ln>
                <a:solidFill>
                  <a:srgbClr val="FFD4A0"/>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lstStyle/>
              <a:p>
                <a:pPr algn="ctr">
                  <a:defRPr/>
                </a:pPr>
                <a:r>
                  <a:rPr lang="zh-CN" altLang="en-US" sz="1400" dirty="0">
                    <a:solidFill>
                      <a:schemeClr val="tx1"/>
                    </a:solidFill>
                    <a:latin typeface="微软雅黑" panose="020B0503020204020204" pitchFamily="34" charset="-122"/>
                    <a:ea typeface="微软雅黑" panose="020B0503020204020204" pitchFamily="34" charset="-122"/>
                  </a:rPr>
                  <a:t>元件模板编辑软件</a:t>
                </a:r>
              </a:p>
            </p:txBody>
          </p:sp>
          <p:cxnSp>
            <p:nvCxnSpPr>
              <p:cNvPr id="37925" name="直接连接符 14"/>
              <p:cNvCxnSpPr>
                <a:cxnSpLocks noChangeShapeType="1"/>
              </p:cNvCxnSpPr>
              <p:nvPr/>
            </p:nvCxnSpPr>
            <p:spPr bwMode="auto">
              <a:xfrm>
                <a:off x="5826125" y="2965450"/>
                <a:ext cx="2157730" cy="0"/>
              </a:xfrm>
              <a:prstGeom prst="line">
                <a:avLst/>
              </a:prstGeom>
              <a:noFill/>
              <a:ln w="28575" algn="ctr">
                <a:solidFill>
                  <a:srgbClr val="00357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7921" name="文本框 24"/>
            <p:cNvSpPr txBox="1">
              <a:spLocks noChangeArrowheads="1"/>
            </p:cNvSpPr>
            <p:nvPr/>
          </p:nvSpPr>
          <p:spPr bwMode="auto">
            <a:xfrm>
              <a:off x="6002020" y="2996182"/>
              <a:ext cx="1805940" cy="69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3"/>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ts val="2500"/>
                </a:lnSpc>
                <a:spcBef>
                  <a:spcPct val="0"/>
                </a:spcBef>
                <a:buSzTx/>
                <a:buFontTx/>
                <a:buNone/>
              </a:pPr>
              <a:r>
                <a:rPr lang="zh-CN" altLang="en-US" sz="1400" dirty="0">
                  <a:solidFill>
                    <a:schemeClr val="tx1"/>
                  </a:solidFill>
                  <a:latin typeface="微软雅黑" panose="020B0503020204020204" pitchFamily="34" charset="-122"/>
                  <a:ea typeface="微软雅黑" panose="020B0503020204020204" pitchFamily="34" charset="-122"/>
                </a:rPr>
                <a:t>元件参数化建模</a:t>
              </a:r>
              <a:endParaRPr lang="en-US" altLang="zh-CN" sz="1400" dirty="0">
                <a:solidFill>
                  <a:schemeClr val="tx1"/>
                </a:solidFill>
                <a:latin typeface="微软雅黑" panose="020B0503020204020204" pitchFamily="34" charset="-122"/>
                <a:ea typeface="微软雅黑" panose="020B0503020204020204" pitchFamily="34" charset="-122"/>
              </a:endParaRPr>
            </a:p>
            <a:p>
              <a:pPr algn="ctr">
                <a:lnSpc>
                  <a:spcPts val="2500"/>
                </a:lnSpc>
                <a:spcBef>
                  <a:spcPct val="0"/>
                </a:spcBef>
                <a:buSzTx/>
                <a:buFontTx/>
                <a:buNone/>
              </a:pPr>
              <a:r>
                <a:rPr lang="zh-CN" altLang="en-US" sz="1400" dirty="0">
                  <a:solidFill>
                    <a:schemeClr val="tx1"/>
                  </a:solidFill>
                  <a:latin typeface="微软雅黑" panose="020B0503020204020204" pitchFamily="34" charset="-122"/>
                  <a:ea typeface="微软雅黑" panose="020B0503020204020204" pitchFamily="34" charset="-122"/>
                </a:rPr>
                <a:t>基于流程图编程</a:t>
              </a:r>
            </a:p>
          </p:txBody>
        </p:sp>
      </p:grpSp>
      <p:grpSp>
        <p:nvGrpSpPr>
          <p:cNvPr id="37903" name="组合 31"/>
          <p:cNvGrpSpPr/>
          <p:nvPr/>
        </p:nvGrpSpPr>
        <p:grpSpPr bwMode="auto">
          <a:xfrm>
            <a:off x="919163" y="3489324"/>
            <a:ext cx="2172352" cy="1394265"/>
            <a:chOff x="304800" y="3714960"/>
            <a:chExt cx="2172673" cy="1395542"/>
          </a:xfrm>
        </p:grpSpPr>
        <p:grpSp>
          <p:nvGrpSpPr>
            <p:cNvPr id="37911" name="组合 36"/>
            <p:cNvGrpSpPr/>
            <p:nvPr/>
          </p:nvGrpSpPr>
          <p:grpSpPr bwMode="auto">
            <a:xfrm>
              <a:off x="304800" y="3714960"/>
              <a:ext cx="2172673" cy="1395542"/>
              <a:chOff x="5826125" y="2381459"/>
              <a:chExt cx="2172673" cy="1395542"/>
            </a:xfrm>
          </p:grpSpPr>
          <p:grpSp>
            <p:nvGrpSpPr>
              <p:cNvPr id="37914" name="组合 37"/>
              <p:cNvGrpSpPr/>
              <p:nvPr/>
            </p:nvGrpSpPr>
            <p:grpSpPr bwMode="auto">
              <a:xfrm>
                <a:off x="5826125" y="2381459"/>
                <a:ext cx="2157730" cy="1388746"/>
                <a:chOff x="5826125" y="2381459"/>
                <a:chExt cx="2157730" cy="1388746"/>
              </a:xfrm>
            </p:grpSpPr>
            <p:sp>
              <p:nvSpPr>
                <p:cNvPr id="40" name="圆角矩形 23"/>
                <p:cNvSpPr/>
                <p:nvPr/>
              </p:nvSpPr>
              <p:spPr>
                <a:xfrm>
                  <a:off x="5826125" y="2381459"/>
                  <a:ext cx="2157730" cy="1388746"/>
                </a:xfrm>
                <a:prstGeom prst="roundRect">
                  <a:avLst/>
                </a:prstGeom>
                <a:solidFill>
                  <a:srgbClr val="FFD4A0"/>
                </a:solidFill>
                <a:ln>
                  <a:solidFill>
                    <a:srgbClr val="FFD4A0"/>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lstStyle/>
                <a:p>
                  <a:pPr algn="ctr">
                    <a:defRPr/>
                  </a:pPr>
                  <a:r>
                    <a:rPr lang="zh-CN" altLang="en-US" sz="1400" dirty="0">
                      <a:solidFill>
                        <a:schemeClr val="tx1"/>
                      </a:solidFill>
                      <a:latin typeface="微软雅黑" panose="020B0503020204020204" pitchFamily="34" charset="-122"/>
                      <a:ea typeface="微软雅黑" panose="020B0503020204020204" pitchFamily="34" charset="-122"/>
                    </a:rPr>
                    <a:t>元件构建顺序规划</a:t>
                  </a:r>
                </a:p>
              </p:txBody>
            </p:sp>
            <p:cxnSp>
              <p:nvCxnSpPr>
                <p:cNvPr id="37919" name="直接连接符 40"/>
                <p:cNvCxnSpPr>
                  <a:cxnSpLocks noChangeShapeType="1"/>
                </p:cNvCxnSpPr>
                <p:nvPr/>
              </p:nvCxnSpPr>
              <p:spPr bwMode="auto">
                <a:xfrm>
                  <a:off x="5826125" y="2965450"/>
                  <a:ext cx="2157730" cy="0"/>
                </a:xfrm>
                <a:prstGeom prst="line">
                  <a:avLst/>
                </a:prstGeom>
                <a:noFill/>
                <a:ln w="28575" algn="ctr">
                  <a:solidFill>
                    <a:srgbClr val="00357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7915" name="文本框 38"/>
              <p:cNvSpPr txBox="1">
                <a:spLocks noChangeArrowheads="1"/>
              </p:cNvSpPr>
              <p:nvPr/>
            </p:nvSpPr>
            <p:spPr bwMode="auto">
              <a:xfrm>
                <a:off x="6903402" y="3468942"/>
                <a:ext cx="1095396" cy="308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3"/>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lang="zh-CN" altLang="en-US" sz="1400" dirty="0">
                    <a:solidFill>
                      <a:schemeClr val="tx1"/>
                    </a:solidFill>
                    <a:latin typeface="微软雅黑" panose="020B0503020204020204" pitchFamily="34" charset="-122"/>
                    <a:ea typeface="微软雅黑" panose="020B0503020204020204" pitchFamily="34" charset="-122"/>
                  </a:rPr>
                  <a:t>建模逻辑</a:t>
                </a:r>
              </a:p>
            </p:txBody>
          </p:sp>
          <p:sp>
            <p:nvSpPr>
              <p:cNvPr id="28" name="文本框 38"/>
              <p:cNvSpPr txBox="1">
                <a:spLocks noChangeArrowheads="1"/>
              </p:cNvSpPr>
              <p:nvPr/>
            </p:nvSpPr>
            <p:spPr bwMode="auto">
              <a:xfrm>
                <a:off x="6851461" y="3001771"/>
                <a:ext cx="1095396" cy="308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3"/>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SzTx/>
                  <a:buFontTx/>
                  <a:buNone/>
                </a:pPr>
                <a:r>
                  <a:rPr lang="zh-CN" altLang="en-US" sz="1400" dirty="0">
                    <a:solidFill>
                      <a:schemeClr val="tx1"/>
                    </a:solidFill>
                    <a:latin typeface="微软雅黑" panose="020B0503020204020204" pitchFamily="34" charset="-122"/>
                    <a:ea typeface="微软雅黑" panose="020B0503020204020204" pitchFamily="34" charset="-122"/>
                  </a:rPr>
                  <a:t>类型分布</a:t>
                </a:r>
              </a:p>
            </p:txBody>
          </p:sp>
        </p:grpSp>
        <p:sp>
          <p:nvSpPr>
            <p:cNvPr id="37912" name="文本框 41"/>
            <p:cNvSpPr txBox="1">
              <a:spLocks noChangeArrowheads="1"/>
            </p:cNvSpPr>
            <p:nvPr/>
          </p:nvSpPr>
          <p:spPr bwMode="auto">
            <a:xfrm>
              <a:off x="494708" y="4525329"/>
              <a:ext cx="590846" cy="37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3"/>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ts val="2500"/>
                </a:lnSpc>
                <a:spcBef>
                  <a:spcPct val="0"/>
                </a:spcBef>
                <a:buSzTx/>
                <a:buFontTx/>
                <a:buNone/>
              </a:pPr>
              <a:r>
                <a:rPr lang="zh-CN" altLang="en-US" sz="1400">
                  <a:solidFill>
                    <a:schemeClr val="tx1"/>
                  </a:solidFill>
                  <a:latin typeface="微软雅黑" panose="020B0503020204020204" pitchFamily="34" charset="-122"/>
                  <a:ea typeface="微软雅黑" panose="020B0503020204020204" pitchFamily="34" charset="-122"/>
                </a:rPr>
                <a:t>融合</a:t>
              </a:r>
            </a:p>
          </p:txBody>
        </p:sp>
        <p:sp>
          <p:nvSpPr>
            <p:cNvPr id="43" name="左大括号 42"/>
            <p:cNvSpPr/>
            <p:nvPr/>
          </p:nvSpPr>
          <p:spPr>
            <a:xfrm rot="10800000" flipH="1">
              <a:off x="1052622" y="4461770"/>
              <a:ext cx="360416" cy="557723"/>
            </a:xfrm>
            <a:prstGeom prst="leftBrace">
              <a:avLst>
                <a:gd name="adj1" fmla="val 16226"/>
                <a:gd name="adj2" fmla="val 48010"/>
              </a:avLst>
            </a:prstGeom>
            <a:ln>
              <a:solidFill>
                <a:schemeClr val="accent1">
                  <a:lumMod val="50000"/>
                </a:schemeClr>
              </a:solidFill>
            </a:ln>
          </p:spPr>
          <p:style>
            <a:lnRef idx="2">
              <a:schemeClr val="dk1"/>
            </a:lnRef>
            <a:fillRef idx="0">
              <a:schemeClr val="dk1"/>
            </a:fillRef>
            <a:effectRef idx="1">
              <a:schemeClr val="dk1"/>
            </a:effectRef>
            <a:fontRef idx="minor">
              <a:schemeClr val="tx1"/>
            </a:fontRef>
          </p:style>
          <p:txBody>
            <a:bodyPr anchor="ctr"/>
            <a:lstStyle/>
            <a:p>
              <a:pPr algn="ctr">
                <a:defRPr/>
              </a:pPr>
              <a:endParaRPr lang="zh-CN" altLang="en-US" sz="1400">
                <a:latin typeface="微软雅黑" panose="020B0503020204020204" pitchFamily="34" charset="-122"/>
                <a:ea typeface="微软雅黑" panose="020B0503020204020204" pitchFamily="34" charset="-122"/>
              </a:endParaRPr>
            </a:p>
          </p:txBody>
        </p:sp>
      </p:grpSp>
      <p:cxnSp>
        <p:nvCxnSpPr>
          <p:cNvPr id="37904" name="直接连接符 33"/>
          <p:cNvCxnSpPr>
            <a:cxnSpLocks noChangeShapeType="1"/>
            <a:endCxn id="48" idx="1"/>
          </p:cNvCxnSpPr>
          <p:nvPr/>
        </p:nvCxnSpPr>
        <p:spPr bwMode="auto">
          <a:xfrm flipV="1">
            <a:off x="3087688" y="1976438"/>
            <a:ext cx="1410783" cy="3176"/>
          </a:xfrm>
          <a:prstGeom prst="line">
            <a:avLst/>
          </a:prstGeom>
          <a:noFill/>
          <a:ln w="76200" algn="ctr">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箭头: 虚尾 38"/>
          <p:cNvSpPr/>
          <p:nvPr/>
        </p:nvSpPr>
        <p:spPr>
          <a:xfrm rot="5400000" flipV="1">
            <a:off x="6067786" y="2683830"/>
            <a:ext cx="941387" cy="398462"/>
          </a:xfrm>
          <a:prstGeom prst="stripedRightArrow">
            <a:avLst/>
          </a:prstGeom>
          <a:solidFill>
            <a:srgbClr val="004F99"/>
          </a:solidFill>
          <a:ln w="57150">
            <a:no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400">
              <a:latin typeface="微软雅黑" panose="020B0503020204020204" pitchFamily="34" charset="-122"/>
              <a:ea typeface="微软雅黑" panose="020B0503020204020204" pitchFamily="34" charset="-122"/>
            </a:endParaRPr>
          </a:p>
        </p:txBody>
      </p:sp>
      <p:sp>
        <p:nvSpPr>
          <p:cNvPr id="48" name="箭头: 虚尾 38"/>
          <p:cNvSpPr/>
          <p:nvPr/>
        </p:nvSpPr>
        <p:spPr>
          <a:xfrm rot="5400000" flipV="1">
            <a:off x="2706184" y="3569494"/>
            <a:ext cx="3584574" cy="398462"/>
          </a:xfrm>
          <a:prstGeom prst="stripedRightArrow">
            <a:avLst/>
          </a:prstGeom>
          <a:solidFill>
            <a:srgbClr val="004F99"/>
          </a:solidFill>
          <a:ln w="57150">
            <a:no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400">
              <a:latin typeface="微软雅黑" panose="020B0503020204020204" pitchFamily="34" charset="-122"/>
              <a:ea typeface="微软雅黑" panose="020B0503020204020204" pitchFamily="34" charset="-122"/>
            </a:endParaRPr>
          </a:p>
        </p:txBody>
      </p:sp>
      <p:grpSp>
        <p:nvGrpSpPr>
          <p:cNvPr id="37907" name="组合 35"/>
          <p:cNvGrpSpPr/>
          <p:nvPr/>
        </p:nvGrpSpPr>
        <p:grpSpPr bwMode="auto">
          <a:xfrm>
            <a:off x="1941513" y="5145088"/>
            <a:ext cx="1339850" cy="966787"/>
            <a:chOff x="1327216" y="5145663"/>
            <a:chExt cx="2254184" cy="966242"/>
          </a:xfrm>
        </p:grpSpPr>
        <p:sp>
          <p:nvSpPr>
            <p:cNvPr id="35" name="箭头: 直角上 34"/>
            <p:cNvSpPr/>
            <p:nvPr/>
          </p:nvSpPr>
          <p:spPr bwMode="auto">
            <a:xfrm rot="5400000">
              <a:off x="1971186" y="4501692"/>
              <a:ext cx="966242" cy="2254184"/>
            </a:xfrm>
            <a:prstGeom prst="bentUpArrow">
              <a:avLst>
                <a:gd name="adj1" fmla="val 15569"/>
                <a:gd name="adj2" fmla="val 18691"/>
                <a:gd name="adj3" fmla="val 25000"/>
              </a:avLst>
            </a:prstGeom>
            <a:solidFill>
              <a:srgbClr val="004F99"/>
            </a:solidFill>
            <a:ln w="28575" cap="flat" cmpd="sng" algn="ctr">
              <a:solidFill>
                <a:srgbClr val="004F99"/>
              </a:solidFill>
              <a:prstDash val="solid"/>
              <a:round/>
              <a:headEnd type="none" w="med" len="med"/>
              <a:tailEnd type="none" w="med" len="med"/>
            </a:ln>
            <a:effectLst/>
          </p:spPr>
          <p:txBody>
            <a:bodyPr lIns="90000" tIns="46800" rIns="90000" bIns="46800" anchor="ctr">
              <a:spAutoFit/>
            </a:bodyPr>
            <a:lstStyle/>
            <a:p>
              <a:pPr algn="ctr" eaLnBrk="1" hangingPunct="1">
                <a:defRPr/>
              </a:pPr>
              <a:endParaRPr lang="zh-CN" altLang="en-US">
                <a:latin typeface="Arial" panose="020B0604020202020204" pitchFamily="34" charset="0"/>
                <a:ea typeface="黑体" panose="02010609060101010101" pitchFamily="49" charset="-122"/>
              </a:endParaRPr>
            </a:p>
          </p:txBody>
        </p:sp>
        <p:sp>
          <p:nvSpPr>
            <p:cNvPr id="37910" name="文本框 49"/>
            <p:cNvSpPr txBox="1">
              <a:spLocks noChangeArrowheads="1"/>
            </p:cNvSpPr>
            <p:nvPr/>
          </p:nvSpPr>
          <p:spPr bwMode="auto">
            <a:xfrm>
              <a:off x="1566546" y="5429785"/>
              <a:ext cx="1805940" cy="37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3"/>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ts val="2500"/>
                </a:lnSpc>
                <a:spcBef>
                  <a:spcPct val="0"/>
                </a:spcBef>
                <a:buSzTx/>
                <a:buFontTx/>
                <a:buNone/>
              </a:pPr>
              <a:r>
                <a:rPr lang="zh-CN" altLang="en-US" sz="1400">
                  <a:solidFill>
                    <a:schemeClr val="tx1"/>
                  </a:solidFill>
                  <a:latin typeface="微软雅黑" panose="020B0503020204020204" pitchFamily="34" charset="-122"/>
                  <a:ea typeface="微软雅黑" panose="020B0503020204020204" pitchFamily="34" charset="-122"/>
                </a:rPr>
                <a:t>构建顺序</a:t>
              </a:r>
            </a:p>
          </p:txBody>
        </p:sp>
      </p:grpSp>
      <p:sp>
        <p:nvSpPr>
          <p:cNvPr id="54" name="箭头: 虚尾 38"/>
          <p:cNvSpPr/>
          <p:nvPr/>
        </p:nvSpPr>
        <p:spPr>
          <a:xfrm rot="5400000" flipV="1">
            <a:off x="6237764" y="5025712"/>
            <a:ext cx="672149" cy="398462"/>
          </a:xfrm>
          <a:prstGeom prst="stripedRightArrow">
            <a:avLst/>
          </a:prstGeom>
          <a:solidFill>
            <a:srgbClr val="004F99"/>
          </a:solidFill>
          <a:ln w="57150">
            <a:no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noChangeArrowheads="1"/>
          </p:cNvSpPr>
          <p:nvPr>
            <p:ph type="title"/>
          </p:nvPr>
        </p:nvSpPr>
        <p:spPr/>
        <p:txBody>
          <a:bodyPr/>
          <a:lstStyle/>
          <a:p>
            <a:r>
              <a:rPr lang="zh-CN" altLang="en-US"/>
              <a:t>存在问题</a:t>
            </a:r>
          </a:p>
        </p:txBody>
      </p:sp>
      <p:sp>
        <p:nvSpPr>
          <p:cNvPr id="109571" name="文本框 1"/>
          <p:cNvSpPr txBox="1">
            <a:spLocks noChangeArrowheads="1"/>
          </p:cNvSpPr>
          <p:nvPr/>
        </p:nvSpPr>
        <p:spPr bwMode="auto">
          <a:xfrm>
            <a:off x="609600" y="1447800"/>
            <a:ext cx="7696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3"/>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r>
              <a:rPr lang="zh-CN" altLang="en-US" sz="2400" dirty="0">
                <a:solidFill>
                  <a:schemeClr val="tx1"/>
                </a:solidFill>
              </a:rPr>
              <a:t>船厂的实船数据保密，类似的案例没有先例</a:t>
            </a:r>
          </a:p>
        </p:txBody>
      </p:sp>
      <p:sp>
        <p:nvSpPr>
          <p:cNvPr id="4" name="文本框 1"/>
          <p:cNvSpPr txBox="1">
            <a:spLocks noChangeArrowheads="1"/>
          </p:cNvSpPr>
          <p:nvPr/>
        </p:nvSpPr>
        <p:spPr bwMode="auto">
          <a:xfrm>
            <a:off x="609600" y="3813461"/>
            <a:ext cx="7696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3"/>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SzTx/>
              <a:buFontTx/>
              <a:buNone/>
            </a:pPr>
            <a:r>
              <a:rPr lang="zh-CN" altLang="en-US" sz="2000" dirty="0">
                <a:solidFill>
                  <a:srgbClr val="FF0000"/>
                </a:solidFill>
              </a:rPr>
              <a:t>船厂敏感数据经算法处理后，上述算法具有单向性。</a:t>
            </a:r>
          </a:p>
        </p:txBody>
      </p:sp>
      <p:sp>
        <p:nvSpPr>
          <p:cNvPr id="2" name="文本框 1"/>
          <p:cNvSpPr txBox="1"/>
          <p:nvPr/>
        </p:nvSpPr>
        <p:spPr>
          <a:xfrm>
            <a:off x="637032" y="3198167"/>
            <a:ext cx="2843784" cy="461665"/>
          </a:xfrm>
          <a:prstGeom prst="rect">
            <a:avLst/>
          </a:prstGeom>
          <a:noFill/>
        </p:spPr>
        <p:txBody>
          <a:bodyPr wrap="square" rtlCol="0">
            <a:spAutoFit/>
          </a:bodyPr>
          <a:lstStyle/>
          <a:p>
            <a:r>
              <a:rPr lang="zh-CN" altLang="en-US" dirty="0">
                <a:solidFill>
                  <a:srgbClr val="FF0000"/>
                </a:solidFill>
              </a:rPr>
              <a:t>解决问题的策略</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ctrTitle"/>
          </p:nvPr>
        </p:nvSpPr>
        <p:spPr>
          <a:xfrm>
            <a:off x="685800" y="2209800"/>
            <a:ext cx="7772400" cy="1470025"/>
          </a:xfrm>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zh-CN" altLang="en-US" sz="4400" b="0"/>
              <a:t>谢	谢！</a:t>
            </a:r>
          </a:p>
        </p:txBody>
      </p:sp>
    </p:spTree>
  </p:cSld>
  <p:clrMapOvr>
    <a:masterClrMapping/>
  </p:clrMapOvr>
  <p:transition spd="slow" advTm="71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研究内容及实施情况</a:t>
            </a:r>
            <a:endParaRPr lang="zh-CN" altLang="en-US" dirty="0"/>
          </a:p>
        </p:txBody>
      </p:sp>
      <p:sp>
        <p:nvSpPr>
          <p:cNvPr id="41987" name="文本框 2"/>
          <p:cNvSpPr txBox="1">
            <a:spLocks noChangeArrowheads="1"/>
          </p:cNvSpPr>
          <p:nvPr/>
        </p:nvSpPr>
        <p:spPr bwMode="auto">
          <a:xfrm>
            <a:off x="346215" y="1638834"/>
            <a:ext cx="8382000" cy="364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lnSpc>
                <a:spcPct val="110000"/>
              </a:lnSpc>
              <a:spcBef>
                <a:spcPct val="20000"/>
              </a:spcBef>
              <a:buSzPct val="120000"/>
              <a:buBlip>
                <a:blip r:embed="rId3"/>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ts val="2800"/>
              </a:lnSpc>
              <a:spcBef>
                <a:spcPct val="0"/>
              </a:spcBef>
              <a:buSzTx/>
              <a:buFont typeface="Wingdings" panose="05000000000000000000" pitchFamily="2" charset="2"/>
              <a:buChar char="n"/>
            </a:pPr>
            <a:r>
              <a:rPr lang="zh-CN" altLang="en-US" sz="1600" dirty="0">
                <a:solidFill>
                  <a:srgbClr val="003570"/>
                </a:solidFill>
                <a:latin typeface="微软雅黑" panose="020B0503020204020204" pitchFamily="34" charset="-122"/>
                <a:ea typeface="微软雅黑" panose="020B0503020204020204" pitchFamily="34" charset="-122"/>
              </a:rPr>
              <a:t>完成了元件库建设需求分析</a:t>
            </a:r>
            <a:endParaRPr lang="en-US" altLang="zh-CN" sz="1600" dirty="0">
              <a:solidFill>
                <a:srgbClr val="003570"/>
              </a:solidFill>
              <a:latin typeface="微软雅黑" panose="020B0503020204020204" pitchFamily="34" charset="-122"/>
              <a:ea typeface="微软雅黑" panose="020B0503020204020204" pitchFamily="34" charset="-122"/>
            </a:endParaRPr>
          </a:p>
          <a:p>
            <a:pPr algn="just">
              <a:lnSpc>
                <a:spcPts val="2800"/>
              </a:lnSpc>
              <a:spcBef>
                <a:spcPct val="0"/>
              </a:spcBef>
              <a:buSzTx/>
              <a:buFont typeface="Wingdings" panose="05000000000000000000" pitchFamily="2" charset="2"/>
              <a:buChar char="n"/>
            </a:pPr>
            <a:r>
              <a:rPr lang="zh-CN" altLang="en-US" sz="1600" dirty="0">
                <a:solidFill>
                  <a:srgbClr val="003570"/>
                </a:solidFill>
                <a:latin typeface="微软雅黑" panose="020B0503020204020204" pitchFamily="34" charset="-122"/>
                <a:ea typeface="微软雅黑" panose="020B0503020204020204" pitchFamily="34" charset="-122"/>
              </a:rPr>
              <a:t>分析了不同类型元件的</a:t>
            </a:r>
            <a:r>
              <a:rPr lang="en-US" altLang="zh-CN" sz="1600" dirty="0">
                <a:solidFill>
                  <a:srgbClr val="003570"/>
                </a:solidFill>
                <a:latin typeface="微软雅黑" panose="020B0503020204020204" pitchFamily="34" charset="-122"/>
                <a:ea typeface="微软雅黑" panose="020B0503020204020204" pitchFamily="34" charset="-122"/>
              </a:rPr>
              <a:t>ABC</a:t>
            </a:r>
            <a:r>
              <a:rPr lang="zh-CN" altLang="en-US" sz="1600" dirty="0">
                <a:solidFill>
                  <a:srgbClr val="003570"/>
                </a:solidFill>
                <a:latin typeface="微软雅黑" panose="020B0503020204020204" pitchFamily="34" charset="-122"/>
                <a:ea typeface="微软雅黑" panose="020B0503020204020204" pitchFamily="34" charset="-122"/>
              </a:rPr>
              <a:t>分类</a:t>
            </a:r>
            <a:endParaRPr lang="en-US" altLang="zh-CN" sz="1600" dirty="0">
              <a:solidFill>
                <a:srgbClr val="003570"/>
              </a:solidFill>
              <a:latin typeface="微软雅黑" panose="020B0503020204020204" pitchFamily="34" charset="-122"/>
              <a:ea typeface="微软雅黑" panose="020B0503020204020204" pitchFamily="34" charset="-122"/>
            </a:endParaRPr>
          </a:p>
          <a:p>
            <a:pPr algn="just">
              <a:lnSpc>
                <a:spcPts val="2800"/>
              </a:lnSpc>
              <a:spcBef>
                <a:spcPct val="0"/>
              </a:spcBef>
              <a:buSzTx/>
              <a:buFont typeface="Wingdings" panose="05000000000000000000" pitchFamily="2" charset="2"/>
              <a:buChar char="n"/>
            </a:pPr>
            <a:r>
              <a:rPr lang="zh-CN" altLang="en-US" sz="1600" dirty="0">
                <a:solidFill>
                  <a:srgbClr val="003570"/>
                </a:solidFill>
                <a:latin typeface="微软雅黑" panose="020B0503020204020204" pitchFamily="34" charset="-122"/>
                <a:ea typeface="微软雅黑" panose="020B0503020204020204" pitchFamily="34" charset="-122"/>
              </a:rPr>
              <a:t>完成了元件构建的顺序规划</a:t>
            </a:r>
            <a:endParaRPr lang="en-US" altLang="zh-CN" sz="1600" dirty="0">
              <a:solidFill>
                <a:srgbClr val="003570"/>
              </a:solidFill>
              <a:latin typeface="微软雅黑" panose="020B0503020204020204" pitchFamily="34" charset="-122"/>
              <a:ea typeface="微软雅黑" panose="020B0503020204020204" pitchFamily="34" charset="-122"/>
            </a:endParaRPr>
          </a:p>
          <a:p>
            <a:pPr algn="just">
              <a:lnSpc>
                <a:spcPts val="2800"/>
              </a:lnSpc>
              <a:spcBef>
                <a:spcPct val="0"/>
              </a:spcBef>
              <a:buSzTx/>
              <a:buFont typeface="Wingdings" panose="05000000000000000000" pitchFamily="2" charset="2"/>
              <a:buChar char="n"/>
            </a:pPr>
            <a:r>
              <a:rPr lang="zh-CN" altLang="en-US" sz="1600" dirty="0">
                <a:solidFill>
                  <a:srgbClr val="003570"/>
                </a:solidFill>
                <a:latin typeface="微软雅黑" panose="020B0503020204020204" pitchFamily="34" charset="-122"/>
                <a:ea typeface="微软雅黑" panose="020B0503020204020204" pitchFamily="34" charset="-122"/>
              </a:rPr>
              <a:t>提出了信息模型的数据格式定义</a:t>
            </a:r>
            <a:endParaRPr lang="en-US" altLang="zh-CN" sz="1600" dirty="0">
              <a:solidFill>
                <a:srgbClr val="003570"/>
              </a:solidFill>
              <a:latin typeface="微软雅黑" panose="020B0503020204020204" pitchFamily="34" charset="-122"/>
              <a:ea typeface="微软雅黑" panose="020B0503020204020204" pitchFamily="34" charset="-122"/>
            </a:endParaRPr>
          </a:p>
          <a:p>
            <a:pPr algn="just">
              <a:lnSpc>
                <a:spcPts val="2800"/>
              </a:lnSpc>
              <a:spcBef>
                <a:spcPct val="0"/>
              </a:spcBef>
              <a:buSzTx/>
              <a:buFont typeface="Wingdings" panose="05000000000000000000" pitchFamily="2" charset="2"/>
              <a:buChar char="n"/>
            </a:pPr>
            <a:r>
              <a:rPr lang="zh-CN" altLang="en-US" sz="1600" dirty="0">
                <a:solidFill>
                  <a:srgbClr val="003570"/>
                </a:solidFill>
                <a:latin typeface="微软雅黑" panose="020B0503020204020204" pitchFamily="34" charset="-122"/>
                <a:ea typeface="微软雅黑" panose="020B0503020204020204" pitchFamily="34" charset="-122"/>
              </a:rPr>
              <a:t>提出了软件的总体架构</a:t>
            </a:r>
            <a:endParaRPr lang="en-US" altLang="zh-CN" sz="1600" dirty="0">
              <a:solidFill>
                <a:srgbClr val="003570"/>
              </a:solidFill>
              <a:latin typeface="微软雅黑" panose="020B0503020204020204" pitchFamily="34" charset="-122"/>
              <a:ea typeface="微软雅黑" panose="020B0503020204020204" pitchFamily="34" charset="-122"/>
            </a:endParaRPr>
          </a:p>
          <a:p>
            <a:pPr algn="just">
              <a:lnSpc>
                <a:spcPts val="2800"/>
              </a:lnSpc>
              <a:spcBef>
                <a:spcPct val="0"/>
              </a:spcBef>
              <a:buSzTx/>
              <a:buFont typeface="Wingdings" panose="05000000000000000000" pitchFamily="2" charset="2"/>
              <a:buChar char="n"/>
            </a:pPr>
            <a:r>
              <a:rPr lang="zh-CN" altLang="en-US" sz="1600" dirty="0">
                <a:solidFill>
                  <a:srgbClr val="003570"/>
                </a:solidFill>
                <a:latin typeface="微软雅黑" panose="020B0503020204020204" pitchFamily="34" charset="-122"/>
                <a:ea typeface="微软雅黑" panose="020B0503020204020204" pitchFamily="34" charset="-122"/>
              </a:rPr>
              <a:t>完成了参数化模板编辑器（包括</a:t>
            </a:r>
            <a:r>
              <a:rPr lang="en-US" altLang="zh-CN" sz="1600" dirty="0">
                <a:solidFill>
                  <a:srgbClr val="003570"/>
                </a:solidFill>
                <a:latin typeface="微软雅黑" panose="020B0503020204020204" pitchFamily="34" charset="-122"/>
                <a:ea typeface="微软雅黑" panose="020B0503020204020204" pitchFamily="34" charset="-122"/>
              </a:rPr>
              <a:t>GHX</a:t>
            </a:r>
            <a:r>
              <a:rPr lang="zh-CN" altLang="en-US" sz="1600" dirty="0">
                <a:solidFill>
                  <a:srgbClr val="003570"/>
                </a:solidFill>
                <a:latin typeface="微软雅黑" panose="020B0503020204020204" pitchFamily="34" charset="-122"/>
                <a:ea typeface="微软雅黑" panose="020B0503020204020204" pitchFamily="34" charset="-122"/>
              </a:rPr>
              <a:t>和</a:t>
            </a:r>
            <a:r>
              <a:rPr lang="en-US" altLang="zh-CN" sz="1600" dirty="0">
                <a:solidFill>
                  <a:srgbClr val="003570"/>
                </a:solidFill>
                <a:latin typeface="微软雅黑" panose="020B0503020204020204" pitchFamily="34" charset="-122"/>
                <a:ea typeface="微软雅黑" panose="020B0503020204020204" pitchFamily="34" charset="-122"/>
              </a:rPr>
              <a:t>TMP</a:t>
            </a:r>
            <a:r>
              <a:rPr lang="zh-CN" altLang="en-US" sz="1600" dirty="0">
                <a:solidFill>
                  <a:srgbClr val="003570"/>
                </a:solidFill>
                <a:latin typeface="微软雅黑" panose="020B0503020204020204" pitchFamily="34" charset="-122"/>
                <a:ea typeface="微软雅黑" panose="020B0503020204020204" pitchFamily="34" charset="-122"/>
              </a:rPr>
              <a:t>文件的解析器）</a:t>
            </a:r>
            <a:endParaRPr lang="en-US" altLang="zh-CN" sz="1600" dirty="0">
              <a:solidFill>
                <a:srgbClr val="003570"/>
              </a:solidFill>
              <a:latin typeface="微软雅黑" panose="020B0503020204020204" pitchFamily="34" charset="-122"/>
              <a:ea typeface="微软雅黑" panose="020B0503020204020204" pitchFamily="34" charset="-122"/>
            </a:endParaRPr>
          </a:p>
          <a:p>
            <a:pPr algn="just">
              <a:lnSpc>
                <a:spcPts val="2800"/>
              </a:lnSpc>
              <a:spcBef>
                <a:spcPct val="0"/>
              </a:spcBef>
              <a:buSzTx/>
              <a:buFont typeface="Wingdings" panose="05000000000000000000" pitchFamily="2" charset="2"/>
              <a:buChar char="n"/>
            </a:pPr>
            <a:r>
              <a:rPr lang="zh-CN" altLang="en-US" sz="1600" dirty="0">
                <a:solidFill>
                  <a:srgbClr val="003570"/>
                </a:solidFill>
                <a:latin typeface="微软雅黑" panose="020B0503020204020204" pitchFamily="34" charset="-122"/>
                <a:ea typeface="微软雅黑" panose="020B0503020204020204" pitchFamily="34" charset="-122"/>
              </a:rPr>
              <a:t>完成了元件库管理系统（包括</a:t>
            </a:r>
            <a:r>
              <a:rPr lang="en-US" altLang="zh-CN" sz="1600" dirty="0">
                <a:solidFill>
                  <a:srgbClr val="003570"/>
                </a:solidFill>
                <a:latin typeface="微软雅黑" panose="020B0503020204020204" pitchFamily="34" charset="-122"/>
                <a:ea typeface="微软雅黑" panose="020B0503020204020204" pitchFamily="34" charset="-122"/>
              </a:rPr>
              <a:t>SIM</a:t>
            </a:r>
            <a:r>
              <a:rPr lang="zh-CN" altLang="en-US" sz="1600" dirty="0">
                <a:solidFill>
                  <a:srgbClr val="003570"/>
                </a:solidFill>
                <a:latin typeface="微软雅黑" panose="020B0503020204020204" pitchFamily="34" charset="-122"/>
                <a:ea typeface="微软雅黑" panose="020B0503020204020204" pitchFamily="34" charset="-122"/>
              </a:rPr>
              <a:t>文件的解析器）</a:t>
            </a:r>
            <a:endParaRPr lang="en-US" altLang="zh-CN" sz="1600" dirty="0">
              <a:solidFill>
                <a:srgbClr val="003570"/>
              </a:solidFill>
              <a:latin typeface="微软雅黑" panose="020B0503020204020204" pitchFamily="34" charset="-122"/>
              <a:ea typeface="微软雅黑" panose="020B0503020204020204" pitchFamily="34" charset="-122"/>
            </a:endParaRPr>
          </a:p>
          <a:p>
            <a:pPr algn="just">
              <a:lnSpc>
                <a:spcPts val="2800"/>
              </a:lnSpc>
              <a:spcBef>
                <a:spcPct val="0"/>
              </a:spcBef>
              <a:buSzTx/>
              <a:buFont typeface="Wingdings" panose="05000000000000000000" pitchFamily="2" charset="2"/>
              <a:buChar char="n"/>
            </a:pPr>
            <a:r>
              <a:rPr lang="zh-CN" altLang="en-US" sz="1600" dirty="0">
                <a:solidFill>
                  <a:srgbClr val="003570"/>
                </a:solidFill>
                <a:latin typeface="微软雅黑" panose="020B0503020204020204" pitchFamily="34" charset="-122"/>
                <a:ea typeface="微软雅黑" panose="020B0503020204020204" pitchFamily="34" charset="-122"/>
              </a:rPr>
              <a:t>提出了与外高桥船厂现有系统对接的方案</a:t>
            </a:r>
            <a:endParaRPr lang="en-US" altLang="zh-CN" sz="1600" dirty="0">
              <a:solidFill>
                <a:srgbClr val="003570"/>
              </a:solidFill>
              <a:latin typeface="微软雅黑" panose="020B0503020204020204" pitchFamily="34" charset="-122"/>
              <a:ea typeface="微软雅黑" panose="020B0503020204020204" pitchFamily="34" charset="-122"/>
            </a:endParaRPr>
          </a:p>
          <a:p>
            <a:pPr algn="just">
              <a:lnSpc>
                <a:spcPts val="2800"/>
              </a:lnSpc>
              <a:spcBef>
                <a:spcPct val="0"/>
              </a:spcBef>
              <a:buSzTx/>
              <a:buFont typeface="Wingdings" panose="05000000000000000000" pitchFamily="2" charset="2"/>
              <a:buChar char="n"/>
            </a:pPr>
            <a:r>
              <a:rPr lang="zh-CN" altLang="en-US" sz="1600" dirty="0">
                <a:solidFill>
                  <a:srgbClr val="003570"/>
                </a:solidFill>
                <a:latin typeface="微软雅黑" panose="020B0503020204020204" pitchFamily="34" charset="-122"/>
                <a:ea typeface="微软雅黑" panose="020B0503020204020204" pitchFamily="34" charset="-122"/>
              </a:rPr>
              <a:t>编写了部分系统开发的文档</a:t>
            </a:r>
            <a:endParaRPr lang="en-US" altLang="zh-CN" sz="1600" dirty="0">
              <a:solidFill>
                <a:srgbClr val="003570"/>
              </a:solidFill>
              <a:latin typeface="微软雅黑" panose="020B0503020204020204" pitchFamily="34" charset="-122"/>
              <a:ea typeface="微软雅黑" panose="020B0503020204020204" pitchFamily="34" charset="-122"/>
            </a:endParaRPr>
          </a:p>
          <a:p>
            <a:pPr algn="just">
              <a:lnSpc>
                <a:spcPts val="2800"/>
              </a:lnSpc>
              <a:spcBef>
                <a:spcPct val="0"/>
              </a:spcBef>
              <a:buSzTx/>
              <a:buFont typeface="Wingdings" panose="05000000000000000000" pitchFamily="2" charset="2"/>
              <a:buChar char="n"/>
            </a:pPr>
            <a:r>
              <a:rPr lang="zh-CN" altLang="en-US" sz="1600" dirty="0">
                <a:solidFill>
                  <a:srgbClr val="003570"/>
                </a:solidFill>
                <a:latin typeface="微软雅黑" panose="020B0503020204020204" pitchFamily="34" charset="-122"/>
                <a:ea typeface="微软雅黑" panose="020B0503020204020204" pitchFamily="34" charset="-122"/>
              </a:rPr>
              <a:t>网络收集了</a:t>
            </a:r>
            <a:r>
              <a:rPr lang="en-US" altLang="zh-CN" sz="1600" dirty="0">
                <a:solidFill>
                  <a:srgbClr val="003570"/>
                </a:solidFill>
                <a:latin typeface="微软雅黑" panose="020B0503020204020204" pitchFamily="34" charset="-122"/>
                <a:ea typeface="微软雅黑" panose="020B0503020204020204" pitchFamily="34" charset="-122"/>
              </a:rPr>
              <a:t>40+</a:t>
            </a:r>
            <a:r>
              <a:rPr lang="zh-CN" altLang="en-US" sz="1600" dirty="0">
                <a:solidFill>
                  <a:srgbClr val="003570"/>
                </a:solidFill>
                <a:latin typeface="微软雅黑" panose="020B0503020204020204" pitchFamily="34" charset="-122"/>
                <a:ea typeface="微软雅黑" panose="020B0503020204020204" pitchFamily="34" charset="-122"/>
              </a:rPr>
              <a:t>管系元件的模板，及</a:t>
            </a:r>
            <a:r>
              <a:rPr lang="en-US" altLang="zh-CN" sz="1600" dirty="0">
                <a:solidFill>
                  <a:srgbClr val="003570"/>
                </a:solidFill>
                <a:latin typeface="微软雅黑" panose="020B0503020204020204" pitchFamily="34" charset="-122"/>
                <a:ea typeface="微软雅黑" panose="020B0503020204020204" pitchFamily="34" charset="-122"/>
              </a:rPr>
              <a:t>1500+</a:t>
            </a:r>
            <a:r>
              <a:rPr lang="zh-CN" altLang="en-US" sz="1600" dirty="0">
                <a:solidFill>
                  <a:srgbClr val="003570"/>
                </a:solidFill>
                <a:latin typeface="微软雅黑" panose="020B0503020204020204" pitchFamily="34" charset="-122"/>
                <a:ea typeface="微软雅黑" panose="020B0503020204020204" pitchFamily="34" charset="-122"/>
              </a:rPr>
              <a:t>元件图形参数数据；</a:t>
            </a:r>
            <a:endParaRPr lang="en-US" altLang="zh-CN" sz="1600" dirty="0">
              <a:solidFill>
                <a:srgbClr val="003570"/>
              </a:solidFill>
              <a:latin typeface="微软雅黑" panose="020B0503020204020204" pitchFamily="34" charset="-122"/>
              <a:ea typeface="微软雅黑" panose="020B0503020204020204" pitchFamily="34" charset="-122"/>
            </a:endParaRPr>
          </a:p>
        </p:txBody>
      </p:sp>
      <p:sp>
        <p:nvSpPr>
          <p:cNvPr id="41988" name="矩形 1"/>
          <p:cNvSpPr>
            <a:spLocks noChangeArrowheads="1"/>
          </p:cNvSpPr>
          <p:nvPr/>
        </p:nvSpPr>
        <p:spPr bwMode="auto">
          <a:xfrm>
            <a:off x="198438" y="1027113"/>
            <a:ext cx="3605212" cy="401637"/>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3"/>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SzTx/>
              <a:buFontTx/>
              <a:buNone/>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实施情况</a:t>
            </a:r>
            <a:endPar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研究内容及实施情况</a:t>
            </a:r>
            <a:endParaRPr lang="zh-CN" altLang="en-US" dirty="0"/>
          </a:p>
        </p:txBody>
      </p:sp>
      <p:sp>
        <p:nvSpPr>
          <p:cNvPr id="3" name="文本框 2"/>
          <p:cNvSpPr txBox="1"/>
          <p:nvPr/>
        </p:nvSpPr>
        <p:spPr>
          <a:xfrm>
            <a:off x="321869" y="2912622"/>
            <a:ext cx="4038600" cy="869533"/>
          </a:xfrm>
          <a:prstGeom prst="rect">
            <a:avLst/>
          </a:prstGeom>
          <a:solidFill>
            <a:schemeClr val="accent2">
              <a:lumMod val="20000"/>
              <a:lumOff val="80000"/>
            </a:schemeClr>
          </a:solidFill>
        </p:spPr>
        <p:txBody>
          <a:bodyPr wrap="square" rtlCol="0">
            <a:spAutoFit/>
          </a:bodyPr>
          <a:lstStyle>
            <a:defPPr>
              <a:defRPr lang="zh-CN"/>
            </a:defPPr>
            <a:lvl1pPr>
              <a:defRPr sz="1800" kern="0">
                <a:solidFill>
                  <a:srgbClr val="000000"/>
                </a:solidFill>
                <a:effectLst/>
                <a:ea typeface="仿宋" panose="02010609060101010101" pitchFamily="49" charset="-122"/>
                <a:cs typeface="Times New Roman" panose="02020603050405020304" pitchFamily="18" charset="0"/>
              </a:defRPr>
            </a:lvl1pPr>
          </a:lstStyle>
          <a:p>
            <a:pPr>
              <a:lnSpc>
                <a:spcPct val="150000"/>
              </a:lnSpc>
            </a:pPr>
            <a:r>
              <a:rPr lang="zh-CN" altLang="en-US" dirty="0"/>
              <a:t>目前船厂的元件库与</a:t>
            </a:r>
            <a:r>
              <a:rPr lang="en-US" altLang="zh-CN" dirty="0"/>
              <a:t>Smart3D</a:t>
            </a:r>
            <a:r>
              <a:rPr lang="zh-CN" altLang="en-US" dirty="0"/>
              <a:t>耦合绑定在一起，无法移植到其他设计平台</a:t>
            </a:r>
          </a:p>
        </p:txBody>
      </p:sp>
      <p:sp>
        <p:nvSpPr>
          <p:cNvPr id="7" name="文本框 6"/>
          <p:cNvSpPr txBox="1"/>
          <p:nvPr/>
        </p:nvSpPr>
        <p:spPr>
          <a:xfrm>
            <a:off x="304800" y="1799352"/>
            <a:ext cx="4038600" cy="869533"/>
          </a:xfrm>
          <a:prstGeom prst="rect">
            <a:avLst/>
          </a:prstGeom>
          <a:solidFill>
            <a:schemeClr val="accent2">
              <a:lumMod val="20000"/>
              <a:lumOff val="80000"/>
            </a:schemeClr>
          </a:solidFill>
        </p:spPr>
        <p:txBody>
          <a:bodyPr wrap="square" rtlCol="0">
            <a:spAutoFit/>
          </a:bodyPr>
          <a:lstStyle/>
          <a:p>
            <a:pPr>
              <a:lnSpc>
                <a:spcPct val="150000"/>
              </a:lnSpc>
            </a:pPr>
            <a:r>
              <a:rPr lang="zh-CN" altLang="en-US" sz="1800" kern="0" dirty="0">
                <a:solidFill>
                  <a:srgbClr val="000000"/>
                </a:solidFill>
                <a:effectLst/>
                <a:ea typeface="仿宋" panose="02010609060101010101" pitchFamily="49" charset="-122"/>
                <a:cs typeface="Times New Roman" panose="02020603050405020304" pitchFamily="18" charset="0"/>
              </a:rPr>
              <a:t>豪华邮轮本身的技术复杂性决定了其元件数量众多，超过</a:t>
            </a:r>
            <a:r>
              <a:rPr lang="en-US" altLang="zh-CN" sz="1800" kern="0" dirty="0">
                <a:solidFill>
                  <a:srgbClr val="000000"/>
                </a:solidFill>
                <a:effectLst/>
                <a:ea typeface="仿宋" panose="02010609060101010101" pitchFamily="49" charset="-122"/>
                <a:cs typeface="Times New Roman" panose="02020603050405020304" pitchFamily="18" charset="0"/>
              </a:rPr>
              <a:t>4.5</a:t>
            </a:r>
            <a:r>
              <a:rPr lang="zh-CN" altLang="en-US" sz="1800" kern="0" dirty="0">
                <a:solidFill>
                  <a:srgbClr val="000000"/>
                </a:solidFill>
                <a:effectLst/>
                <a:ea typeface="仿宋" panose="02010609060101010101" pitchFamily="49" charset="-122"/>
                <a:cs typeface="Times New Roman" panose="02020603050405020304" pitchFamily="18" charset="0"/>
              </a:rPr>
              <a:t>万</a:t>
            </a:r>
            <a:r>
              <a:rPr lang="zh-CN" altLang="en-US" sz="1800" kern="0" dirty="0">
                <a:solidFill>
                  <a:srgbClr val="000000"/>
                </a:solidFill>
                <a:ea typeface="仿宋" panose="02010609060101010101" pitchFamily="49" charset="-122"/>
                <a:cs typeface="Times New Roman" panose="02020603050405020304" pitchFamily="18" charset="0"/>
              </a:rPr>
              <a:t>个元件</a:t>
            </a:r>
            <a:r>
              <a:rPr lang="zh-CN" altLang="zh-CN" sz="1800" kern="0" dirty="0">
                <a:solidFill>
                  <a:srgbClr val="000000"/>
                </a:solidFill>
                <a:effectLst/>
                <a:ea typeface="仿宋" panose="02010609060101010101" pitchFamily="49" charset="-122"/>
                <a:cs typeface="Times New Roman" panose="02020603050405020304" pitchFamily="18" charset="0"/>
              </a:rPr>
              <a:t>。</a:t>
            </a:r>
            <a:endParaRPr lang="zh-CN" altLang="en-US" dirty="0"/>
          </a:p>
        </p:txBody>
      </p:sp>
      <p:sp>
        <p:nvSpPr>
          <p:cNvPr id="8" name="文本框 7"/>
          <p:cNvSpPr txBox="1"/>
          <p:nvPr/>
        </p:nvSpPr>
        <p:spPr>
          <a:xfrm>
            <a:off x="321869" y="4050810"/>
            <a:ext cx="4038600" cy="869533"/>
          </a:xfrm>
          <a:prstGeom prst="rect">
            <a:avLst/>
          </a:prstGeom>
          <a:solidFill>
            <a:schemeClr val="accent2">
              <a:lumMod val="20000"/>
              <a:lumOff val="80000"/>
            </a:schemeClr>
          </a:solidFill>
        </p:spPr>
        <p:txBody>
          <a:bodyPr wrap="square" rtlCol="0">
            <a:spAutoFit/>
          </a:bodyPr>
          <a:lstStyle>
            <a:defPPr>
              <a:defRPr lang="zh-CN"/>
            </a:defPPr>
            <a:lvl1pPr>
              <a:defRPr sz="1800" kern="0">
                <a:solidFill>
                  <a:srgbClr val="000000"/>
                </a:solidFill>
                <a:effectLst/>
                <a:ea typeface="仿宋" panose="02010609060101010101" pitchFamily="49" charset="-122"/>
                <a:cs typeface="Times New Roman" panose="02020603050405020304" pitchFamily="18" charset="0"/>
              </a:defRPr>
            </a:lvl1pPr>
          </a:lstStyle>
          <a:p>
            <a:pPr>
              <a:lnSpc>
                <a:spcPct val="150000"/>
              </a:lnSpc>
            </a:pPr>
            <a:r>
              <a:rPr lang="zh-CN" altLang="en-US" dirty="0"/>
              <a:t>建库人才缺乏：懂编程的不懂业务，懂业务的不熟悉编程</a:t>
            </a:r>
          </a:p>
        </p:txBody>
      </p:sp>
      <p:sp>
        <p:nvSpPr>
          <p:cNvPr id="4" name="文本框 3"/>
          <p:cNvSpPr txBox="1"/>
          <p:nvPr/>
        </p:nvSpPr>
        <p:spPr>
          <a:xfrm>
            <a:off x="4953000" y="1799351"/>
            <a:ext cx="3855717" cy="869533"/>
          </a:xfrm>
          <a:prstGeom prst="rect">
            <a:avLst/>
          </a:prstGeom>
          <a:solidFill>
            <a:srgbClr val="FFC000"/>
          </a:solidFill>
        </p:spPr>
        <p:txBody>
          <a:bodyPr wrap="square" rtlCol="0" anchor="ctr" anchorCtr="0">
            <a:noAutofit/>
          </a:bodyPr>
          <a:lstStyle>
            <a:defPPr>
              <a:defRPr lang="zh-CN"/>
            </a:defPPr>
            <a:lvl1pPr>
              <a:defRPr sz="1800" kern="0">
                <a:solidFill>
                  <a:srgbClr val="000000"/>
                </a:solidFill>
                <a:effectLst/>
                <a:ea typeface="仿宋" panose="02010609060101010101" pitchFamily="49" charset="-122"/>
                <a:cs typeface="Times New Roman" panose="02020603050405020304" pitchFamily="18" charset="0"/>
              </a:defRPr>
            </a:lvl1pPr>
          </a:lstStyle>
          <a:p>
            <a:pPr>
              <a:lnSpc>
                <a:spcPct val="150000"/>
              </a:lnSpc>
            </a:pPr>
            <a:r>
              <a:rPr lang="zh-CN" altLang="en-US" sz="1600" dirty="0"/>
              <a:t>元件库是邮轮协同设计平台的一个基础库，设计在元件库的基础上展开</a:t>
            </a:r>
          </a:p>
        </p:txBody>
      </p:sp>
      <p:sp>
        <p:nvSpPr>
          <p:cNvPr id="11" name="文本框 10"/>
          <p:cNvSpPr txBox="1"/>
          <p:nvPr/>
        </p:nvSpPr>
        <p:spPr>
          <a:xfrm>
            <a:off x="4966414" y="2912622"/>
            <a:ext cx="3855717" cy="869533"/>
          </a:xfrm>
          <a:prstGeom prst="rect">
            <a:avLst/>
          </a:prstGeom>
          <a:solidFill>
            <a:srgbClr val="FFC000"/>
          </a:solidFill>
        </p:spPr>
        <p:txBody>
          <a:bodyPr wrap="square" rtlCol="0" anchor="ctr" anchorCtr="0">
            <a:noAutofit/>
          </a:bodyPr>
          <a:lstStyle>
            <a:defPPr>
              <a:defRPr lang="zh-CN"/>
            </a:defPPr>
            <a:lvl1pPr>
              <a:defRPr sz="1800" kern="0">
                <a:solidFill>
                  <a:srgbClr val="000000"/>
                </a:solidFill>
                <a:effectLst/>
                <a:ea typeface="仿宋" panose="02010609060101010101" pitchFamily="49" charset="-122"/>
                <a:cs typeface="Times New Roman" panose="02020603050405020304" pitchFamily="18" charset="0"/>
              </a:defRPr>
            </a:lvl1pPr>
          </a:lstStyle>
          <a:p>
            <a:pPr>
              <a:lnSpc>
                <a:spcPct val="150000"/>
              </a:lnSpc>
            </a:pPr>
            <a:r>
              <a:rPr lang="zh-CN" altLang="en-US" sz="1600" dirty="0"/>
              <a:t>建设跨设计平台的元件库是船舶设计领域的迫切需求</a:t>
            </a:r>
          </a:p>
        </p:txBody>
      </p:sp>
      <p:sp>
        <p:nvSpPr>
          <p:cNvPr id="13" name="文本框 12">
            <a:extLst>
              <a:ext uri="{FF2B5EF4-FFF2-40B4-BE49-F238E27FC236}">
                <a16:creationId xmlns:a16="http://schemas.microsoft.com/office/drawing/2014/main" id="{4758D1CA-B67E-4D01-B041-82873927A062}"/>
              </a:ext>
            </a:extLst>
          </p:cNvPr>
          <p:cNvSpPr txBox="1"/>
          <p:nvPr/>
        </p:nvSpPr>
        <p:spPr>
          <a:xfrm>
            <a:off x="4977993" y="4050810"/>
            <a:ext cx="3861207" cy="869533"/>
          </a:xfrm>
          <a:prstGeom prst="rect">
            <a:avLst/>
          </a:prstGeom>
          <a:solidFill>
            <a:srgbClr val="FFC000"/>
          </a:solidFill>
        </p:spPr>
        <p:txBody>
          <a:bodyPr wrap="square" rtlCol="0" anchor="ctr" anchorCtr="0">
            <a:noAutofit/>
          </a:bodyPr>
          <a:lstStyle>
            <a:defPPr>
              <a:defRPr lang="zh-CN"/>
            </a:defPPr>
            <a:lvl1pPr>
              <a:defRPr sz="1800" kern="0">
                <a:solidFill>
                  <a:srgbClr val="000000"/>
                </a:solidFill>
                <a:effectLst/>
                <a:ea typeface="仿宋" panose="02010609060101010101" pitchFamily="49" charset="-122"/>
                <a:cs typeface="Times New Roman" panose="02020603050405020304" pitchFamily="18" charset="0"/>
              </a:defRPr>
            </a:lvl1pPr>
          </a:lstStyle>
          <a:p>
            <a:pPr>
              <a:lnSpc>
                <a:spcPct val="150000"/>
              </a:lnSpc>
            </a:pPr>
            <a:r>
              <a:rPr lang="zh-CN" altLang="en-US" sz="1600" dirty="0"/>
              <a:t>改进建库的工具软件</a:t>
            </a:r>
          </a:p>
        </p:txBody>
      </p:sp>
      <p:sp>
        <p:nvSpPr>
          <p:cNvPr id="14" name="箭头: 右 13">
            <a:extLst>
              <a:ext uri="{FF2B5EF4-FFF2-40B4-BE49-F238E27FC236}">
                <a16:creationId xmlns:a16="http://schemas.microsoft.com/office/drawing/2014/main" id="{29918607-02DB-47ED-A880-C17E5AEA288C}"/>
              </a:ext>
            </a:extLst>
          </p:cNvPr>
          <p:cNvSpPr/>
          <p:nvPr/>
        </p:nvSpPr>
        <p:spPr bwMode="auto">
          <a:xfrm>
            <a:off x="4380891" y="4161555"/>
            <a:ext cx="585523" cy="609733"/>
          </a:xfrm>
          <a:prstGeom prst="rightArrow">
            <a:avLst/>
          </a:pr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spAutoFit/>
          </a:bodyPr>
          <a:lstStyle/>
          <a:p>
            <a:pPr algn="ctr" eaLnBrk="1" hangingPunct="1">
              <a:lnSpc>
                <a:spcPct val="150000"/>
              </a:lnSpc>
            </a:pPr>
            <a:endParaRPr lang="zh-CN" altLang="en-US" sz="1050"/>
          </a:p>
        </p:txBody>
      </p:sp>
      <p:sp>
        <p:nvSpPr>
          <p:cNvPr id="15" name="箭头: 右 14">
            <a:extLst>
              <a:ext uri="{FF2B5EF4-FFF2-40B4-BE49-F238E27FC236}">
                <a16:creationId xmlns:a16="http://schemas.microsoft.com/office/drawing/2014/main" id="{CB673AA6-7163-44DB-ACD3-F132844EBE07}"/>
              </a:ext>
            </a:extLst>
          </p:cNvPr>
          <p:cNvSpPr/>
          <p:nvPr/>
        </p:nvSpPr>
        <p:spPr bwMode="auto">
          <a:xfrm>
            <a:off x="4372661" y="3078412"/>
            <a:ext cx="580339" cy="609733"/>
          </a:xfrm>
          <a:prstGeom prst="rightArrow">
            <a:avLst/>
          </a:pr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spAutoFit/>
          </a:bodyPr>
          <a:lstStyle/>
          <a:p>
            <a:pPr algn="ctr" eaLnBrk="1" hangingPunct="1">
              <a:lnSpc>
                <a:spcPct val="150000"/>
              </a:lnSpc>
            </a:pPr>
            <a:endParaRPr lang="zh-CN" altLang="en-US" sz="1050" dirty="0"/>
          </a:p>
        </p:txBody>
      </p:sp>
      <p:sp>
        <p:nvSpPr>
          <p:cNvPr id="16" name="箭头: 右 15">
            <a:extLst>
              <a:ext uri="{FF2B5EF4-FFF2-40B4-BE49-F238E27FC236}">
                <a16:creationId xmlns:a16="http://schemas.microsoft.com/office/drawing/2014/main" id="{D8413800-1911-461A-9BD1-9AF0E448D901}"/>
              </a:ext>
            </a:extLst>
          </p:cNvPr>
          <p:cNvSpPr/>
          <p:nvPr/>
        </p:nvSpPr>
        <p:spPr bwMode="auto">
          <a:xfrm>
            <a:off x="4380890" y="1919188"/>
            <a:ext cx="597103" cy="629858"/>
          </a:xfrm>
          <a:prstGeom prst="rightArrow">
            <a:avLst/>
          </a:pr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spAutoFit/>
          </a:bodyPr>
          <a:lstStyle/>
          <a:p>
            <a:pPr marL="0" marR="0" indent="0" algn="ctr" defTabSz="914400" rtl="0" eaLnBrk="1" fontAlgn="base" latinLnBrk="0" hangingPunct="1">
              <a:lnSpc>
                <a:spcPct val="150000"/>
              </a:lnSpc>
              <a:spcBef>
                <a:spcPct val="0"/>
              </a:spcBef>
              <a:spcAft>
                <a:spcPct val="0"/>
              </a:spcAft>
              <a:buClrTx/>
              <a:buSzTx/>
              <a:buFontTx/>
              <a:buNone/>
            </a:pPr>
            <a:endParaRPr kumimoji="0" lang="zh-CN" altLang="en-US" sz="105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p:txBody>
      </p:sp>
      <p:sp>
        <p:nvSpPr>
          <p:cNvPr id="17" name="文本框 16">
            <a:extLst>
              <a:ext uri="{FF2B5EF4-FFF2-40B4-BE49-F238E27FC236}">
                <a16:creationId xmlns:a16="http://schemas.microsoft.com/office/drawing/2014/main" id="{023ED072-3F9C-4F0B-882F-DF53BCDB1140}"/>
              </a:ext>
            </a:extLst>
          </p:cNvPr>
          <p:cNvSpPr txBox="1"/>
          <p:nvPr/>
        </p:nvSpPr>
        <p:spPr>
          <a:xfrm>
            <a:off x="304800" y="5271796"/>
            <a:ext cx="4038600" cy="1152495"/>
          </a:xfrm>
          <a:prstGeom prst="rect">
            <a:avLst/>
          </a:prstGeom>
          <a:solidFill>
            <a:schemeClr val="accent2">
              <a:lumMod val="20000"/>
              <a:lumOff val="80000"/>
            </a:schemeClr>
          </a:solidFill>
        </p:spPr>
        <p:txBody>
          <a:bodyPr wrap="square" rtlCol="0">
            <a:spAutoFit/>
          </a:bodyPr>
          <a:lstStyle>
            <a:defPPr>
              <a:defRPr lang="zh-CN"/>
            </a:defPPr>
            <a:lvl1pPr>
              <a:defRPr sz="1800" kern="0">
                <a:solidFill>
                  <a:srgbClr val="000000"/>
                </a:solidFill>
                <a:effectLst/>
                <a:ea typeface="仿宋" panose="02010609060101010101" pitchFamily="49" charset="-122"/>
                <a:cs typeface="Times New Roman" panose="02020603050405020304" pitchFamily="18" charset="0"/>
              </a:defRPr>
            </a:lvl1pPr>
          </a:lstStyle>
          <a:p>
            <a:pPr>
              <a:lnSpc>
                <a:spcPct val="150000"/>
              </a:lnSpc>
            </a:pPr>
            <a:r>
              <a:rPr lang="zh-CN" altLang="en-US" sz="1600" b="1" dirty="0">
                <a:solidFill>
                  <a:srgbClr val="FF0000"/>
                </a:solidFill>
              </a:rPr>
              <a:t>目前船厂采用的</a:t>
            </a:r>
            <a:r>
              <a:rPr lang="en-US" altLang="zh-CN" sz="1600" b="1" dirty="0">
                <a:solidFill>
                  <a:srgbClr val="FF0000"/>
                </a:solidFill>
              </a:rPr>
              <a:t>CAD</a:t>
            </a:r>
            <a:r>
              <a:rPr lang="zh-CN" altLang="en-US" sz="1600" b="1" dirty="0">
                <a:solidFill>
                  <a:srgbClr val="FF0000"/>
                </a:solidFill>
              </a:rPr>
              <a:t>设计平台是</a:t>
            </a:r>
            <a:r>
              <a:rPr lang="en-US" altLang="zh-CN" sz="1600" b="1" dirty="0">
                <a:solidFill>
                  <a:srgbClr val="FF0000"/>
                </a:solidFill>
              </a:rPr>
              <a:t>Smart3D</a:t>
            </a:r>
            <a:r>
              <a:rPr lang="zh-CN" altLang="en-US" sz="1600" b="1" dirty="0">
                <a:solidFill>
                  <a:srgbClr val="FF0000"/>
                </a:solidFill>
              </a:rPr>
              <a:t>，为了实现基于规则的驱动，管系和弱电系统不支持模型导入模式</a:t>
            </a:r>
          </a:p>
        </p:txBody>
      </p:sp>
      <p:sp>
        <p:nvSpPr>
          <p:cNvPr id="18" name="文本框 17">
            <a:extLst>
              <a:ext uri="{FF2B5EF4-FFF2-40B4-BE49-F238E27FC236}">
                <a16:creationId xmlns:a16="http://schemas.microsoft.com/office/drawing/2014/main" id="{2BE49B47-6D3C-4D30-9513-BB0D6164CB54}"/>
              </a:ext>
            </a:extLst>
          </p:cNvPr>
          <p:cNvSpPr txBox="1"/>
          <p:nvPr/>
        </p:nvSpPr>
        <p:spPr>
          <a:xfrm>
            <a:off x="4960924" y="5244698"/>
            <a:ext cx="3861207" cy="1109733"/>
          </a:xfrm>
          <a:prstGeom prst="rect">
            <a:avLst/>
          </a:prstGeom>
          <a:solidFill>
            <a:srgbClr val="FFC000"/>
          </a:solidFill>
        </p:spPr>
        <p:txBody>
          <a:bodyPr wrap="square" rtlCol="0" anchor="ctr" anchorCtr="0">
            <a:noAutofit/>
          </a:bodyPr>
          <a:lstStyle>
            <a:defPPr>
              <a:defRPr lang="zh-CN"/>
            </a:defPPr>
            <a:lvl1pPr>
              <a:defRPr sz="1800" kern="0">
                <a:solidFill>
                  <a:srgbClr val="000000"/>
                </a:solidFill>
                <a:effectLst/>
                <a:ea typeface="仿宋" panose="02010609060101010101" pitchFamily="49" charset="-122"/>
                <a:cs typeface="Times New Roman" panose="02020603050405020304" pitchFamily="18" charset="0"/>
              </a:defRPr>
            </a:lvl1pPr>
          </a:lstStyle>
          <a:p>
            <a:pPr>
              <a:lnSpc>
                <a:spcPct val="150000"/>
              </a:lnSpc>
            </a:pPr>
            <a:r>
              <a:rPr lang="zh-CN" altLang="en-US" sz="1600" b="1" dirty="0">
                <a:solidFill>
                  <a:srgbClr val="FF0000"/>
                </a:solidFill>
              </a:rPr>
              <a:t>目前以</a:t>
            </a:r>
            <a:r>
              <a:rPr lang="en-US" altLang="zh-CN" sz="1600" b="1" dirty="0">
                <a:solidFill>
                  <a:srgbClr val="FF0000"/>
                </a:solidFill>
              </a:rPr>
              <a:t>CAD</a:t>
            </a:r>
            <a:r>
              <a:rPr lang="zh-CN" altLang="en-US" sz="1600" b="1" dirty="0">
                <a:solidFill>
                  <a:srgbClr val="FF0000"/>
                </a:solidFill>
              </a:rPr>
              <a:t>文件（</a:t>
            </a:r>
            <a:r>
              <a:rPr lang="en-US" altLang="zh-CN" sz="1600" b="1" dirty="0">
                <a:solidFill>
                  <a:srgbClr val="FF0000"/>
                </a:solidFill>
              </a:rPr>
              <a:t> STP </a:t>
            </a:r>
            <a:r>
              <a:rPr lang="zh-CN" altLang="en-US" sz="1600" b="1" dirty="0">
                <a:solidFill>
                  <a:srgbClr val="FF0000"/>
                </a:solidFill>
              </a:rPr>
              <a:t>，</a:t>
            </a:r>
            <a:r>
              <a:rPr lang="en-US" altLang="zh-CN" sz="1600" b="1" dirty="0">
                <a:solidFill>
                  <a:srgbClr val="FF0000"/>
                </a:solidFill>
              </a:rPr>
              <a:t>IGES</a:t>
            </a:r>
            <a:r>
              <a:rPr lang="zh-CN" altLang="en-US" sz="1600" b="1" dirty="0">
                <a:solidFill>
                  <a:srgbClr val="FF0000"/>
                </a:solidFill>
              </a:rPr>
              <a:t>，</a:t>
            </a:r>
            <a:r>
              <a:rPr lang="en-US" altLang="zh-CN" sz="1600" b="1" dirty="0">
                <a:solidFill>
                  <a:srgbClr val="FF0000"/>
                </a:solidFill>
              </a:rPr>
              <a:t>SAT</a:t>
            </a:r>
            <a:r>
              <a:rPr lang="zh-CN" altLang="en-US" sz="1600" b="1" dirty="0">
                <a:solidFill>
                  <a:srgbClr val="FF0000"/>
                </a:solidFill>
              </a:rPr>
              <a:t>，</a:t>
            </a:r>
            <a:r>
              <a:rPr lang="en-US" altLang="zh-CN" sz="1600" b="1" dirty="0">
                <a:solidFill>
                  <a:srgbClr val="FF0000"/>
                </a:solidFill>
              </a:rPr>
              <a:t>DWG</a:t>
            </a:r>
            <a:r>
              <a:rPr lang="zh-CN" altLang="en-US" sz="1600" b="1" dirty="0">
                <a:solidFill>
                  <a:srgbClr val="FF0000"/>
                </a:solidFill>
              </a:rPr>
              <a:t>、</a:t>
            </a:r>
            <a:r>
              <a:rPr lang="en-US" altLang="zh-CN" sz="1600" b="1" dirty="0">
                <a:solidFill>
                  <a:srgbClr val="FF0000"/>
                </a:solidFill>
              </a:rPr>
              <a:t>DXF</a:t>
            </a:r>
            <a:r>
              <a:rPr lang="zh-CN" altLang="en-US" sz="1600" b="1" dirty="0">
                <a:solidFill>
                  <a:srgbClr val="FF0000"/>
                </a:solidFill>
              </a:rPr>
              <a:t>，</a:t>
            </a:r>
            <a:r>
              <a:rPr lang="en-US" altLang="zh-CN" sz="1600" b="1" dirty="0">
                <a:solidFill>
                  <a:srgbClr val="FF0000"/>
                </a:solidFill>
              </a:rPr>
              <a:t>DGN</a:t>
            </a:r>
            <a:r>
              <a:rPr lang="zh-CN" altLang="en-US" sz="1600" b="1" dirty="0">
                <a:solidFill>
                  <a:srgbClr val="FF0000"/>
                </a:solidFill>
              </a:rPr>
              <a:t>等</a:t>
            </a:r>
            <a:r>
              <a:rPr lang="en-US" altLang="zh-CN" sz="1600" b="1" dirty="0">
                <a:solidFill>
                  <a:srgbClr val="FF0000"/>
                </a:solidFill>
              </a:rPr>
              <a:t> </a:t>
            </a:r>
            <a:r>
              <a:rPr lang="zh-CN" altLang="en-US" sz="1600" b="1" dirty="0">
                <a:solidFill>
                  <a:srgbClr val="FF0000"/>
                </a:solidFill>
              </a:rPr>
              <a:t>）导入的集成模式不再适用，需要探寻新的集成模式</a:t>
            </a:r>
          </a:p>
        </p:txBody>
      </p:sp>
      <p:sp>
        <p:nvSpPr>
          <p:cNvPr id="19" name="箭头: 右 18">
            <a:extLst>
              <a:ext uri="{FF2B5EF4-FFF2-40B4-BE49-F238E27FC236}">
                <a16:creationId xmlns:a16="http://schemas.microsoft.com/office/drawing/2014/main" id="{75CE547B-03E3-405B-8427-79BEF01D9929}"/>
              </a:ext>
            </a:extLst>
          </p:cNvPr>
          <p:cNvSpPr/>
          <p:nvPr/>
        </p:nvSpPr>
        <p:spPr bwMode="auto">
          <a:xfrm>
            <a:off x="4359400" y="5476908"/>
            <a:ext cx="585523" cy="609733"/>
          </a:xfrm>
          <a:prstGeom prst="rightArrow">
            <a:avLst/>
          </a:pr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spAutoFit/>
          </a:bodyPr>
          <a:lstStyle/>
          <a:p>
            <a:pPr algn="ctr" eaLnBrk="1" hangingPunct="1">
              <a:lnSpc>
                <a:spcPct val="150000"/>
              </a:lnSpc>
            </a:pPr>
            <a:endParaRPr lang="zh-CN" altLang="en-US" sz="1050"/>
          </a:p>
        </p:txBody>
      </p:sp>
      <p:sp>
        <p:nvSpPr>
          <p:cNvPr id="20" name="矩形 1">
            <a:extLst>
              <a:ext uri="{FF2B5EF4-FFF2-40B4-BE49-F238E27FC236}">
                <a16:creationId xmlns:a16="http://schemas.microsoft.com/office/drawing/2014/main" id="{4E377E53-4991-49F7-9045-A9038FC94174}"/>
              </a:ext>
            </a:extLst>
          </p:cNvPr>
          <p:cNvSpPr>
            <a:spLocks noChangeArrowheads="1"/>
          </p:cNvSpPr>
          <p:nvPr/>
        </p:nvSpPr>
        <p:spPr bwMode="auto">
          <a:xfrm>
            <a:off x="304800" y="1025929"/>
            <a:ext cx="3605212" cy="424861"/>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3"/>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ts val="2800"/>
              </a:lnSpc>
              <a:spcBef>
                <a:spcPct val="0"/>
              </a:spcBef>
              <a:buSzTx/>
              <a:buNone/>
            </a:pPr>
            <a:r>
              <a:rPr lang="zh-CN" altLang="en-US" sz="2000" dirty="0">
                <a:solidFill>
                  <a:schemeClr val="bg1"/>
                </a:solidFill>
                <a:latin typeface="微软雅黑" panose="020B0503020204020204" pitchFamily="34" charset="-122"/>
                <a:ea typeface="微软雅黑" panose="020B0503020204020204" pitchFamily="34" charset="-122"/>
              </a:rPr>
              <a:t>需求分析</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8990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研究内容及实施情况</a:t>
            </a:r>
            <a:endParaRPr lang="zh-CN" altLang="en-US" dirty="0"/>
          </a:p>
        </p:txBody>
      </p:sp>
      <p:sp>
        <p:nvSpPr>
          <p:cNvPr id="3" name="文本框 2"/>
          <p:cNvSpPr txBox="1"/>
          <p:nvPr/>
        </p:nvSpPr>
        <p:spPr>
          <a:xfrm>
            <a:off x="1283140" y="2858964"/>
            <a:ext cx="2971800" cy="609733"/>
          </a:xfrm>
          <a:prstGeom prst="rect">
            <a:avLst/>
          </a:prstGeom>
          <a:solidFill>
            <a:schemeClr val="accent2">
              <a:lumMod val="20000"/>
              <a:lumOff val="80000"/>
            </a:schemeClr>
          </a:solidFill>
        </p:spPr>
        <p:txBody>
          <a:bodyPr wrap="square" rtlCol="0" anchor="ctr" anchorCtr="0">
            <a:noAutofit/>
          </a:bodyPr>
          <a:lstStyle>
            <a:defPPr>
              <a:defRPr lang="zh-CN"/>
            </a:defPPr>
            <a:lvl1pPr algn="ctr">
              <a:defRPr sz="1800" kern="0">
                <a:solidFill>
                  <a:srgbClr val="000000"/>
                </a:solidFill>
                <a:effectLst/>
                <a:ea typeface="仿宋" panose="02010609060101010101" pitchFamily="49" charset="-122"/>
                <a:cs typeface="Times New Roman" panose="02020603050405020304" pitchFamily="18" charset="0"/>
              </a:defRPr>
            </a:lvl1pPr>
          </a:lstStyle>
          <a:p>
            <a:r>
              <a:rPr lang="zh-CN" altLang="en-US" dirty="0"/>
              <a:t>元件信息模型</a:t>
            </a:r>
            <a:endParaRPr lang="en-US" altLang="zh-CN" dirty="0"/>
          </a:p>
          <a:p>
            <a:r>
              <a:rPr lang="zh-CN" altLang="en-US" dirty="0"/>
              <a:t>标准</a:t>
            </a:r>
          </a:p>
        </p:txBody>
      </p:sp>
      <p:sp>
        <p:nvSpPr>
          <p:cNvPr id="7" name="文本框 6"/>
          <p:cNvSpPr txBox="1"/>
          <p:nvPr/>
        </p:nvSpPr>
        <p:spPr>
          <a:xfrm>
            <a:off x="1291373" y="1668642"/>
            <a:ext cx="2971800" cy="646331"/>
          </a:xfrm>
          <a:prstGeom prst="rect">
            <a:avLst/>
          </a:prstGeom>
          <a:solidFill>
            <a:schemeClr val="accent2">
              <a:lumMod val="20000"/>
              <a:lumOff val="80000"/>
            </a:schemeClr>
          </a:solidFill>
        </p:spPr>
        <p:txBody>
          <a:bodyPr wrap="square" rtlCol="0">
            <a:spAutoFit/>
          </a:bodyPr>
          <a:lstStyle/>
          <a:p>
            <a:pPr algn="ctr"/>
            <a:r>
              <a:rPr lang="zh-CN" altLang="en-US" sz="1800" b="1" kern="0" dirty="0">
                <a:solidFill>
                  <a:srgbClr val="FF0000"/>
                </a:solidFill>
                <a:effectLst/>
                <a:ea typeface="仿宋" panose="02010609060101010101" pitchFamily="49" charset="-122"/>
                <a:cs typeface="Times New Roman" panose="02020603050405020304" pitchFamily="18" charset="0"/>
              </a:rPr>
              <a:t>互操作性</a:t>
            </a:r>
            <a:endParaRPr lang="en-US" altLang="zh-CN" sz="1800" b="1" kern="0" dirty="0">
              <a:solidFill>
                <a:srgbClr val="FF0000"/>
              </a:solidFill>
              <a:effectLst/>
              <a:ea typeface="仿宋" panose="02010609060101010101" pitchFamily="49" charset="-122"/>
              <a:cs typeface="Times New Roman" panose="02020603050405020304" pitchFamily="18" charset="0"/>
            </a:endParaRPr>
          </a:p>
          <a:p>
            <a:pPr algn="ctr"/>
            <a:r>
              <a:rPr lang="zh-CN" altLang="en-US" sz="1800" b="1" kern="0" dirty="0">
                <a:solidFill>
                  <a:srgbClr val="FF0000"/>
                </a:solidFill>
                <a:effectLst/>
                <a:ea typeface="仿宋" panose="02010609060101010101" pitchFamily="49" charset="-122"/>
                <a:cs typeface="Times New Roman" panose="02020603050405020304" pitchFamily="18" charset="0"/>
              </a:rPr>
              <a:t>（</a:t>
            </a:r>
            <a:r>
              <a:rPr lang="en-US" altLang="zh-CN" sz="1800" b="1" kern="0" dirty="0">
                <a:solidFill>
                  <a:srgbClr val="FF0000"/>
                </a:solidFill>
                <a:effectLst/>
                <a:ea typeface="仿宋" panose="02010609060101010101" pitchFamily="49" charset="-122"/>
                <a:cs typeface="Times New Roman" panose="02020603050405020304" pitchFamily="18" charset="0"/>
              </a:rPr>
              <a:t>Interoperability</a:t>
            </a:r>
            <a:r>
              <a:rPr lang="zh-CN" altLang="en-US" sz="1800" b="1" kern="0" dirty="0">
                <a:solidFill>
                  <a:srgbClr val="FF0000"/>
                </a:solidFill>
                <a:effectLst/>
                <a:ea typeface="仿宋" panose="02010609060101010101" pitchFamily="49" charset="-122"/>
                <a:cs typeface="Times New Roman" panose="02020603050405020304" pitchFamily="18" charset="0"/>
              </a:rPr>
              <a:t>）</a:t>
            </a:r>
            <a:endParaRPr lang="zh-CN" altLang="en-US" b="1" dirty="0">
              <a:solidFill>
                <a:srgbClr val="FF0000"/>
              </a:solidFill>
            </a:endParaRPr>
          </a:p>
        </p:txBody>
      </p:sp>
      <p:sp>
        <p:nvSpPr>
          <p:cNvPr id="15" name="箭头: 右 14">
            <a:extLst>
              <a:ext uri="{FF2B5EF4-FFF2-40B4-BE49-F238E27FC236}">
                <a16:creationId xmlns:a16="http://schemas.microsoft.com/office/drawing/2014/main" id="{CB673AA6-7163-44DB-ACD3-F132844EBE07}"/>
              </a:ext>
            </a:extLst>
          </p:cNvPr>
          <p:cNvSpPr/>
          <p:nvPr/>
        </p:nvSpPr>
        <p:spPr bwMode="auto">
          <a:xfrm rot="5400000">
            <a:off x="2482335" y="3533950"/>
            <a:ext cx="580339" cy="469114"/>
          </a:xfrm>
          <a:prstGeom prst="rightArrow">
            <a:avLst/>
          </a:pr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spAutoFit/>
          </a:bodyPr>
          <a:lstStyle/>
          <a:p>
            <a:pPr algn="ctr" eaLnBrk="1" hangingPunct="1">
              <a:lnSpc>
                <a:spcPct val="150000"/>
              </a:lnSpc>
            </a:pPr>
            <a:endParaRPr lang="zh-CN" altLang="en-US" sz="700" dirty="0"/>
          </a:p>
        </p:txBody>
      </p:sp>
      <p:sp>
        <p:nvSpPr>
          <p:cNvPr id="16" name="箭头: 右 15">
            <a:extLst>
              <a:ext uri="{FF2B5EF4-FFF2-40B4-BE49-F238E27FC236}">
                <a16:creationId xmlns:a16="http://schemas.microsoft.com/office/drawing/2014/main" id="{D8413800-1911-461A-9BD1-9AF0E448D901}"/>
              </a:ext>
            </a:extLst>
          </p:cNvPr>
          <p:cNvSpPr/>
          <p:nvPr/>
        </p:nvSpPr>
        <p:spPr bwMode="auto">
          <a:xfrm rot="5400000">
            <a:off x="2529726" y="2345664"/>
            <a:ext cx="478627" cy="469114"/>
          </a:xfrm>
          <a:prstGeom prst="rightArrow">
            <a:avLst/>
          </a:pr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spAutoFit/>
          </a:bodyPr>
          <a:lstStyle/>
          <a:p>
            <a:pPr algn="ctr" eaLnBrk="1" hangingPunct="1">
              <a:lnSpc>
                <a:spcPct val="150000"/>
              </a:lnSpc>
            </a:pPr>
            <a:endParaRPr lang="zh-CN" altLang="en-US" sz="700"/>
          </a:p>
        </p:txBody>
      </p:sp>
      <p:sp>
        <p:nvSpPr>
          <p:cNvPr id="20" name="矩形 1">
            <a:extLst>
              <a:ext uri="{FF2B5EF4-FFF2-40B4-BE49-F238E27FC236}">
                <a16:creationId xmlns:a16="http://schemas.microsoft.com/office/drawing/2014/main" id="{8860B4FF-70B4-4172-8659-9DA531D90185}"/>
              </a:ext>
            </a:extLst>
          </p:cNvPr>
          <p:cNvSpPr>
            <a:spLocks noChangeArrowheads="1"/>
          </p:cNvSpPr>
          <p:nvPr/>
        </p:nvSpPr>
        <p:spPr bwMode="auto">
          <a:xfrm>
            <a:off x="403311" y="953165"/>
            <a:ext cx="3605212" cy="424861"/>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3"/>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ts val="2800"/>
              </a:lnSpc>
              <a:spcBef>
                <a:spcPct val="0"/>
              </a:spcBef>
              <a:buSzTx/>
              <a:buNone/>
            </a:pPr>
            <a:r>
              <a:rPr lang="zh-CN" altLang="en-US" sz="2000" dirty="0">
                <a:solidFill>
                  <a:schemeClr val="bg1"/>
                </a:solidFill>
                <a:latin typeface="微软雅黑" panose="020B0503020204020204" pitchFamily="34" charset="-122"/>
                <a:ea typeface="微软雅黑" panose="020B0503020204020204" pitchFamily="34" charset="-122"/>
              </a:rPr>
              <a:t>技术路线选择</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060CCE5C-7417-4BF1-80EF-B93DD10A9381}"/>
              </a:ext>
            </a:extLst>
          </p:cNvPr>
          <p:cNvSpPr txBox="1"/>
          <p:nvPr/>
        </p:nvSpPr>
        <p:spPr>
          <a:xfrm>
            <a:off x="1283140" y="4114667"/>
            <a:ext cx="2971800" cy="609733"/>
          </a:xfrm>
          <a:prstGeom prst="rect">
            <a:avLst/>
          </a:prstGeom>
          <a:solidFill>
            <a:schemeClr val="accent2">
              <a:lumMod val="20000"/>
              <a:lumOff val="80000"/>
            </a:schemeClr>
          </a:solidFill>
        </p:spPr>
        <p:txBody>
          <a:bodyPr wrap="square" rtlCol="0" anchor="ctr" anchorCtr="0">
            <a:noAutofit/>
          </a:bodyPr>
          <a:lstStyle>
            <a:defPPr>
              <a:defRPr lang="zh-CN"/>
            </a:defPPr>
            <a:lvl1pPr algn="ctr">
              <a:defRPr sz="1800" kern="0">
                <a:solidFill>
                  <a:srgbClr val="000000"/>
                </a:solidFill>
                <a:effectLst/>
                <a:ea typeface="仿宋" panose="02010609060101010101" pitchFamily="49" charset="-122"/>
                <a:cs typeface="Times New Roman" panose="02020603050405020304" pitchFamily="18" charset="0"/>
              </a:defRPr>
            </a:lvl1pPr>
          </a:lstStyle>
          <a:p>
            <a:r>
              <a:rPr lang="zh-CN" altLang="en-US" dirty="0"/>
              <a:t>跨</a:t>
            </a:r>
            <a:r>
              <a:rPr lang="en-US" altLang="zh-CN" dirty="0"/>
              <a:t>CAD</a:t>
            </a:r>
            <a:r>
              <a:rPr lang="zh-CN" altLang="en-US" dirty="0"/>
              <a:t>平台的建模</a:t>
            </a:r>
            <a:r>
              <a:rPr lang="en-US" altLang="zh-CN" dirty="0"/>
              <a:t>DSL</a:t>
            </a:r>
          </a:p>
          <a:p>
            <a:r>
              <a:rPr lang="zh-CN" altLang="en-US" dirty="0"/>
              <a:t>生成方法</a:t>
            </a:r>
          </a:p>
        </p:txBody>
      </p:sp>
      <p:sp>
        <p:nvSpPr>
          <p:cNvPr id="22" name="文本框 21">
            <a:extLst>
              <a:ext uri="{FF2B5EF4-FFF2-40B4-BE49-F238E27FC236}">
                <a16:creationId xmlns:a16="http://schemas.microsoft.com/office/drawing/2014/main" id="{C8CEEEAB-FB45-4C93-A40E-A0306244F644}"/>
              </a:ext>
            </a:extLst>
          </p:cNvPr>
          <p:cNvSpPr txBox="1"/>
          <p:nvPr/>
        </p:nvSpPr>
        <p:spPr>
          <a:xfrm>
            <a:off x="1219199" y="5181600"/>
            <a:ext cx="6016359" cy="294749"/>
          </a:xfrm>
          <a:prstGeom prst="rect">
            <a:avLst/>
          </a:prstGeom>
          <a:solidFill>
            <a:srgbClr val="7030A0"/>
          </a:solidFill>
        </p:spPr>
        <p:txBody>
          <a:bodyPr wrap="square" rtlCol="0" anchor="ctr" anchorCtr="0">
            <a:noAutofit/>
          </a:bodyPr>
          <a:lstStyle>
            <a:defPPr>
              <a:defRPr lang="zh-CN"/>
            </a:defPPr>
            <a:lvl1pPr algn="ctr">
              <a:defRPr sz="1800" kern="0">
                <a:solidFill>
                  <a:srgbClr val="000000"/>
                </a:solidFill>
                <a:effectLst/>
                <a:ea typeface="仿宋" panose="02010609060101010101" pitchFamily="49" charset="-122"/>
                <a:cs typeface="Times New Roman" panose="02020603050405020304" pitchFamily="18" charset="0"/>
              </a:defRPr>
            </a:lvl1pPr>
          </a:lstStyle>
          <a:p>
            <a:r>
              <a:rPr lang="en-US" altLang="zh-CN" b="1" dirty="0">
                <a:solidFill>
                  <a:schemeClr val="bg1"/>
                </a:solidFill>
              </a:rPr>
              <a:t>CAD</a:t>
            </a:r>
            <a:r>
              <a:rPr lang="zh-CN" altLang="en-US" b="1" dirty="0">
                <a:solidFill>
                  <a:schemeClr val="bg1"/>
                </a:solidFill>
              </a:rPr>
              <a:t>平台无差别</a:t>
            </a:r>
            <a:r>
              <a:rPr lang="en-US" altLang="zh-CN" b="1" dirty="0">
                <a:solidFill>
                  <a:schemeClr val="bg1"/>
                </a:solidFill>
              </a:rPr>
              <a:t>SDK</a:t>
            </a:r>
            <a:endParaRPr lang="zh-CN" altLang="en-US" b="1" dirty="0">
              <a:solidFill>
                <a:schemeClr val="bg1"/>
              </a:solidFill>
            </a:endParaRPr>
          </a:p>
        </p:txBody>
      </p:sp>
      <p:sp>
        <p:nvSpPr>
          <p:cNvPr id="24" name="文本框 23">
            <a:extLst>
              <a:ext uri="{FF2B5EF4-FFF2-40B4-BE49-F238E27FC236}">
                <a16:creationId xmlns:a16="http://schemas.microsoft.com/office/drawing/2014/main" id="{E3591579-AFCA-4401-AB4B-FCE90CCC48A0}"/>
              </a:ext>
            </a:extLst>
          </p:cNvPr>
          <p:cNvSpPr txBox="1"/>
          <p:nvPr/>
        </p:nvSpPr>
        <p:spPr>
          <a:xfrm>
            <a:off x="3193599" y="5906869"/>
            <a:ext cx="1700212" cy="646331"/>
          </a:xfrm>
          <a:prstGeom prst="rect">
            <a:avLst/>
          </a:prstGeom>
          <a:solidFill>
            <a:schemeClr val="accent2">
              <a:lumMod val="20000"/>
              <a:lumOff val="80000"/>
            </a:schemeClr>
          </a:solidFill>
        </p:spPr>
        <p:txBody>
          <a:bodyPr wrap="square" rtlCol="0">
            <a:spAutoFit/>
          </a:bodyPr>
          <a:lstStyle/>
          <a:p>
            <a:pPr algn="ctr"/>
            <a:r>
              <a:rPr lang="en-US" altLang="zh-CN" sz="1800" kern="0" dirty="0">
                <a:solidFill>
                  <a:srgbClr val="000000"/>
                </a:solidFill>
                <a:effectLst/>
                <a:ea typeface="仿宋" panose="02010609060101010101" pitchFamily="49" charset="-122"/>
                <a:cs typeface="Times New Roman" panose="02020603050405020304" pitchFamily="18" charset="0"/>
              </a:rPr>
              <a:t>Rhino </a:t>
            </a:r>
          </a:p>
          <a:p>
            <a:pPr algn="ctr"/>
            <a:r>
              <a:rPr lang="en-US" altLang="zh-CN" sz="1800" kern="0" dirty="0">
                <a:solidFill>
                  <a:srgbClr val="000000"/>
                </a:solidFill>
                <a:effectLst/>
                <a:ea typeface="仿宋" panose="02010609060101010101" pitchFamily="49" charset="-122"/>
                <a:cs typeface="Times New Roman" panose="02020603050405020304" pitchFamily="18" charset="0"/>
              </a:rPr>
              <a:t>API</a:t>
            </a:r>
            <a:endParaRPr lang="zh-CN" altLang="en-US" dirty="0"/>
          </a:p>
        </p:txBody>
      </p:sp>
      <p:sp>
        <p:nvSpPr>
          <p:cNvPr id="25" name="文本框 24">
            <a:extLst>
              <a:ext uri="{FF2B5EF4-FFF2-40B4-BE49-F238E27FC236}">
                <a16:creationId xmlns:a16="http://schemas.microsoft.com/office/drawing/2014/main" id="{114E77F8-DC67-4B49-A319-702FC7D2C4A0}"/>
              </a:ext>
            </a:extLst>
          </p:cNvPr>
          <p:cNvSpPr txBox="1"/>
          <p:nvPr/>
        </p:nvSpPr>
        <p:spPr>
          <a:xfrm>
            <a:off x="1219200" y="5894180"/>
            <a:ext cx="1628011" cy="646331"/>
          </a:xfrm>
          <a:prstGeom prst="rect">
            <a:avLst/>
          </a:prstGeom>
          <a:solidFill>
            <a:schemeClr val="accent2">
              <a:lumMod val="20000"/>
              <a:lumOff val="80000"/>
            </a:schemeClr>
          </a:solidFill>
        </p:spPr>
        <p:txBody>
          <a:bodyPr wrap="square" rtlCol="0">
            <a:spAutoFit/>
          </a:bodyPr>
          <a:lstStyle/>
          <a:p>
            <a:pPr algn="ctr"/>
            <a:r>
              <a:rPr lang="en-US" altLang="zh-CN" sz="1800" kern="0" dirty="0">
                <a:solidFill>
                  <a:srgbClr val="000000"/>
                </a:solidFill>
                <a:effectLst/>
                <a:ea typeface="仿宋" panose="02010609060101010101" pitchFamily="49" charset="-122"/>
                <a:cs typeface="Times New Roman" panose="02020603050405020304" pitchFamily="18" charset="0"/>
              </a:rPr>
              <a:t>XML</a:t>
            </a:r>
            <a:r>
              <a:rPr lang="en-US" altLang="zh-CN" sz="1800" kern="0" dirty="0">
                <a:solidFill>
                  <a:srgbClr val="000000"/>
                </a:solidFill>
                <a:ea typeface="仿宋" panose="02010609060101010101" pitchFamily="49" charset="-122"/>
                <a:cs typeface="Times New Roman" panose="02020603050405020304" pitchFamily="18" charset="0"/>
              </a:rPr>
              <a:t>/</a:t>
            </a:r>
            <a:r>
              <a:rPr lang="en-US" altLang="zh-CN" sz="1800" kern="0" dirty="0" err="1">
                <a:solidFill>
                  <a:srgbClr val="000000"/>
                </a:solidFill>
                <a:ea typeface="仿宋" panose="02010609060101010101" pitchFamily="49" charset="-122"/>
                <a:cs typeface="Times New Roman" panose="02020603050405020304" pitchFamily="18" charset="0"/>
              </a:rPr>
              <a:t>Jeson</a:t>
            </a:r>
            <a:endParaRPr lang="en-US" altLang="zh-CN" sz="1800" kern="0" dirty="0">
              <a:solidFill>
                <a:srgbClr val="000000"/>
              </a:solidFill>
              <a:ea typeface="仿宋" panose="02010609060101010101" pitchFamily="49" charset="-122"/>
              <a:cs typeface="Times New Roman" panose="02020603050405020304" pitchFamily="18" charset="0"/>
            </a:endParaRPr>
          </a:p>
          <a:p>
            <a:pPr algn="ctr"/>
            <a:r>
              <a:rPr lang="zh-CN" altLang="en-US" sz="1800" kern="0" dirty="0">
                <a:solidFill>
                  <a:srgbClr val="000000"/>
                </a:solidFill>
                <a:effectLst/>
                <a:ea typeface="仿宋" panose="02010609060101010101" pitchFamily="49" charset="-122"/>
                <a:cs typeface="Times New Roman" panose="02020603050405020304" pitchFamily="18" charset="0"/>
              </a:rPr>
              <a:t>解析器</a:t>
            </a:r>
            <a:endParaRPr lang="zh-CN" altLang="en-US" dirty="0"/>
          </a:p>
        </p:txBody>
      </p:sp>
      <p:sp>
        <p:nvSpPr>
          <p:cNvPr id="26" name="文本框 25">
            <a:extLst>
              <a:ext uri="{FF2B5EF4-FFF2-40B4-BE49-F238E27FC236}">
                <a16:creationId xmlns:a16="http://schemas.microsoft.com/office/drawing/2014/main" id="{7F229591-AA99-4954-B087-776AB2BBAE19}"/>
              </a:ext>
            </a:extLst>
          </p:cNvPr>
          <p:cNvSpPr txBox="1"/>
          <p:nvPr/>
        </p:nvSpPr>
        <p:spPr>
          <a:xfrm>
            <a:off x="5184115" y="5899704"/>
            <a:ext cx="2009011" cy="646331"/>
          </a:xfrm>
          <a:prstGeom prst="rect">
            <a:avLst/>
          </a:prstGeom>
          <a:solidFill>
            <a:schemeClr val="accent2">
              <a:lumMod val="20000"/>
              <a:lumOff val="80000"/>
            </a:schemeClr>
          </a:solidFill>
        </p:spPr>
        <p:txBody>
          <a:bodyPr wrap="square" rtlCol="0">
            <a:spAutoFit/>
          </a:bodyPr>
          <a:lstStyle/>
          <a:p>
            <a:pPr algn="ctr"/>
            <a:r>
              <a:rPr lang="en-US" altLang="zh-CN" sz="1800" kern="0" dirty="0">
                <a:solidFill>
                  <a:srgbClr val="000000"/>
                </a:solidFill>
                <a:effectLst/>
                <a:ea typeface="仿宋" panose="02010609060101010101" pitchFamily="49" charset="-122"/>
                <a:cs typeface="Times New Roman" panose="02020603050405020304" pitchFamily="18" charset="0"/>
              </a:rPr>
              <a:t>Smart3D</a:t>
            </a:r>
            <a:r>
              <a:rPr lang="zh-CN" altLang="en-US" sz="1800" kern="0" dirty="0">
                <a:solidFill>
                  <a:srgbClr val="000000"/>
                </a:solidFill>
                <a:effectLst/>
                <a:ea typeface="仿宋" panose="02010609060101010101" pitchFamily="49" charset="-122"/>
                <a:cs typeface="Times New Roman" panose="02020603050405020304" pitchFamily="18" charset="0"/>
              </a:rPr>
              <a:t> </a:t>
            </a:r>
            <a:endParaRPr lang="en-US" altLang="zh-CN" sz="1800" kern="0" dirty="0">
              <a:solidFill>
                <a:srgbClr val="000000"/>
              </a:solidFill>
              <a:effectLst/>
              <a:ea typeface="仿宋" panose="02010609060101010101" pitchFamily="49" charset="-122"/>
              <a:cs typeface="Times New Roman" panose="02020603050405020304" pitchFamily="18" charset="0"/>
            </a:endParaRPr>
          </a:p>
          <a:p>
            <a:pPr algn="ctr"/>
            <a:r>
              <a:rPr lang="en-US" altLang="zh-CN" sz="1800" kern="0" dirty="0">
                <a:solidFill>
                  <a:srgbClr val="000000"/>
                </a:solidFill>
                <a:effectLst/>
                <a:ea typeface="仿宋" panose="02010609060101010101" pitchFamily="49" charset="-122"/>
                <a:cs typeface="Times New Roman" panose="02020603050405020304" pitchFamily="18" charset="0"/>
              </a:rPr>
              <a:t>API</a:t>
            </a:r>
            <a:endParaRPr lang="zh-CN" altLang="en-US" dirty="0"/>
          </a:p>
        </p:txBody>
      </p:sp>
      <p:sp>
        <p:nvSpPr>
          <p:cNvPr id="28" name="箭头: 右 27">
            <a:extLst>
              <a:ext uri="{FF2B5EF4-FFF2-40B4-BE49-F238E27FC236}">
                <a16:creationId xmlns:a16="http://schemas.microsoft.com/office/drawing/2014/main" id="{8D4C7DEF-3BF5-4C45-8D5E-31849B0F7B40}"/>
              </a:ext>
            </a:extLst>
          </p:cNvPr>
          <p:cNvSpPr/>
          <p:nvPr/>
        </p:nvSpPr>
        <p:spPr bwMode="auto">
          <a:xfrm rot="16200000">
            <a:off x="6044636" y="5515448"/>
            <a:ext cx="369674" cy="308242"/>
          </a:xfrm>
          <a:prstGeom prst="rightArrow">
            <a:avLst/>
          </a:prstGeom>
          <a:solidFill>
            <a:srgbClr val="DDDDDD"/>
          </a:solidFill>
          <a:ln w="28575" cap="flat" cmpd="sng" algn="ctr">
            <a:solidFill>
              <a:srgbClr val="7030A0"/>
            </a:solidFill>
            <a:prstDash val="sysDash"/>
            <a:round/>
            <a:headEnd type="none" w="med" len="med"/>
            <a:tailEnd type="none" w="med" len="med"/>
            <a:extLst>
              <a:ext uri="{C807C97D-BFC1-408E-A445-0C87EB9F89A2}">
                <ask:lineSketchStyleProps xmlns:ask="http://schemas.microsoft.com/office/drawing/2018/sketchyshapes">
                  <ask:type>
                    <ask:lineSketchScribble/>
                  </ask:type>
                </ask:lineSketchStyleProps>
              </a:ext>
            </a:extLst>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noAutofit/>
          </a:bodyPr>
          <a:lstStyle/>
          <a:p>
            <a:pPr algn="ctr" eaLnBrk="1" hangingPunct="1">
              <a:lnSpc>
                <a:spcPct val="150000"/>
              </a:lnSpc>
            </a:pPr>
            <a:endParaRPr lang="zh-CN" altLang="en-US" sz="300"/>
          </a:p>
        </p:txBody>
      </p:sp>
      <p:sp>
        <p:nvSpPr>
          <p:cNvPr id="29" name="箭头: 右 28">
            <a:extLst>
              <a:ext uri="{FF2B5EF4-FFF2-40B4-BE49-F238E27FC236}">
                <a16:creationId xmlns:a16="http://schemas.microsoft.com/office/drawing/2014/main" id="{56E363AA-D7B0-4525-B88F-783A8255FADB}"/>
              </a:ext>
            </a:extLst>
          </p:cNvPr>
          <p:cNvSpPr/>
          <p:nvPr/>
        </p:nvSpPr>
        <p:spPr bwMode="auto">
          <a:xfrm rot="16200000">
            <a:off x="3894933" y="5527301"/>
            <a:ext cx="369674" cy="308242"/>
          </a:xfrm>
          <a:prstGeom prst="rightArrow">
            <a:avLst/>
          </a:prstGeom>
          <a:solidFill>
            <a:srgbClr val="DDDDDD"/>
          </a:solidFill>
          <a:ln w="28575" cap="flat" cmpd="sng" algn="ctr">
            <a:solidFill>
              <a:srgbClr val="7030A0"/>
            </a:solidFill>
            <a:prstDash val="sysDash"/>
            <a:round/>
            <a:headEnd type="none" w="med" len="med"/>
            <a:tailEnd type="none" w="med" len="med"/>
            <a:extLst>
              <a:ext uri="{C807C97D-BFC1-408E-A445-0C87EB9F89A2}">
                <ask:lineSketchStyleProps xmlns:ask="http://schemas.microsoft.com/office/drawing/2018/sketchyshapes">
                  <ask:type>
                    <ask:lineSketchScribble/>
                  </ask:type>
                </ask:lineSketchStyleProps>
              </a:ext>
            </a:extLst>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noAutofit/>
          </a:bodyPr>
          <a:lstStyle/>
          <a:p>
            <a:pPr algn="ctr" eaLnBrk="1" hangingPunct="1">
              <a:lnSpc>
                <a:spcPct val="150000"/>
              </a:lnSpc>
            </a:pPr>
            <a:endParaRPr lang="zh-CN" altLang="en-US" sz="300"/>
          </a:p>
        </p:txBody>
      </p:sp>
      <p:sp>
        <p:nvSpPr>
          <p:cNvPr id="30" name="箭头: 右 29">
            <a:extLst>
              <a:ext uri="{FF2B5EF4-FFF2-40B4-BE49-F238E27FC236}">
                <a16:creationId xmlns:a16="http://schemas.microsoft.com/office/drawing/2014/main" id="{B4A46831-1113-4534-B584-4FB52DE92B6D}"/>
              </a:ext>
            </a:extLst>
          </p:cNvPr>
          <p:cNvSpPr/>
          <p:nvPr/>
        </p:nvSpPr>
        <p:spPr bwMode="auto">
          <a:xfrm rot="16200000">
            <a:off x="1848368" y="5521628"/>
            <a:ext cx="369674" cy="308242"/>
          </a:xfrm>
          <a:custGeom>
            <a:avLst/>
            <a:gdLst>
              <a:gd name="connsiteX0" fmla="*/ 0 w 369674"/>
              <a:gd name="connsiteY0" fmla="*/ 77061 h 308242"/>
              <a:gd name="connsiteX1" fmla="*/ 215553 w 369674"/>
              <a:gd name="connsiteY1" fmla="*/ 77061 h 308242"/>
              <a:gd name="connsiteX2" fmla="*/ 215553 w 369674"/>
              <a:gd name="connsiteY2" fmla="*/ 0 h 308242"/>
              <a:gd name="connsiteX3" fmla="*/ 369674 w 369674"/>
              <a:gd name="connsiteY3" fmla="*/ 154121 h 308242"/>
              <a:gd name="connsiteX4" fmla="*/ 215553 w 369674"/>
              <a:gd name="connsiteY4" fmla="*/ 308242 h 308242"/>
              <a:gd name="connsiteX5" fmla="*/ 215553 w 369674"/>
              <a:gd name="connsiteY5" fmla="*/ 231182 h 308242"/>
              <a:gd name="connsiteX6" fmla="*/ 0 w 369674"/>
              <a:gd name="connsiteY6" fmla="*/ 231182 h 308242"/>
              <a:gd name="connsiteX7" fmla="*/ 0 w 369674"/>
              <a:gd name="connsiteY7" fmla="*/ 77061 h 308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674" h="308242" fill="none" extrusionOk="0">
                <a:moveTo>
                  <a:pt x="0" y="77061"/>
                </a:moveTo>
                <a:cubicBezTo>
                  <a:pt x="96969" y="51652"/>
                  <a:pt x="162386" y="90257"/>
                  <a:pt x="215553" y="77061"/>
                </a:cubicBezTo>
                <a:cubicBezTo>
                  <a:pt x="212468" y="46093"/>
                  <a:pt x="221382" y="16980"/>
                  <a:pt x="215553" y="0"/>
                </a:cubicBezTo>
                <a:cubicBezTo>
                  <a:pt x="258564" y="25345"/>
                  <a:pt x="306762" y="116636"/>
                  <a:pt x="369674" y="154121"/>
                </a:cubicBezTo>
                <a:cubicBezTo>
                  <a:pt x="310630" y="240778"/>
                  <a:pt x="249657" y="246737"/>
                  <a:pt x="215553" y="308242"/>
                </a:cubicBezTo>
                <a:cubicBezTo>
                  <a:pt x="214501" y="272212"/>
                  <a:pt x="222390" y="267697"/>
                  <a:pt x="215553" y="231182"/>
                </a:cubicBezTo>
                <a:cubicBezTo>
                  <a:pt x="166403" y="255731"/>
                  <a:pt x="65743" y="221449"/>
                  <a:pt x="0" y="231182"/>
                </a:cubicBezTo>
                <a:cubicBezTo>
                  <a:pt x="-13963" y="178298"/>
                  <a:pt x="7818" y="111188"/>
                  <a:pt x="0" y="77061"/>
                </a:cubicBezTo>
                <a:close/>
              </a:path>
              <a:path w="369674" h="308242" stroke="0" extrusionOk="0">
                <a:moveTo>
                  <a:pt x="0" y="77061"/>
                </a:moveTo>
                <a:cubicBezTo>
                  <a:pt x="81123" y="71753"/>
                  <a:pt x="133003" y="85408"/>
                  <a:pt x="215553" y="77061"/>
                </a:cubicBezTo>
                <a:cubicBezTo>
                  <a:pt x="214897" y="46543"/>
                  <a:pt x="221770" y="30863"/>
                  <a:pt x="215553" y="0"/>
                </a:cubicBezTo>
                <a:cubicBezTo>
                  <a:pt x="287614" y="60550"/>
                  <a:pt x="289586" y="99617"/>
                  <a:pt x="369674" y="154121"/>
                </a:cubicBezTo>
                <a:cubicBezTo>
                  <a:pt x="332512" y="201041"/>
                  <a:pt x="239567" y="269689"/>
                  <a:pt x="215553" y="308242"/>
                </a:cubicBezTo>
                <a:cubicBezTo>
                  <a:pt x="214916" y="270821"/>
                  <a:pt x="221084" y="268888"/>
                  <a:pt x="215553" y="231182"/>
                </a:cubicBezTo>
                <a:cubicBezTo>
                  <a:pt x="151749" y="255398"/>
                  <a:pt x="80475" y="206725"/>
                  <a:pt x="0" y="231182"/>
                </a:cubicBezTo>
                <a:cubicBezTo>
                  <a:pt x="-12855" y="183396"/>
                  <a:pt x="8729" y="114834"/>
                  <a:pt x="0" y="77061"/>
                </a:cubicBezTo>
                <a:close/>
              </a:path>
            </a:pathLst>
          </a:custGeom>
          <a:solidFill>
            <a:srgbClr val="DDDDDD"/>
          </a:solidFill>
          <a:ln w="28575" cap="flat" cmpd="sng" algn="ctr">
            <a:solidFill>
              <a:srgbClr val="7030A0"/>
            </a:solidFill>
            <a:prstDash val="sysDash"/>
            <a:round/>
            <a:headEnd type="none" w="med" len="med"/>
            <a:tailEnd type="none" w="med" len="med"/>
            <a:extLst>
              <a:ext uri="{C807C97D-BFC1-408E-A445-0C87EB9F89A2}">
                <ask:lineSketchStyleProps xmlns:ask="http://schemas.microsoft.com/office/drawing/2018/sketchyshapes" sd="3313176626">
                  <a:prstGeom prst="rightArrow">
                    <a:avLst/>
                  </a:prstGeom>
                  <ask:type>
                    <ask:lineSketchScribble/>
                  </ask:type>
                </ask:lineSketchStyleProps>
              </a:ext>
            </a:extLst>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noAutofit/>
          </a:bodyPr>
          <a:lstStyle/>
          <a:p>
            <a:pPr algn="ctr" eaLnBrk="1" hangingPunct="1">
              <a:lnSpc>
                <a:spcPct val="150000"/>
              </a:lnSpc>
            </a:pPr>
            <a:endParaRPr lang="zh-CN" altLang="en-US" sz="300"/>
          </a:p>
        </p:txBody>
      </p:sp>
      <p:sp>
        <p:nvSpPr>
          <p:cNvPr id="31" name="文本框 30">
            <a:extLst>
              <a:ext uri="{FF2B5EF4-FFF2-40B4-BE49-F238E27FC236}">
                <a16:creationId xmlns:a16="http://schemas.microsoft.com/office/drawing/2014/main" id="{79E4313A-1BB1-4961-B37A-20A5D7B23CCA}"/>
              </a:ext>
            </a:extLst>
          </p:cNvPr>
          <p:cNvSpPr txBox="1"/>
          <p:nvPr/>
        </p:nvSpPr>
        <p:spPr>
          <a:xfrm>
            <a:off x="5067387" y="4281793"/>
            <a:ext cx="1772081" cy="369332"/>
          </a:xfrm>
          <a:prstGeom prst="rect">
            <a:avLst/>
          </a:prstGeom>
          <a:solidFill>
            <a:srgbClr val="FFFF00"/>
          </a:solidFill>
        </p:spPr>
        <p:txBody>
          <a:bodyPr wrap="square" rtlCol="0" anchor="ctr" anchorCtr="0">
            <a:noAutofit/>
          </a:bodyPr>
          <a:lstStyle>
            <a:defPPr>
              <a:defRPr lang="zh-CN"/>
            </a:defPPr>
            <a:lvl1pPr algn="ctr">
              <a:defRPr sz="1800" kern="0">
                <a:solidFill>
                  <a:srgbClr val="000000"/>
                </a:solidFill>
                <a:effectLst/>
                <a:ea typeface="仿宋" panose="02010609060101010101" pitchFamily="49" charset="-122"/>
                <a:cs typeface="Times New Roman" panose="02020603050405020304" pitchFamily="18" charset="0"/>
              </a:defRPr>
            </a:lvl1pPr>
          </a:lstStyle>
          <a:p>
            <a:r>
              <a:rPr lang="en-US" altLang="zh-CN" dirty="0"/>
              <a:t>DSL</a:t>
            </a:r>
            <a:r>
              <a:rPr lang="zh-CN" altLang="en-US" dirty="0"/>
              <a:t>解析器</a:t>
            </a:r>
          </a:p>
        </p:txBody>
      </p:sp>
      <p:sp>
        <p:nvSpPr>
          <p:cNvPr id="34" name="箭头: 右 33">
            <a:extLst>
              <a:ext uri="{FF2B5EF4-FFF2-40B4-BE49-F238E27FC236}">
                <a16:creationId xmlns:a16="http://schemas.microsoft.com/office/drawing/2014/main" id="{1D7619DD-835F-41FA-BDAE-9FF36FCF3652}"/>
              </a:ext>
            </a:extLst>
          </p:cNvPr>
          <p:cNvSpPr/>
          <p:nvPr/>
        </p:nvSpPr>
        <p:spPr bwMode="auto">
          <a:xfrm>
            <a:off x="4286284" y="4360008"/>
            <a:ext cx="775977" cy="227839"/>
          </a:xfrm>
          <a:prstGeom prst="rightArrow">
            <a:avLst>
              <a:gd name="adj1" fmla="val 50000"/>
              <a:gd name="adj2" fmla="val 49879"/>
            </a:avLst>
          </a:prstGeom>
          <a:solidFill>
            <a:srgbClr val="DDDDDD"/>
          </a:solidFill>
          <a:ln w="28575"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spAutoFit/>
          </a:bodyPr>
          <a:lstStyle/>
          <a:p>
            <a:pPr algn="ctr" eaLnBrk="1" hangingPunct="1">
              <a:lnSpc>
                <a:spcPct val="150000"/>
              </a:lnSpc>
            </a:pPr>
            <a:endParaRPr lang="zh-CN" altLang="en-US" sz="100" dirty="0"/>
          </a:p>
        </p:txBody>
      </p:sp>
      <p:sp>
        <p:nvSpPr>
          <p:cNvPr id="38" name="文本框 37">
            <a:extLst>
              <a:ext uri="{FF2B5EF4-FFF2-40B4-BE49-F238E27FC236}">
                <a16:creationId xmlns:a16="http://schemas.microsoft.com/office/drawing/2014/main" id="{BA4D7761-B61C-4B35-8318-84F91337E3CB}"/>
              </a:ext>
            </a:extLst>
          </p:cNvPr>
          <p:cNvSpPr txBox="1"/>
          <p:nvPr/>
        </p:nvSpPr>
        <p:spPr>
          <a:xfrm>
            <a:off x="5082216" y="2408789"/>
            <a:ext cx="1790699" cy="478628"/>
          </a:xfrm>
          <a:prstGeom prst="rect">
            <a:avLst/>
          </a:prstGeom>
          <a:solidFill>
            <a:srgbClr val="FFFF00"/>
          </a:solidFill>
        </p:spPr>
        <p:txBody>
          <a:bodyPr wrap="square" rtlCol="0" anchor="ctr" anchorCtr="0">
            <a:noAutofit/>
          </a:bodyPr>
          <a:lstStyle>
            <a:defPPr>
              <a:defRPr lang="zh-CN"/>
            </a:defPPr>
            <a:lvl1pPr algn="ctr">
              <a:defRPr sz="1800" kern="0">
                <a:solidFill>
                  <a:srgbClr val="000000"/>
                </a:solidFill>
                <a:effectLst/>
                <a:ea typeface="仿宋" panose="02010609060101010101" pitchFamily="49" charset="-122"/>
                <a:cs typeface="Times New Roman" panose="02020603050405020304" pitchFamily="18" charset="0"/>
              </a:defRPr>
            </a:lvl1pPr>
          </a:lstStyle>
          <a:p>
            <a:r>
              <a:rPr lang="zh-CN" altLang="en-US" dirty="0"/>
              <a:t>元件模板器</a:t>
            </a:r>
          </a:p>
        </p:txBody>
      </p:sp>
      <p:sp>
        <p:nvSpPr>
          <p:cNvPr id="39" name="文本框 38">
            <a:extLst>
              <a:ext uri="{FF2B5EF4-FFF2-40B4-BE49-F238E27FC236}">
                <a16:creationId xmlns:a16="http://schemas.microsoft.com/office/drawing/2014/main" id="{C5273D36-D729-42DE-B1D2-D81CFA427559}"/>
              </a:ext>
            </a:extLst>
          </p:cNvPr>
          <p:cNvSpPr txBox="1"/>
          <p:nvPr/>
        </p:nvSpPr>
        <p:spPr>
          <a:xfrm>
            <a:off x="5084741" y="3385455"/>
            <a:ext cx="1790699" cy="395473"/>
          </a:xfrm>
          <a:prstGeom prst="rect">
            <a:avLst/>
          </a:prstGeom>
          <a:solidFill>
            <a:srgbClr val="FFFF00"/>
          </a:solidFill>
        </p:spPr>
        <p:txBody>
          <a:bodyPr wrap="square" rtlCol="0" anchor="ctr" anchorCtr="0">
            <a:noAutofit/>
          </a:bodyPr>
          <a:lstStyle>
            <a:defPPr>
              <a:defRPr lang="zh-CN"/>
            </a:defPPr>
            <a:lvl1pPr algn="ctr">
              <a:defRPr sz="1800" kern="0">
                <a:solidFill>
                  <a:srgbClr val="000000"/>
                </a:solidFill>
                <a:effectLst/>
                <a:ea typeface="仿宋" panose="02010609060101010101" pitchFamily="49" charset="-122"/>
                <a:cs typeface="Times New Roman" panose="02020603050405020304" pitchFamily="18" charset="0"/>
              </a:defRPr>
            </a:lvl1pPr>
          </a:lstStyle>
          <a:p>
            <a:r>
              <a:rPr lang="zh-CN" altLang="en-US" dirty="0"/>
              <a:t>元件管理系统</a:t>
            </a:r>
          </a:p>
        </p:txBody>
      </p:sp>
      <p:sp>
        <p:nvSpPr>
          <p:cNvPr id="40" name="箭头: 右 39">
            <a:extLst>
              <a:ext uri="{FF2B5EF4-FFF2-40B4-BE49-F238E27FC236}">
                <a16:creationId xmlns:a16="http://schemas.microsoft.com/office/drawing/2014/main" id="{6BB61794-E2B3-4C34-BBE6-C9D65756C6B5}"/>
              </a:ext>
            </a:extLst>
          </p:cNvPr>
          <p:cNvSpPr/>
          <p:nvPr/>
        </p:nvSpPr>
        <p:spPr bwMode="auto">
          <a:xfrm rot="20326268">
            <a:off x="4279977" y="2784456"/>
            <a:ext cx="846269" cy="184735"/>
          </a:xfrm>
          <a:prstGeom prst="rightArrow">
            <a:avLst/>
          </a:prstGeom>
          <a:solidFill>
            <a:srgbClr val="DDDDDD"/>
          </a:solidFill>
          <a:ln w="28575"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spAutoFit/>
          </a:bodyPr>
          <a:lstStyle/>
          <a:p>
            <a:pPr algn="ctr" eaLnBrk="1" hangingPunct="1">
              <a:lnSpc>
                <a:spcPct val="150000"/>
              </a:lnSpc>
            </a:pPr>
            <a:endParaRPr lang="zh-CN" altLang="en-US" sz="100" dirty="0"/>
          </a:p>
        </p:txBody>
      </p:sp>
      <p:sp>
        <p:nvSpPr>
          <p:cNvPr id="41" name="箭头: 右 40">
            <a:extLst>
              <a:ext uri="{FF2B5EF4-FFF2-40B4-BE49-F238E27FC236}">
                <a16:creationId xmlns:a16="http://schemas.microsoft.com/office/drawing/2014/main" id="{BBCC75D9-95B2-42EC-A8F5-65D39D9CA8C9}"/>
              </a:ext>
            </a:extLst>
          </p:cNvPr>
          <p:cNvSpPr/>
          <p:nvPr/>
        </p:nvSpPr>
        <p:spPr bwMode="auto">
          <a:xfrm rot="5400000">
            <a:off x="5750917" y="3034296"/>
            <a:ext cx="504585" cy="190257"/>
          </a:xfrm>
          <a:prstGeom prst="rightArrow">
            <a:avLst>
              <a:gd name="adj1" fmla="val 50000"/>
              <a:gd name="adj2" fmla="val 49879"/>
            </a:avLst>
          </a:prstGeom>
          <a:solidFill>
            <a:srgbClr val="DDDDDD"/>
          </a:solidFill>
          <a:ln w="28575"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spAutoFit/>
          </a:bodyPr>
          <a:lstStyle/>
          <a:p>
            <a:pPr algn="ctr" eaLnBrk="1" hangingPunct="1">
              <a:lnSpc>
                <a:spcPct val="150000"/>
              </a:lnSpc>
            </a:pPr>
            <a:endParaRPr lang="zh-CN" altLang="en-US" sz="100" dirty="0"/>
          </a:p>
        </p:txBody>
      </p:sp>
      <p:sp>
        <p:nvSpPr>
          <p:cNvPr id="62" name="箭头: 右 61">
            <a:extLst>
              <a:ext uri="{FF2B5EF4-FFF2-40B4-BE49-F238E27FC236}">
                <a16:creationId xmlns:a16="http://schemas.microsoft.com/office/drawing/2014/main" id="{B566CB71-F69F-473A-8114-2DD938332757}"/>
              </a:ext>
            </a:extLst>
          </p:cNvPr>
          <p:cNvSpPr/>
          <p:nvPr/>
        </p:nvSpPr>
        <p:spPr bwMode="auto">
          <a:xfrm rot="5400000">
            <a:off x="5776303" y="4799228"/>
            <a:ext cx="468014" cy="227839"/>
          </a:xfrm>
          <a:prstGeom prst="rightArrow">
            <a:avLst>
              <a:gd name="adj1" fmla="val 50000"/>
              <a:gd name="adj2" fmla="val 49879"/>
            </a:avLst>
          </a:prstGeom>
          <a:solidFill>
            <a:srgbClr val="DDDDDD"/>
          </a:solidFill>
          <a:ln w="28575"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spAutoFit/>
          </a:bodyPr>
          <a:lstStyle/>
          <a:p>
            <a:pPr algn="ctr" eaLnBrk="1" hangingPunct="1">
              <a:lnSpc>
                <a:spcPct val="150000"/>
              </a:lnSpc>
            </a:pPr>
            <a:endParaRPr lang="zh-CN" altLang="en-US" sz="100" dirty="0"/>
          </a:p>
        </p:txBody>
      </p:sp>
      <p:sp>
        <p:nvSpPr>
          <p:cNvPr id="60" name="文本框 59">
            <a:extLst>
              <a:ext uri="{FF2B5EF4-FFF2-40B4-BE49-F238E27FC236}">
                <a16:creationId xmlns:a16="http://schemas.microsoft.com/office/drawing/2014/main" id="{E53E523B-2AE0-4B0F-9067-81E5878A123C}"/>
              </a:ext>
            </a:extLst>
          </p:cNvPr>
          <p:cNvSpPr txBox="1"/>
          <p:nvPr/>
        </p:nvSpPr>
        <p:spPr>
          <a:xfrm>
            <a:off x="6875440" y="3326581"/>
            <a:ext cx="1287782" cy="523220"/>
          </a:xfrm>
          <a:prstGeom prst="rect">
            <a:avLst/>
          </a:prstGeom>
          <a:solidFill>
            <a:schemeClr val="bg1">
              <a:lumMod val="85000"/>
            </a:schemeClr>
          </a:solidFill>
        </p:spPr>
        <p:txBody>
          <a:bodyPr wrap="square" rtlCol="0">
            <a:spAutoFit/>
          </a:bodyPr>
          <a:lstStyle>
            <a:defPPr>
              <a:defRPr lang="zh-CN"/>
            </a:defPPr>
            <a:lvl1pPr algn="ctr">
              <a:defRPr sz="1400">
                <a:solidFill>
                  <a:srgbClr val="00B0F0"/>
                </a:solidFill>
              </a:defRPr>
            </a:lvl1pPr>
          </a:lstStyle>
          <a:p>
            <a:r>
              <a:rPr lang="zh-CN" altLang="en-US" dirty="0"/>
              <a:t>面向流程的</a:t>
            </a:r>
            <a:endParaRPr lang="en-US" altLang="zh-CN" dirty="0"/>
          </a:p>
          <a:p>
            <a:r>
              <a:rPr lang="zh-CN" altLang="en-US" dirty="0"/>
              <a:t>建模</a:t>
            </a:r>
            <a:r>
              <a:rPr lang="en-US" altLang="zh-CN" dirty="0"/>
              <a:t>DSL</a:t>
            </a:r>
            <a:endParaRPr lang="zh-CN" altLang="en-US" dirty="0"/>
          </a:p>
        </p:txBody>
      </p:sp>
      <p:sp>
        <p:nvSpPr>
          <p:cNvPr id="64" name="文本框 63">
            <a:extLst>
              <a:ext uri="{FF2B5EF4-FFF2-40B4-BE49-F238E27FC236}">
                <a16:creationId xmlns:a16="http://schemas.microsoft.com/office/drawing/2014/main" id="{4313AAB8-B4D4-4E36-89B3-58A0FC788F43}"/>
              </a:ext>
            </a:extLst>
          </p:cNvPr>
          <p:cNvSpPr txBox="1"/>
          <p:nvPr/>
        </p:nvSpPr>
        <p:spPr>
          <a:xfrm>
            <a:off x="5033940" y="1546051"/>
            <a:ext cx="1838973" cy="307777"/>
          </a:xfrm>
          <a:prstGeom prst="rect">
            <a:avLst/>
          </a:prstGeom>
          <a:solidFill>
            <a:schemeClr val="bg1">
              <a:lumMod val="85000"/>
            </a:schemeClr>
          </a:solidFill>
        </p:spPr>
        <p:txBody>
          <a:bodyPr wrap="square" rtlCol="0">
            <a:spAutoFit/>
          </a:bodyPr>
          <a:lstStyle>
            <a:defPPr>
              <a:defRPr lang="zh-CN"/>
            </a:defPPr>
            <a:lvl1pPr algn="ctr">
              <a:defRPr sz="1400">
                <a:solidFill>
                  <a:srgbClr val="00B0F0"/>
                </a:solidFill>
              </a:defRPr>
            </a:lvl1pPr>
          </a:lstStyle>
          <a:p>
            <a:r>
              <a:rPr lang="zh-CN" altLang="en-US" dirty="0"/>
              <a:t>流输送本体模型</a:t>
            </a:r>
          </a:p>
        </p:txBody>
      </p:sp>
      <p:sp>
        <p:nvSpPr>
          <p:cNvPr id="65" name="箭头: 右 64">
            <a:extLst>
              <a:ext uri="{FF2B5EF4-FFF2-40B4-BE49-F238E27FC236}">
                <a16:creationId xmlns:a16="http://schemas.microsoft.com/office/drawing/2014/main" id="{BC0ED783-AECB-4EE7-92A2-0A82BD45D21F}"/>
              </a:ext>
            </a:extLst>
          </p:cNvPr>
          <p:cNvSpPr/>
          <p:nvPr/>
        </p:nvSpPr>
        <p:spPr bwMode="auto">
          <a:xfrm rot="5400000">
            <a:off x="5738252" y="2024504"/>
            <a:ext cx="478627" cy="227872"/>
          </a:xfrm>
          <a:prstGeom prst="rightArrow">
            <a:avLst/>
          </a:prstGeom>
          <a:solidFill>
            <a:srgbClr val="DDDDDD"/>
          </a:solidFill>
          <a:ln w="28575"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spAutoFit/>
          </a:bodyPr>
          <a:lstStyle/>
          <a:p>
            <a:pPr algn="ctr" eaLnBrk="1" hangingPunct="1">
              <a:lnSpc>
                <a:spcPct val="150000"/>
              </a:lnSpc>
            </a:pPr>
            <a:endParaRPr lang="zh-CN" altLang="en-US" sz="100"/>
          </a:p>
        </p:txBody>
      </p:sp>
      <p:sp>
        <p:nvSpPr>
          <p:cNvPr id="66" name="箭头: 右 65">
            <a:extLst>
              <a:ext uri="{FF2B5EF4-FFF2-40B4-BE49-F238E27FC236}">
                <a16:creationId xmlns:a16="http://schemas.microsoft.com/office/drawing/2014/main" id="{B063A4FD-2DC0-4008-BD6A-34170A611F43}"/>
              </a:ext>
            </a:extLst>
          </p:cNvPr>
          <p:cNvSpPr/>
          <p:nvPr/>
        </p:nvSpPr>
        <p:spPr bwMode="auto">
          <a:xfrm rot="8769119" flipV="1">
            <a:off x="4213303" y="3764249"/>
            <a:ext cx="883892" cy="224235"/>
          </a:xfrm>
          <a:prstGeom prst="rightArrow">
            <a:avLst>
              <a:gd name="adj1" fmla="val 50000"/>
              <a:gd name="adj2" fmla="val 49879"/>
            </a:avLst>
          </a:prstGeom>
          <a:solidFill>
            <a:srgbClr val="DDDDDD"/>
          </a:solidFill>
          <a:ln w="28575"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spAutoFit/>
          </a:bodyPr>
          <a:lstStyle/>
          <a:p>
            <a:pPr algn="ctr" eaLnBrk="1" hangingPunct="1">
              <a:lnSpc>
                <a:spcPct val="150000"/>
              </a:lnSpc>
            </a:pPr>
            <a:endParaRPr lang="zh-CN" altLang="en-US" sz="100" dirty="0"/>
          </a:p>
        </p:txBody>
      </p:sp>
      <p:sp>
        <p:nvSpPr>
          <p:cNvPr id="68" name="文本框 67">
            <a:extLst>
              <a:ext uri="{FF2B5EF4-FFF2-40B4-BE49-F238E27FC236}">
                <a16:creationId xmlns:a16="http://schemas.microsoft.com/office/drawing/2014/main" id="{C39BB370-D26D-4A46-8EB6-1BAD3C3F7B14}"/>
              </a:ext>
            </a:extLst>
          </p:cNvPr>
          <p:cNvSpPr txBox="1"/>
          <p:nvPr/>
        </p:nvSpPr>
        <p:spPr>
          <a:xfrm>
            <a:off x="7221692" y="3846010"/>
            <a:ext cx="685799" cy="276999"/>
          </a:xfrm>
          <a:prstGeom prst="rect">
            <a:avLst/>
          </a:prstGeom>
          <a:noFill/>
        </p:spPr>
        <p:txBody>
          <a:bodyPr wrap="square">
            <a:spAutoFit/>
          </a:bodyPr>
          <a:lstStyle/>
          <a:p>
            <a:r>
              <a:rPr lang="zh-CN" altLang="en-US" sz="1200" dirty="0"/>
              <a:t>伪代码</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AA03339D-2683-4DF6-8A4B-CB76189081CD}"/>
              </a:ext>
            </a:extLst>
          </p:cNvPr>
          <p:cNvPicPr>
            <a:picLocks noChangeAspect="1"/>
          </p:cNvPicPr>
          <p:nvPr/>
        </p:nvPicPr>
        <p:blipFill>
          <a:blip r:embed="rId3"/>
          <a:stretch>
            <a:fillRect/>
          </a:stretch>
        </p:blipFill>
        <p:spPr>
          <a:xfrm>
            <a:off x="2833138" y="2670375"/>
            <a:ext cx="3035180" cy="2976243"/>
          </a:xfrm>
          <a:prstGeom prst="rect">
            <a:avLst/>
          </a:prstGeom>
        </p:spPr>
      </p:pic>
      <p:sp>
        <p:nvSpPr>
          <p:cNvPr id="34818"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研究内容及实施情况</a:t>
            </a:r>
            <a:endParaRPr lang="zh-CN" altLang="en-US" dirty="0"/>
          </a:p>
        </p:txBody>
      </p:sp>
      <p:sp>
        <p:nvSpPr>
          <p:cNvPr id="20" name="矩形 1">
            <a:extLst>
              <a:ext uri="{FF2B5EF4-FFF2-40B4-BE49-F238E27FC236}">
                <a16:creationId xmlns:a16="http://schemas.microsoft.com/office/drawing/2014/main" id="{8860B4FF-70B4-4172-8659-9DA531D90185}"/>
              </a:ext>
            </a:extLst>
          </p:cNvPr>
          <p:cNvSpPr>
            <a:spLocks noChangeArrowheads="1"/>
          </p:cNvSpPr>
          <p:nvPr/>
        </p:nvSpPr>
        <p:spPr bwMode="auto">
          <a:xfrm>
            <a:off x="403311" y="953165"/>
            <a:ext cx="3605212" cy="424861"/>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4"/>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ts val="2800"/>
              </a:lnSpc>
              <a:spcBef>
                <a:spcPct val="0"/>
              </a:spcBef>
              <a:buSzTx/>
              <a:buNone/>
            </a:pPr>
            <a:r>
              <a:rPr lang="zh-CN" altLang="en-US" sz="2000" dirty="0">
                <a:solidFill>
                  <a:schemeClr val="bg1"/>
                </a:solidFill>
                <a:latin typeface="微软雅黑" panose="020B0503020204020204" pitchFamily="34" charset="-122"/>
                <a:ea typeface="微软雅黑" panose="020B0503020204020204" pitchFamily="34" charset="-122"/>
              </a:rPr>
              <a:t>技术路线选择</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3" name="文本框 62">
            <a:extLst>
              <a:ext uri="{FF2B5EF4-FFF2-40B4-BE49-F238E27FC236}">
                <a16:creationId xmlns:a16="http://schemas.microsoft.com/office/drawing/2014/main" id="{6F6DC5FA-7DE3-479A-A243-141102670FA5}"/>
              </a:ext>
            </a:extLst>
          </p:cNvPr>
          <p:cNvSpPr txBox="1"/>
          <p:nvPr/>
        </p:nvSpPr>
        <p:spPr>
          <a:xfrm>
            <a:off x="1017895" y="1405301"/>
            <a:ext cx="6584006" cy="830997"/>
          </a:xfrm>
          <a:prstGeom prst="rect">
            <a:avLst/>
          </a:prstGeom>
          <a:noFill/>
        </p:spPr>
        <p:txBody>
          <a:bodyPr wrap="square" rtlCol="0">
            <a:spAutoFit/>
          </a:bodyPr>
          <a:lstStyle/>
          <a:p>
            <a:pPr algn="ctr"/>
            <a:r>
              <a:rPr lang="zh-CN" altLang="en-US" dirty="0">
                <a:highlight>
                  <a:srgbClr val="FFFF00"/>
                </a:highlight>
              </a:rPr>
              <a:t>快</a:t>
            </a:r>
            <a:r>
              <a:rPr lang="en-US" altLang="zh-CN" dirty="0">
                <a:highlight>
                  <a:srgbClr val="FFFF00"/>
                </a:highlight>
              </a:rPr>
              <a:t>CAD</a:t>
            </a:r>
            <a:r>
              <a:rPr lang="zh-CN" altLang="en-US" dirty="0">
                <a:highlight>
                  <a:srgbClr val="FFFF00"/>
                </a:highlight>
              </a:rPr>
              <a:t>平台的核心思想：</a:t>
            </a:r>
            <a:r>
              <a:rPr lang="zh-CN" altLang="en-US" dirty="0">
                <a:solidFill>
                  <a:srgbClr val="FF0000"/>
                </a:solidFill>
              </a:rPr>
              <a:t>解耦</a:t>
            </a:r>
            <a:endParaRPr lang="en-US" altLang="zh-CN" dirty="0">
              <a:highlight>
                <a:srgbClr val="FFFF00"/>
              </a:highlight>
            </a:endParaRPr>
          </a:p>
          <a:p>
            <a:pPr algn="ctr"/>
            <a:r>
              <a:rPr lang="zh-CN" altLang="en-US" dirty="0">
                <a:solidFill>
                  <a:srgbClr val="FF0000"/>
                </a:solidFill>
              </a:rPr>
              <a:t>互操作性、信息模型、中间语言、软件工具</a:t>
            </a:r>
          </a:p>
        </p:txBody>
      </p:sp>
      <p:pic>
        <p:nvPicPr>
          <p:cNvPr id="4" name="图片 3">
            <a:extLst>
              <a:ext uri="{FF2B5EF4-FFF2-40B4-BE49-F238E27FC236}">
                <a16:creationId xmlns:a16="http://schemas.microsoft.com/office/drawing/2014/main" id="{B41D99CD-24DC-4D92-A4EE-0A5A21651F55}"/>
              </a:ext>
            </a:extLst>
          </p:cNvPr>
          <p:cNvPicPr>
            <a:picLocks noChangeAspect="1"/>
          </p:cNvPicPr>
          <p:nvPr/>
        </p:nvPicPr>
        <p:blipFill>
          <a:blip r:embed="rId5"/>
          <a:stretch>
            <a:fillRect/>
          </a:stretch>
        </p:blipFill>
        <p:spPr>
          <a:xfrm>
            <a:off x="1324080" y="2231437"/>
            <a:ext cx="1447800" cy="1344386"/>
          </a:xfrm>
          <a:prstGeom prst="rect">
            <a:avLst/>
          </a:prstGeom>
        </p:spPr>
      </p:pic>
      <p:pic>
        <p:nvPicPr>
          <p:cNvPr id="6" name="图片 5">
            <a:extLst>
              <a:ext uri="{FF2B5EF4-FFF2-40B4-BE49-F238E27FC236}">
                <a16:creationId xmlns:a16="http://schemas.microsoft.com/office/drawing/2014/main" id="{07E7EA6C-A000-48FE-B696-D81FFA88DD93}"/>
              </a:ext>
            </a:extLst>
          </p:cNvPr>
          <p:cNvPicPr>
            <a:picLocks noChangeAspect="1"/>
          </p:cNvPicPr>
          <p:nvPr/>
        </p:nvPicPr>
        <p:blipFill>
          <a:blip r:embed="rId6"/>
          <a:stretch>
            <a:fillRect/>
          </a:stretch>
        </p:blipFill>
        <p:spPr>
          <a:xfrm>
            <a:off x="5711646" y="2251582"/>
            <a:ext cx="1469356" cy="1183648"/>
          </a:xfrm>
          <a:prstGeom prst="rect">
            <a:avLst/>
          </a:prstGeom>
        </p:spPr>
      </p:pic>
      <p:pic>
        <p:nvPicPr>
          <p:cNvPr id="9" name="图片 8">
            <a:extLst>
              <a:ext uri="{FF2B5EF4-FFF2-40B4-BE49-F238E27FC236}">
                <a16:creationId xmlns:a16="http://schemas.microsoft.com/office/drawing/2014/main" id="{91B7537F-EC02-4B9B-BA2E-08D3C9F370A9}"/>
              </a:ext>
            </a:extLst>
          </p:cNvPr>
          <p:cNvPicPr>
            <a:picLocks noChangeAspect="1"/>
          </p:cNvPicPr>
          <p:nvPr/>
        </p:nvPicPr>
        <p:blipFill>
          <a:blip r:embed="rId7"/>
          <a:stretch>
            <a:fillRect/>
          </a:stretch>
        </p:blipFill>
        <p:spPr>
          <a:xfrm>
            <a:off x="1469070" y="5011908"/>
            <a:ext cx="1290008" cy="1346096"/>
          </a:xfrm>
          <a:prstGeom prst="rect">
            <a:avLst/>
          </a:prstGeom>
        </p:spPr>
      </p:pic>
      <p:pic>
        <p:nvPicPr>
          <p:cNvPr id="11" name="图片 10">
            <a:extLst>
              <a:ext uri="{FF2B5EF4-FFF2-40B4-BE49-F238E27FC236}">
                <a16:creationId xmlns:a16="http://schemas.microsoft.com/office/drawing/2014/main" id="{636ABE04-6CDF-4A37-A361-D88DE1DA1AC2}"/>
              </a:ext>
            </a:extLst>
          </p:cNvPr>
          <p:cNvPicPr>
            <a:picLocks noChangeAspect="1"/>
          </p:cNvPicPr>
          <p:nvPr/>
        </p:nvPicPr>
        <p:blipFill>
          <a:blip r:embed="rId8"/>
          <a:stretch>
            <a:fillRect/>
          </a:stretch>
        </p:blipFill>
        <p:spPr>
          <a:xfrm>
            <a:off x="5588845" y="5117612"/>
            <a:ext cx="1592157" cy="1346096"/>
          </a:xfrm>
          <a:prstGeom prst="rect">
            <a:avLst/>
          </a:prstGeom>
        </p:spPr>
      </p:pic>
      <p:cxnSp>
        <p:nvCxnSpPr>
          <p:cNvPr id="17" name="直接箭头连接符 16">
            <a:extLst>
              <a:ext uri="{FF2B5EF4-FFF2-40B4-BE49-F238E27FC236}">
                <a16:creationId xmlns:a16="http://schemas.microsoft.com/office/drawing/2014/main" id="{EEDC58EA-1588-4CB2-BD6B-D45F9DE108E6}"/>
              </a:ext>
            </a:extLst>
          </p:cNvPr>
          <p:cNvCxnSpPr>
            <a:cxnSpLocks/>
          </p:cNvCxnSpPr>
          <p:nvPr/>
        </p:nvCxnSpPr>
        <p:spPr bwMode="auto">
          <a:xfrm>
            <a:off x="2593836" y="3154906"/>
            <a:ext cx="758964" cy="522144"/>
          </a:xfrm>
          <a:prstGeom prst="straightConnector1">
            <a:avLst/>
          </a:prstGeom>
          <a:solidFill>
            <a:srgbClr val="DDDDDD"/>
          </a:solidFill>
          <a:ln w="76200" cap="flat" cmpd="sng" algn="ctr">
            <a:solidFill>
              <a:srgbClr val="00B0F0"/>
            </a:solidFill>
            <a:prstDash val="solid"/>
            <a:round/>
            <a:headEnd type="triangle" w="med" len="med"/>
            <a:tailEnd type="triangle" w="med" len="med"/>
          </a:ln>
        </p:spPr>
      </p:cxnSp>
      <p:cxnSp>
        <p:nvCxnSpPr>
          <p:cNvPr id="44" name="直接箭头连接符 43">
            <a:extLst>
              <a:ext uri="{FF2B5EF4-FFF2-40B4-BE49-F238E27FC236}">
                <a16:creationId xmlns:a16="http://schemas.microsoft.com/office/drawing/2014/main" id="{CF93A14B-5EF7-448E-96B5-C4F986E6642F}"/>
              </a:ext>
            </a:extLst>
          </p:cNvPr>
          <p:cNvCxnSpPr>
            <a:cxnSpLocks/>
          </p:cNvCxnSpPr>
          <p:nvPr/>
        </p:nvCxnSpPr>
        <p:spPr bwMode="auto">
          <a:xfrm flipV="1">
            <a:off x="2593836" y="4953000"/>
            <a:ext cx="814357" cy="533400"/>
          </a:xfrm>
          <a:prstGeom prst="straightConnector1">
            <a:avLst/>
          </a:prstGeom>
          <a:solidFill>
            <a:srgbClr val="DDDDDD"/>
          </a:solidFill>
          <a:ln w="76200" cap="flat" cmpd="sng" algn="ctr">
            <a:solidFill>
              <a:srgbClr val="00B0F0"/>
            </a:solidFill>
            <a:prstDash val="solid"/>
            <a:round/>
            <a:headEnd type="triangle" w="med" len="med"/>
            <a:tailEnd type="triangle" w="med" len="med"/>
          </a:ln>
        </p:spPr>
      </p:cxnSp>
      <p:cxnSp>
        <p:nvCxnSpPr>
          <p:cNvPr id="46" name="直接箭头连接符 45">
            <a:extLst>
              <a:ext uri="{FF2B5EF4-FFF2-40B4-BE49-F238E27FC236}">
                <a16:creationId xmlns:a16="http://schemas.microsoft.com/office/drawing/2014/main" id="{B667D080-24F2-4E31-AAA5-DFF129485E15}"/>
              </a:ext>
            </a:extLst>
          </p:cNvPr>
          <p:cNvCxnSpPr>
            <a:cxnSpLocks/>
          </p:cNvCxnSpPr>
          <p:nvPr/>
        </p:nvCxnSpPr>
        <p:spPr bwMode="auto">
          <a:xfrm>
            <a:off x="5287398" y="4953000"/>
            <a:ext cx="738562" cy="533400"/>
          </a:xfrm>
          <a:prstGeom prst="straightConnector1">
            <a:avLst/>
          </a:prstGeom>
          <a:solidFill>
            <a:srgbClr val="DDDDDD"/>
          </a:solidFill>
          <a:ln w="76200" cap="flat" cmpd="sng" algn="ctr">
            <a:solidFill>
              <a:srgbClr val="00B0F0"/>
            </a:solidFill>
            <a:prstDash val="solid"/>
            <a:round/>
            <a:headEnd type="triangle" w="med" len="med"/>
            <a:tailEnd type="triangle" w="med" len="med"/>
          </a:ln>
        </p:spPr>
      </p:cxnSp>
      <p:cxnSp>
        <p:nvCxnSpPr>
          <p:cNvPr id="51" name="直接箭头连接符 50">
            <a:extLst>
              <a:ext uri="{FF2B5EF4-FFF2-40B4-BE49-F238E27FC236}">
                <a16:creationId xmlns:a16="http://schemas.microsoft.com/office/drawing/2014/main" id="{96CCA4BD-E8AF-45FA-8FEA-2E686573C3AB}"/>
              </a:ext>
            </a:extLst>
          </p:cNvPr>
          <p:cNvCxnSpPr>
            <a:cxnSpLocks/>
          </p:cNvCxnSpPr>
          <p:nvPr/>
        </p:nvCxnSpPr>
        <p:spPr bwMode="auto">
          <a:xfrm flipV="1">
            <a:off x="5287398" y="3082579"/>
            <a:ext cx="808602" cy="410738"/>
          </a:xfrm>
          <a:prstGeom prst="straightConnector1">
            <a:avLst/>
          </a:prstGeom>
          <a:solidFill>
            <a:srgbClr val="DDDDDD"/>
          </a:solidFill>
          <a:ln w="76200" cap="flat" cmpd="sng" algn="ctr">
            <a:solidFill>
              <a:srgbClr val="00B0F0"/>
            </a:solidFill>
            <a:prstDash val="solid"/>
            <a:round/>
            <a:headEnd type="triangle" w="med" len="med"/>
            <a:tailEnd type="triangle" w="med" len="med"/>
          </a:ln>
        </p:spPr>
      </p:cxnSp>
    </p:spTree>
    <p:extLst>
      <p:ext uri="{BB962C8B-B14F-4D97-AF65-F5344CB8AC3E}">
        <p14:creationId xmlns:p14="http://schemas.microsoft.com/office/powerpoint/2010/main" val="210322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304800" y="179388"/>
            <a:ext cx="9144000" cy="688975"/>
          </a:xfrm>
        </p:spPr>
        <p:txBody>
          <a:bodyPr/>
          <a:lstStyle/>
          <a:p>
            <a:pPr>
              <a:defRPr/>
            </a:pPr>
            <a:r>
              <a:rPr lang="zh-CN" altLang="en-US" dirty="0">
                <a:solidFill>
                  <a:srgbClr val="003B7D"/>
                </a:solidFill>
                <a:latin typeface="+mj-ea"/>
              </a:rPr>
              <a:t>研究内容及实施情况</a:t>
            </a:r>
            <a:endParaRPr lang="zh-CN" altLang="en-US" dirty="0"/>
          </a:p>
        </p:txBody>
      </p:sp>
      <p:sp>
        <p:nvSpPr>
          <p:cNvPr id="15" name="内容占位符 1">
            <a:extLst>
              <a:ext uri="{FF2B5EF4-FFF2-40B4-BE49-F238E27FC236}">
                <a16:creationId xmlns:a16="http://schemas.microsoft.com/office/drawing/2014/main" id="{DE9B5A94-7B86-4660-B9D5-E1EC08BAE101}"/>
              </a:ext>
            </a:extLst>
          </p:cNvPr>
          <p:cNvSpPr txBox="1">
            <a:spLocks/>
          </p:cNvSpPr>
          <p:nvPr/>
        </p:nvSpPr>
        <p:spPr>
          <a:xfrm>
            <a:off x="494026" y="1905171"/>
            <a:ext cx="8372163" cy="501567"/>
          </a:xfrm>
          <a:prstGeom prst="rect">
            <a:avLst/>
          </a:prstGeom>
        </p:spPr>
        <p:txBody>
          <a:bodyPr/>
          <a:lstStyle>
            <a:lvl1pPr marL="449580" indent="-449580" algn="l" rtl="0" eaLnBrk="0" fontAlgn="base" hangingPunct="0">
              <a:lnSpc>
                <a:spcPct val="110000"/>
              </a:lnSpc>
              <a:spcBef>
                <a:spcPct val="20000"/>
              </a:spcBef>
              <a:spcAft>
                <a:spcPct val="0"/>
              </a:spcAft>
              <a:buSzPct val="120000"/>
              <a:buBlip>
                <a:blip r:embed="rId3"/>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705"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730375"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13868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95880" indent="-228600" algn="l" rtl="0" fontAlgn="base">
              <a:spcBef>
                <a:spcPct val="20000"/>
              </a:spcBef>
              <a:spcAft>
                <a:spcPct val="0"/>
              </a:spcAft>
              <a:buChar char="»"/>
              <a:defRPr sz="2000">
                <a:solidFill>
                  <a:schemeClr val="tx1"/>
                </a:solidFill>
                <a:latin typeface="+mn-lt"/>
                <a:ea typeface="宋体" panose="02010600030101010101" pitchFamily="2" charset="-122"/>
              </a:defRPr>
            </a:lvl6pPr>
            <a:lvl7pPr marL="3053080" indent="-228600" algn="l" rtl="0" fontAlgn="base">
              <a:spcBef>
                <a:spcPct val="20000"/>
              </a:spcBef>
              <a:spcAft>
                <a:spcPct val="0"/>
              </a:spcAft>
              <a:buChar char="»"/>
              <a:defRPr sz="2000">
                <a:solidFill>
                  <a:schemeClr val="tx1"/>
                </a:solidFill>
                <a:latin typeface="+mn-lt"/>
                <a:ea typeface="宋体" panose="02010600030101010101" pitchFamily="2" charset="-122"/>
              </a:defRPr>
            </a:lvl7pPr>
            <a:lvl8pPr marL="3510280" indent="-228600" algn="l" rtl="0" fontAlgn="base">
              <a:spcBef>
                <a:spcPct val="20000"/>
              </a:spcBef>
              <a:spcAft>
                <a:spcPct val="0"/>
              </a:spcAft>
              <a:buChar char="»"/>
              <a:defRPr sz="2000">
                <a:solidFill>
                  <a:schemeClr val="tx1"/>
                </a:solidFill>
                <a:latin typeface="+mn-lt"/>
                <a:ea typeface="宋体" panose="02010600030101010101" pitchFamily="2" charset="-122"/>
              </a:defRPr>
            </a:lvl8pPr>
            <a:lvl9pPr marL="3967480" indent="-228600" algn="l" rtl="0" fontAlgn="base">
              <a:spcBef>
                <a:spcPct val="20000"/>
              </a:spcBef>
              <a:spcAft>
                <a:spcPct val="0"/>
              </a:spcAft>
              <a:buChar char="»"/>
              <a:defRPr sz="2000">
                <a:solidFill>
                  <a:schemeClr val="tx1"/>
                </a:solidFill>
                <a:latin typeface="+mn-lt"/>
                <a:ea typeface="宋体" panose="02010600030101010101" pitchFamily="2" charset="-122"/>
              </a:defRPr>
            </a:lvl9pPr>
          </a:lstStyle>
          <a:p>
            <a:pPr>
              <a:lnSpc>
                <a:spcPct val="100000"/>
              </a:lnSpc>
            </a:pPr>
            <a:r>
              <a:rPr lang="zh-CN" altLang="en-US" sz="2400" b="1" kern="0" dirty="0">
                <a:solidFill>
                  <a:srgbClr val="FF0000"/>
                </a:solidFill>
              </a:rPr>
              <a:t>一个信息模型可以衍生出多个不同的数据模型 </a:t>
            </a:r>
            <a:endParaRPr lang="en-US" altLang="zh-CN" sz="2400" b="1" kern="0" dirty="0">
              <a:solidFill>
                <a:srgbClr val="FF0000"/>
              </a:solidFill>
            </a:endParaRPr>
          </a:p>
        </p:txBody>
      </p:sp>
      <p:sp>
        <p:nvSpPr>
          <p:cNvPr id="16" name="标题 2">
            <a:extLst>
              <a:ext uri="{FF2B5EF4-FFF2-40B4-BE49-F238E27FC236}">
                <a16:creationId xmlns:a16="http://schemas.microsoft.com/office/drawing/2014/main" id="{274F6DEF-FA63-4458-802C-9B013E6C597B}"/>
              </a:ext>
            </a:extLst>
          </p:cNvPr>
          <p:cNvSpPr txBox="1">
            <a:spLocks/>
          </p:cNvSpPr>
          <p:nvPr/>
        </p:nvSpPr>
        <p:spPr bwMode="auto">
          <a:xfrm>
            <a:off x="198906" y="1435806"/>
            <a:ext cx="4186082" cy="574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lstStyle>
            <a:lvl1pPr algn="ctr" rtl="0" eaLnBrk="0" fontAlgn="base" hangingPunct="0">
              <a:spcBef>
                <a:spcPct val="0"/>
              </a:spcBef>
              <a:spcAft>
                <a:spcPct val="0"/>
              </a:spcAft>
              <a:defRPr sz="2800" b="1">
                <a:solidFill>
                  <a:srgbClr val="133984"/>
                </a:solidFill>
                <a:latin typeface="+mj-lt"/>
                <a:ea typeface="+mj-ea"/>
                <a:cs typeface="+mj-cs"/>
              </a:defRPr>
            </a:lvl1pPr>
            <a:lvl2pPr algn="ctr" rtl="0" eaLnBrk="0" fontAlgn="base" hangingPunct="0">
              <a:spcBef>
                <a:spcPct val="0"/>
              </a:spcBef>
              <a:spcAft>
                <a:spcPct val="0"/>
              </a:spcAft>
              <a:defRPr sz="2800" b="1">
                <a:solidFill>
                  <a:srgbClr val="133984"/>
                </a:solidFill>
                <a:latin typeface="Arial" panose="020B0604020202020204" pitchFamily="34" charset="0"/>
                <a:ea typeface="华文新魏" pitchFamily="2" charset="-122"/>
              </a:defRPr>
            </a:lvl2pPr>
            <a:lvl3pPr algn="ctr" rtl="0" eaLnBrk="0" fontAlgn="base" hangingPunct="0">
              <a:spcBef>
                <a:spcPct val="0"/>
              </a:spcBef>
              <a:spcAft>
                <a:spcPct val="0"/>
              </a:spcAft>
              <a:defRPr sz="2800" b="1">
                <a:solidFill>
                  <a:srgbClr val="133984"/>
                </a:solidFill>
                <a:latin typeface="Arial" panose="020B0604020202020204" pitchFamily="34" charset="0"/>
                <a:ea typeface="华文新魏" pitchFamily="2" charset="-122"/>
              </a:defRPr>
            </a:lvl3pPr>
            <a:lvl4pPr algn="ctr" rtl="0" eaLnBrk="0" fontAlgn="base" hangingPunct="0">
              <a:spcBef>
                <a:spcPct val="0"/>
              </a:spcBef>
              <a:spcAft>
                <a:spcPct val="0"/>
              </a:spcAft>
              <a:defRPr sz="2800" b="1">
                <a:solidFill>
                  <a:srgbClr val="133984"/>
                </a:solidFill>
                <a:latin typeface="Arial" panose="020B0604020202020204" pitchFamily="34" charset="0"/>
                <a:ea typeface="华文新魏" pitchFamily="2" charset="-122"/>
              </a:defRPr>
            </a:lvl4pPr>
            <a:lvl5pPr algn="ctr" rtl="0" eaLnBrk="0" fontAlgn="base" hangingPunct="0">
              <a:spcBef>
                <a:spcPct val="0"/>
              </a:spcBef>
              <a:spcAft>
                <a:spcPct val="0"/>
              </a:spcAft>
              <a:defRPr sz="2800" b="1">
                <a:solidFill>
                  <a:srgbClr val="133984"/>
                </a:solidFill>
                <a:latin typeface="Arial" panose="020B0604020202020204" pitchFamily="34" charset="0"/>
                <a:ea typeface="华文新魏" pitchFamily="2" charset="-122"/>
              </a:defRPr>
            </a:lvl5pPr>
            <a:lvl6pPr marL="457200" algn="ctr" rtl="0" fontAlgn="base">
              <a:spcBef>
                <a:spcPct val="0"/>
              </a:spcBef>
              <a:spcAft>
                <a:spcPct val="0"/>
              </a:spcAft>
              <a:defRPr sz="2800" b="1">
                <a:solidFill>
                  <a:srgbClr val="133984"/>
                </a:solidFill>
                <a:latin typeface="Arial" panose="020B0604020202020204" pitchFamily="34" charset="0"/>
                <a:ea typeface="华文新魏" pitchFamily="2" charset="-122"/>
              </a:defRPr>
            </a:lvl6pPr>
            <a:lvl7pPr marL="914400" algn="ctr" rtl="0" fontAlgn="base">
              <a:spcBef>
                <a:spcPct val="0"/>
              </a:spcBef>
              <a:spcAft>
                <a:spcPct val="0"/>
              </a:spcAft>
              <a:defRPr sz="2800" b="1">
                <a:solidFill>
                  <a:srgbClr val="133984"/>
                </a:solidFill>
                <a:latin typeface="Arial" panose="020B0604020202020204" pitchFamily="34" charset="0"/>
                <a:ea typeface="华文新魏" pitchFamily="2" charset="-122"/>
              </a:defRPr>
            </a:lvl7pPr>
            <a:lvl8pPr marL="1371600" algn="ctr" rtl="0" fontAlgn="base">
              <a:spcBef>
                <a:spcPct val="0"/>
              </a:spcBef>
              <a:spcAft>
                <a:spcPct val="0"/>
              </a:spcAft>
              <a:defRPr sz="2800" b="1">
                <a:solidFill>
                  <a:srgbClr val="133984"/>
                </a:solidFill>
                <a:latin typeface="Arial" panose="020B0604020202020204" pitchFamily="34" charset="0"/>
                <a:ea typeface="华文新魏" pitchFamily="2" charset="-122"/>
              </a:defRPr>
            </a:lvl8pPr>
            <a:lvl9pPr marL="1828800" algn="ctr" rtl="0" fontAlgn="base">
              <a:spcBef>
                <a:spcPct val="0"/>
              </a:spcBef>
              <a:spcAft>
                <a:spcPct val="0"/>
              </a:spcAft>
              <a:defRPr sz="2800" b="1">
                <a:solidFill>
                  <a:srgbClr val="133984"/>
                </a:solidFill>
                <a:latin typeface="Arial" panose="020B0604020202020204" pitchFamily="34" charset="0"/>
                <a:ea typeface="华文新魏" pitchFamily="2" charset="-122"/>
              </a:defRPr>
            </a:lvl9pPr>
          </a:lstStyle>
          <a:p>
            <a:pPr algn="l"/>
            <a:r>
              <a:rPr lang="zh-CN" altLang="en-US" kern="0" dirty="0"/>
              <a:t>信息模型 </a:t>
            </a:r>
            <a:r>
              <a:rPr lang="en-US" altLang="zh-CN" kern="0" dirty="0"/>
              <a:t>vs. </a:t>
            </a:r>
            <a:r>
              <a:rPr lang="zh-CN" altLang="en-US" kern="0" dirty="0"/>
              <a:t>数据模型</a:t>
            </a:r>
          </a:p>
        </p:txBody>
      </p:sp>
      <p:pic>
        <p:nvPicPr>
          <p:cNvPr id="17" name="图片 16">
            <a:extLst>
              <a:ext uri="{FF2B5EF4-FFF2-40B4-BE49-F238E27FC236}">
                <a16:creationId xmlns:a16="http://schemas.microsoft.com/office/drawing/2014/main" id="{A8EEAEAE-8E63-4F70-BE56-E02CA55800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464" y="2345572"/>
            <a:ext cx="3234967" cy="1617483"/>
          </a:xfrm>
          <a:prstGeom prst="rect">
            <a:avLst/>
          </a:prstGeom>
        </p:spPr>
      </p:pic>
      <p:sp>
        <p:nvSpPr>
          <p:cNvPr id="18" name="文本框 17">
            <a:extLst>
              <a:ext uri="{FF2B5EF4-FFF2-40B4-BE49-F238E27FC236}">
                <a16:creationId xmlns:a16="http://schemas.microsoft.com/office/drawing/2014/main" id="{593ACE7C-62E7-490C-9C6C-078122E22E92}"/>
              </a:ext>
            </a:extLst>
          </p:cNvPr>
          <p:cNvSpPr txBox="1"/>
          <p:nvPr/>
        </p:nvSpPr>
        <p:spPr>
          <a:xfrm>
            <a:off x="494024" y="4380271"/>
            <a:ext cx="8372163" cy="1938992"/>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虽然</a:t>
            </a:r>
            <a:r>
              <a:rPr lang="en-US" altLang="zh-CN" sz="2000" dirty="0"/>
              <a:t>IM</a:t>
            </a:r>
            <a:r>
              <a:rPr lang="zh-CN" altLang="en-US" sz="2000" dirty="0"/>
              <a:t>和</a:t>
            </a:r>
            <a:r>
              <a:rPr lang="en-US" altLang="zh-CN" sz="2000" dirty="0"/>
              <a:t>DM</a:t>
            </a:r>
            <a:r>
              <a:rPr lang="zh-CN" altLang="en-US" sz="2000" dirty="0"/>
              <a:t>的目的不同，但是二者之间在数据文件上经常有交叉。因此，需要有明确的标准加以限定。</a:t>
            </a:r>
            <a:r>
              <a:rPr lang="en-US" altLang="zh-CN" sz="2000" dirty="0"/>
              <a:t> </a:t>
            </a:r>
          </a:p>
          <a:p>
            <a:pPr marL="285750" indent="-285750">
              <a:buFont typeface="Arial" panose="020B0604020202020204" pitchFamily="34" charset="0"/>
              <a:buChar char="•"/>
            </a:pPr>
            <a:r>
              <a:rPr lang="en-US" altLang="zh-CN" sz="2000" dirty="0"/>
              <a:t>IM</a:t>
            </a:r>
            <a:r>
              <a:rPr lang="zh-CN" altLang="en-US" sz="2000" dirty="0"/>
              <a:t>的一个重要功能是描述系统要素之间的关系</a:t>
            </a:r>
            <a:endParaRPr lang="en-US" altLang="zh-CN" sz="2000" dirty="0"/>
          </a:p>
          <a:p>
            <a:pPr marL="285750" indent="-285750">
              <a:buFont typeface="Arial" panose="020B0604020202020204" pitchFamily="34" charset="0"/>
              <a:buChar char="•"/>
            </a:pPr>
            <a:r>
              <a:rPr lang="zh-CN" altLang="en-US" sz="2000" dirty="0"/>
              <a:t>企业经常用</a:t>
            </a:r>
            <a:r>
              <a:rPr lang="en-US" altLang="zh-CN" sz="2000" dirty="0"/>
              <a:t>IM</a:t>
            </a:r>
            <a:r>
              <a:rPr lang="zh-CN" altLang="en-US" sz="2000" dirty="0"/>
              <a:t>的内容来限定</a:t>
            </a:r>
            <a:r>
              <a:rPr lang="en-US" altLang="zh-CN" sz="2000" dirty="0"/>
              <a:t>DM</a:t>
            </a:r>
            <a:r>
              <a:rPr lang="zh-CN" altLang="en-US" sz="2000" dirty="0"/>
              <a:t>的数据内容范围</a:t>
            </a:r>
            <a:endParaRPr lang="en-US" altLang="zh-CN" sz="2000" dirty="0"/>
          </a:p>
          <a:p>
            <a:pPr marL="285750" indent="-285750">
              <a:buFont typeface="Arial" panose="020B0604020202020204" pitchFamily="34" charset="0"/>
              <a:buChar char="•"/>
            </a:pPr>
            <a:r>
              <a:rPr lang="zh-CN" altLang="en-US" sz="2000" dirty="0"/>
              <a:t>从船舶设计来说，</a:t>
            </a:r>
            <a:r>
              <a:rPr lang="en-US" altLang="zh-CN" sz="2000" dirty="0"/>
              <a:t>IM</a:t>
            </a:r>
            <a:r>
              <a:rPr lang="zh-CN" altLang="en-US" sz="2000" dirty="0"/>
              <a:t>模型可以根据所选用的</a:t>
            </a:r>
            <a:r>
              <a:rPr lang="en-US" altLang="zh-CN" sz="2000" dirty="0"/>
              <a:t>CAD</a:t>
            </a:r>
            <a:r>
              <a:rPr lang="zh-CN" altLang="en-US" sz="2000" dirty="0"/>
              <a:t>平台自动转化为</a:t>
            </a:r>
            <a:r>
              <a:rPr lang="en-US" altLang="zh-CN" sz="2000" dirty="0"/>
              <a:t>CAD</a:t>
            </a:r>
            <a:r>
              <a:rPr lang="zh-CN" altLang="en-US" sz="2000" dirty="0"/>
              <a:t>数据模型</a:t>
            </a:r>
            <a:endParaRPr lang="en-US" altLang="zh-CN" sz="2000" dirty="0"/>
          </a:p>
        </p:txBody>
      </p:sp>
      <p:sp>
        <p:nvSpPr>
          <p:cNvPr id="19" name="文本框 18">
            <a:extLst>
              <a:ext uri="{FF2B5EF4-FFF2-40B4-BE49-F238E27FC236}">
                <a16:creationId xmlns:a16="http://schemas.microsoft.com/office/drawing/2014/main" id="{C98B6A84-A1A7-4FB6-9323-7D0BD1A1821D}"/>
              </a:ext>
            </a:extLst>
          </p:cNvPr>
          <p:cNvSpPr txBox="1"/>
          <p:nvPr/>
        </p:nvSpPr>
        <p:spPr>
          <a:xfrm>
            <a:off x="5987845" y="2379406"/>
            <a:ext cx="1897626" cy="369332"/>
          </a:xfrm>
          <a:prstGeom prst="rect">
            <a:avLst/>
          </a:prstGeom>
          <a:noFill/>
        </p:spPr>
        <p:txBody>
          <a:bodyPr wrap="square" rtlCol="0">
            <a:spAutoFit/>
          </a:bodyPr>
          <a:lstStyle/>
          <a:p>
            <a:pPr algn="ctr"/>
            <a:r>
              <a:rPr lang="zh-CN" altLang="en-US" dirty="0"/>
              <a:t>船舶设计</a:t>
            </a:r>
            <a:r>
              <a:rPr lang="en-US" altLang="zh-CN" dirty="0"/>
              <a:t>IM</a:t>
            </a:r>
            <a:endParaRPr lang="zh-CN" altLang="en-US" dirty="0"/>
          </a:p>
        </p:txBody>
      </p:sp>
      <p:sp>
        <p:nvSpPr>
          <p:cNvPr id="20" name="矩形: 圆角 19">
            <a:extLst>
              <a:ext uri="{FF2B5EF4-FFF2-40B4-BE49-F238E27FC236}">
                <a16:creationId xmlns:a16="http://schemas.microsoft.com/office/drawing/2014/main" id="{CD51543A-F26B-44BC-984B-0E1F8FFB358E}"/>
              </a:ext>
            </a:extLst>
          </p:cNvPr>
          <p:cNvSpPr/>
          <p:nvPr/>
        </p:nvSpPr>
        <p:spPr>
          <a:xfrm>
            <a:off x="5107281" y="3323303"/>
            <a:ext cx="1071716" cy="36933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a:t>Rhino</a:t>
            </a:r>
            <a:endParaRPr lang="zh-CN" altLang="en-US" sz="1800" b="1" dirty="0"/>
          </a:p>
        </p:txBody>
      </p:sp>
      <p:sp>
        <p:nvSpPr>
          <p:cNvPr id="21" name="矩形: 圆角 20">
            <a:extLst>
              <a:ext uri="{FF2B5EF4-FFF2-40B4-BE49-F238E27FC236}">
                <a16:creationId xmlns:a16="http://schemas.microsoft.com/office/drawing/2014/main" id="{26540D55-1FDA-4055-A263-290BA9F71B3C}"/>
              </a:ext>
            </a:extLst>
          </p:cNvPr>
          <p:cNvSpPr/>
          <p:nvPr/>
        </p:nvSpPr>
        <p:spPr>
          <a:xfrm>
            <a:off x="6430636" y="3317593"/>
            <a:ext cx="1071716" cy="36933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鹰图</a:t>
            </a:r>
          </a:p>
        </p:txBody>
      </p:sp>
      <p:sp>
        <p:nvSpPr>
          <p:cNvPr id="22" name="矩形: 圆角 21">
            <a:extLst>
              <a:ext uri="{FF2B5EF4-FFF2-40B4-BE49-F238E27FC236}">
                <a16:creationId xmlns:a16="http://schemas.microsoft.com/office/drawing/2014/main" id="{A62192CC-7737-485E-88A7-9C89EC05DAB8}"/>
              </a:ext>
            </a:extLst>
          </p:cNvPr>
          <p:cNvSpPr/>
          <p:nvPr/>
        </p:nvSpPr>
        <p:spPr>
          <a:xfrm>
            <a:off x="7734802" y="3323303"/>
            <a:ext cx="1071716" cy="36933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t>其他</a:t>
            </a:r>
          </a:p>
        </p:txBody>
      </p:sp>
      <p:cxnSp>
        <p:nvCxnSpPr>
          <p:cNvPr id="23" name="直接箭头连接符 22">
            <a:extLst>
              <a:ext uri="{FF2B5EF4-FFF2-40B4-BE49-F238E27FC236}">
                <a16:creationId xmlns:a16="http://schemas.microsoft.com/office/drawing/2014/main" id="{CBC122BA-517B-42C5-A753-15CC25543531}"/>
              </a:ext>
            </a:extLst>
          </p:cNvPr>
          <p:cNvCxnSpPr>
            <a:stCxn id="19" idx="2"/>
            <a:endCxn id="20" idx="0"/>
          </p:cNvCxnSpPr>
          <p:nvPr/>
        </p:nvCxnSpPr>
        <p:spPr>
          <a:xfrm flipH="1">
            <a:off x="5643139" y="2748738"/>
            <a:ext cx="1293519" cy="574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AAC1F43F-933D-4D44-8294-FDA3E651F044}"/>
              </a:ext>
            </a:extLst>
          </p:cNvPr>
          <p:cNvCxnSpPr>
            <a:stCxn id="19" idx="2"/>
            <a:endCxn id="21" idx="0"/>
          </p:cNvCxnSpPr>
          <p:nvPr/>
        </p:nvCxnSpPr>
        <p:spPr>
          <a:xfrm>
            <a:off x="6936658" y="2748738"/>
            <a:ext cx="29836" cy="568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14A58263-787E-46D2-9BDB-CC4F06204A56}"/>
              </a:ext>
            </a:extLst>
          </p:cNvPr>
          <p:cNvCxnSpPr>
            <a:cxnSpLocks/>
          </p:cNvCxnSpPr>
          <p:nvPr/>
        </p:nvCxnSpPr>
        <p:spPr>
          <a:xfrm>
            <a:off x="6955847" y="2743028"/>
            <a:ext cx="1334002" cy="574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849827CD-349E-4DEE-AD4E-B6BCD37B8DA8}"/>
              </a:ext>
            </a:extLst>
          </p:cNvPr>
          <p:cNvSpPr txBox="1"/>
          <p:nvPr/>
        </p:nvSpPr>
        <p:spPr>
          <a:xfrm>
            <a:off x="494024" y="3854419"/>
            <a:ext cx="4198373" cy="261610"/>
          </a:xfrm>
          <a:prstGeom prst="rect">
            <a:avLst/>
          </a:prstGeom>
          <a:noFill/>
        </p:spPr>
        <p:txBody>
          <a:bodyPr wrap="square" rtlCol="0">
            <a:spAutoFit/>
          </a:bodyPr>
          <a:lstStyle/>
          <a:p>
            <a:r>
              <a:rPr lang="zh-CN" altLang="en-US" sz="1100" dirty="0">
                <a:solidFill>
                  <a:srgbClr val="0070C0"/>
                </a:solidFill>
              </a:rPr>
              <a:t>上图来自于通讯领域，其中的</a:t>
            </a:r>
            <a:r>
              <a:rPr lang="en-US" altLang="zh-CN" sz="1100" dirty="0">
                <a:solidFill>
                  <a:srgbClr val="0070C0"/>
                </a:solidFill>
              </a:rPr>
              <a:t>IM</a:t>
            </a:r>
            <a:r>
              <a:rPr lang="zh-CN" altLang="en-US" sz="1100" dirty="0">
                <a:solidFill>
                  <a:srgbClr val="0070C0"/>
                </a:solidFill>
              </a:rPr>
              <a:t>和</a:t>
            </a:r>
            <a:r>
              <a:rPr lang="en-US" altLang="zh-CN" sz="1100" dirty="0">
                <a:solidFill>
                  <a:srgbClr val="0070C0"/>
                </a:solidFill>
              </a:rPr>
              <a:t>DM</a:t>
            </a:r>
            <a:r>
              <a:rPr lang="zh-CN" altLang="en-US" sz="1100" dirty="0">
                <a:solidFill>
                  <a:srgbClr val="0070C0"/>
                </a:solidFill>
              </a:rPr>
              <a:t>在标准层面有详细的研究。</a:t>
            </a:r>
          </a:p>
        </p:txBody>
      </p:sp>
      <p:sp>
        <p:nvSpPr>
          <p:cNvPr id="27" name="箭头: 右 26">
            <a:extLst>
              <a:ext uri="{FF2B5EF4-FFF2-40B4-BE49-F238E27FC236}">
                <a16:creationId xmlns:a16="http://schemas.microsoft.com/office/drawing/2014/main" id="{35D1AE03-7EA1-419C-AAB3-F18B3278CD77}"/>
              </a:ext>
            </a:extLst>
          </p:cNvPr>
          <p:cNvSpPr/>
          <p:nvPr/>
        </p:nvSpPr>
        <p:spPr>
          <a:xfrm>
            <a:off x="4211061" y="2996678"/>
            <a:ext cx="843628" cy="369332"/>
          </a:xfrm>
          <a:prstGeom prst="rightArrow">
            <a:avLst/>
          </a:prstGeom>
          <a:solidFill>
            <a:schemeClr val="accent5">
              <a:lumMod val="60000"/>
              <a:lumOff val="4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1">
            <a:extLst>
              <a:ext uri="{FF2B5EF4-FFF2-40B4-BE49-F238E27FC236}">
                <a16:creationId xmlns:a16="http://schemas.microsoft.com/office/drawing/2014/main" id="{92B18C51-AD3D-4D3B-A9DA-2989CA3B840E}"/>
              </a:ext>
            </a:extLst>
          </p:cNvPr>
          <p:cNvSpPr>
            <a:spLocks noChangeArrowheads="1"/>
          </p:cNvSpPr>
          <p:nvPr/>
        </p:nvSpPr>
        <p:spPr bwMode="auto">
          <a:xfrm>
            <a:off x="403311" y="953165"/>
            <a:ext cx="3605212" cy="424861"/>
          </a:xfrm>
          <a:prstGeom prst="rect">
            <a:avLst/>
          </a:prstGeom>
          <a:solidFill>
            <a:srgbClr val="003570"/>
          </a:solidFill>
          <a:ln w="28575" algn="ctr">
            <a:solidFill>
              <a:srgbClr val="003570"/>
            </a:solidFill>
            <a:round/>
          </a:ln>
        </p:spPr>
        <p:txBody>
          <a:bodyPr lIns="90000" tIns="46800" rIns="90000" bIns="46800" anchor="ctr">
            <a:spAutoFit/>
          </a:bodyPr>
          <a:lstStyle>
            <a:lvl1pPr>
              <a:lnSpc>
                <a:spcPct val="110000"/>
              </a:lnSpc>
              <a:spcBef>
                <a:spcPct val="20000"/>
              </a:spcBef>
              <a:buSzPct val="120000"/>
              <a:buBlip>
                <a:blip r:embed="rId3"/>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ts val="2800"/>
              </a:lnSpc>
              <a:spcBef>
                <a:spcPct val="0"/>
              </a:spcBef>
              <a:buSzTx/>
              <a:buNone/>
            </a:pPr>
            <a:r>
              <a:rPr lang="zh-CN" altLang="en-US" sz="2000" dirty="0">
                <a:solidFill>
                  <a:schemeClr val="bg1"/>
                </a:solidFill>
                <a:latin typeface="微软雅黑" panose="020B0503020204020204" pitchFamily="34" charset="-122"/>
                <a:ea typeface="微软雅黑" panose="020B0503020204020204" pitchFamily="34" charset="-122"/>
              </a:rPr>
              <a:t>技术路线选择</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88603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db29767e-28f6-41a5-a82d-4489fce2c0d5"/>
  <p:tag name="COMMONDATA" val="eyJoZGlkIjoiYmY4MThjYzA0YjkxOWI5OWEzYTM2MzdiMmY4MDllOGU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b50601fb-cb43-4fbb-a306-1fc9ca66e6cd}"/>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UNIT_TABLE_BEAUTIFY" val="smartTable{7a652a80-d772-494e-a9ad-11b763f6c402}"/>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spPr>
      <a:bodyPr vert="horz" wrap="none" lIns="90000" tIns="46800" rIns="90000" bIns="4680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spPr>
      <a:bodyPr vert="horz" wrap="none" lIns="90000" tIns="46800" rIns="90000" bIns="4680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20070815模板</Template>
  <TotalTime>153</TotalTime>
  <Words>2853</Words>
  <Application>Microsoft Office PowerPoint</Application>
  <PresentationFormat>全屏显示(4:3)</PresentationFormat>
  <Paragraphs>474</Paragraphs>
  <Slides>41</Slides>
  <Notes>34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Google Sans</vt:lpstr>
      <vt:lpstr>华文新魏</vt:lpstr>
      <vt:lpstr>宋体</vt:lpstr>
      <vt:lpstr>微软雅黑</vt:lpstr>
      <vt:lpstr>Arial</vt:lpstr>
      <vt:lpstr>Times New Roman</vt:lpstr>
      <vt:lpstr>Wingdings</vt:lpstr>
      <vt:lpstr>1_自定义设计方案</vt:lpstr>
      <vt:lpstr>高技术远洋客船协同设计技术研究 项目实施情况汇报</vt:lpstr>
      <vt:lpstr>PowerPoint 演示文稿</vt:lpstr>
      <vt:lpstr>研究内容及实施情况</vt:lpstr>
      <vt:lpstr>研究内容及实施情况</vt:lpstr>
      <vt:lpstr>研究内容及实施情况</vt:lpstr>
      <vt:lpstr>研究内容及实施情况</vt:lpstr>
      <vt:lpstr>研究内容及实施情况</vt:lpstr>
      <vt:lpstr>研究内容及实施情况</vt:lpstr>
      <vt:lpstr>研究内容及实施情况</vt:lpstr>
      <vt:lpstr>研究内容及实施情况</vt:lpstr>
      <vt:lpstr>研究内容及实施情况</vt:lpstr>
      <vt:lpstr>研究内容及实施情况</vt:lpstr>
      <vt:lpstr>研究内容及实施情况</vt:lpstr>
      <vt:lpstr>研究内容及实施情况</vt:lpstr>
      <vt:lpstr>研究内容及实施情况</vt:lpstr>
      <vt:lpstr>研究内容及实施情况</vt:lpstr>
      <vt:lpstr>研究内容及实施情况</vt:lpstr>
      <vt:lpstr>技术路线及实施方案</vt:lpstr>
      <vt:lpstr>技术路线及实施方案</vt:lpstr>
      <vt:lpstr>技术路线及实施方案</vt:lpstr>
      <vt:lpstr>技术路线及实施方案</vt:lpstr>
      <vt:lpstr>技术路线及实施方案</vt:lpstr>
      <vt:lpstr>研究内容及实施情况</vt:lpstr>
      <vt:lpstr>技术路线及实施方案</vt:lpstr>
      <vt:lpstr>技术路线及实施方案</vt:lpstr>
      <vt:lpstr>技术路线及实施方案</vt:lpstr>
      <vt:lpstr>技术路线及实施方案</vt:lpstr>
      <vt:lpstr>研究内容及实施情况</vt:lpstr>
      <vt:lpstr>研究内容及实施情况</vt:lpstr>
      <vt:lpstr>研究内容及实施情况</vt:lpstr>
      <vt:lpstr>研究内容及实施情况</vt:lpstr>
      <vt:lpstr>PowerPoint 演示文稿</vt:lpstr>
      <vt:lpstr>PowerPoint 演示文稿</vt:lpstr>
      <vt:lpstr>PowerPoint 演示文稿</vt:lpstr>
      <vt:lpstr>课题工作完成情况</vt:lpstr>
      <vt:lpstr>课题工作完成情况</vt:lpstr>
      <vt:lpstr>PowerPoint 演示文稿</vt:lpstr>
      <vt:lpstr>下一步计划</vt:lpstr>
      <vt:lpstr>PowerPoint 演示文稿</vt:lpstr>
      <vt:lpstr>存在问题</vt:lpstr>
      <vt:lpstr>谢 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SJTU_XY</dc:creator>
  <cp:lastModifiedBy>Song Yuanbin</cp:lastModifiedBy>
  <cp:revision>3439</cp:revision>
  <cp:lastPrinted>2113-01-01T00:00:00Z</cp:lastPrinted>
  <dcterms:created xsi:type="dcterms:W3CDTF">2113-01-01T00:00:00Z</dcterms:created>
  <dcterms:modified xsi:type="dcterms:W3CDTF">2023-03-07T03:41:39Z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324DB0903B7546808B651E7AEA692285</vt:lpwstr>
  </property>
  <property fmtid="{D5CDD505-2E9C-101B-9397-08002B2CF9AE}" pid="4" name="KSOProductBuildVer">
    <vt:lpwstr>2052-11.1.0.13703</vt:lpwstr>
  </property>
</Properties>
</file>