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Montserrat Classic Bold" charset="1" panose="00000800000000000000"/>
      <p:regular r:id="rId12"/>
    </p:embeddedFont>
    <p:embeddedFont>
      <p:font typeface="Montserrat Classic" charset="1" panose="00000500000000000000"/>
      <p:regular r:id="rId13"/>
    </p:embeddedFont>
    <p:embeddedFont>
      <p:font typeface="Montserrat Bold" charset="1" panose="00000800000000000000"/>
      <p:regular r:id="rId14"/>
    </p:embeddedFont>
    <p:embeddedFont>
      <p:font typeface="Montserrat" charset="1" panose="00000500000000000000"/>
      <p:regular r:id="rId15"/>
    </p:embeddedFont>
    <p:embeddedFont>
      <p:font typeface="Montserrat Italic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hansss18.github.io/hansfolio/" TargetMode="External" Type="http://schemas.openxmlformats.org/officeDocument/2006/relationships/hyperlink"/><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https://drive.google.com/drive/folders/117f8TQD9eyKw88bP8LGoM8r4F--o4gZB?usp=sharing"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https://www.instagram.com/hansss.18/" TargetMode="External" Type="http://schemas.openxmlformats.org/officeDocument/2006/relationships/hyperlink"/><Relationship Id="rId6" Target="https://www.linkedin.com/in/farhan-ab-g-74001a260/"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linkedin.com/in/farhan-ab-g-74001a260/" TargetMode="External" Type="http://schemas.openxmlformats.org/officeDocument/2006/relationships/hyperlink"/><Relationship Id="rId11" Target="../media/image8.png" Type="http://schemas.openxmlformats.org/officeDocument/2006/relationships/image"/><Relationship Id="rId12"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s://hansss18.github.io/hansfolio/" TargetMode="External" Type="http://schemas.openxmlformats.org/officeDocument/2006/relationships/hyperlink"/><Relationship Id="rId9"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242B"/>
        </a:solidFill>
      </p:bgPr>
    </p:bg>
    <p:spTree>
      <p:nvGrpSpPr>
        <p:cNvPr id="1" name=""/>
        <p:cNvGrpSpPr/>
        <p:nvPr/>
      </p:nvGrpSpPr>
      <p:grpSpPr>
        <a:xfrm>
          <a:off x="0" y="0"/>
          <a:ext cx="0" cy="0"/>
          <a:chOff x="0" y="0"/>
          <a:chExt cx="0" cy="0"/>
        </a:xfrm>
      </p:grpSpPr>
      <p:sp>
        <p:nvSpPr>
          <p:cNvPr name="AutoShape 2" id="2"/>
          <p:cNvSpPr/>
          <p:nvPr/>
        </p:nvSpPr>
        <p:spPr>
          <a:xfrm rot="0">
            <a:off x="12003713" y="0"/>
            <a:ext cx="6284287" cy="10287000"/>
          </a:xfrm>
          <a:prstGeom prst="rect">
            <a:avLst/>
          </a:prstGeom>
          <a:solidFill>
            <a:srgbClr val="2AD882"/>
          </a:solidFill>
        </p:spPr>
      </p:sp>
      <p:grpSp>
        <p:nvGrpSpPr>
          <p:cNvPr name="Group 3" id="3"/>
          <p:cNvGrpSpPr/>
          <p:nvPr/>
        </p:nvGrpSpPr>
        <p:grpSpPr>
          <a:xfrm rot="0">
            <a:off x="2305552" y="6531325"/>
            <a:ext cx="4873238" cy="1041670"/>
            <a:chOff x="0" y="0"/>
            <a:chExt cx="3802519" cy="812800"/>
          </a:xfrm>
        </p:grpSpPr>
        <p:sp>
          <p:nvSpPr>
            <p:cNvPr name="Freeform 4" id="4"/>
            <p:cNvSpPr/>
            <p:nvPr/>
          </p:nvSpPr>
          <p:spPr>
            <a:xfrm flipH="false" flipV="false" rot="0">
              <a:off x="0" y="0"/>
              <a:ext cx="3802519" cy="812800"/>
            </a:xfrm>
            <a:custGeom>
              <a:avLst/>
              <a:gdLst/>
              <a:ahLst/>
              <a:cxnLst/>
              <a:rect r="r" b="b" t="t" l="l"/>
              <a:pathLst>
                <a:path h="812800" w="3802519">
                  <a:moveTo>
                    <a:pt x="0" y="0"/>
                  </a:moveTo>
                  <a:lnTo>
                    <a:pt x="3802519" y="0"/>
                  </a:lnTo>
                  <a:lnTo>
                    <a:pt x="3802519" y="812800"/>
                  </a:lnTo>
                  <a:lnTo>
                    <a:pt x="0" y="812800"/>
                  </a:lnTo>
                  <a:close/>
                </a:path>
              </a:pathLst>
            </a:custGeom>
            <a:solidFill>
              <a:srgbClr val="000000">
                <a:alpha val="0"/>
              </a:srgbClr>
            </a:solidFill>
            <a:ln w="38100" cap="sq">
              <a:solidFill>
                <a:srgbClr val="2AD882"/>
              </a:solidFill>
              <a:prstDash val="solid"/>
              <a:miter/>
            </a:ln>
          </p:spPr>
        </p:sp>
        <p:sp>
          <p:nvSpPr>
            <p:cNvPr name="TextBox 5" id="5"/>
            <p:cNvSpPr txBox="true"/>
            <p:nvPr/>
          </p:nvSpPr>
          <p:spPr>
            <a:xfrm>
              <a:off x="0" y="-47625"/>
              <a:ext cx="3802519" cy="860425"/>
            </a:xfrm>
            <a:prstGeom prst="rect">
              <a:avLst/>
            </a:prstGeom>
          </p:spPr>
          <p:txBody>
            <a:bodyPr anchor="ctr" rtlCol="false" tIns="50800" lIns="50800" bIns="50800" rIns="50800"/>
            <a:lstStyle/>
            <a:p>
              <a:pPr algn="ctr">
                <a:lnSpc>
                  <a:spcPts val="3220"/>
                </a:lnSpc>
              </a:pPr>
            </a:p>
          </p:txBody>
        </p:sp>
      </p:grpSp>
      <p:sp>
        <p:nvSpPr>
          <p:cNvPr name="Freeform 6" id="6"/>
          <p:cNvSpPr/>
          <p:nvPr/>
        </p:nvSpPr>
        <p:spPr>
          <a:xfrm flipH="false" flipV="false" rot="0">
            <a:off x="16959608" y="1050956"/>
            <a:ext cx="299692" cy="299692"/>
          </a:xfrm>
          <a:custGeom>
            <a:avLst/>
            <a:gdLst/>
            <a:ahLst/>
            <a:cxnLst/>
            <a:rect r="r" b="b" t="t" l="l"/>
            <a:pathLst>
              <a:path h="299692" w="299692">
                <a:moveTo>
                  <a:pt x="0" y="0"/>
                </a:moveTo>
                <a:lnTo>
                  <a:pt x="299692" y="0"/>
                </a:lnTo>
                <a:lnTo>
                  <a:pt x="299692" y="299692"/>
                </a:lnTo>
                <a:lnTo>
                  <a:pt x="0" y="29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479670" y="1050956"/>
            <a:ext cx="299692" cy="299692"/>
          </a:xfrm>
          <a:custGeom>
            <a:avLst/>
            <a:gdLst/>
            <a:ahLst/>
            <a:cxnLst/>
            <a:rect r="r" b="b" t="t" l="l"/>
            <a:pathLst>
              <a:path h="299692" w="299692">
                <a:moveTo>
                  <a:pt x="0" y="0"/>
                </a:moveTo>
                <a:lnTo>
                  <a:pt x="299692" y="0"/>
                </a:lnTo>
                <a:lnTo>
                  <a:pt x="299692" y="299692"/>
                </a:lnTo>
                <a:lnTo>
                  <a:pt x="0" y="2996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hlinkClick r:id="rId8" tooltip="https://hansss18.github.io/hansfolio/"/>
          </p:cNvPr>
          <p:cNvSpPr/>
          <p:nvPr/>
        </p:nvSpPr>
        <p:spPr>
          <a:xfrm flipH="false" flipV="false" rot="0">
            <a:off x="15999003" y="1050956"/>
            <a:ext cx="299692" cy="299692"/>
          </a:xfrm>
          <a:custGeom>
            <a:avLst/>
            <a:gdLst/>
            <a:ahLst/>
            <a:cxnLst/>
            <a:rect r="r" b="b" t="t" l="l"/>
            <a:pathLst>
              <a:path h="299692" w="299692">
                <a:moveTo>
                  <a:pt x="0" y="0"/>
                </a:moveTo>
                <a:lnTo>
                  <a:pt x="299692" y="0"/>
                </a:lnTo>
                <a:lnTo>
                  <a:pt x="299692" y="299692"/>
                </a:lnTo>
                <a:lnTo>
                  <a:pt x="0" y="2996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6137120" y="6531325"/>
            <a:ext cx="1041670" cy="10416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2AD882"/>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3220"/>
                </a:lnSpc>
              </a:pPr>
            </a:p>
          </p:txBody>
        </p:sp>
      </p:grpSp>
      <p:sp>
        <p:nvSpPr>
          <p:cNvPr name="Freeform 12" id="12"/>
          <p:cNvSpPr/>
          <p:nvPr/>
        </p:nvSpPr>
        <p:spPr>
          <a:xfrm flipH="false" flipV="false" rot="0">
            <a:off x="8053505" y="2032729"/>
            <a:ext cx="7900416" cy="8229600"/>
          </a:xfrm>
          <a:custGeom>
            <a:avLst/>
            <a:gdLst/>
            <a:ahLst/>
            <a:cxnLst/>
            <a:rect r="r" b="b" t="t" l="l"/>
            <a:pathLst>
              <a:path h="8229600" w="7900416">
                <a:moveTo>
                  <a:pt x="0" y="0"/>
                </a:moveTo>
                <a:lnTo>
                  <a:pt x="7900416" y="0"/>
                </a:lnTo>
                <a:lnTo>
                  <a:pt x="7900416" y="8229600"/>
                </a:lnTo>
                <a:lnTo>
                  <a:pt x="0" y="8229600"/>
                </a:lnTo>
                <a:lnTo>
                  <a:pt x="0" y="0"/>
                </a:lnTo>
                <a:close/>
              </a:path>
            </a:pathLst>
          </a:custGeom>
          <a:blipFill>
            <a:blip r:embed="rId9"/>
            <a:stretch>
              <a:fillRect l="-2083" t="0" r="-2083" b="0"/>
            </a:stretch>
          </a:blipFill>
        </p:spPr>
      </p:sp>
      <p:sp>
        <p:nvSpPr>
          <p:cNvPr name="Freeform 13" id="13"/>
          <p:cNvSpPr/>
          <p:nvPr/>
        </p:nvSpPr>
        <p:spPr>
          <a:xfrm flipH="false" flipV="false" rot="0">
            <a:off x="0" y="8520059"/>
            <a:ext cx="3182076" cy="1741463"/>
          </a:xfrm>
          <a:custGeom>
            <a:avLst/>
            <a:gdLst/>
            <a:ahLst/>
            <a:cxnLst/>
            <a:rect r="r" b="b" t="t" l="l"/>
            <a:pathLst>
              <a:path h="1741463" w="3182076">
                <a:moveTo>
                  <a:pt x="0" y="0"/>
                </a:moveTo>
                <a:lnTo>
                  <a:pt x="3182076" y="0"/>
                </a:lnTo>
                <a:lnTo>
                  <a:pt x="3182076" y="1741463"/>
                </a:lnTo>
                <a:lnTo>
                  <a:pt x="0" y="1741463"/>
                </a:lnTo>
                <a:lnTo>
                  <a:pt x="0" y="0"/>
                </a:lnTo>
                <a:close/>
              </a:path>
            </a:pathLst>
          </a:custGeom>
          <a:blipFill>
            <a:blip r:embed="rId10">
              <a:alphaModFix amt="9999"/>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true" flipV="false" rot="0">
            <a:off x="6439408" y="6881361"/>
            <a:ext cx="437095" cy="298019"/>
          </a:xfrm>
          <a:custGeom>
            <a:avLst/>
            <a:gdLst/>
            <a:ahLst/>
            <a:cxnLst/>
            <a:rect r="r" b="b" t="t" l="l"/>
            <a:pathLst>
              <a:path h="298019" w="437095">
                <a:moveTo>
                  <a:pt x="437095" y="0"/>
                </a:moveTo>
                <a:lnTo>
                  <a:pt x="0" y="0"/>
                </a:lnTo>
                <a:lnTo>
                  <a:pt x="0" y="298020"/>
                </a:lnTo>
                <a:lnTo>
                  <a:pt x="437095" y="298020"/>
                </a:lnTo>
                <a:lnTo>
                  <a:pt x="43709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2305552" y="3734564"/>
            <a:ext cx="7420659" cy="2034540"/>
          </a:xfrm>
          <a:prstGeom prst="rect">
            <a:avLst/>
          </a:prstGeom>
        </p:spPr>
        <p:txBody>
          <a:bodyPr anchor="t" rtlCol="false" tIns="0" lIns="0" bIns="0" rIns="0">
            <a:spAutoFit/>
          </a:bodyPr>
          <a:lstStyle/>
          <a:p>
            <a:pPr algn="l">
              <a:lnSpc>
                <a:spcPts val="7920"/>
              </a:lnSpc>
            </a:pPr>
            <a:r>
              <a:rPr lang="en-US" b="true" sz="7200">
                <a:solidFill>
                  <a:srgbClr val="FFFFFF"/>
                </a:solidFill>
                <a:latin typeface="Montserrat Classic Bold"/>
                <a:ea typeface="Montserrat Classic Bold"/>
                <a:cs typeface="Montserrat Classic Bold"/>
                <a:sym typeface="Montserrat Classic Bold"/>
              </a:rPr>
              <a:t>I'M FARHAN AB.G</a:t>
            </a:r>
          </a:p>
        </p:txBody>
      </p:sp>
      <p:sp>
        <p:nvSpPr>
          <p:cNvPr name="TextBox 16" id="16"/>
          <p:cNvSpPr txBox="true"/>
          <p:nvPr/>
        </p:nvSpPr>
        <p:spPr>
          <a:xfrm rot="0">
            <a:off x="1028700" y="990600"/>
            <a:ext cx="3679090" cy="372745"/>
          </a:xfrm>
          <a:prstGeom prst="rect">
            <a:avLst/>
          </a:prstGeom>
        </p:spPr>
        <p:txBody>
          <a:bodyPr anchor="t" rtlCol="false" tIns="0" lIns="0" bIns="0" rIns="0">
            <a:spAutoFit/>
          </a:bodyPr>
          <a:lstStyle/>
          <a:p>
            <a:pPr algn="l">
              <a:lnSpc>
                <a:spcPts val="3080"/>
              </a:lnSpc>
            </a:pPr>
            <a:r>
              <a:rPr lang="en-US" sz="2200" b="true">
                <a:solidFill>
                  <a:srgbClr val="FFFFFF"/>
                </a:solidFill>
                <a:latin typeface="Montserrat Classic Bold"/>
                <a:ea typeface="Montserrat Classic Bold"/>
                <a:cs typeface="Montserrat Classic Bold"/>
                <a:sym typeface="Montserrat Classic Bold"/>
              </a:rPr>
              <a:t>PORTFOLIO.</a:t>
            </a:r>
          </a:p>
        </p:txBody>
      </p:sp>
      <p:sp>
        <p:nvSpPr>
          <p:cNvPr name="TextBox 17" id="17"/>
          <p:cNvSpPr txBox="true"/>
          <p:nvPr/>
        </p:nvSpPr>
        <p:spPr>
          <a:xfrm rot="0">
            <a:off x="2711838" y="6843261"/>
            <a:ext cx="3425282" cy="372745"/>
          </a:xfrm>
          <a:prstGeom prst="rect">
            <a:avLst/>
          </a:prstGeom>
        </p:spPr>
        <p:txBody>
          <a:bodyPr anchor="t" rtlCol="false" tIns="0" lIns="0" bIns="0" rIns="0">
            <a:spAutoFit/>
          </a:bodyPr>
          <a:lstStyle/>
          <a:p>
            <a:pPr algn="l">
              <a:lnSpc>
                <a:spcPts val="3080"/>
              </a:lnSpc>
            </a:pPr>
            <a:r>
              <a:rPr lang="en-US" sz="2200" b="true">
                <a:solidFill>
                  <a:srgbClr val="FFFFFF"/>
                </a:solidFill>
                <a:latin typeface="Montserrat Classic Bold"/>
                <a:ea typeface="Montserrat Classic Bold"/>
                <a:cs typeface="Montserrat Classic Bold"/>
                <a:sym typeface="Montserrat Classic Bold"/>
              </a:rPr>
              <a:t>MOBILE DEVELOPER</a:t>
            </a:r>
          </a:p>
        </p:txBody>
      </p:sp>
      <p:sp>
        <p:nvSpPr>
          <p:cNvPr name="TextBox 18" id="18"/>
          <p:cNvSpPr txBox="true"/>
          <p:nvPr/>
        </p:nvSpPr>
        <p:spPr>
          <a:xfrm rot="0">
            <a:off x="2305552" y="3122021"/>
            <a:ext cx="3679090" cy="389255"/>
          </a:xfrm>
          <a:prstGeom prst="rect">
            <a:avLst/>
          </a:prstGeom>
        </p:spPr>
        <p:txBody>
          <a:bodyPr anchor="t" rtlCol="false" tIns="0" lIns="0" bIns="0" rIns="0">
            <a:spAutoFit/>
          </a:bodyPr>
          <a:lstStyle/>
          <a:p>
            <a:pPr algn="l">
              <a:lnSpc>
                <a:spcPts val="3220"/>
              </a:lnSpc>
            </a:pPr>
            <a:r>
              <a:rPr lang="en-US" sz="2300">
                <a:solidFill>
                  <a:srgbClr val="2AD882"/>
                </a:solidFill>
                <a:latin typeface="Montserrat Classic"/>
                <a:ea typeface="Montserrat Classic"/>
                <a:cs typeface="Montserrat Classic"/>
                <a:sym typeface="Montserrat Classic"/>
              </a:rPr>
              <a:t>Hallo semuanya</a:t>
            </a:r>
          </a:p>
        </p:txBody>
      </p:sp>
      <p:sp>
        <p:nvSpPr>
          <p:cNvPr name="TextBox 19" id="19"/>
          <p:cNvSpPr txBox="true"/>
          <p:nvPr/>
        </p:nvSpPr>
        <p:spPr>
          <a:xfrm rot="0">
            <a:off x="13672726" y="1027162"/>
            <a:ext cx="2031667" cy="306705"/>
          </a:xfrm>
          <a:prstGeom prst="rect">
            <a:avLst/>
          </a:prstGeom>
        </p:spPr>
        <p:txBody>
          <a:bodyPr anchor="t" rtlCol="false" tIns="0" lIns="0" bIns="0" rIns="0">
            <a:spAutoFit/>
          </a:bodyPr>
          <a:lstStyle/>
          <a:p>
            <a:pPr algn="r">
              <a:lnSpc>
                <a:spcPts val="2520"/>
              </a:lnSpc>
            </a:pPr>
            <a:r>
              <a:rPr lang="en-US" sz="1800">
                <a:solidFill>
                  <a:srgbClr val="1F242B"/>
                </a:solidFill>
                <a:latin typeface="Montserrat Classic"/>
                <a:ea typeface="Montserrat Classic"/>
                <a:cs typeface="Montserrat Classic"/>
                <a:sym typeface="Montserrat Classic"/>
              </a:rPr>
              <a:t>Kontak saya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242B"/>
        </a:solidFill>
      </p:bgPr>
    </p:bg>
    <p:spTree>
      <p:nvGrpSpPr>
        <p:cNvPr id="1" name=""/>
        <p:cNvGrpSpPr/>
        <p:nvPr/>
      </p:nvGrpSpPr>
      <p:grpSpPr>
        <a:xfrm>
          <a:off x="0" y="0"/>
          <a:ext cx="0" cy="0"/>
          <a:chOff x="0" y="0"/>
          <a:chExt cx="0" cy="0"/>
        </a:xfrm>
      </p:grpSpPr>
      <p:grpSp>
        <p:nvGrpSpPr>
          <p:cNvPr name="Group 2" id="2"/>
          <p:cNvGrpSpPr/>
          <p:nvPr/>
        </p:nvGrpSpPr>
        <p:grpSpPr>
          <a:xfrm rot="0">
            <a:off x="2305552" y="2694397"/>
            <a:ext cx="5127164" cy="6023593"/>
            <a:chOff x="0" y="0"/>
            <a:chExt cx="4000654" cy="4700125"/>
          </a:xfrm>
        </p:grpSpPr>
        <p:sp>
          <p:nvSpPr>
            <p:cNvPr name="Freeform 3" id="3"/>
            <p:cNvSpPr/>
            <p:nvPr/>
          </p:nvSpPr>
          <p:spPr>
            <a:xfrm flipH="false" flipV="false" rot="0">
              <a:off x="0" y="0"/>
              <a:ext cx="4000654" cy="4700125"/>
            </a:xfrm>
            <a:custGeom>
              <a:avLst/>
              <a:gdLst/>
              <a:ahLst/>
              <a:cxnLst/>
              <a:rect r="r" b="b" t="t" l="l"/>
              <a:pathLst>
                <a:path h="4700125" w="4000654">
                  <a:moveTo>
                    <a:pt x="0" y="0"/>
                  </a:moveTo>
                  <a:lnTo>
                    <a:pt x="4000654" y="0"/>
                  </a:lnTo>
                  <a:lnTo>
                    <a:pt x="4000654" y="4700125"/>
                  </a:lnTo>
                  <a:lnTo>
                    <a:pt x="0" y="4700125"/>
                  </a:lnTo>
                  <a:close/>
                </a:path>
              </a:pathLst>
            </a:custGeom>
            <a:solidFill>
              <a:srgbClr val="2AD882"/>
            </a:solidFill>
            <a:ln cap="sq">
              <a:noFill/>
              <a:prstDash val="solid"/>
              <a:miter/>
            </a:ln>
          </p:spPr>
        </p:sp>
        <p:sp>
          <p:nvSpPr>
            <p:cNvPr name="TextBox 4" id="4"/>
            <p:cNvSpPr txBox="true"/>
            <p:nvPr/>
          </p:nvSpPr>
          <p:spPr>
            <a:xfrm>
              <a:off x="0" y="-47625"/>
              <a:ext cx="4000654" cy="4747750"/>
            </a:xfrm>
            <a:prstGeom prst="rect">
              <a:avLst/>
            </a:prstGeom>
          </p:spPr>
          <p:txBody>
            <a:bodyPr anchor="ctr" rtlCol="false" tIns="50800" lIns="50800" bIns="50800" rIns="50800"/>
            <a:lstStyle/>
            <a:p>
              <a:pPr algn="ctr">
                <a:lnSpc>
                  <a:spcPts val="3220"/>
                </a:lnSpc>
              </a:pPr>
            </a:p>
          </p:txBody>
        </p:sp>
      </p:grpSp>
      <p:grpSp>
        <p:nvGrpSpPr>
          <p:cNvPr name="Group 5" id="5"/>
          <p:cNvGrpSpPr/>
          <p:nvPr/>
        </p:nvGrpSpPr>
        <p:grpSpPr>
          <a:xfrm rot="0">
            <a:off x="2868245" y="2131703"/>
            <a:ext cx="5127164" cy="6023593"/>
            <a:chOff x="0" y="0"/>
            <a:chExt cx="6836219" cy="8031458"/>
          </a:xfrm>
        </p:grpSpPr>
        <p:pic>
          <p:nvPicPr>
            <p:cNvPr name="Picture 6" id="6"/>
            <p:cNvPicPr>
              <a:picLocks noChangeAspect="true"/>
            </p:cNvPicPr>
            <p:nvPr/>
          </p:nvPicPr>
          <p:blipFill>
            <a:blip r:embed="rId2"/>
            <a:srcRect l="7440" t="0" r="7440" b="0"/>
            <a:stretch>
              <a:fillRect/>
            </a:stretch>
          </p:blipFill>
          <p:spPr>
            <a:xfrm flipH="true" flipV="false">
              <a:off x="0" y="0"/>
              <a:ext cx="6836219" cy="8031458"/>
            </a:xfrm>
            <a:prstGeom prst="rect">
              <a:avLst/>
            </a:prstGeom>
          </p:spPr>
        </p:pic>
      </p:grpSp>
      <p:sp>
        <p:nvSpPr>
          <p:cNvPr name="Freeform 7" id="7"/>
          <p:cNvSpPr/>
          <p:nvPr/>
        </p:nvSpPr>
        <p:spPr>
          <a:xfrm flipH="false" flipV="false" rot="0">
            <a:off x="15105924" y="8520059"/>
            <a:ext cx="3182076" cy="1741463"/>
          </a:xfrm>
          <a:custGeom>
            <a:avLst/>
            <a:gdLst/>
            <a:ahLst/>
            <a:cxnLst/>
            <a:rect r="r" b="b" t="t" l="l"/>
            <a:pathLst>
              <a:path h="1741463" w="3182076">
                <a:moveTo>
                  <a:pt x="0" y="0"/>
                </a:moveTo>
                <a:lnTo>
                  <a:pt x="3182076" y="0"/>
                </a:lnTo>
                <a:lnTo>
                  <a:pt x="3182076" y="1741463"/>
                </a:lnTo>
                <a:lnTo>
                  <a:pt x="0" y="1741463"/>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990600"/>
            <a:ext cx="3679090" cy="372745"/>
          </a:xfrm>
          <a:prstGeom prst="rect">
            <a:avLst/>
          </a:prstGeom>
        </p:spPr>
        <p:txBody>
          <a:bodyPr anchor="t" rtlCol="false" tIns="0" lIns="0" bIns="0" rIns="0">
            <a:spAutoFit/>
          </a:bodyPr>
          <a:lstStyle/>
          <a:p>
            <a:pPr algn="l">
              <a:lnSpc>
                <a:spcPts val="3080"/>
              </a:lnSpc>
            </a:pPr>
            <a:r>
              <a:rPr lang="en-US" sz="2200" b="true">
                <a:solidFill>
                  <a:srgbClr val="FFFFFF"/>
                </a:solidFill>
                <a:latin typeface="Montserrat Classic Bold"/>
                <a:ea typeface="Montserrat Classic Bold"/>
                <a:cs typeface="Montserrat Classic Bold"/>
                <a:sym typeface="Montserrat Classic Bold"/>
              </a:rPr>
              <a:t>PORTFOLIO.</a:t>
            </a:r>
          </a:p>
        </p:txBody>
      </p:sp>
      <p:sp>
        <p:nvSpPr>
          <p:cNvPr name="TextBox 9" id="9"/>
          <p:cNvSpPr txBox="true"/>
          <p:nvPr/>
        </p:nvSpPr>
        <p:spPr>
          <a:xfrm rot="0">
            <a:off x="9503006" y="2653459"/>
            <a:ext cx="4379497" cy="670560"/>
          </a:xfrm>
          <a:prstGeom prst="rect">
            <a:avLst/>
          </a:prstGeom>
        </p:spPr>
        <p:txBody>
          <a:bodyPr anchor="t" rtlCol="false" tIns="0" lIns="0" bIns="0" rIns="0">
            <a:spAutoFit/>
          </a:bodyPr>
          <a:lstStyle/>
          <a:p>
            <a:pPr algn="l">
              <a:lnSpc>
                <a:spcPts val="5280"/>
              </a:lnSpc>
            </a:pPr>
            <a:r>
              <a:rPr lang="en-US" sz="4800" b="true">
                <a:solidFill>
                  <a:srgbClr val="FFFFFF"/>
                </a:solidFill>
                <a:latin typeface="Montserrat Bold"/>
                <a:ea typeface="Montserrat Bold"/>
                <a:cs typeface="Montserrat Bold"/>
                <a:sym typeface="Montserrat Bold"/>
              </a:rPr>
              <a:t>Tentang saya</a:t>
            </a:r>
          </a:p>
        </p:txBody>
      </p:sp>
      <p:sp>
        <p:nvSpPr>
          <p:cNvPr name="AutoShape 10" id="10"/>
          <p:cNvSpPr/>
          <p:nvPr/>
        </p:nvSpPr>
        <p:spPr>
          <a:xfrm>
            <a:off x="14447069" y="2960164"/>
            <a:ext cx="3840931" cy="34542"/>
          </a:xfrm>
          <a:prstGeom prst="line">
            <a:avLst/>
          </a:prstGeom>
          <a:ln cap="flat" w="38100">
            <a:solidFill>
              <a:srgbClr val="2AD882"/>
            </a:solidFill>
            <a:prstDash val="solid"/>
            <a:headEnd type="none" len="sm" w="sm"/>
            <a:tailEnd type="none" len="sm" w="sm"/>
          </a:ln>
        </p:spPr>
      </p:sp>
      <p:sp>
        <p:nvSpPr>
          <p:cNvPr name="TextBox 11" id="11"/>
          <p:cNvSpPr txBox="true"/>
          <p:nvPr/>
        </p:nvSpPr>
        <p:spPr>
          <a:xfrm rot="0">
            <a:off x="9503006" y="4116161"/>
            <a:ext cx="7432338" cy="2388869"/>
          </a:xfrm>
          <a:prstGeom prst="rect">
            <a:avLst/>
          </a:prstGeom>
        </p:spPr>
        <p:txBody>
          <a:bodyPr anchor="t" rtlCol="false" tIns="0" lIns="0" bIns="0" rIns="0">
            <a:spAutoFit/>
          </a:bodyPr>
          <a:lstStyle/>
          <a:p>
            <a:pPr algn="l">
              <a:lnSpc>
                <a:spcPts val="2700"/>
              </a:lnSpc>
            </a:pPr>
            <a:r>
              <a:rPr lang="en-US" sz="1800">
                <a:solidFill>
                  <a:srgbClr val="FFFFFF"/>
                </a:solidFill>
                <a:latin typeface="Montserrat"/>
                <a:ea typeface="Montserrat"/>
                <a:cs typeface="Montserrat"/>
                <a:sym typeface="Montserrat"/>
              </a:rPr>
              <a:t>Seorang pengembang perangkat lunak freelance dengan keahlian di Flutter. Saya telah membangun berbagai fitur aplikasi mobile, mulai dari integrasi API hingga autentikasi berbasis biometrik. Pengalaman saya mencakup manajemen status, optimasi performa aplikasi, dan penyimpanan data lokal. Saya berfokus pada menciptakan solusi inovatif yang responsif dan andal.</a:t>
            </a:r>
          </a:p>
        </p:txBody>
      </p:sp>
      <p:grpSp>
        <p:nvGrpSpPr>
          <p:cNvPr name="Group 12" id="12"/>
          <p:cNvGrpSpPr/>
          <p:nvPr/>
        </p:nvGrpSpPr>
        <p:grpSpPr>
          <a:xfrm rot="0">
            <a:off x="11947233" y="6979844"/>
            <a:ext cx="2214700" cy="710847"/>
            <a:chOff x="0" y="0"/>
            <a:chExt cx="1728099" cy="554663"/>
          </a:xfrm>
        </p:grpSpPr>
        <p:sp>
          <p:nvSpPr>
            <p:cNvPr name="Freeform 13" id="13">
              <a:hlinkClick r:id="rId5" tooltip="https://drive.google.com/drive/folders/117f8TQD9eyKw88bP8LGoM8r4F--o4gZB?usp=sharing"/>
            </p:cNvPr>
            <p:cNvSpPr/>
            <p:nvPr/>
          </p:nvSpPr>
          <p:spPr>
            <a:xfrm flipH="false" flipV="false" rot="0">
              <a:off x="0" y="0"/>
              <a:ext cx="1728099" cy="554663"/>
            </a:xfrm>
            <a:custGeom>
              <a:avLst/>
              <a:gdLst/>
              <a:ahLst/>
              <a:cxnLst/>
              <a:rect r="r" b="b" t="t" l="l"/>
              <a:pathLst>
                <a:path h="554663" w="1728099">
                  <a:moveTo>
                    <a:pt x="0" y="0"/>
                  </a:moveTo>
                  <a:lnTo>
                    <a:pt x="1728099" y="0"/>
                  </a:lnTo>
                  <a:lnTo>
                    <a:pt x="1728099" y="554663"/>
                  </a:lnTo>
                  <a:lnTo>
                    <a:pt x="0" y="554663"/>
                  </a:lnTo>
                  <a:close/>
                </a:path>
              </a:pathLst>
            </a:custGeom>
            <a:solidFill>
              <a:srgbClr val="000000">
                <a:alpha val="0"/>
              </a:srgbClr>
            </a:solidFill>
            <a:ln w="38100" cap="sq">
              <a:solidFill>
                <a:srgbClr val="2AD882"/>
              </a:solidFill>
              <a:prstDash val="solid"/>
              <a:miter/>
            </a:ln>
          </p:spPr>
        </p:sp>
        <p:sp>
          <p:nvSpPr>
            <p:cNvPr name="TextBox 14" id="14"/>
            <p:cNvSpPr txBox="true"/>
            <p:nvPr/>
          </p:nvSpPr>
          <p:spPr>
            <a:xfrm>
              <a:off x="0" y="-47625"/>
              <a:ext cx="1728099" cy="602288"/>
            </a:xfrm>
            <a:prstGeom prst="rect">
              <a:avLst/>
            </a:prstGeom>
          </p:spPr>
          <p:txBody>
            <a:bodyPr anchor="ctr" rtlCol="false" tIns="50800" lIns="50800" bIns="50800" rIns="50800"/>
            <a:lstStyle/>
            <a:p>
              <a:pPr algn="ctr">
                <a:lnSpc>
                  <a:spcPts val="3220"/>
                </a:lnSpc>
              </a:pPr>
            </a:p>
          </p:txBody>
        </p:sp>
      </p:grpSp>
      <p:grpSp>
        <p:nvGrpSpPr>
          <p:cNvPr name="Group 15" id="15"/>
          <p:cNvGrpSpPr/>
          <p:nvPr/>
        </p:nvGrpSpPr>
        <p:grpSpPr>
          <a:xfrm rot="0">
            <a:off x="9503006" y="6979844"/>
            <a:ext cx="2214700" cy="710847"/>
            <a:chOff x="0" y="0"/>
            <a:chExt cx="1728099" cy="554663"/>
          </a:xfrm>
        </p:grpSpPr>
        <p:sp>
          <p:nvSpPr>
            <p:cNvPr name="Freeform 16" id="16"/>
            <p:cNvSpPr/>
            <p:nvPr/>
          </p:nvSpPr>
          <p:spPr>
            <a:xfrm flipH="false" flipV="false" rot="0">
              <a:off x="0" y="0"/>
              <a:ext cx="1728099" cy="554663"/>
            </a:xfrm>
            <a:custGeom>
              <a:avLst/>
              <a:gdLst/>
              <a:ahLst/>
              <a:cxnLst/>
              <a:rect r="r" b="b" t="t" l="l"/>
              <a:pathLst>
                <a:path h="554663" w="1728099">
                  <a:moveTo>
                    <a:pt x="0" y="0"/>
                  </a:moveTo>
                  <a:lnTo>
                    <a:pt x="1728099" y="0"/>
                  </a:lnTo>
                  <a:lnTo>
                    <a:pt x="1728099" y="554663"/>
                  </a:lnTo>
                  <a:lnTo>
                    <a:pt x="0" y="554663"/>
                  </a:lnTo>
                  <a:close/>
                </a:path>
              </a:pathLst>
            </a:custGeom>
            <a:solidFill>
              <a:srgbClr val="2AD882"/>
            </a:solidFill>
            <a:ln cap="sq">
              <a:noFill/>
              <a:prstDash val="solid"/>
              <a:miter/>
            </a:ln>
          </p:spPr>
        </p:sp>
        <p:sp>
          <p:nvSpPr>
            <p:cNvPr name="TextBox 17" id="17"/>
            <p:cNvSpPr txBox="true"/>
            <p:nvPr/>
          </p:nvSpPr>
          <p:spPr>
            <a:xfrm>
              <a:off x="0" y="-47625"/>
              <a:ext cx="1728099" cy="602288"/>
            </a:xfrm>
            <a:prstGeom prst="rect">
              <a:avLst/>
            </a:prstGeom>
          </p:spPr>
          <p:txBody>
            <a:bodyPr anchor="ctr" rtlCol="false" tIns="50800" lIns="50800" bIns="50800" rIns="50800"/>
            <a:lstStyle/>
            <a:p>
              <a:pPr algn="ctr">
                <a:lnSpc>
                  <a:spcPts val="3220"/>
                </a:lnSpc>
              </a:pPr>
            </a:p>
          </p:txBody>
        </p:sp>
      </p:grpSp>
      <p:sp>
        <p:nvSpPr>
          <p:cNvPr name="TextBox 18" id="18"/>
          <p:cNvSpPr txBox="true"/>
          <p:nvPr/>
        </p:nvSpPr>
        <p:spPr>
          <a:xfrm rot="0">
            <a:off x="12011967" y="7162865"/>
            <a:ext cx="2085234" cy="306705"/>
          </a:xfrm>
          <a:prstGeom prst="rect">
            <a:avLst/>
          </a:prstGeom>
        </p:spPr>
        <p:txBody>
          <a:bodyPr anchor="t" rtlCol="false" tIns="0" lIns="0" bIns="0" rIns="0">
            <a:spAutoFit/>
          </a:bodyPr>
          <a:lstStyle/>
          <a:p>
            <a:pPr algn="ctr">
              <a:lnSpc>
                <a:spcPts val="2520"/>
              </a:lnSpc>
            </a:pPr>
            <a:r>
              <a:rPr lang="en-US" sz="1800">
                <a:solidFill>
                  <a:srgbClr val="FFFFFF"/>
                </a:solidFill>
                <a:latin typeface="Montserrat Classic"/>
                <a:ea typeface="Montserrat Classic"/>
                <a:cs typeface="Montserrat Classic"/>
                <a:sym typeface="Montserrat Classic"/>
              </a:rPr>
              <a:t>Download CV</a:t>
            </a:r>
          </a:p>
        </p:txBody>
      </p:sp>
      <p:sp>
        <p:nvSpPr>
          <p:cNvPr name="TextBox 19" id="19"/>
          <p:cNvSpPr txBox="true"/>
          <p:nvPr/>
        </p:nvSpPr>
        <p:spPr>
          <a:xfrm rot="0">
            <a:off x="9660215" y="7162865"/>
            <a:ext cx="1900282" cy="306705"/>
          </a:xfrm>
          <a:prstGeom prst="rect">
            <a:avLst/>
          </a:prstGeom>
        </p:spPr>
        <p:txBody>
          <a:bodyPr anchor="t" rtlCol="false" tIns="0" lIns="0" bIns="0" rIns="0">
            <a:spAutoFit/>
          </a:bodyPr>
          <a:lstStyle/>
          <a:p>
            <a:pPr algn="ctr">
              <a:lnSpc>
                <a:spcPts val="2520"/>
              </a:lnSpc>
            </a:pPr>
            <a:r>
              <a:rPr lang="en-US" sz="1800">
                <a:solidFill>
                  <a:srgbClr val="1F242B"/>
                </a:solidFill>
                <a:latin typeface="Montserrat Classic"/>
                <a:ea typeface="Montserrat Classic"/>
                <a:cs typeface="Montserrat Classic"/>
                <a:sym typeface="Montserrat Classic"/>
              </a:rPr>
              <a:t>Hire 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242B"/>
        </a:solidFill>
      </p:bgPr>
    </p:bg>
    <p:spTree>
      <p:nvGrpSpPr>
        <p:cNvPr id="1" name=""/>
        <p:cNvGrpSpPr/>
        <p:nvPr/>
      </p:nvGrpSpPr>
      <p:grpSpPr>
        <a:xfrm>
          <a:off x="0" y="0"/>
          <a:ext cx="0" cy="0"/>
          <a:chOff x="0" y="0"/>
          <a:chExt cx="0" cy="0"/>
        </a:xfrm>
      </p:grpSpPr>
      <p:sp>
        <p:nvSpPr>
          <p:cNvPr name="AutoShape 2" id="2"/>
          <p:cNvSpPr/>
          <p:nvPr/>
        </p:nvSpPr>
        <p:spPr>
          <a:xfrm rot="0">
            <a:off x="0" y="5143500"/>
            <a:ext cx="8587940" cy="5143500"/>
          </a:xfrm>
          <a:prstGeom prst="rect">
            <a:avLst/>
          </a:prstGeom>
          <a:solidFill>
            <a:srgbClr val="2AD882"/>
          </a:solidFill>
        </p:spPr>
      </p:sp>
      <p:grpSp>
        <p:nvGrpSpPr>
          <p:cNvPr name="Group 3" id="3"/>
          <p:cNvGrpSpPr>
            <a:grpSpLocks noChangeAspect="true"/>
          </p:cNvGrpSpPr>
          <p:nvPr/>
        </p:nvGrpSpPr>
        <p:grpSpPr>
          <a:xfrm rot="0">
            <a:off x="2985325" y="1735306"/>
            <a:ext cx="3444931" cy="6816388"/>
            <a:chOff x="0" y="0"/>
            <a:chExt cx="2620010" cy="5184140"/>
          </a:xfrm>
        </p:grpSpPr>
        <p:sp>
          <p:nvSpPr>
            <p:cNvPr name="Freeform 4" id="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 id="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112" t="0" r="-112" b="0"/>
              </a:stretch>
            </a:blipFill>
          </p:spPr>
        </p:sp>
        <p:sp>
          <p:nvSpPr>
            <p:cNvPr name="Freeform 6" id="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7" id="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8" id="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9" id="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0" id="1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1" id="1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2" id="1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3" id="13"/>
          <p:cNvGrpSpPr>
            <a:grpSpLocks noChangeAspect="true"/>
          </p:cNvGrpSpPr>
          <p:nvPr/>
        </p:nvGrpSpPr>
        <p:grpSpPr>
          <a:xfrm rot="0">
            <a:off x="6865475" y="1735306"/>
            <a:ext cx="3444931" cy="6816388"/>
            <a:chOff x="0" y="0"/>
            <a:chExt cx="2620010" cy="5184140"/>
          </a:xfrm>
        </p:grpSpPr>
        <p:sp>
          <p:nvSpPr>
            <p:cNvPr name="Freeform 14" id="14"/>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5" id="15"/>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112" t="0" r="-112" b="0"/>
              </a:stretch>
            </a:blipFill>
          </p:spPr>
        </p:sp>
        <p:sp>
          <p:nvSpPr>
            <p:cNvPr name="Freeform 16" id="16"/>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7" id="17"/>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8" id="18"/>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9" id="19"/>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0" id="20"/>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1" id="21"/>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2" id="22"/>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AutoShape 23" id="23"/>
          <p:cNvSpPr/>
          <p:nvPr/>
        </p:nvSpPr>
        <p:spPr>
          <a:xfrm>
            <a:off x="14844230" y="1754356"/>
            <a:ext cx="3443770" cy="0"/>
          </a:xfrm>
          <a:prstGeom prst="line">
            <a:avLst/>
          </a:prstGeom>
          <a:ln cap="flat" w="38100">
            <a:solidFill>
              <a:srgbClr val="2AD882"/>
            </a:solidFill>
            <a:prstDash val="solid"/>
            <a:headEnd type="none" len="sm" w="sm"/>
            <a:tailEnd type="none" len="sm" w="sm"/>
          </a:ln>
        </p:spPr>
      </p:sp>
      <p:sp>
        <p:nvSpPr>
          <p:cNvPr name="Freeform 24" id="24"/>
          <p:cNvSpPr/>
          <p:nvPr/>
        </p:nvSpPr>
        <p:spPr>
          <a:xfrm flipH="false" flipV="false" rot="0">
            <a:off x="15105924" y="8545537"/>
            <a:ext cx="3182076" cy="1741463"/>
          </a:xfrm>
          <a:custGeom>
            <a:avLst/>
            <a:gdLst/>
            <a:ahLst/>
            <a:cxnLst/>
            <a:rect r="r" b="b" t="t" l="l"/>
            <a:pathLst>
              <a:path h="1741463" w="3182076">
                <a:moveTo>
                  <a:pt x="0" y="0"/>
                </a:moveTo>
                <a:lnTo>
                  <a:pt x="3182076" y="0"/>
                </a:lnTo>
                <a:lnTo>
                  <a:pt x="3182076" y="1741463"/>
                </a:lnTo>
                <a:lnTo>
                  <a:pt x="0" y="1741463"/>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TextBox 25" id="25"/>
          <p:cNvSpPr txBox="true"/>
          <p:nvPr/>
        </p:nvSpPr>
        <p:spPr>
          <a:xfrm rot="0">
            <a:off x="1028700" y="990600"/>
            <a:ext cx="3679090" cy="372745"/>
          </a:xfrm>
          <a:prstGeom prst="rect">
            <a:avLst/>
          </a:prstGeom>
        </p:spPr>
        <p:txBody>
          <a:bodyPr anchor="t" rtlCol="false" tIns="0" lIns="0" bIns="0" rIns="0">
            <a:spAutoFit/>
          </a:bodyPr>
          <a:lstStyle/>
          <a:p>
            <a:pPr algn="l">
              <a:lnSpc>
                <a:spcPts val="3080"/>
              </a:lnSpc>
            </a:pPr>
            <a:r>
              <a:rPr lang="en-US" sz="2200" b="true">
                <a:solidFill>
                  <a:srgbClr val="FFFFFF"/>
                </a:solidFill>
                <a:latin typeface="Montserrat Classic Bold"/>
                <a:ea typeface="Montserrat Classic Bold"/>
                <a:cs typeface="Montserrat Classic Bold"/>
                <a:sym typeface="Montserrat Classic Bold"/>
              </a:rPr>
              <a:t>PORTFOLIO.</a:t>
            </a:r>
          </a:p>
        </p:txBody>
      </p:sp>
      <p:sp>
        <p:nvSpPr>
          <p:cNvPr name="TextBox 26" id="26"/>
          <p:cNvSpPr txBox="true"/>
          <p:nvPr/>
        </p:nvSpPr>
        <p:spPr>
          <a:xfrm rot="0">
            <a:off x="11329379" y="902058"/>
            <a:ext cx="5929921" cy="670560"/>
          </a:xfrm>
          <a:prstGeom prst="rect">
            <a:avLst/>
          </a:prstGeom>
        </p:spPr>
        <p:txBody>
          <a:bodyPr anchor="t" rtlCol="false" tIns="0" lIns="0" bIns="0" rIns="0">
            <a:spAutoFit/>
          </a:bodyPr>
          <a:lstStyle/>
          <a:p>
            <a:pPr algn="l">
              <a:lnSpc>
                <a:spcPts val="5280"/>
              </a:lnSpc>
            </a:pPr>
            <a:r>
              <a:rPr lang="en-US" sz="4800" b="true">
                <a:solidFill>
                  <a:srgbClr val="FFFFFF"/>
                </a:solidFill>
                <a:latin typeface="Montserrat Bold"/>
                <a:ea typeface="Montserrat Bold"/>
                <a:cs typeface="Montserrat Bold"/>
                <a:sym typeface="Montserrat Bold"/>
              </a:rPr>
              <a:t>Aestech Customer</a:t>
            </a:r>
          </a:p>
        </p:txBody>
      </p:sp>
      <p:sp>
        <p:nvSpPr>
          <p:cNvPr name="TextBox 27" id="27"/>
          <p:cNvSpPr txBox="true"/>
          <p:nvPr/>
        </p:nvSpPr>
        <p:spPr>
          <a:xfrm rot="0">
            <a:off x="11329379" y="2200510"/>
            <a:ext cx="5389634" cy="1360169"/>
          </a:xfrm>
          <a:prstGeom prst="rect">
            <a:avLst/>
          </a:prstGeom>
        </p:spPr>
        <p:txBody>
          <a:bodyPr anchor="t" rtlCol="false" tIns="0" lIns="0" bIns="0" rIns="0">
            <a:spAutoFit/>
          </a:bodyPr>
          <a:lstStyle/>
          <a:p>
            <a:pPr algn="l">
              <a:lnSpc>
                <a:spcPts val="2700"/>
              </a:lnSpc>
            </a:pPr>
            <a:r>
              <a:rPr lang="en-US" sz="1800">
                <a:solidFill>
                  <a:srgbClr val="FFFFFF"/>
                </a:solidFill>
                <a:latin typeface="Montserrat"/>
                <a:ea typeface="Montserrat"/>
                <a:cs typeface="Montserrat"/>
                <a:sym typeface="Montserrat"/>
              </a:rPr>
              <a:t>Aplikasi yang dirancang untuk memudahkan pelanggan dalam melakukan transaksi dan menemukan lokasi klinik terdekat melalui fitur maps interaktif.</a:t>
            </a:r>
          </a:p>
        </p:txBody>
      </p:sp>
      <p:grpSp>
        <p:nvGrpSpPr>
          <p:cNvPr name="Group 28" id="28"/>
          <p:cNvGrpSpPr/>
          <p:nvPr/>
        </p:nvGrpSpPr>
        <p:grpSpPr>
          <a:xfrm rot="0">
            <a:off x="11329379" y="3893925"/>
            <a:ext cx="5389634" cy="2492374"/>
            <a:chOff x="0" y="0"/>
            <a:chExt cx="7186178" cy="3323165"/>
          </a:xfrm>
        </p:grpSpPr>
        <p:sp>
          <p:nvSpPr>
            <p:cNvPr name="TextBox 29" id="29"/>
            <p:cNvSpPr txBox="true"/>
            <p:nvPr/>
          </p:nvSpPr>
          <p:spPr>
            <a:xfrm rot="0">
              <a:off x="0" y="-47625"/>
              <a:ext cx="6465600" cy="503132"/>
            </a:xfrm>
            <a:prstGeom prst="rect">
              <a:avLst/>
            </a:prstGeom>
          </p:spPr>
          <p:txBody>
            <a:bodyPr anchor="t" rtlCol="false" tIns="0" lIns="0" bIns="0" rIns="0">
              <a:spAutoFit/>
            </a:bodyPr>
            <a:lstStyle/>
            <a:p>
              <a:pPr algn="l">
                <a:lnSpc>
                  <a:spcPts val="3220"/>
                </a:lnSpc>
              </a:pPr>
              <a:r>
                <a:rPr lang="en-US" sz="2300" b="true">
                  <a:solidFill>
                    <a:srgbClr val="2AD882"/>
                  </a:solidFill>
                  <a:latin typeface="Montserrat Classic Bold"/>
                  <a:ea typeface="Montserrat Classic Bold"/>
                  <a:cs typeface="Montserrat Classic Bold"/>
                  <a:sym typeface="Montserrat Classic Bold"/>
                </a:rPr>
                <a:t>FEATURE</a:t>
              </a:r>
            </a:p>
          </p:txBody>
        </p:sp>
        <p:sp>
          <p:nvSpPr>
            <p:cNvPr name="TextBox 30" id="30"/>
            <p:cNvSpPr txBox="true"/>
            <p:nvPr/>
          </p:nvSpPr>
          <p:spPr>
            <a:xfrm rot="0">
              <a:off x="0" y="614257"/>
              <a:ext cx="7186178" cy="2708908"/>
            </a:xfrm>
            <a:prstGeom prst="rect">
              <a:avLst/>
            </a:prstGeom>
          </p:spPr>
          <p:txBody>
            <a:bodyPr anchor="t" rtlCol="false" tIns="0" lIns="0" bIns="0" rIns="0">
              <a:spAutoFit/>
            </a:bodyPr>
            <a:lstStyle/>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OTP</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PIN</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MAPS</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Booking</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Transaksi</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Notifikasi</a:t>
              </a:r>
            </a:p>
          </p:txBody>
        </p:sp>
      </p:grpSp>
      <p:grpSp>
        <p:nvGrpSpPr>
          <p:cNvPr name="Group 31" id="31"/>
          <p:cNvGrpSpPr/>
          <p:nvPr/>
        </p:nvGrpSpPr>
        <p:grpSpPr>
          <a:xfrm rot="0">
            <a:off x="11329379" y="6765926"/>
            <a:ext cx="5389634" cy="1463674"/>
            <a:chOff x="0" y="0"/>
            <a:chExt cx="7186178" cy="1951565"/>
          </a:xfrm>
        </p:grpSpPr>
        <p:sp>
          <p:nvSpPr>
            <p:cNvPr name="TextBox 32" id="32"/>
            <p:cNvSpPr txBox="true"/>
            <p:nvPr/>
          </p:nvSpPr>
          <p:spPr>
            <a:xfrm rot="0">
              <a:off x="0" y="-47625"/>
              <a:ext cx="6465600" cy="503132"/>
            </a:xfrm>
            <a:prstGeom prst="rect">
              <a:avLst/>
            </a:prstGeom>
          </p:spPr>
          <p:txBody>
            <a:bodyPr anchor="t" rtlCol="false" tIns="0" lIns="0" bIns="0" rIns="0">
              <a:spAutoFit/>
            </a:bodyPr>
            <a:lstStyle/>
            <a:p>
              <a:pPr algn="l">
                <a:lnSpc>
                  <a:spcPts val="3220"/>
                </a:lnSpc>
              </a:pPr>
              <a:r>
                <a:rPr lang="en-US" sz="2300" b="true">
                  <a:solidFill>
                    <a:srgbClr val="2AD882"/>
                  </a:solidFill>
                  <a:latin typeface="Montserrat Classic Bold"/>
                  <a:ea typeface="Montserrat Classic Bold"/>
                  <a:cs typeface="Montserrat Classic Bold"/>
                  <a:sym typeface="Montserrat Classic Bold"/>
                </a:rPr>
                <a:t>TEKNOLOGI</a:t>
              </a:r>
            </a:p>
          </p:txBody>
        </p:sp>
        <p:sp>
          <p:nvSpPr>
            <p:cNvPr name="TextBox 33" id="33"/>
            <p:cNvSpPr txBox="true"/>
            <p:nvPr/>
          </p:nvSpPr>
          <p:spPr>
            <a:xfrm rot="0">
              <a:off x="0" y="614257"/>
              <a:ext cx="7186178" cy="1337308"/>
            </a:xfrm>
            <a:prstGeom prst="rect">
              <a:avLst/>
            </a:prstGeom>
          </p:spPr>
          <p:txBody>
            <a:bodyPr anchor="t" rtlCol="false" tIns="0" lIns="0" bIns="0" rIns="0">
              <a:spAutoFit/>
            </a:bodyPr>
            <a:lstStyle/>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Flutter</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Android</a:t>
              </a:r>
            </a:p>
            <a:p>
              <a:pPr algn="l" marL="388626" indent="-194313" lvl="1">
                <a:lnSpc>
                  <a:spcPts val="2700"/>
                </a:lnSpc>
                <a:buFont typeface="Arial"/>
                <a:buChar char="•"/>
              </a:pPr>
              <a:r>
                <a:rPr lang="en-US" b="true" sz="1800">
                  <a:solidFill>
                    <a:srgbClr val="FFFFFF"/>
                  </a:solidFill>
                  <a:latin typeface="Montserrat Bold"/>
                  <a:ea typeface="Montserrat Bold"/>
                  <a:cs typeface="Montserrat Bold"/>
                  <a:sym typeface="Montserrat Bold"/>
                </a:rPr>
                <a:t>IOS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F242B"/>
        </a:solidFill>
      </p:bgPr>
    </p:bg>
    <p:spTree>
      <p:nvGrpSpPr>
        <p:cNvPr id="1" name=""/>
        <p:cNvGrpSpPr/>
        <p:nvPr/>
      </p:nvGrpSpPr>
      <p:grpSpPr>
        <a:xfrm>
          <a:off x="0" y="0"/>
          <a:ext cx="0" cy="0"/>
          <a:chOff x="0" y="0"/>
          <a:chExt cx="0" cy="0"/>
        </a:xfrm>
      </p:grpSpPr>
      <p:sp>
        <p:nvSpPr>
          <p:cNvPr name="AutoShape 2" id="2"/>
          <p:cNvSpPr/>
          <p:nvPr/>
        </p:nvSpPr>
        <p:spPr>
          <a:xfrm rot="0">
            <a:off x="0" y="3096039"/>
            <a:ext cx="2483343" cy="0"/>
          </a:xfrm>
          <a:prstGeom prst="line">
            <a:avLst/>
          </a:prstGeom>
          <a:ln cap="flat" w="38100">
            <a:solidFill>
              <a:srgbClr val="2AD882"/>
            </a:solidFill>
            <a:prstDash val="solid"/>
            <a:headEnd type="none" len="sm" w="sm"/>
            <a:tailEnd type="none" len="sm" w="sm"/>
          </a:ln>
        </p:spPr>
      </p:sp>
      <p:grpSp>
        <p:nvGrpSpPr>
          <p:cNvPr name="Group 3" id="3"/>
          <p:cNvGrpSpPr/>
          <p:nvPr/>
        </p:nvGrpSpPr>
        <p:grpSpPr>
          <a:xfrm rot="0">
            <a:off x="11214370" y="2694397"/>
            <a:ext cx="5127164" cy="6023593"/>
            <a:chOff x="0" y="0"/>
            <a:chExt cx="4000654" cy="4700125"/>
          </a:xfrm>
        </p:grpSpPr>
        <p:sp>
          <p:nvSpPr>
            <p:cNvPr name="Freeform 4" id="4"/>
            <p:cNvSpPr/>
            <p:nvPr/>
          </p:nvSpPr>
          <p:spPr>
            <a:xfrm flipH="false" flipV="false" rot="0">
              <a:off x="0" y="0"/>
              <a:ext cx="4000654" cy="4700125"/>
            </a:xfrm>
            <a:custGeom>
              <a:avLst/>
              <a:gdLst/>
              <a:ahLst/>
              <a:cxnLst/>
              <a:rect r="r" b="b" t="t" l="l"/>
              <a:pathLst>
                <a:path h="4700125" w="4000654">
                  <a:moveTo>
                    <a:pt x="0" y="0"/>
                  </a:moveTo>
                  <a:lnTo>
                    <a:pt x="4000654" y="0"/>
                  </a:lnTo>
                  <a:lnTo>
                    <a:pt x="4000654" y="4700125"/>
                  </a:lnTo>
                  <a:lnTo>
                    <a:pt x="0" y="4700125"/>
                  </a:lnTo>
                  <a:close/>
                </a:path>
              </a:pathLst>
            </a:custGeom>
            <a:solidFill>
              <a:srgbClr val="2AD882"/>
            </a:solidFill>
            <a:ln cap="sq">
              <a:noFill/>
              <a:prstDash val="solid"/>
              <a:miter/>
            </a:ln>
          </p:spPr>
        </p:sp>
        <p:sp>
          <p:nvSpPr>
            <p:cNvPr name="TextBox 5" id="5"/>
            <p:cNvSpPr txBox="true"/>
            <p:nvPr/>
          </p:nvSpPr>
          <p:spPr>
            <a:xfrm>
              <a:off x="0" y="-47625"/>
              <a:ext cx="4000654" cy="4747750"/>
            </a:xfrm>
            <a:prstGeom prst="rect">
              <a:avLst/>
            </a:prstGeom>
          </p:spPr>
          <p:txBody>
            <a:bodyPr anchor="ctr" rtlCol="false" tIns="50800" lIns="50800" bIns="50800" rIns="50800"/>
            <a:lstStyle/>
            <a:p>
              <a:pPr algn="ctr">
                <a:lnSpc>
                  <a:spcPts val="3220"/>
                </a:lnSpc>
              </a:pPr>
            </a:p>
          </p:txBody>
        </p:sp>
      </p:grpSp>
      <p:grpSp>
        <p:nvGrpSpPr>
          <p:cNvPr name="Group 6" id="6"/>
          <p:cNvGrpSpPr/>
          <p:nvPr/>
        </p:nvGrpSpPr>
        <p:grpSpPr>
          <a:xfrm rot="0">
            <a:off x="10611321" y="2131703"/>
            <a:ext cx="5127164" cy="6023593"/>
            <a:chOff x="0" y="0"/>
            <a:chExt cx="6836219" cy="8031458"/>
          </a:xfrm>
        </p:grpSpPr>
        <p:pic>
          <p:nvPicPr>
            <p:cNvPr name="Picture 7" id="7"/>
            <p:cNvPicPr>
              <a:picLocks noChangeAspect="true"/>
            </p:cNvPicPr>
            <p:nvPr/>
          </p:nvPicPr>
          <p:blipFill>
            <a:blip r:embed="rId2"/>
            <a:srcRect l="0" t="8072" r="0" b="8072"/>
            <a:stretch>
              <a:fillRect/>
            </a:stretch>
          </p:blipFill>
          <p:spPr>
            <a:xfrm flipH="false" flipV="false">
              <a:off x="0" y="0"/>
              <a:ext cx="6836219" cy="8031458"/>
            </a:xfrm>
            <a:prstGeom prst="rect">
              <a:avLst/>
            </a:prstGeom>
          </p:spPr>
        </p:pic>
      </p:grpSp>
      <p:sp>
        <p:nvSpPr>
          <p:cNvPr name="Freeform 8" id="8"/>
          <p:cNvSpPr/>
          <p:nvPr/>
        </p:nvSpPr>
        <p:spPr>
          <a:xfrm flipH="false" flipV="false" rot="0">
            <a:off x="15105924" y="0"/>
            <a:ext cx="3182076" cy="1741463"/>
          </a:xfrm>
          <a:custGeom>
            <a:avLst/>
            <a:gdLst/>
            <a:ahLst/>
            <a:cxnLst/>
            <a:rect r="r" b="b" t="t" l="l"/>
            <a:pathLst>
              <a:path h="1741463" w="3182076">
                <a:moveTo>
                  <a:pt x="0" y="0"/>
                </a:moveTo>
                <a:lnTo>
                  <a:pt x="3182076" y="0"/>
                </a:lnTo>
                <a:lnTo>
                  <a:pt x="3182076" y="1741463"/>
                </a:lnTo>
                <a:lnTo>
                  <a:pt x="0" y="1741463"/>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pic>
        <p:nvPicPr>
          <p:cNvPr name="Picture 9" id="9"/>
          <p:cNvPicPr>
            <a:picLocks noChangeAspect="true"/>
          </p:cNvPicPr>
          <p:nvPr/>
        </p:nvPicPr>
        <p:blipFill>
          <a:blip r:embed="rId5"/>
          <a:stretch>
            <a:fillRect/>
          </a:stretch>
        </p:blipFill>
        <p:spPr>
          <a:xfrm rot="0">
            <a:off x="2688445" y="6203745"/>
            <a:ext cx="4563740" cy="1280065"/>
          </a:xfrm>
          <a:prstGeom prst="rect">
            <a:avLst/>
          </a:prstGeom>
        </p:spPr>
      </p:pic>
      <p:pic>
        <p:nvPicPr>
          <p:cNvPr name="Picture 10" id="10"/>
          <p:cNvPicPr>
            <a:picLocks noChangeAspect="true"/>
          </p:cNvPicPr>
          <p:nvPr/>
        </p:nvPicPr>
        <p:blipFill>
          <a:blip r:embed="rId6"/>
          <a:stretch>
            <a:fillRect/>
          </a:stretch>
        </p:blipFill>
        <p:spPr>
          <a:xfrm rot="0">
            <a:off x="2694921" y="7521740"/>
            <a:ext cx="4486027" cy="1267113"/>
          </a:xfrm>
          <a:prstGeom prst="rect">
            <a:avLst/>
          </a:prstGeom>
        </p:spPr>
      </p:pic>
      <p:sp>
        <p:nvSpPr>
          <p:cNvPr name="TextBox 11" id="11"/>
          <p:cNvSpPr txBox="true"/>
          <p:nvPr/>
        </p:nvSpPr>
        <p:spPr>
          <a:xfrm rot="0">
            <a:off x="3068757" y="2792827"/>
            <a:ext cx="6532433" cy="670560"/>
          </a:xfrm>
          <a:prstGeom prst="rect">
            <a:avLst/>
          </a:prstGeom>
        </p:spPr>
        <p:txBody>
          <a:bodyPr anchor="t" rtlCol="false" tIns="0" lIns="0" bIns="0" rIns="0">
            <a:spAutoFit/>
          </a:bodyPr>
          <a:lstStyle/>
          <a:p>
            <a:pPr algn="l">
              <a:lnSpc>
                <a:spcPts val="5280"/>
              </a:lnSpc>
            </a:pPr>
            <a:r>
              <a:rPr lang="en-US" sz="4800" b="true">
                <a:solidFill>
                  <a:srgbClr val="FFFFFF"/>
                </a:solidFill>
                <a:latin typeface="Montserrat Bold"/>
                <a:ea typeface="Montserrat Bold"/>
                <a:cs typeface="Montserrat Bold"/>
                <a:sym typeface="Montserrat Bold"/>
              </a:rPr>
              <a:t>Personal Skills</a:t>
            </a:r>
          </a:p>
        </p:txBody>
      </p:sp>
      <p:sp>
        <p:nvSpPr>
          <p:cNvPr name="TextBox 12" id="12"/>
          <p:cNvSpPr txBox="true"/>
          <p:nvPr/>
        </p:nvSpPr>
        <p:spPr>
          <a:xfrm rot="0">
            <a:off x="3068757" y="6061985"/>
            <a:ext cx="3731101" cy="313690"/>
          </a:xfrm>
          <a:prstGeom prst="rect">
            <a:avLst/>
          </a:prstGeom>
        </p:spPr>
        <p:txBody>
          <a:bodyPr anchor="t" rtlCol="false" tIns="0" lIns="0" bIns="0" rIns="0">
            <a:spAutoFit/>
          </a:bodyPr>
          <a:lstStyle/>
          <a:p>
            <a:pPr algn="l">
              <a:lnSpc>
                <a:spcPts val="2419"/>
              </a:lnSpc>
            </a:pPr>
            <a:r>
              <a:rPr lang="en-US" sz="2199" b="true">
                <a:solidFill>
                  <a:srgbClr val="FFFFFF"/>
                </a:solidFill>
                <a:latin typeface="Montserrat Bold"/>
                <a:ea typeface="Montserrat Bold"/>
                <a:cs typeface="Montserrat Bold"/>
                <a:sym typeface="Montserrat Bold"/>
              </a:rPr>
              <a:t>Mobile Developer</a:t>
            </a:r>
          </a:p>
        </p:txBody>
      </p:sp>
      <p:sp>
        <p:nvSpPr>
          <p:cNvPr name="TextBox 13" id="13"/>
          <p:cNvSpPr txBox="true"/>
          <p:nvPr/>
        </p:nvSpPr>
        <p:spPr>
          <a:xfrm rot="0">
            <a:off x="3068757" y="7320135"/>
            <a:ext cx="2559662" cy="313690"/>
          </a:xfrm>
          <a:prstGeom prst="rect">
            <a:avLst/>
          </a:prstGeom>
        </p:spPr>
        <p:txBody>
          <a:bodyPr anchor="t" rtlCol="false" tIns="0" lIns="0" bIns="0" rIns="0">
            <a:spAutoFit/>
          </a:bodyPr>
          <a:lstStyle/>
          <a:p>
            <a:pPr algn="l">
              <a:lnSpc>
                <a:spcPts val="2419"/>
              </a:lnSpc>
            </a:pPr>
            <a:r>
              <a:rPr lang="en-US" sz="2199" b="true">
                <a:solidFill>
                  <a:srgbClr val="FFFFFF"/>
                </a:solidFill>
                <a:latin typeface="Montserrat Bold"/>
                <a:ea typeface="Montserrat Bold"/>
                <a:cs typeface="Montserrat Bold"/>
                <a:sym typeface="Montserrat Bold"/>
              </a:rPr>
              <a:t>Web Developer</a:t>
            </a:r>
          </a:p>
        </p:txBody>
      </p:sp>
      <p:sp>
        <p:nvSpPr>
          <p:cNvPr name="TextBox 14" id="14"/>
          <p:cNvSpPr txBox="true"/>
          <p:nvPr/>
        </p:nvSpPr>
        <p:spPr>
          <a:xfrm rot="0">
            <a:off x="1028700" y="990600"/>
            <a:ext cx="3679090" cy="372745"/>
          </a:xfrm>
          <a:prstGeom prst="rect">
            <a:avLst/>
          </a:prstGeom>
        </p:spPr>
        <p:txBody>
          <a:bodyPr anchor="t" rtlCol="false" tIns="0" lIns="0" bIns="0" rIns="0">
            <a:spAutoFit/>
          </a:bodyPr>
          <a:lstStyle/>
          <a:p>
            <a:pPr algn="l">
              <a:lnSpc>
                <a:spcPts val="3080"/>
              </a:lnSpc>
            </a:pPr>
            <a:r>
              <a:rPr lang="en-US" sz="2200" b="true">
                <a:solidFill>
                  <a:srgbClr val="FFFFFF"/>
                </a:solidFill>
                <a:latin typeface="Montserrat Classic Bold"/>
                <a:ea typeface="Montserrat Classic Bold"/>
                <a:cs typeface="Montserrat Classic Bold"/>
                <a:sym typeface="Montserrat Classic Bold"/>
              </a:rPr>
              <a:t>PORTFOLIO.</a:t>
            </a:r>
          </a:p>
        </p:txBody>
      </p:sp>
      <p:sp>
        <p:nvSpPr>
          <p:cNvPr name="TextBox 15" id="15"/>
          <p:cNvSpPr txBox="true"/>
          <p:nvPr/>
        </p:nvSpPr>
        <p:spPr>
          <a:xfrm rot="0">
            <a:off x="3068757" y="3749351"/>
            <a:ext cx="6532433" cy="1703069"/>
          </a:xfrm>
          <a:prstGeom prst="rect">
            <a:avLst/>
          </a:prstGeom>
        </p:spPr>
        <p:txBody>
          <a:bodyPr anchor="t" rtlCol="false" tIns="0" lIns="0" bIns="0" rIns="0">
            <a:spAutoFit/>
          </a:bodyPr>
          <a:lstStyle/>
          <a:p>
            <a:pPr algn="l">
              <a:lnSpc>
                <a:spcPts val="2700"/>
              </a:lnSpc>
            </a:pPr>
            <a:r>
              <a:rPr lang="en-US" sz="1800">
                <a:solidFill>
                  <a:srgbClr val="FFFFFF"/>
                </a:solidFill>
                <a:latin typeface="Montserrat"/>
                <a:ea typeface="Montserrat"/>
                <a:cs typeface="Montserrat"/>
                <a:sym typeface="Montserrat"/>
              </a:rPr>
              <a:t>seorang Mobile Developer ahli Flutter dan Web Developer berpengalaman dengan keahlian di Vue.js. Ia mahir dalam state management, integrasi API, serta mengembangkan aplikasi lintas platform dan web interaktif dengan performa tinggi.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242B"/>
        </a:solidFill>
      </p:bgPr>
    </p:bg>
    <p:spTree>
      <p:nvGrpSpPr>
        <p:cNvPr id="1" name=""/>
        <p:cNvGrpSpPr/>
        <p:nvPr/>
      </p:nvGrpSpPr>
      <p:grpSpPr>
        <a:xfrm>
          <a:off x="0" y="0"/>
          <a:ext cx="0" cy="0"/>
          <a:chOff x="0" y="0"/>
          <a:chExt cx="0" cy="0"/>
        </a:xfrm>
      </p:grpSpPr>
      <p:sp>
        <p:nvSpPr>
          <p:cNvPr name="TextBox 2" id="2"/>
          <p:cNvSpPr txBox="true"/>
          <p:nvPr/>
        </p:nvSpPr>
        <p:spPr>
          <a:xfrm rot="0">
            <a:off x="1028700" y="981075"/>
            <a:ext cx="3679090" cy="389222"/>
          </a:xfrm>
          <a:prstGeom prst="rect">
            <a:avLst/>
          </a:prstGeom>
        </p:spPr>
        <p:txBody>
          <a:bodyPr anchor="t" rtlCol="false" tIns="0" lIns="0" bIns="0" rIns="0">
            <a:spAutoFit/>
          </a:bodyPr>
          <a:lstStyle/>
          <a:p>
            <a:pPr algn="l">
              <a:lnSpc>
                <a:spcPts val="3220"/>
              </a:lnSpc>
            </a:pPr>
            <a:r>
              <a:rPr lang="en-US" sz="2300" b="true">
                <a:solidFill>
                  <a:srgbClr val="FFFFFF"/>
                </a:solidFill>
                <a:latin typeface="Montserrat Classic Bold"/>
                <a:ea typeface="Montserrat Classic Bold"/>
                <a:cs typeface="Montserrat Classic Bold"/>
                <a:sym typeface="Montserrat Classic Bold"/>
              </a:rPr>
              <a:t>PORTFOLIO.</a:t>
            </a:r>
          </a:p>
        </p:txBody>
      </p:sp>
      <p:sp>
        <p:nvSpPr>
          <p:cNvPr name="AutoShape 3" id="3"/>
          <p:cNvSpPr/>
          <p:nvPr/>
        </p:nvSpPr>
        <p:spPr>
          <a:xfrm rot="0">
            <a:off x="12907277" y="4177399"/>
            <a:ext cx="7361171" cy="0"/>
          </a:xfrm>
          <a:prstGeom prst="line">
            <a:avLst/>
          </a:prstGeom>
          <a:ln cap="flat" w="38100">
            <a:solidFill>
              <a:srgbClr val="2AD882"/>
            </a:solidFill>
            <a:prstDash val="solid"/>
            <a:headEnd type="none" len="sm" w="sm"/>
            <a:tailEnd type="none" len="sm" w="sm"/>
          </a:ln>
        </p:spPr>
      </p:sp>
      <p:sp>
        <p:nvSpPr>
          <p:cNvPr name="TextBox 4" id="4"/>
          <p:cNvSpPr txBox="true"/>
          <p:nvPr/>
        </p:nvSpPr>
        <p:spPr>
          <a:xfrm rot="0">
            <a:off x="9486424" y="3516998"/>
            <a:ext cx="3420853" cy="1406525"/>
          </a:xfrm>
          <a:prstGeom prst="rect">
            <a:avLst/>
          </a:prstGeom>
        </p:spPr>
        <p:txBody>
          <a:bodyPr anchor="t" rtlCol="false" tIns="0" lIns="0" bIns="0" rIns="0">
            <a:spAutoFit/>
          </a:bodyPr>
          <a:lstStyle/>
          <a:p>
            <a:pPr algn="just">
              <a:lnSpc>
                <a:spcPts val="5500"/>
              </a:lnSpc>
            </a:pPr>
            <a:r>
              <a:rPr lang="en-US" b="true" sz="5000">
                <a:solidFill>
                  <a:srgbClr val="FFFFFF"/>
                </a:solidFill>
                <a:latin typeface="Montserrat Bold"/>
                <a:ea typeface="Montserrat Bold"/>
                <a:cs typeface="Montserrat Bold"/>
                <a:sym typeface="Montserrat Bold"/>
              </a:rPr>
              <a:t>Detail Kontak</a:t>
            </a:r>
          </a:p>
        </p:txBody>
      </p:sp>
      <p:grpSp>
        <p:nvGrpSpPr>
          <p:cNvPr name="Group 5" id="5"/>
          <p:cNvGrpSpPr/>
          <p:nvPr/>
        </p:nvGrpSpPr>
        <p:grpSpPr>
          <a:xfrm rot="0">
            <a:off x="1646935" y="3208555"/>
            <a:ext cx="5408180" cy="5386404"/>
            <a:chOff x="0" y="0"/>
            <a:chExt cx="4219927" cy="4202935"/>
          </a:xfrm>
        </p:grpSpPr>
        <p:sp>
          <p:nvSpPr>
            <p:cNvPr name="Freeform 6" id="6"/>
            <p:cNvSpPr/>
            <p:nvPr/>
          </p:nvSpPr>
          <p:spPr>
            <a:xfrm flipH="false" flipV="false" rot="0">
              <a:off x="0" y="0"/>
              <a:ext cx="4219927" cy="4202935"/>
            </a:xfrm>
            <a:custGeom>
              <a:avLst/>
              <a:gdLst/>
              <a:ahLst/>
              <a:cxnLst/>
              <a:rect r="r" b="b" t="t" l="l"/>
              <a:pathLst>
                <a:path h="4202935" w="4219927">
                  <a:moveTo>
                    <a:pt x="0" y="0"/>
                  </a:moveTo>
                  <a:lnTo>
                    <a:pt x="4219927" y="0"/>
                  </a:lnTo>
                  <a:lnTo>
                    <a:pt x="4219927" y="4202935"/>
                  </a:lnTo>
                  <a:lnTo>
                    <a:pt x="0" y="4202935"/>
                  </a:lnTo>
                  <a:close/>
                </a:path>
              </a:pathLst>
            </a:custGeom>
            <a:solidFill>
              <a:srgbClr val="2AD882"/>
            </a:solidFill>
            <a:ln cap="sq">
              <a:noFill/>
              <a:prstDash val="solid"/>
              <a:miter/>
            </a:ln>
          </p:spPr>
        </p:sp>
        <p:sp>
          <p:nvSpPr>
            <p:cNvPr name="TextBox 7" id="7"/>
            <p:cNvSpPr txBox="true"/>
            <p:nvPr/>
          </p:nvSpPr>
          <p:spPr>
            <a:xfrm>
              <a:off x="0" y="-47625"/>
              <a:ext cx="4219927" cy="4250560"/>
            </a:xfrm>
            <a:prstGeom prst="rect">
              <a:avLst/>
            </a:prstGeom>
          </p:spPr>
          <p:txBody>
            <a:bodyPr anchor="ctr" rtlCol="false" tIns="50800" lIns="50800" bIns="50800" rIns="50800"/>
            <a:lstStyle/>
            <a:p>
              <a:pPr algn="ctr">
                <a:lnSpc>
                  <a:spcPts val="3220"/>
                </a:lnSpc>
              </a:pPr>
            </a:p>
          </p:txBody>
        </p:sp>
      </p:grpSp>
      <p:grpSp>
        <p:nvGrpSpPr>
          <p:cNvPr name="Group 8" id="8"/>
          <p:cNvGrpSpPr/>
          <p:nvPr/>
        </p:nvGrpSpPr>
        <p:grpSpPr>
          <a:xfrm rot="0">
            <a:off x="2066468" y="2675157"/>
            <a:ext cx="6183445" cy="5553728"/>
            <a:chOff x="0" y="0"/>
            <a:chExt cx="8244594" cy="7404971"/>
          </a:xfrm>
        </p:grpSpPr>
        <p:pic>
          <p:nvPicPr>
            <p:cNvPr name="Picture 9" id="9"/>
            <p:cNvPicPr>
              <a:picLocks noChangeAspect="true"/>
            </p:cNvPicPr>
            <p:nvPr/>
          </p:nvPicPr>
          <p:blipFill>
            <a:blip r:embed="rId2"/>
            <a:srcRect l="6995" t="0" r="6995" b="0"/>
            <a:stretch>
              <a:fillRect/>
            </a:stretch>
          </p:blipFill>
          <p:spPr>
            <a:xfrm flipH="false" flipV="false">
              <a:off x="0" y="0"/>
              <a:ext cx="8244594" cy="7404971"/>
            </a:xfrm>
            <a:prstGeom prst="rect">
              <a:avLst/>
            </a:prstGeom>
          </p:spPr>
        </p:pic>
      </p:grpSp>
      <p:sp>
        <p:nvSpPr>
          <p:cNvPr name="Freeform 10" id="10"/>
          <p:cNvSpPr/>
          <p:nvPr/>
        </p:nvSpPr>
        <p:spPr>
          <a:xfrm flipH="false" flipV="false" rot="0">
            <a:off x="15105924" y="0"/>
            <a:ext cx="3182076" cy="1741463"/>
          </a:xfrm>
          <a:custGeom>
            <a:avLst/>
            <a:gdLst/>
            <a:ahLst/>
            <a:cxnLst/>
            <a:rect r="r" b="b" t="t" l="l"/>
            <a:pathLst>
              <a:path h="1741463" w="3182076">
                <a:moveTo>
                  <a:pt x="0" y="0"/>
                </a:moveTo>
                <a:lnTo>
                  <a:pt x="3182076" y="0"/>
                </a:lnTo>
                <a:lnTo>
                  <a:pt x="3182076" y="1741463"/>
                </a:lnTo>
                <a:lnTo>
                  <a:pt x="0" y="1741463"/>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9486424" y="5660981"/>
            <a:ext cx="1710426" cy="324485"/>
          </a:xfrm>
          <a:prstGeom prst="rect">
            <a:avLst/>
          </a:prstGeom>
        </p:spPr>
        <p:txBody>
          <a:bodyPr anchor="t" rtlCol="false" tIns="0" lIns="0" bIns="0" rIns="0">
            <a:spAutoFit/>
          </a:bodyPr>
          <a:lstStyle/>
          <a:p>
            <a:pPr algn="l">
              <a:lnSpc>
                <a:spcPts val="2529"/>
              </a:lnSpc>
            </a:pPr>
            <a:r>
              <a:rPr lang="en-US" sz="2299" b="true">
                <a:solidFill>
                  <a:srgbClr val="2AD882"/>
                </a:solidFill>
                <a:latin typeface="Montserrat Bold"/>
                <a:ea typeface="Montserrat Bold"/>
                <a:cs typeface="Montserrat Bold"/>
                <a:sym typeface="Montserrat Bold"/>
              </a:rPr>
              <a:t>Email :</a:t>
            </a:r>
          </a:p>
        </p:txBody>
      </p:sp>
      <p:sp>
        <p:nvSpPr>
          <p:cNvPr name="TextBox 12" id="12"/>
          <p:cNvSpPr txBox="true"/>
          <p:nvPr/>
        </p:nvSpPr>
        <p:spPr>
          <a:xfrm rot="0">
            <a:off x="11491194" y="7110184"/>
            <a:ext cx="4435805" cy="324485"/>
          </a:xfrm>
          <a:prstGeom prst="rect">
            <a:avLst/>
          </a:prstGeom>
        </p:spPr>
        <p:txBody>
          <a:bodyPr anchor="t" rtlCol="false" tIns="0" lIns="0" bIns="0" rIns="0">
            <a:spAutoFit/>
          </a:bodyPr>
          <a:lstStyle/>
          <a:p>
            <a:pPr algn="l">
              <a:lnSpc>
                <a:spcPts val="2529"/>
              </a:lnSpc>
            </a:pPr>
            <a:r>
              <a:rPr lang="en-US" sz="2299" i="true" u="sng">
                <a:solidFill>
                  <a:srgbClr val="FFFFFF"/>
                </a:solidFill>
                <a:latin typeface="Montserrat Italics"/>
                <a:ea typeface="Montserrat Italics"/>
                <a:cs typeface="Montserrat Italics"/>
                <a:sym typeface="Montserrat Italics"/>
                <a:hlinkClick r:id="rId5" tooltip="https://www.instagram.com/hansss.18/"/>
              </a:rPr>
              <a:t>@hansss18</a:t>
            </a:r>
          </a:p>
        </p:txBody>
      </p:sp>
      <p:sp>
        <p:nvSpPr>
          <p:cNvPr name="TextBox 13" id="13"/>
          <p:cNvSpPr txBox="true"/>
          <p:nvPr/>
        </p:nvSpPr>
        <p:spPr>
          <a:xfrm rot="0">
            <a:off x="11491194" y="5660981"/>
            <a:ext cx="4262618" cy="324485"/>
          </a:xfrm>
          <a:prstGeom prst="rect">
            <a:avLst/>
          </a:prstGeom>
        </p:spPr>
        <p:txBody>
          <a:bodyPr anchor="t" rtlCol="false" tIns="0" lIns="0" bIns="0" rIns="0">
            <a:spAutoFit/>
          </a:bodyPr>
          <a:lstStyle/>
          <a:p>
            <a:pPr algn="l">
              <a:lnSpc>
                <a:spcPts val="2529"/>
              </a:lnSpc>
            </a:pPr>
            <a:r>
              <a:rPr lang="en-US" sz="2299" i="true">
                <a:solidFill>
                  <a:srgbClr val="FFFFFF"/>
                </a:solidFill>
                <a:latin typeface="Montserrat Italics"/>
                <a:ea typeface="Montserrat Italics"/>
                <a:cs typeface="Montserrat Italics"/>
                <a:sym typeface="Montserrat Italics"/>
              </a:rPr>
              <a:t>abgfarhan18@gmail.com</a:t>
            </a:r>
          </a:p>
        </p:txBody>
      </p:sp>
      <p:sp>
        <p:nvSpPr>
          <p:cNvPr name="TextBox 14" id="14"/>
          <p:cNvSpPr txBox="true"/>
          <p:nvPr/>
        </p:nvSpPr>
        <p:spPr>
          <a:xfrm rot="0">
            <a:off x="11491194" y="6385649"/>
            <a:ext cx="5484358" cy="324485"/>
          </a:xfrm>
          <a:prstGeom prst="rect">
            <a:avLst/>
          </a:prstGeom>
        </p:spPr>
        <p:txBody>
          <a:bodyPr anchor="t" rtlCol="false" tIns="0" lIns="0" bIns="0" rIns="0">
            <a:spAutoFit/>
          </a:bodyPr>
          <a:lstStyle/>
          <a:p>
            <a:pPr algn="l">
              <a:lnSpc>
                <a:spcPts val="2529"/>
              </a:lnSpc>
            </a:pPr>
            <a:r>
              <a:rPr lang="en-US" sz="2299" i="true" u="sng">
                <a:solidFill>
                  <a:srgbClr val="FFFFFF"/>
                </a:solidFill>
                <a:latin typeface="Montserrat Italics"/>
                <a:ea typeface="Montserrat Italics"/>
                <a:cs typeface="Montserrat Italics"/>
                <a:sym typeface="Montserrat Italics"/>
                <a:hlinkClick r:id="rId6" tooltip="https://www.linkedin.com/in/farhan-ab-g-74001a260/"/>
              </a:rPr>
              <a:t>www.linkedin.com</a:t>
            </a:r>
          </a:p>
        </p:txBody>
      </p:sp>
      <p:sp>
        <p:nvSpPr>
          <p:cNvPr name="TextBox 15" id="15"/>
          <p:cNvSpPr txBox="true"/>
          <p:nvPr/>
        </p:nvSpPr>
        <p:spPr>
          <a:xfrm rot="0">
            <a:off x="9486424" y="6385649"/>
            <a:ext cx="1710426" cy="324485"/>
          </a:xfrm>
          <a:prstGeom prst="rect">
            <a:avLst/>
          </a:prstGeom>
        </p:spPr>
        <p:txBody>
          <a:bodyPr anchor="t" rtlCol="false" tIns="0" lIns="0" bIns="0" rIns="0">
            <a:spAutoFit/>
          </a:bodyPr>
          <a:lstStyle/>
          <a:p>
            <a:pPr algn="l">
              <a:lnSpc>
                <a:spcPts val="2529"/>
              </a:lnSpc>
            </a:pPr>
            <a:r>
              <a:rPr lang="en-US" sz="2299" b="true">
                <a:solidFill>
                  <a:srgbClr val="2AD882"/>
                </a:solidFill>
                <a:latin typeface="Montserrat Bold"/>
                <a:ea typeface="Montserrat Bold"/>
                <a:cs typeface="Montserrat Bold"/>
                <a:sym typeface="Montserrat Bold"/>
              </a:rPr>
              <a:t>Linkedin</a:t>
            </a:r>
          </a:p>
        </p:txBody>
      </p:sp>
      <p:sp>
        <p:nvSpPr>
          <p:cNvPr name="TextBox 16" id="16"/>
          <p:cNvSpPr txBox="true"/>
          <p:nvPr/>
        </p:nvSpPr>
        <p:spPr>
          <a:xfrm rot="0">
            <a:off x="9486424" y="7110184"/>
            <a:ext cx="1976195" cy="324485"/>
          </a:xfrm>
          <a:prstGeom prst="rect">
            <a:avLst/>
          </a:prstGeom>
        </p:spPr>
        <p:txBody>
          <a:bodyPr anchor="t" rtlCol="false" tIns="0" lIns="0" bIns="0" rIns="0">
            <a:spAutoFit/>
          </a:bodyPr>
          <a:lstStyle/>
          <a:p>
            <a:pPr algn="l">
              <a:lnSpc>
                <a:spcPts val="2529"/>
              </a:lnSpc>
            </a:pPr>
            <a:r>
              <a:rPr lang="en-US" sz="2299" b="true">
                <a:solidFill>
                  <a:srgbClr val="2AD882"/>
                </a:solidFill>
                <a:latin typeface="Montserrat Bold"/>
                <a:ea typeface="Montserrat Bold"/>
                <a:cs typeface="Montserrat Bold"/>
                <a:sym typeface="Montserrat Bold"/>
              </a:rPr>
              <a:t>Instagram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242B"/>
        </a:solidFill>
      </p:bgPr>
    </p:bg>
    <p:spTree>
      <p:nvGrpSpPr>
        <p:cNvPr id="1" name=""/>
        <p:cNvGrpSpPr/>
        <p:nvPr/>
      </p:nvGrpSpPr>
      <p:grpSpPr>
        <a:xfrm>
          <a:off x="0" y="0"/>
          <a:ext cx="0" cy="0"/>
          <a:chOff x="0" y="0"/>
          <a:chExt cx="0" cy="0"/>
        </a:xfrm>
      </p:grpSpPr>
      <p:grpSp>
        <p:nvGrpSpPr>
          <p:cNvPr name="Group 2" id="2"/>
          <p:cNvGrpSpPr/>
          <p:nvPr/>
        </p:nvGrpSpPr>
        <p:grpSpPr>
          <a:xfrm rot="0">
            <a:off x="0" y="-20365"/>
            <a:ext cx="4289367" cy="10307365"/>
            <a:chOff x="0" y="0"/>
            <a:chExt cx="3346933" cy="8042691"/>
          </a:xfrm>
        </p:grpSpPr>
        <p:sp>
          <p:nvSpPr>
            <p:cNvPr name="Freeform 3" id="3"/>
            <p:cNvSpPr/>
            <p:nvPr/>
          </p:nvSpPr>
          <p:spPr>
            <a:xfrm flipH="false" flipV="false" rot="0">
              <a:off x="0" y="0"/>
              <a:ext cx="3346933" cy="8042691"/>
            </a:xfrm>
            <a:custGeom>
              <a:avLst/>
              <a:gdLst/>
              <a:ahLst/>
              <a:cxnLst/>
              <a:rect r="r" b="b" t="t" l="l"/>
              <a:pathLst>
                <a:path h="8042691" w="3346933">
                  <a:moveTo>
                    <a:pt x="0" y="0"/>
                  </a:moveTo>
                  <a:lnTo>
                    <a:pt x="3346933" y="0"/>
                  </a:lnTo>
                  <a:lnTo>
                    <a:pt x="3346933" y="8042691"/>
                  </a:lnTo>
                  <a:lnTo>
                    <a:pt x="0" y="8042691"/>
                  </a:lnTo>
                  <a:close/>
                </a:path>
              </a:pathLst>
            </a:custGeom>
            <a:solidFill>
              <a:srgbClr val="2AD882"/>
            </a:solidFill>
            <a:ln cap="sq">
              <a:noFill/>
              <a:prstDash val="solid"/>
              <a:miter/>
            </a:ln>
          </p:spPr>
        </p:sp>
        <p:sp>
          <p:nvSpPr>
            <p:cNvPr name="TextBox 4" id="4"/>
            <p:cNvSpPr txBox="true"/>
            <p:nvPr/>
          </p:nvSpPr>
          <p:spPr>
            <a:xfrm>
              <a:off x="0" y="-47625"/>
              <a:ext cx="3346933" cy="8090316"/>
            </a:xfrm>
            <a:prstGeom prst="rect">
              <a:avLst/>
            </a:prstGeom>
          </p:spPr>
          <p:txBody>
            <a:bodyPr anchor="ctr" rtlCol="false" tIns="50800" lIns="50800" bIns="50800" rIns="50800"/>
            <a:lstStyle/>
            <a:p>
              <a:pPr algn="ctr">
                <a:lnSpc>
                  <a:spcPts val="3220"/>
                </a:lnSpc>
              </a:pPr>
            </a:p>
          </p:txBody>
        </p:sp>
      </p:grpSp>
      <p:sp>
        <p:nvSpPr>
          <p:cNvPr name="TextBox 5" id="5"/>
          <p:cNvSpPr txBox="true"/>
          <p:nvPr/>
        </p:nvSpPr>
        <p:spPr>
          <a:xfrm rot="0">
            <a:off x="1028700" y="981075"/>
            <a:ext cx="3679090" cy="389255"/>
          </a:xfrm>
          <a:prstGeom prst="rect">
            <a:avLst/>
          </a:prstGeom>
        </p:spPr>
        <p:txBody>
          <a:bodyPr anchor="t" rtlCol="false" tIns="0" lIns="0" bIns="0" rIns="0">
            <a:spAutoFit/>
          </a:bodyPr>
          <a:lstStyle/>
          <a:p>
            <a:pPr algn="l">
              <a:lnSpc>
                <a:spcPts val="3220"/>
              </a:lnSpc>
            </a:pPr>
            <a:r>
              <a:rPr lang="en-US" sz="2300" b="true">
                <a:solidFill>
                  <a:srgbClr val="000000"/>
                </a:solidFill>
                <a:latin typeface="Montserrat Classic Bold"/>
                <a:ea typeface="Montserrat Classic Bold"/>
                <a:cs typeface="Montserrat Classic Bold"/>
                <a:sym typeface="Montserrat Classic Bold"/>
              </a:rPr>
              <a:t>PORTFOLIO.</a:t>
            </a:r>
          </a:p>
        </p:txBody>
      </p:sp>
      <p:sp>
        <p:nvSpPr>
          <p:cNvPr name="Freeform 6" id="6"/>
          <p:cNvSpPr/>
          <p:nvPr/>
        </p:nvSpPr>
        <p:spPr>
          <a:xfrm flipH="false" flipV="false" rot="0">
            <a:off x="16959608" y="1050956"/>
            <a:ext cx="299692" cy="299692"/>
          </a:xfrm>
          <a:custGeom>
            <a:avLst/>
            <a:gdLst/>
            <a:ahLst/>
            <a:cxnLst/>
            <a:rect r="r" b="b" t="t" l="l"/>
            <a:pathLst>
              <a:path h="299692" w="299692">
                <a:moveTo>
                  <a:pt x="0" y="0"/>
                </a:moveTo>
                <a:lnTo>
                  <a:pt x="299692" y="0"/>
                </a:lnTo>
                <a:lnTo>
                  <a:pt x="299692" y="299692"/>
                </a:lnTo>
                <a:lnTo>
                  <a:pt x="0" y="29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479670" y="1050956"/>
            <a:ext cx="299692" cy="299692"/>
          </a:xfrm>
          <a:custGeom>
            <a:avLst/>
            <a:gdLst/>
            <a:ahLst/>
            <a:cxnLst/>
            <a:rect r="r" b="b" t="t" l="l"/>
            <a:pathLst>
              <a:path h="299692" w="299692">
                <a:moveTo>
                  <a:pt x="0" y="0"/>
                </a:moveTo>
                <a:lnTo>
                  <a:pt x="299692" y="0"/>
                </a:lnTo>
                <a:lnTo>
                  <a:pt x="299692" y="299692"/>
                </a:lnTo>
                <a:lnTo>
                  <a:pt x="0" y="2996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999003" y="1050956"/>
            <a:ext cx="299692" cy="299692"/>
          </a:xfrm>
          <a:custGeom>
            <a:avLst/>
            <a:gdLst/>
            <a:ahLst/>
            <a:cxnLst/>
            <a:rect r="r" b="b" t="t" l="l"/>
            <a:pathLst>
              <a:path h="299692" w="299692">
                <a:moveTo>
                  <a:pt x="0" y="0"/>
                </a:moveTo>
                <a:lnTo>
                  <a:pt x="299692" y="0"/>
                </a:lnTo>
                <a:lnTo>
                  <a:pt x="299692" y="299692"/>
                </a:lnTo>
                <a:lnTo>
                  <a:pt x="0" y="2996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8127942" y="3887288"/>
            <a:ext cx="8170753" cy="1212948"/>
          </a:xfrm>
          <a:prstGeom prst="rect">
            <a:avLst/>
          </a:prstGeom>
        </p:spPr>
        <p:txBody>
          <a:bodyPr anchor="t" rtlCol="false" tIns="0" lIns="0" bIns="0" rIns="0">
            <a:spAutoFit/>
          </a:bodyPr>
          <a:lstStyle/>
          <a:p>
            <a:pPr algn="l">
              <a:lnSpc>
                <a:spcPts val="9358"/>
              </a:lnSpc>
            </a:pPr>
            <a:r>
              <a:rPr lang="en-US" b="true" sz="8507">
                <a:solidFill>
                  <a:srgbClr val="FFFFFF"/>
                </a:solidFill>
                <a:latin typeface="Montserrat Classic Bold"/>
                <a:ea typeface="Montserrat Classic Bold"/>
                <a:cs typeface="Montserrat Classic Bold"/>
                <a:sym typeface="Montserrat Classic Bold"/>
              </a:rPr>
              <a:t>TERIMA KASIH</a:t>
            </a:r>
          </a:p>
        </p:txBody>
      </p:sp>
      <p:sp>
        <p:nvSpPr>
          <p:cNvPr name="TextBox 10" id="10"/>
          <p:cNvSpPr txBox="true"/>
          <p:nvPr/>
        </p:nvSpPr>
        <p:spPr>
          <a:xfrm rot="0">
            <a:off x="8127942" y="3255696"/>
            <a:ext cx="5552531" cy="389255"/>
          </a:xfrm>
          <a:prstGeom prst="rect">
            <a:avLst/>
          </a:prstGeom>
        </p:spPr>
        <p:txBody>
          <a:bodyPr anchor="t" rtlCol="false" tIns="0" lIns="0" bIns="0" rIns="0">
            <a:spAutoFit/>
          </a:bodyPr>
          <a:lstStyle/>
          <a:p>
            <a:pPr algn="l">
              <a:lnSpc>
                <a:spcPts val="3220"/>
              </a:lnSpc>
            </a:pPr>
            <a:r>
              <a:rPr lang="en-US" sz="2300">
                <a:solidFill>
                  <a:srgbClr val="2AD882"/>
                </a:solidFill>
                <a:latin typeface="Montserrat Classic"/>
                <a:ea typeface="Montserrat Classic"/>
                <a:cs typeface="Montserrat Classic"/>
                <a:sym typeface="Montserrat Classic"/>
              </a:rPr>
              <a:t>2024 Porfolio Mobile Developer</a:t>
            </a:r>
          </a:p>
        </p:txBody>
      </p:sp>
      <p:grpSp>
        <p:nvGrpSpPr>
          <p:cNvPr name="Group 11" id="11"/>
          <p:cNvGrpSpPr/>
          <p:nvPr/>
        </p:nvGrpSpPr>
        <p:grpSpPr>
          <a:xfrm rot="0">
            <a:off x="8127942" y="7037087"/>
            <a:ext cx="3307137" cy="573366"/>
            <a:chOff x="0" y="0"/>
            <a:chExt cx="2580512" cy="447389"/>
          </a:xfrm>
        </p:grpSpPr>
        <p:sp>
          <p:nvSpPr>
            <p:cNvPr name="Freeform 12" id="12">
              <a:hlinkClick r:id="rId8" tooltip="https://hansss18.github.io/hansfolio/"/>
            </p:cNvPr>
            <p:cNvSpPr/>
            <p:nvPr/>
          </p:nvSpPr>
          <p:spPr>
            <a:xfrm flipH="false" flipV="false" rot="0">
              <a:off x="0" y="0"/>
              <a:ext cx="2580512" cy="447389"/>
            </a:xfrm>
            <a:custGeom>
              <a:avLst/>
              <a:gdLst/>
              <a:ahLst/>
              <a:cxnLst/>
              <a:rect r="r" b="b" t="t" l="l"/>
              <a:pathLst>
                <a:path h="447389" w="2580512">
                  <a:moveTo>
                    <a:pt x="0" y="0"/>
                  </a:moveTo>
                  <a:lnTo>
                    <a:pt x="2580512" y="0"/>
                  </a:lnTo>
                  <a:lnTo>
                    <a:pt x="2580512" y="447389"/>
                  </a:lnTo>
                  <a:lnTo>
                    <a:pt x="0" y="447389"/>
                  </a:lnTo>
                  <a:close/>
                </a:path>
              </a:pathLst>
            </a:custGeom>
            <a:solidFill>
              <a:srgbClr val="000000">
                <a:alpha val="0"/>
              </a:srgbClr>
            </a:solidFill>
            <a:ln w="38100" cap="sq">
              <a:solidFill>
                <a:srgbClr val="2AD882"/>
              </a:solidFill>
              <a:prstDash val="solid"/>
              <a:miter/>
            </a:ln>
          </p:spPr>
        </p:sp>
        <p:sp>
          <p:nvSpPr>
            <p:cNvPr name="TextBox 13" id="13"/>
            <p:cNvSpPr txBox="true"/>
            <p:nvPr/>
          </p:nvSpPr>
          <p:spPr>
            <a:xfrm>
              <a:off x="0" y="-47625"/>
              <a:ext cx="2580512" cy="495014"/>
            </a:xfrm>
            <a:prstGeom prst="rect">
              <a:avLst/>
            </a:prstGeom>
          </p:spPr>
          <p:txBody>
            <a:bodyPr anchor="ctr" rtlCol="false" tIns="50800" lIns="50800" bIns="50800" rIns="50800"/>
            <a:lstStyle/>
            <a:p>
              <a:pPr algn="ctr">
                <a:lnSpc>
                  <a:spcPts val="3220"/>
                </a:lnSpc>
              </a:pPr>
            </a:p>
          </p:txBody>
        </p:sp>
      </p:grpSp>
      <p:sp>
        <p:nvSpPr>
          <p:cNvPr name="TextBox 14" id="14"/>
          <p:cNvSpPr txBox="true"/>
          <p:nvPr/>
        </p:nvSpPr>
        <p:spPr>
          <a:xfrm rot="0">
            <a:off x="8297420" y="7151368"/>
            <a:ext cx="2968181" cy="306705"/>
          </a:xfrm>
          <a:prstGeom prst="rect">
            <a:avLst/>
          </a:prstGeom>
        </p:spPr>
        <p:txBody>
          <a:bodyPr anchor="t" rtlCol="false" tIns="0" lIns="0" bIns="0" rIns="0">
            <a:spAutoFit/>
          </a:bodyPr>
          <a:lstStyle/>
          <a:p>
            <a:pPr algn="ctr">
              <a:lnSpc>
                <a:spcPts val="2520"/>
              </a:lnSpc>
            </a:pPr>
            <a:r>
              <a:rPr lang="en-US" sz="1800">
                <a:solidFill>
                  <a:srgbClr val="FFFFFF"/>
                </a:solidFill>
                <a:latin typeface="Montserrat Classic"/>
                <a:ea typeface="Montserrat Classic"/>
                <a:cs typeface="Montserrat Classic"/>
                <a:sym typeface="Montserrat Classic"/>
              </a:rPr>
              <a:t>See More My Portfolio</a:t>
            </a:r>
          </a:p>
        </p:txBody>
      </p:sp>
      <p:sp>
        <p:nvSpPr>
          <p:cNvPr name="TextBox 15" id="15"/>
          <p:cNvSpPr txBox="true"/>
          <p:nvPr/>
        </p:nvSpPr>
        <p:spPr>
          <a:xfrm rot="0">
            <a:off x="14079620" y="1027162"/>
            <a:ext cx="1624773" cy="306572"/>
          </a:xfrm>
          <a:prstGeom prst="rect">
            <a:avLst/>
          </a:prstGeom>
        </p:spPr>
        <p:txBody>
          <a:bodyPr anchor="t" rtlCol="false" tIns="0" lIns="0" bIns="0" rIns="0">
            <a:spAutoFit/>
          </a:bodyPr>
          <a:lstStyle/>
          <a:p>
            <a:pPr algn="r">
              <a:lnSpc>
                <a:spcPts val="2520"/>
              </a:lnSpc>
            </a:pPr>
            <a:r>
              <a:rPr lang="en-US" sz="1800">
                <a:solidFill>
                  <a:srgbClr val="1F242B"/>
                </a:solidFill>
                <a:latin typeface="Montserrat Classic"/>
                <a:ea typeface="Montserrat Classic"/>
                <a:cs typeface="Montserrat Classic"/>
                <a:sym typeface="Montserrat Classic"/>
              </a:rPr>
              <a:t>Contact Me</a:t>
            </a:r>
          </a:p>
        </p:txBody>
      </p:sp>
      <p:sp>
        <p:nvSpPr>
          <p:cNvPr name="AutoShape 16" id="16"/>
          <p:cNvSpPr/>
          <p:nvPr/>
        </p:nvSpPr>
        <p:spPr>
          <a:xfrm>
            <a:off x="16696962" y="4455662"/>
            <a:ext cx="3613139" cy="19050"/>
          </a:xfrm>
          <a:prstGeom prst="line">
            <a:avLst/>
          </a:prstGeom>
          <a:ln cap="flat" w="38100">
            <a:solidFill>
              <a:srgbClr val="2AD882"/>
            </a:solidFill>
            <a:prstDash val="solid"/>
            <a:headEnd type="none" len="sm" w="sm"/>
            <a:tailEnd type="none" len="sm" w="sm"/>
          </a:ln>
        </p:spPr>
      </p:sp>
      <p:grpSp>
        <p:nvGrpSpPr>
          <p:cNvPr name="Group 17" id="17"/>
          <p:cNvGrpSpPr/>
          <p:nvPr/>
        </p:nvGrpSpPr>
        <p:grpSpPr>
          <a:xfrm rot="0">
            <a:off x="1776746" y="2672837"/>
            <a:ext cx="5323165" cy="4941327"/>
            <a:chOff x="0" y="0"/>
            <a:chExt cx="7097554" cy="6588436"/>
          </a:xfrm>
        </p:grpSpPr>
        <p:pic>
          <p:nvPicPr>
            <p:cNvPr name="Picture 18" id="18"/>
            <p:cNvPicPr>
              <a:picLocks noChangeAspect="true"/>
            </p:cNvPicPr>
            <p:nvPr/>
          </p:nvPicPr>
          <p:blipFill>
            <a:blip r:embed="rId9"/>
            <a:srcRect l="14079" t="0" r="14079" b="0"/>
            <a:stretch>
              <a:fillRect/>
            </a:stretch>
          </p:blipFill>
          <p:spPr>
            <a:xfrm flipH="false" flipV="false">
              <a:off x="0" y="0"/>
              <a:ext cx="7097554" cy="6588436"/>
            </a:xfrm>
            <a:prstGeom prst="rect">
              <a:avLst/>
            </a:prstGeom>
          </p:spPr>
        </p:pic>
      </p:grpSp>
      <p:sp>
        <p:nvSpPr>
          <p:cNvPr name="TextBox 19" id="19"/>
          <p:cNvSpPr txBox="true"/>
          <p:nvPr/>
        </p:nvSpPr>
        <p:spPr>
          <a:xfrm rot="0">
            <a:off x="8127942" y="5483091"/>
            <a:ext cx="6929845" cy="1017269"/>
          </a:xfrm>
          <a:prstGeom prst="rect">
            <a:avLst/>
          </a:prstGeom>
        </p:spPr>
        <p:txBody>
          <a:bodyPr anchor="t" rtlCol="false" tIns="0" lIns="0" bIns="0" rIns="0">
            <a:spAutoFit/>
          </a:bodyPr>
          <a:lstStyle/>
          <a:p>
            <a:pPr algn="l">
              <a:lnSpc>
                <a:spcPts val="2700"/>
              </a:lnSpc>
            </a:pPr>
            <a:r>
              <a:rPr lang="en-US" sz="1800">
                <a:solidFill>
                  <a:srgbClr val="FFFFFF"/>
                </a:solidFill>
                <a:latin typeface="Montserrat"/>
                <a:ea typeface="Montserrat"/>
                <a:cs typeface="Montserrat"/>
                <a:sym typeface="Montserrat"/>
              </a:rPr>
              <a:t>Berkomitmen untuk menghadirkan solusi digital inovatif dengan kualitas terbaik, saya siap membantu mewujudkan ide Anda menjadi kenyataan.</a:t>
            </a:r>
          </a:p>
        </p:txBody>
      </p:sp>
      <p:grpSp>
        <p:nvGrpSpPr>
          <p:cNvPr name="Group 20" id="20"/>
          <p:cNvGrpSpPr/>
          <p:nvPr/>
        </p:nvGrpSpPr>
        <p:grpSpPr>
          <a:xfrm rot="0">
            <a:off x="11750650" y="7033377"/>
            <a:ext cx="3307137" cy="580786"/>
            <a:chOff x="0" y="0"/>
            <a:chExt cx="2580512" cy="453179"/>
          </a:xfrm>
        </p:grpSpPr>
        <p:sp>
          <p:nvSpPr>
            <p:cNvPr name="Freeform 21" id="21">
              <a:hlinkClick r:id="rId10" tooltip="https://www.linkedin.com/in/farhan-ab-g-74001a260/"/>
            </p:cNvPr>
            <p:cNvSpPr/>
            <p:nvPr/>
          </p:nvSpPr>
          <p:spPr>
            <a:xfrm flipH="false" flipV="false" rot="0">
              <a:off x="0" y="0"/>
              <a:ext cx="2580512" cy="453179"/>
            </a:xfrm>
            <a:custGeom>
              <a:avLst/>
              <a:gdLst/>
              <a:ahLst/>
              <a:cxnLst/>
              <a:rect r="r" b="b" t="t" l="l"/>
              <a:pathLst>
                <a:path h="453179" w="2580512">
                  <a:moveTo>
                    <a:pt x="0" y="0"/>
                  </a:moveTo>
                  <a:lnTo>
                    <a:pt x="2580512" y="0"/>
                  </a:lnTo>
                  <a:lnTo>
                    <a:pt x="2580512" y="453179"/>
                  </a:lnTo>
                  <a:lnTo>
                    <a:pt x="0" y="453179"/>
                  </a:lnTo>
                  <a:close/>
                </a:path>
              </a:pathLst>
            </a:custGeom>
            <a:solidFill>
              <a:srgbClr val="2AD882"/>
            </a:solidFill>
            <a:ln cap="sq">
              <a:noFill/>
              <a:prstDash val="solid"/>
              <a:miter/>
            </a:ln>
          </p:spPr>
        </p:sp>
        <p:sp>
          <p:nvSpPr>
            <p:cNvPr name="TextBox 22" id="22"/>
            <p:cNvSpPr txBox="true"/>
            <p:nvPr/>
          </p:nvSpPr>
          <p:spPr>
            <a:xfrm>
              <a:off x="0" y="-47625"/>
              <a:ext cx="2580512" cy="500804"/>
            </a:xfrm>
            <a:prstGeom prst="rect">
              <a:avLst/>
            </a:prstGeom>
          </p:spPr>
          <p:txBody>
            <a:bodyPr anchor="ctr" rtlCol="false" tIns="50800" lIns="50800" bIns="50800" rIns="50800"/>
            <a:lstStyle/>
            <a:p>
              <a:pPr algn="ctr">
                <a:lnSpc>
                  <a:spcPts val="3220"/>
                </a:lnSpc>
              </a:pPr>
            </a:p>
          </p:txBody>
        </p:sp>
      </p:grpSp>
      <p:sp>
        <p:nvSpPr>
          <p:cNvPr name="TextBox 23" id="23"/>
          <p:cNvSpPr txBox="true"/>
          <p:nvPr/>
        </p:nvSpPr>
        <p:spPr>
          <a:xfrm rot="0">
            <a:off x="11920128" y="7151368"/>
            <a:ext cx="2968181" cy="306705"/>
          </a:xfrm>
          <a:prstGeom prst="rect">
            <a:avLst/>
          </a:prstGeom>
        </p:spPr>
        <p:txBody>
          <a:bodyPr anchor="t" rtlCol="false" tIns="0" lIns="0" bIns="0" rIns="0">
            <a:spAutoFit/>
          </a:bodyPr>
          <a:lstStyle/>
          <a:p>
            <a:pPr algn="ctr">
              <a:lnSpc>
                <a:spcPts val="2520"/>
              </a:lnSpc>
            </a:pPr>
            <a:r>
              <a:rPr lang="en-US" sz="1800">
                <a:solidFill>
                  <a:srgbClr val="1F242B"/>
                </a:solidFill>
                <a:latin typeface="Montserrat Classic"/>
                <a:ea typeface="Montserrat Classic"/>
                <a:cs typeface="Montserrat Classic"/>
                <a:sym typeface="Montserrat Classic"/>
              </a:rPr>
              <a:t>Contact Me!</a:t>
            </a:r>
          </a:p>
        </p:txBody>
      </p:sp>
      <p:sp>
        <p:nvSpPr>
          <p:cNvPr name="Freeform 24" id="24"/>
          <p:cNvSpPr/>
          <p:nvPr/>
        </p:nvSpPr>
        <p:spPr>
          <a:xfrm flipH="false" flipV="false" rot="0">
            <a:off x="15105924" y="0"/>
            <a:ext cx="3182076" cy="1741463"/>
          </a:xfrm>
          <a:custGeom>
            <a:avLst/>
            <a:gdLst/>
            <a:ahLst/>
            <a:cxnLst/>
            <a:rect r="r" b="b" t="t" l="l"/>
            <a:pathLst>
              <a:path h="1741463" w="3182076">
                <a:moveTo>
                  <a:pt x="0" y="0"/>
                </a:moveTo>
                <a:lnTo>
                  <a:pt x="3182076" y="0"/>
                </a:lnTo>
                <a:lnTo>
                  <a:pt x="3182076" y="1741463"/>
                </a:lnTo>
                <a:lnTo>
                  <a:pt x="0" y="1741463"/>
                </a:lnTo>
                <a:lnTo>
                  <a:pt x="0" y="0"/>
                </a:lnTo>
                <a:close/>
              </a:path>
            </a:pathLst>
          </a:custGeom>
          <a:blipFill>
            <a:blip r:embed="rId11">
              <a:alphaModFix amt="9999"/>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DAGcbOv4Lho</dc:identifier>
  <dcterms:modified xsi:type="dcterms:W3CDTF">2011-08-01T06:04:30Z</dcterms:modified>
  <cp:revision>1</cp:revision>
  <dc:title>hansfolio (Indonesia)</dc:title>
</cp:coreProperties>
</file>