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FF5F97-EAF8-431C-9534-B3DD5BDDCFCC}">
  <a:tblStyle styleId="{18FF5F97-EAF8-431C-9534-B3DD5BDDCF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7f02296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7f02296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7f022961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7f022961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7f0229619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7f0229619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7f0229619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7f0229619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7f0229619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7f0229619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7f0229619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7f0229619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7f022961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7f022961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7f022961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7f022961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7f0229619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7f0229619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7f0229619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7f0229619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7f0229619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7f0229619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7f022961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7f022961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7f022961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7f022961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seweb.ucsd.edu/classes/sp15/cse190-c/reports/sp15/050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vgc.engineering.nyu.edu/~juliana/pub/taxi-privacy.pdf" TargetMode="External"/><Relationship Id="rId4" Type="http://schemas.openxmlformats.org/officeDocument/2006/relationships/hyperlink" Target="https://www.cio.com/article/290367/enterprise-software-nyc-taxi-cab-drivers-up-in-arms-over-tracking-tech-gps-is-a-bad-deal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249125"/>
            <a:ext cx="8222100" cy="15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`Tips` for Taxi Drivers (. . . and taxi companies . . . and riders)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Chen, Yihan Shen, and Andrew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613" y="3037225"/>
            <a:ext cx="2503786" cy="8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Randomization Scheme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400" y="3816288"/>
            <a:ext cx="2466195" cy="10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124" y="3133400"/>
            <a:ext cx="3212000" cy="6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7049" y="3772825"/>
            <a:ext cx="2709926" cy="9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7">
            <a:alphaModFix/>
          </a:blip>
          <a:srcRect b="10" l="0" r="34529" t="0"/>
          <a:stretch/>
        </p:blipFill>
        <p:spPr>
          <a:xfrm>
            <a:off x="5694211" y="3342825"/>
            <a:ext cx="714825" cy="3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4294967295" type="body"/>
          </p:nvPr>
        </p:nvSpPr>
        <p:spPr>
          <a:xfrm>
            <a:off x="460950" y="828023"/>
            <a:ext cx="7728900" cy="22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Laplacian Mechanism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Works well with low-sensitivity data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Provides a good middle ground between Gaussian noise and exponential raise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We have 140,000 data points with low sensitivity; we want our predictions to be not traceable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Example – Regression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2545938" y="12776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23"/>
          <p:cNvGrpSpPr/>
          <p:nvPr/>
        </p:nvGrpSpPr>
        <p:grpSpPr>
          <a:xfrm>
            <a:off x="1041888" y="986725"/>
            <a:ext cx="1709100" cy="1150175"/>
            <a:chOff x="594488" y="1957150"/>
            <a:chExt cx="1709100" cy="1150175"/>
          </a:xfrm>
        </p:grpSpPr>
        <p:sp>
          <p:nvSpPr>
            <p:cNvPr id="150" name="Google Shape;150;p23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3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Prediction not bad;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Adversarial too good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23"/>
          <p:cNvGrpSpPr/>
          <p:nvPr/>
        </p:nvGrpSpPr>
        <p:grpSpPr>
          <a:xfrm>
            <a:off x="3080400" y="986725"/>
            <a:ext cx="1709100" cy="1150175"/>
            <a:chOff x="2699425" y="1957150"/>
            <a:chExt cx="1709100" cy="1150175"/>
          </a:xfrm>
        </p:grpSpPr>
        <p:sp>
          <p:nvSpPr>
            <p:cNvPr id="154" name="Google Shape;154;p23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Prediction alright;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Adversarial closer to ideal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7" name="Google Shape;157;p23"/>
          <p:cNvSpPr/>
          <p:nvPr/>
        </p:nvSpPr>
        <p:spPr>
          <a:xfrm>
            <a:off x="4627938" y="12776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3"/>
          <p:cNvGrpSpPr/>
          <p:nvPr/>
        </p:nvGrpSpPr>
        <p:grpSpPr>
          <a:xfrm>
            <a:off x="5162400" y="986725"/>
            <a:ext cx="1709100" cy="1150175"/>
            <a:chOff x="2699425" y="1957150"/>
            <a:chExt cx="1709100" cy="1150175"/>
          </a:xfrm>
        </p:grpSpPr>
        <p:sp>
          <p:nvSpPr>
            <p:cNvPr id="159" name="Google Shape;159;p23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Prediction tending bad;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Adversarial almost there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3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2" name="Google Shape;162;p23"/>
          <p:cNvSpPr/>
          <p:nvPr/>
        </p:nvSpPr>
        <p:spPr>
          <a:xfrm>
            <a:off x="6709938" y="12776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23"/>
          <p:cNvGrpSpPr/>
          <p:nvPr/>
        </p:nvGrpSpPr>
        <p:grpSpPr>
          <a:xfrm>
            <a:off x="7142700" y="986725"/>
            <a:ext cx="1709100" cy="1150175"/>
            <a:chOff x="2699425" y="1957150"/>
            <a:chExt cx="1709100" cy="1150175"/>
          </a:xfrm>
        </p:grpSpPr>
        <p:sp>
          <p:nvSpPr>
            <p:cNvPr id="164" name="Google Shape;164;p23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Probably almost good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3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167" name="Google Shape;167;p23"/>
          <p:cNvGraphicFramePr/>
          <p:nvPr/>
        </p:nvGraphicFramePr>
        <p:xfrm>
          <a:off x="231400" y="219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{18FF5F97-EAF8-431C-9534-B3DD5BDDCFCC}</a:tableStyleId>
              </a:tblPr>
              <a:tblGrid>
                <a:gridCol w="1020725"/>
                <a:gridCol w="1717800"/>
                <a:gridCol w="2138400"/>
                <a:gridCol w="2091325"/>
                <a:gridCol w="1652150"/>
              </a:tblGrid>
              <a:tr h="29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 Squared Error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8.3109513733%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13.6571389876%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15</a:t>
                      </a: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.3797713836%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21.4699850483%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Manhattan Distance Error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15.758377748%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24.090737902%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32.294020058%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41.</a:t>
                      </a:r>
                      <a:r>
                        <a:rPr lang="en" sz="10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1323324129</a:t>
                      </a:r>
                      <a:r>
                        <a:rPr lang="en" sz="10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23"/>
          <p:cNvSpPr txBox="1"/>
          <p:nvPr>
            <p:ph idx="4294967295" type="body"/>
          </p:nvPr>
        </p:nvSpPr>
        <p:spPr>
          <a:xfrm>
            <a:off x="301000" y="3317100"/>
            <a:ext cx="8550900" cy="1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Generative training result to find the best epsilon (for predictions and guesses, we used </a:t>
            </a:r>
            <a:r>
              <a:rPr lang="en" sz="2400" u="sng"/>
              <a:t>XGBoost Regression</a:t>
            </a:r>
            <a:r>
              <a:rPr lang="en" sz="2400"/>
              <a:t>)</a:t>
            </a:r>
            <a:endParaRPr sz="2400"/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We want to find the best correlation between pick-up and drop-off locations and times for tips for the drivers</a:t>
            </a:r>
            <a:endParaRPr sz="2400"/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While at the same </a:t>
            </a:r>
            <a:r>
              <a:rPr lang="en" sz="2400"/>
              <a:t>time trip specifics used for predictions cannot be back traced in order to protect rider privacy.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and Error Tradeoff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Though our mean squared error increased from 8% to 23% when we made our data more differentially private, it still predicts better than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other literature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Example – Classification</a:t>
            </a:r>
            <a:endParaRPr/>
          </a:p>
        </p:txBody>
      </p:sp>
      <p:graphicFrame>
        <p:nvGraphicFramePr>
          <p:cNvPr id="180" name="Google Shape;180;p25"/>
          <p:cNvGraphicFramePr/>
          <p:nvPr/>
        </p:nvGraphicFramePr>
        <p:xfrm>
          <a:off x="259450" y="224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{18FF5F97-EAF8-431C-9534-B3DD5BDDCFCC}</a:tableStyleId>
              </a:tblPr>
              <a:tblGrid>
                <a:gridCol w="1039750"/>
                <a:gridCol w="1689275"/>
                <a:gridCol w="2072000"/>
                <a:gridCol w="2007650"/>
                <a:gridCol w="1718000"/>
              </a:tblGrid>
              <a:tr h="29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 Squared Error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</a:rPr>
                        <a:t>7.7566809480%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</a:rPr>
                        <a:t>7.82790527%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</a:rPr>
                        <a:t>14.9479624352%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</a:rPr>
                        <a:t>19.8535003662%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Manhattan Distance Error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</a:rPr>
                        <a:t>12.6643380594%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</a:rPr>
                        <a:t>17.2506975185%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</a:rPr>
                        <a:t>29.</a:t>
                      </a:r>
                      <a:r>
                        <a:rPr lang="en" sz="10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</a:rPr>
                        <a:t>2</a:t>
                      </a:r>
                      <a:r>
                        <a:rPr lang="en" sz="10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</a:rPr>
                        <a:t>964963912%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</a:rPr>
                        <a:t>42.6387612893%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25"/>
          <p:cNvSpPr/>
          <p:nvPr/>
        </p:nvSpPr>
        <p:spPr>
          <a:xfrm>
            <a:off x="2556463" y="129666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25"/>
          <p:cNvGrpSpPr/>
          <p:nvPr/>
        </p:nvGrpSpPr>
        <p:grpSpPr>
          <a:xfrm>
            <a:off x="1052413" y="1005700"/>
            <a:ext cx="1709100" cy="1150175"/>
            <a:chOff x="594488" y="1957150"/>
            <a:chExt cx="1709100" cy="1150175"/>
          </a:xfrm>
        </p:grpSpPr>
        <p:sp>
          <p:nvSpPr>
            <p:cNvPr id="183" name="Google Shape;183;p25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25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Prediction not bad;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Adversarial too good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p25"/>
          <p:cNvGrpSpPr/>
          <p:nvPr/>
        </p:nvGrpSpPr>
        <p:grpSpPr>
          <a:xfrm>
            <a:off x="3090925" y="1005700"/>
            <a:ext cx="1709100" cy="1150175"/>
            <a:chOff x="2699425" y="1957150"/>
            <a:chExt cx="1709100" cy="1150175"/>
          </a:xfrm>
        </p:grpSpPr>
        <p:sp>
          <p:nvSpPr>
            <p:cNvPr id="187" name="Google Shape;187;p25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Prediction alright;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Adversarial closer to ideal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5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0" name="Google Shape;190;p25"/>
          <p:cNvSpPr/>
          <p:nvPr/>
        </p:nvSpPr>
        <p:spPr>
          <a:xfrm>
            <a:off x="4638463" y="129666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25"/>
          <p:cNvGrpSpPr/>
          <p:nvPr/>
        </p:nvGrpSpPr>
        <p:grpSpPr>
          <a:xfrm>
            <a:off x="5172925" y="1005700"/>
            <a:ext cx="1709100" cy="1150175"/>
            <a:chOff x="2699425" y="1957150"/>
            <a:chExt cx="1709100" cy="1150175"/>
          </a:xfrm>
        </p:grpSpPr>
        <p:sp>
          <p:nvSpPr>
            <p:cNvPr id="192" name="Google Shape;192;p25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Prediction tending bad;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Adversarial almost there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25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5" name="Google Shape;195;p25"/>
          <p:cNvSpPr/>
          <p:nvPr/>
        </p:nvSpPr>
        <p:spPr>
          <a:xfrm>
            <a:off x="6720463" y="129666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5"/>
          <p:cNvGrpSpPr/>
          <p:nvPr/>
        </p:nvGrpSpPr>
        <p:grpSpPr>
          <a:xfrm>
            <a:off x="7153225" y="1005700"/>
            <a:ext cx="1709100" cy="1150175"/>
            <a:chOff x="2699425" y="1957150"/>
            <a:chExt cx="1709100" cy="1150175"/>
          </a:xfrm>
        </p:grpSpPr>
        <p:sp>
          <p:nvSpPr>
            <p:cNvPr id="197" name="Google Shape;197;p25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Probably almost good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5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0" name="Google Shape;200;p25"/>
          <p:cNvSpPr txBox="1"/>
          <p:nvPr>
            <p:ph idx="4294967295" type="body"/>
          </p:nvPr>
        </p:nvSpPr>
        <p:spPr>
          <a:xfrm>
            <a:off x="236100" y="3529525"/>
            <a:ext cx="8550900" cy="14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Support Vector Machine with Slacks</a:t>
            </a:r>
            <a:r>
              <a:rPr lang="en" sz="2400"/>
              <a:t> </a:t>
            </a:r>
            <a:endParaRPr sz="2400"/>
          </a:p>
          <a:p>
            <a:pPr indent="-3352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We want to find the best prediction of the duration of the trip based on the time and the location of the taxi driver. </a:t>
            </a:r>
            <a:endParaRPr sz="2400"/>
          </a:p>
          <a:p>
            <a:pPr indent="-3352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Given the recent fatigued driving prevention law, the driver needs to be able to decide on a target location the with limiting hours that he/she can work.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Homomorphic encryption (slow)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Federated learning mixed with differential privacy and decentralized </a:t>
            </a:r>
            <a:r>
              <a:rPr lang="en" sz="2200"/>
              <a:t>encryption</a:t>
            </a:r>
            <a:r>
              <a:rPr lang="en" sz="2200"/>
              <a:t> (like zero knowledge)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ensure that actually no one even possesses the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ensure that the information is still accurate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How can we use taxicab data to help drivers predict their tips?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How can we ensure the data we use is private?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What happens if our data is not private?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Discussing the problems with non-private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</a:t>
            </a:r>
            <a:r>
              <a:rPr lang="en" sz="2400"/>
              <a:t> differentially private data to predict driver </a:t>
            </a:r>
            <a:r>
              <a:rPr lang="en" sz="2400"/>
              <a:t>tips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GAN Approach – Sketch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GAN: Solid Example – Regression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GAN: Solid Example – Classification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Further ideas: Zero-Knowledge and Federated Learning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Sides of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Taxi Data is Dangerous</a:t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7205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Groups can easily track the paths of taxis given the current available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 and location are the most helpful information to help tracking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Reducing the resolution of the data does not prevent tracking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affected by taxi tracking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Taxicab drivers do not want to be tracked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Problem for high-profile individuals and celebrities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Taxi Data is Useful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like the popularity of a pickup location can help us predict the end location, duration, and tips expected for the next trip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686775"/>
            <a:ext cx="2692560" cy="23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912" y="2700737"/>
            <a:ext cx="2614950" cy="227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4326" y="2686775"/>
            <a:ext cx="2614951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 Driver Tips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decided to focus on predicting tip rate for taxi drivers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1800"/>
              <a:t>Give more incentives for taxi drivers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Support taxi businesses rather than large companies like Uber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the future, an app can be created for taxi drivers to help predict their expected tips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Approach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Sketch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2803588" y="3107550"/>
            <a:ext cx="1804200" cy="1070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Prediction Model</a:t>
            </a:r>
            <a:endParaRPr sz="2000"/>
          </a:p>
        </p:txBody>
      </p:sp>
      <p:sp>
        <p:nvSpPr>
          <p:cNvPr id="118" name="Google Shape;118;p21"/>
          <p:cNvSpPr/>
          <p:nvPr/>
        </p:nvSpPr>
        <p:spPr>
          <a:xfrm>
            <a:off x="1167513" y="3833175"/>
            <a:ext cx="672600" cy="479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</a:t>
            </a:r>
            <a:endParaRPr sz="1200"/>
          </a:p>
        </p:txBody>
      </p:sp>
      <p:cxnSp>
        <p:nvCxnSpPr>
          <p:cNvPr id="119" name="Google Shape;119;p21"/>
          <p:cNvCxnSpPr>
            <a:stCxn id="118" idx="3"/>
            <a:endCxn id="117" idx="1"/>
          </p:cNvCxnSpPr>
          <p:nvPr/>
        </p:nvCxnSpPr>
        <p:spPr>
          <a:xfrm flipH="1" rot="10800000">
            <a:off x="1840113" y="3642525"/>
            <a:ext cx="963600" cy="430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>
            <a:endCxn id="117" idx="1"/>
          </p:cNvCxnSpPr>
          <p:nvPr/>
        </p:nvCxnSpPr>
        <p:spPr>
          <a:xfrm>
            <a:off x="1671688" y="3639600"/>
            <a:ext cx="11319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1"/>
          <p:cNvSpPr/>
          <p:nvPr/>
        </p:nvSpPr>
        <p:spPr>
          <a:xfrm>
            <a:off x="1167513" y="3037050"/>
            <a:ext cx="1479300" cy="6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Mix with Laplacian noise based on ε</a:t>
            </a:r>
            <a:endParaRPr sz="1200"/>
          </a:p>
        </p:txBody>
      </p:sp>
      <p:sp>
        <p:nvSpPr>
          <p:cNvPr id="122" name="Google Shape;122;p21"/>
          <p:cNvSpPr/>
          <p:nvPr/>
        </p:nvSpPr>
        <p:spPr>
          <a:xfrm>
            <a:off x="6172288" y="1333125"/>
            <a:ext cx="1804200" cy="1070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Reverse Prediction Model</a:t>
            </a:r>
            <a:endParaRPr sz="2000"/>
          </a:p>
        </p:txBody>
      </p:sp>
      <p:sp>
        <p:nvSpPr>
          <p:cNvPr id="123" name="Google Shape;123;p21"/>
          <p:cNvSpPr/>
          <p:nvPr/>
        </p:nvSpPr>
        <p:spPr>
          <a:xfrm>
            <a:off x="6738088" y="3833175"/>
            <a:ext cx="672600" cy="479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Output</a:t>
            </a:r>
            <a:endParaRPr sz="1200"/>
          </a:p>
        </p:txBody>
      </p:sp>
      <p:cxnSp>
        <p:nvCxnSpPr>
          <p:cNvPr id="124" name="Google Shape;124;p21"/>
          <p:cNvCxnSpPr>
            <a:stCxn id="117" idx="3"/>
            <a:endCxn id="123" idx="1"/>
          </p:cNvCxnSpPr>
          <p:nvPr/>
        </p:nvCxnSpPr>
        <p:spPr>
          <a:xfrm>
            <a:off x="4607788" y="3642600"/>
            <a:ext cx="2130300" cy="430200"/>
          </a:xfrm>
          <a:prstGeom prst="bentConnector3">
            <a:avLst>
              <a:gd fmla="val 151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/>
          <p:nvPr/>
        </p:nvSpPr>
        <p:spPr>
          <a:xfrm>
            <a:off x="4933288" y="3470025"/>
            <a:ext cx="1479300" cy="6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Minimize error on predicting the output</a:t>
            </a:r>
            <a:endParaRPr sz="1200"/>
          </a:p>
        </p:txBody>
      </p:sp>
      <p:cxnSp>
        <p:nvCxnSpPr>
          <p:cNvPr id="126" name="Google Shape;126;p21"/>
          <p:cNvCxnSpPr>
            <a:stCxn id="123" idx="0"/>
            <a:endCxn id="122" idx="2"/>
          </p:cNvCxnSpPr>
          <p:nvPr/>
        </p:nvCxnSpPr>
        <p:spPr>
          <a:xfrm rot="10800000">
            <a:off x="7074388" y="2403375"/>
            <a:ext cx="0" cy="14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7" name="Google Shape;127;p21"/>
          <p:cNvSpPr/>
          <p:nvPr/>
        </p:nvSpPr>
        <p:spPr>
          <a:xfrm>
            <a:off x="1499163" y="1412138"/>
            <a:ext cx="816000" cy="479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Guesses</a:t>
            </a:r>
            <a:endParaRPr sz="1200"/>
          </a:p>
        </p:txBody>
      </p:sp>
      <p:cxnSp>
        <p:nvCxnSpPr>
          <p:cNvPr id="128" name="Google Shape;128;p21"/>
          <p:cNvCxnSpPr>
            <a:stCxn id="122" idx="1"/>
            <a:endCxn id="127" idx="3"/>
          </p:cNvCxnSpPr>
          <p:nvPr/>
        </p:nvCxnSpPr>
        <p:spPr>
          <a:xfrm rot="10800000">
            <a:off x="2315188" y="1651575"/>
            <a:ext cx="3857100" cy="216600"/>
          </a:xfrm>
          <a:prstGeom prst="bentConnector3">
            <a:avLst>
              <a:gd fmla="val 690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/>
          <p:nvPr/>
        </p:nvSpPr>
        <p:spPr>
          <a:xfrm>
            <a:off x="3504075" y="1265475"/>
            <a:ext cx="1479300" cy="6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Minimize Accuracy of Getting Correct Guesses Overall</a:t>
            </a:r>
            <a:endParaRPr sz="1200"/>
          </a:p>
        </p:txBody>
      </p:sp>
      <p:cxnSp>
        <p:nvCxnSpPr>
          <p:cNvPr id="130" name="Google Shape;130;p21"/>
          <p:cNvCxnSpPr>
            <a:stCxn id="127" idx="2"/>
            <a:endCxn id="121" idx="0"/>
          </p:cNvCxnSpPr>
          <p:nvPr/>
        </p:nvCxnSpPr>
        <p:spPr>
          <a:xfrm>
            <a:off x="1907163" y="1891238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1"/>
          <p:cNvSpPr/>
          <p:nvPr/>
        </p:nvSpPr>
        <p:spPr>
          <a:xfrm>
            <a:off x="1907150" y="2101425"/>
            <a:ext cx="1479300" cy="6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Adjust ε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