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5143500" type="screen16x9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presProps" Target="presProps.xml"/>
  <Relationship Id="rId17" Type="http://schemas.openxmlformats.org/officeDocument/2006/relationships/viewProps" Target="viewProps.xml"/>
  <Relationship Id="rId18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  <Relationship Id="rId2" Type="http://schemas.openxmlformats.org/officeDocument/2006/relationships/image" Target="../media/background_1.PhpPresentationReaderPpt2007BkgLbjpge"/>
</Relationships>

</file>

<file path=ppt/slideLayouts/_rels/slideLayout10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  <Relationship Id="rId2" Type="http://schemas.openxmlformats.org/officeDocument/2006/relationships/image" Target="../media/background_10.PhpPresentationReaderPpt2007BkggPJHaf"/>
</Relationships>

</file>

<file path=ppt/slideLayouts/_rels/slideLayout1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  <Relationship Id="rId2" Type="http://schemas.openxmlformats.org/officeDocument/2006/relationships/image" Target="../media/background_11.PhpPresentationReaderPpt2007Bkgikakbf"/>
</Relationships>

</file>

<file path=ppt/slideLayouts/_rels/slideLayout12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  <Relationship Id="rId2" Type="http://schemas.openxmlformats.org/officeDocument/2006/relationships/image" Target="../media/background_12.PhpPresentationReaderPpt2007BkgNHcbdf"/>
</Relationships>

</file>

<file path=ppt/slideLayouts/_rels/slideLayout2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  <Relationship Id="rId2" Type="http://schemas.openxmlformats.org/officeDocument/2006/relationships/image" Target="../media/background_2.PhpPresentationReaderPpt2007BkgafEime"/>
</Relationships>

</file>

<file path=ppt/slideLayouts/_rels/slideLayout3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  <Relationship Id="rId2" Type="http://schemas.openxmlformats.org/officeDocument/2006/relationships/image" Target="../media/background_3.PhpPresentationReaderPpt2007BkgghCpoe"/>
</Relationships>

</file>

<file path=ppt/slideLayouts/_rels/slideLayout4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  <Relationship Id="rId2" Type="http://schemas.openxmlformats.org/officeDocument/2006/relationships/image" Target="../media/background_4.PhpPresentationReaderPpt2007BkgANgkAf"/>
</Relationships>

</file>

<file path=ppt/slideLayouts/_rels/slideLayout5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  <Relationship Id="rId2" Type="http://schemas.openxmlformats.org/officeDocument/2006/relationships/image" Target="../media/background_5.PhpPresentationReaderPpt2007BkgIiPfDf"/>
</Relationships>

</file>

<file path=ppt/slideLayouts/_rels/slideLayout6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  <Relationship Id="rId2" Type="http://schemas.openxmlformats.org/officeDocument/2006/relationships/image" Target="../media/background_6.PhpPresentationReaderPpt2007BkghlnOGf"/>
</Relationships>

</file>

<file path=ppt/slideLayouts/_rels/slideLayout7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  <Relationship Id="rId2" Type="http://schemas.openxmlformats.org/officeDocument/2006/relationships/image" Target="../media/background_7.PhpPresentationReaderPpt2007BkgFeJbJf"/>
</Relationships>

</file>

<file path=ppt/slideLayouts/_rels/slideLayout8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  <Relationship Id="rId2" Type="http://schemas.openxmlformats.org/officeDocument/2006/relationships/image" Target="../media/background_8.PhpPresentationReaderPpt2007BkgIigeLf"/>
</Relationships>

</file>

<file path=ppt/slideLayouts/_rels/slideLayout9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  <Relationship Id="rId2" Type="http://schemas.openxmlformats.org/officeDocument/2006/relationships/image" Target="../media/background_9.PhpPresentationReaderPpt2007BkgkeKKOf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ION_ONLY_1_1_1"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TITLE_AND_DESCRIPTION_1_3"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1_1_2_1"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BODY"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"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ION_ONLY_3"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TITLE_AND_DESCRIPTION_1_1_3"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1_1"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TITLE_AND_DESCRIPTION_1"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TITLE_AND_DESCRIPTION_1_1"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ION_ONLY_1"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slideLayout" Target="../slideLayouts/slideLayout12.xml"/>
  <Relationship Id="rId13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6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436592007" r:id="rId1"/>
    <p:sldLayoutId id="2436592008" r:id="rId2"/>
    <p:sldLayoutId id="2436592009" r:id="rId3"/>
    <p:sldLayoutId id="2436592010" r:id="rId4"/>
    <p:sldLayoutId id="2436592011" r:id="rId5"/>
    <p:sldLayoutId id="2436592012" r:id="rId6"/>
    <p:sldLayoutId id="2436592013" r:id="rId7"/>
    <p:sldLayoutId id="2436592014" r:id="rId8"/>
    <p:sldLayoutId id="2436592015" r:id="rId9"/>
    <p:sldLayoutId id="2436592016" r:id="rId10"/>
    <p:sldLayoutId id="2436592017" r:id="rId11"/>
    <p:sldLayoutId id="2436592018" r:id="rId12"/>
  </p:sldLayoutIdLst>
  <p:txStyles>
    <p:titleStyle>
      <a:defPPr algn="l">
        <a:defRPr kern="1200"/>
      </a:defPPr>
      <a:lvl1pPr algn="l">
        <a:defRPr sz="1400" kern="1200"/>
      </a:lvl1pPr>
      <a:lvl2pPr algn="l">
        <a:defRPr sz="1400" kern="1200"/>
      </a:lvl2pPr>
      <a:lvl3pPr algn="l">
        <a:defRPr sz="1400" kern="1200"/>
      </a:lvl3pPr>
      <a:lvl4pPr algn="l">
        <a:defRPr sz="1400" kern="1200"/>
      </a:lvl4pPr>
      <a:lvl5pPr algn="l">
        <a:defRPr sz="1400" kern="1200"/>
      </a:lvl5pPr>
      <a:lvl6pPr algn="l">
        <a:defRPr sz="1400" kern="1200"/>
      </a:lvl6pPr>
      <a:lvl7pPr algn="l">
        <a:defRPr sz="1400" kern="1200"/>
      </a:lvl7pPr>
      <a:lvl8pPr algn="l">
        <a:defRPr sz="1400" kern="1200"/>
      </a:lvl8pPr>
      <a:lvl9pPr algn="l">
        <a:defRPr sz="1400" kern="1200"/>
      </a:lvl9pPr>
      <a:extLst/>
    </p:titleStyle>
    <p:bodyStyle>
      <a:defPPr algn="l">
        <a:defRPr kern="1200"/>
      </a:defPPr>
      <a:lvl1pPr algn="l">
        <a:defRPr sz="1400" kern="1200"/>
      </a:lvl1pPr>
      <a:lvl2pPr algn="l">
        <a:defRPr sz="1400" kern="1200"/>
      </a:lvl2pPr>
      <a:lvl3pPr algn="l">
        <a:defRPr sz="1400" kern="1200"/>
      </a:lvl3pPr>
      <a:lvl4pPr algn="l">
        <a:defRPr sz="1400" kern="1200"/>
      </a:lvl4pPr>
      <a:lvl5pPr algn="l">
        <a:defRPr sz="1400" kern="1200"/>
      </a:lvl5pPr>
      <a:lvl6pPr algn="l">
        <a:defRPr sz="1400" kern="1200"/>
      </a:lvl6pPr>
      <a:lvl7pPr algn="l">
        <a:defRPr sz="1400" kern="1200"/>
      </a:lvl7pPr>
      <a:lvl8pPr algn="l">
        <a:defRPr sz="1400" kern="1200"/>
      </a:lvl8pPr>
      <a:lvl9pPr algn="l">
        <a:defRPr sz="1400" kern="1200"/>
      </a:lvl9pPr>
      <a:extLst/>
    </p:bodyStyle>
    <p:otherStyle>
      <a:defPPr algn="l">
        <a:defRPr kern="1200"/>
      </a:defPPr>
      <a:lvl1pPr algn="l">
        <a:defRPr sz="1400" kern="1200"/>
      </a:lvl1pPr>
      <a:lvl2pPr algn="l">
        <a:defRPr sz="1400" kern="1200"/>
      </a:lvl2pPr>
      <a:lvl3pPr algn="l">
        <a:defRPr sz="1400" kern="1200"/>
      </a:lvl3pPr>
      <a:lvl4pPr algn="l">
        <a:defRPr sz="1400" kern="1200"/>
      </a:lvl4pPr>
      <a:lvl5pPr algn="l">
        <a:defRPr sz="1400" kern="1200"/>
      </a:lvl5pPr>
      <a:lvl6pPr algn="l">
        <a:defRPr sz="1400" kern="1200"/>
      </a:lvl6pPr>
      <a:lvl7pPr algn="l">
        <a:defRPr sz="1400" kern="1200"/>
      </a:lvl7pPr>
      <a:lvl8pPr algn="l">
        <a:defRPr sz="1400" kern="1200"/>
      </a:lvl8pPr>
      <a:lvl9pPr algn="l">
        <a:defRPr sz="1400" kern="1200"/>
      </a:lvl9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0.xml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2.xml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3.xml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8.xml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2.xml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1.xml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4.xml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6.xml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3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543050"/>
          <a:ext cx="8229600" cy="3257550"/>
          <a:chOff x="914400" y="1543050"/>
          <a:chExt cx="8229600" cy="3257550"/>
        </a:xfrm>
      </p:grpSpPr>
      <p:sp>
        <p:nvSpPr>
          <p:cNvPr id="2" name=""/>
          <p:cNvSpPr txBox="1"/>
          <p:nvPr/>
        </p:nvSpPr>
        <p:spPr>
          <a:xfrm>
            <a:off x="1828800" y="1543050"/>
            <a:ext cx="5486400" cy="1714500"/>
          </a:xfrm>
          <a:prstGeom prst="rect">
            <a:avLst/>
          </a:prstGeom>
          <a:noFill/>
        </p:spPr>
        <p:txBody>
          <a:bodyPr anchor="t" anchorCtr="0" rtlCol="0" vert="horz" bIns="45720" lIns="91440" rIns="91440" tIns="45720">
            <a:spAutoFit/>
          </a:bodyPr>
          <a:lstStyle/>
          <a:p>
            <a:pPr algn="ctr" rtl="0" fontAlgn="t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4000" spc="0" u="none" cap="none">
                <a:solidFill>
                  <a:srgbClr val="FFFFFF">
                    <a:alpha val="100000"/>
                  </a:srgbClr>
                </a:solidFill>
                <a:latin typeface="Calibri"/>
              </a:rPr>
              <a:t><![CDATA[FisicaIA: Agentes IA para Estudantes Universitários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14400" y="2571750"/>
            <a:ext cx="7315200" cy="571500"/>
          </a:xfrm>
          <a:prstGeom prst="rect">
            <a:avLst/>
          </a:prstGeom>
          <a:noFill/>
        </p:spPr>
        <p:txBody>
          <a:bodyPr anchor="t" anchorCtr="0" rtlCol="0" vert="horz" bIns="45720" lIns="91440" rIns="91440" tIns="45720">
            <a:spAutoFit/>
          </a:bodyPr>
          <a:lstStyle/>
          <a:p>
            <a:pPr algn="ctr" rtl="0" fontAlgn="t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2000" spc="0" u="none" cap="none">
                <a:solidFill>
                  <a:srgbClr val="ffab40">
                    <a:alpha val="100000"/>
                  </a:srgbClr>
                </a:solidFill>
                <a:latin typeface="Calibri"/>
              </a:rPr>
              <a:t><![CDATA[Sistema Colaborativo de Resolução de Problemas Físicos]]>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019425"/>
          <a:chOff x="914400" y="1028700"/>
          <a:chExt cx="8229600" cy="3019425"/>
        </a:xfrm>
      </p:grpSpPr>
      <p:sp>
        <p:nvSpPr>
          <p:cNvPr id="2" name="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anchor="t" anchorCtr="0" rtlCol="0" vert="horz" bIns="45720" lIns="91440" rIns="91440" tIns="45720">
            <a:spAutoFit/>
          </a:bodyPr>
          <a:lstStyle/>
          <a:p>
            <a:pPr algn="l" rtl="0" fontAlgn="t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2800" spc="0" u="none" cap="none">
                <a:solidFill>
                  <a:srgbClr val="ffab40">
                    <a:alpha val="100000"/>
                  </a:srgbClr>
                </a:solidFill>
                <a:latin typeface="Calibri"/>
              </a:rPr>
              <a:t><![CDATA[Como Testar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14400" y="1800225"/>
            <a:ext cx="7315200" cy="1219200"/>
          </a:xfrm>
          <a:prstGeom prst="rect">
            <a:avLst/>
          </a:prstGeom>
          <a:noFill/>
        </p:spPr>
        <p:txBody>
          <a:bodyPr anchorCtr="0" rtlCol="0" vert="horz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2000" spc="0" u="none" cap="none">
                <a:solidFill>
                  <a:srgbClr val="FFFFFF">
                    <a:alpha val="100000"/>
                  </a:srgbClr>
                </a:solidFill>
                <a:latin typeface="Calibri"/>
              </a:rPr>
              <a:t><![CDATA[Abrir o notebook no Colab: esquadrao_fisicaia.ipynb.
Gerar a chave no Google AI Studio e colá-la para rodar o notebook.]]>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4200525"/>
          <a:chOff x="914400" y="1028700"/>
          <a:chExt cx="8229600" cy="4200525"/>
        </a:xfrm>
      </p:grpSpPr>
      <p:sp>
        <p:nvSpPr>
          <p:cNvPr id="2" name=""/>
          <p:cNvSpPr txBox="1"/>
          <p:nvPr/>
        </p:nvSpPr>
        <p:spPr>
          <a:xfrm>
            <a:off x="1828800" y="1028700"/>
            <a:ext cx="5486400" cy="571500"/>
          </a:xfrm>
          <a:prstGeom prst="rect">
            <a:avLst/>
          </a:prstGeom>
          <a:noFill/>
        </p:spPr>
        <p:txBody>
          <a:bodyPr anchor="t" anchorCtr="0" rtlCol="0" vert="horz" bIns="45720" lIns="91440" rIns="91440" tIns="45720">
            <a:spAutoFit/>
          </a:bodyPr>
          <a:lstStyle/>
          <a:p>
            <a:pPr algn="ctr" rtl="0" fontAlgn="t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4000" spc="0" u="none" cap="none">
                <a:solidFill>
                  <a:srgbClr val="ffab40">
                    <a:alpha val="100000"/>
                  </a:srgbClr>
                </a:solidFill>
                <a:latin typeface="Calibri"/>
              </a:rPr>
              <a:t><![CDATA[Conclusão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14400" y="1800225"/>
            <a:ext cx="7315200" cy="2400300"/>
          </a:xfrm>
          <a:prstGeom prst="rect">
            <a:avLst/>
          </a:prstGeom>
          <a:noFill/>
        </p:spPr>
        <p:txBody>
          <a:bodyPr anchor="t" anchorCtr="0" rtlCol="0" vert="horz" bIns="45720" lIns="91440" rIns="91440" tIns="45720">
            <a:spAutoFit/>
          </a:bodyPr>
          <a:lstStyle/>
          <a:p>
            <a:pPr algn="ctr" rtl="0" fontAlgn="t" marL="0" marR="0" indent="0"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2800" spc="0" u="none" cap="none">
                <a:solidFill>
                  <a:srgbClr val="FFFFFF">
                    <a:alpha val="100000"/>
                  </a:srgbClr>
                </a:solidFill>
                <a:latin typeface="Calibri"/>
              </a:rPr>
              <a:t><![CDATA[O FisicaIA representa uma inovação no ensino de física, utilizando inteligência artificial para criar uma experiência de aprendizado personalizada e integrada.]]>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1790700"/>
          <a:chOff x="914400" y="1028700"/>
          <a:chExt cx="8229600" cy="1790700"/>
        </a:xfrm>
      </p:grpSpPr>
      <p:sp>
        <p:nvSpPr>
          <p:cNvPr id="2" name="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anchor="t" anchorCtr="0" rtlCol="0" vert="horz" bIns="45720" lIns="91440" rIns="91440" tIns="45720">
            <a:spAutoFit/>
          </a:bodyPr>
          <a:lstStyle/>
          <a:p>
            <a:pPr algn="l" rtl="0" fontAlgn="t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2800" spc="0" u="none" cap="none">
                <a:solidFill>
                  <a:srgbClr val="ffab40">
                    <a:alpha val="100000"/>
                  </a:srgbClr>
                </a:solidFill>
                <a:latin typeface="Calibri"/>
              </a:rPr>
              <a:t><![CDATA[Referências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14400" y="1543050"/>
            <a:ext cx="7315200" cy="247650"/>
          </a:xfrm>
          <a:prstGeom prst="rect">
            <a:avLst/>
          </a:prstGeom>
          <a:noFill/>
        </p:spPr>
        <p:txBody>
          <a:bodyPr anchorCtr="0" rtlCol="0" vert="horz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>
                  <a:alpha val="100000"/>
                </a:srgbClr>
              </a:buClr>
              <a:buFont typeface="Calibri"/>
              <a:buChar char="-"/>
            </a:pPr>
            <a:r>
              <a:rPr lang="en-US" b="1" strike="noStrike" sz="1400" spc="0" u="none" cap="none">
                <a:solidFill>
                  <a:srgbClr val="FFFFFF">
                    <a:alpha val="100000"/>
                  </a:srgbClr>
                </a:solidFill>
                <a:latin typeface="Calibri"/>
              </a:rPr>
              <a:t><![CDATA[ Alura, Google, Gemini API, Python.]]>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828800" y="1028700"/>
          <a:ext cx="7315200" cy="3581400"/>
          <a:chOff x="1828800" y="1028700"/>
          <a:chExt cx="7315200" cy="3581400"/>
        </a:xfrm>
      </p:grpSpPr>
      <p:sp>
        <p:nvSpPr>
          <p:cNvPr id="2" name=""/>
          <p:cNvSpPr txBox="1"/>
          <p:nvPr/>
        </p:nvSpPr>
        <p:spPr>
          <a:xfrm>
            <a:off x="1828800" y="1028700"/>
            <a:ext cx="5486400" cy="857250"/>
          </a:xfrm>
          <a:prstGeom prst="rect">
            <a:avLst/>
          </a:prstGeom>
          <a:noFill/>
        </p:spPr>
        <p:txBody>
          <a:bodyPr anchor="t" anchorCtr="0" rtlCol="0" vert="horz" bIns="45720" lIns="91440" rIns="91440" tIns="45720">
            <a:spAutoFit/>
          </a:bodyPr>
          <a:lstStyle/>
          <a:p>
            <a:pPr algn="ctr" rtl="0" fontAlgn="t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6000" spc="0" u="none" cap="none">
                <a:solidFill>
                  <a:srgbClr val="FFFFFF">
                    <a:alpha val="100000"/>
                  </a:srgbClr>
                </a:solidFill>
                <a:latin typeface="Calibri"/>
              </a:rPr>
              <a:t><![CDATA[Obrigado!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828800" y="2057400"/>
            <a:ext cx="5486400" cy="1524000"/>
          </a:xfrm>
          <a:prstGeom prst="rect">
            <a:avLst/>
          </a:prstGeom>
          <a:noFill/>
        </p:spPr>
        <p:txBody>
          <a:bodyPr anchor="t" anchorCtr="0" rtlCol="0" vert="horz" bIns="45720" lIns="91440" rIns="91440" tIns="45720">
            <a:spAutoFit/>
          </a:bodyPr>
          <a:lstStyle/>
          <a:p>
            <a:pPr algn="ctr" rtl="0" fontAlgn="t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2000" spc="0" u="none" cap="none">
                <a:solidFill>
                  <a:srgbClr val="ffab40">
                    <a:alpha val="100000"/>
                  </a:srgbClr>
                </a:solidFill>
                <a:latin typeface="Calibri"/>
              </a:rPr>
              <a:t><![CDATA[Do you have any questions?]]></a:t>
            </a:r>
          </a:p>
          <a:p>
            <a:pPr algn="ctr" rtl="0" fontAlgn="t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2000" spc="0" u="none" cap="none">
                <a:solidFill>
                  <a:srgbClr val="ffab40">
                    <a:alpha val="100000"/>
                  </a:srgbClr>
                </a:solidFill>
                <a:latin typeface="Calibri"/>
              </a:rPr>
              <a:t><![CDATA[youremail@email.com
+00 000 000 000
www.yourwebsite.com
@yourusername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5153025"/>
          <a:chOff x="914400" y="1028700"/>
          <a:chExt cx="8229600" cy="5153025"/>
        </a:xfrm>
      </p:grpSpPr>
      <p:sp>
        <p:nvSpPr>
          <p:cNvPr id="2" name=""/>
          <p:cNvSpPr txBox="1"/>
          <p:nvPr/>
        </p:nvSpPr>
        <p:spPr>
          <a:xfrm>
            <a:off x="1828800" y="1028700"/>
            <a:ext cx="5486400" cy="571500"/>
          </a:xfrm>
          <a:prstGeom prst="rect">
            <a:avLst/>
          </a:prstGeom>
          <a:noFill/>
        </p:spPr>
        <p:txBody>
          <a:bodyPr anchor="t" anchorCtr="0" rtlCol="0" vert="horz" bIns="45720" lIns="91440" rIns="91440" tIns="45720">
            <a:spAutoFit/>
          </a:bodyPr>
          <a:lstStyle/>
          <a:p>
            <a:pPr algn="ctr" rtl="0" fontAlgn="t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4000" spc="0" u="none" cap="none">
                <a:solidFill>
                  <a:srgbClr val="ffab40">
                    <a:alpha val="100000"/>
                  </a:srgbClr>
                </a:solidFill>
                <a:latin typeface="Calibri"/>
              </a:rPr>
              <a:t><![CDATA[Introdução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14400" y="1800225"/>
            <a:ext cx="7315200" cy="3352800"/>
          </a:xfrm>
          <a:prstGeom prst="rect">
            <a:avLst/>
          </a:prstGeom>
          <a:noFill/>
        </p:spPr>
        <p:txBody>
          <a:bodyPr anchor="t" anchorCtr="0" rtlCol="0" vert="horz" bIns="45720" lIns="91440" rIns="91440" tIns="45720">
            <a:spAutoFit/>
          </a:bodyPr>
          <a:lstStyle/>
          <a:p>
            <a:pPr algn="ctr" rtl="0" fontAlgn="t" marL="0" marR="0" indent="0"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2800" spc="0" u="none" cap="none">
                <a:solidFill>
                  <a:srgbClr val="FFFFFF">
                    <a:alpha val="100000"/>
                  </a:srgbClr>
                </a:solidFill>
                <a:latin typeface="Calibri"/>
              </a:rPr>
              <a:t><![CDATA[O projeto FisicaIA visa criar um sistema colaborativo que auxilia estudantes a resolver problemas complexos de física através de agentes especializados. A proposta combina tecnologia avançada com educação, promovendo aprendizado ativo e autonomia.]]>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019425"/>
          <a:chOff x="914400" y="1028700"/>
          <a:chExt cx="8229600" cy="3019425"/>
        </a:xfrm>
      </p:grpSpPr>
      <p:sp>
        <p:nvSpPr>
          <p:cNvPr id="2" name="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anchor="t" anchorCtr="0" rtlCol="0" vert="horz" bIns="45720" lIns="91440" rIns="91440" tIns="45720">
            <a:spAutoFit/>
          </a:bodyPr>
          <a:lstStyle/>
          <a:p>
            <a:pPr algn="l" rtl="0" fontAlgn="t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2800" spc="0" u="none" cap="none">
                <a:solidFill>
                  <a:srgbClr val="ffab40">
                    <a:alpha val="100000"/>
                  </a:srgbClr>
                </a:solidFill>
                <a:latin typeface="Calibri"/>
              </a:rPr>
              <a:t><![CDATA[Contexto do Projeto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14400" y="1800225"/>
            <a:ext cx="7315200" cy="1219200"/>
          </a:xfrm>
          <a:prstGeom prst="rect">
            <a:avLst/>
          </a:prstGeom>
          <a:noFill/>
        </p:spPr>
        <p:txBody>
          <a:bodyPr anchorCtr="0" rtlCol="0" vert="horz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2000" spc="0" u="none" cap="none">
                <a:solidFill>
                  <a:srgbClr val="FFFFFF">
                    <a:alpha val="100000"/>
                  </a:srgbClr>
                </a:solidFill>
                <a:latin typeface="Calibri"/>
              </a:rPr>
              <a:t><![CDATA[Desenvolvido durante a Imersão IA, iniciativa da Alura e Google Gemini.
O desafio é criar uma aplicação inovadora utilizando a API do Google Gemini.]]>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019425"/>
          <a:chOff x="914400" y="1028700"/>
          <a:chExt cx="8229600" cy="3019425"/>
        </a:xfrm>
      </p:grpSpPr>
      <p:sp>
        <p:nvSpPr>
          <p:cNvPr id="2" name="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anchor="t" anchorCtr="0" rtlCol="0" vert="horz" bIns="45720" lIns="91440" rIns="91440" tIns="45720">
            <a:spAutoFit/>
          </a:bodyPr>
          <a:lstStyle/>
          <a:p>
            <a:pPr algn="l" rtl="0" fontAlgn="t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2800" spc="0" u="none" cap="none">
                <a:solidFill>
                  <a:srgbClr val="ffab40">
                    <a:alpha val="100000"/>
                  </a:srgbClr>
                </a:solidFill>
                <a:latin typeface="Calibri"/>
              </a:rPr>
              <a:t><![CDATA[Objetivo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14400" y="1800225"/>
            <a:ext cx="7315200" cy="1219200"/>
          </a:xfrm>
          <a:prstGeom prst="rect">
            <a:avLst/>
          </a:prstGeom>
          <a:noFill/>
        </p:spPr>
        <p:txBody>
          <a:bodyPr anchorCtr="0" rtlCol="0" vert="horz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2000" spc="0" u="none" cap="none">
                <a:solidFill>
                  <a:srgbClr val="FFFFFF">
                    <a:alpha val="100000"/>
                  </a:srgbClr>
                </a:solidFill>
                <a:latin typeface="Calibri"/>
              </a:rPr>
              <a:t><![CDATA[Criar um sistema que ajuda estudantes a resolver problemas complexos.
Oferecer visualizações e explicações passo a passo.]]>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4543425"/>
          <a:chOff x="914400" y="1028700"/>
          <a:chExt cx="8229600" cy="4543425"/>
        </a:xfrm>
      </p:grpSpPr>
      <p:sp>
        <p:nvSpPr>
          <p:cNvPr id="2" name="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anchor="t" anchorCtr="0" rtlCol="0" vert="horz" bIns="45720" lIns="91440" rIns="91440" tIns="45720">
            <a:spAutoFit/>
          </a:bodyPr>
          <a:lstStyle/>
          <a:p>
            <a:pPr algn="l" rtl="0" fontAlgn="t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2800" spc="0" u="none" cap="none">
                <a:solidFill>
                  <a:srgbClr val="ffab40">
                    <a:alpha val="100000"/>
                  </a:srgbClr>
                </a:solidFill>
                <a:latin typeface="Calibri"/>
              </a:rPr>
              <a:t><![CDATA[Estrutura dos Agentes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14400" y="1800225"/>
            <a:ext cx="7315200" cy="2743200"/>
          </a:xfrm>
          <a:prstGeom prst="rect">
            <a:avLst/>
          </a:prstGeom>
          <a:noFill/>
        </p:spPr>
        <p:txBody>
          <a:bodyPr anchorCtr="0" rtlCol="0" vert="horz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2000" spc="0" u="none" cap="none">
                <a:solidFill>
                  <a:srgbClr val="FFFFFF">
                    <a:alpha val="100000"/>
                  </a:srgbClr>
                </a:solidFill>
                <a:latin typeface="Calibri"/>
              </a:rPr>
              <a:t><![CDATA[Quatro agentes especializados:
Agente Interpretador de Problemas: analisa e estrutura o problema.
Agente Solucionador Matemático: desenvolve soluções matemáticas.
Agente Visualizador: cria representações visuais do problema.
Agente Contextualizador: conecta o problema com aplicações do mundo real.]]>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019425"/>
          <a:chOff x="914400" y="1028700"/>
          <a:chExt cx="8229600" cy="3019425"/>
        </a:xfrm>
      </p:grpSpPr>
      <p:sp>
        <p:nvSpPr>
          <p:cNvPr id="2" name="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anchor="t" anchorCtr="0" rtlCol="0" vert="horz" bIns="45720" lIns="91440" rIns="91440" tIns="45720">
            <a:spAutoFit/>
          </a:bodyPr>
          <a:lstStyle/>
          <a:p>
            <a:pPr algn="l" rtl="0" fontAlgn="t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2800" spc="0" u="none" cap="none">
                <a:solidFill>
                  <a:srgbClr val="ffab40">
                    <a:alpha val="100000"/>
                  </a:srgbClr>
                </a:solidFill>
                <a:latin typeface="Calibri"/>
              </a:rPr>
              <a:t><![CDATA[Implementação Técnica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14400" y="1800225"/>
            <a:ext cx="7315200" cy="1219200"/>
          </a:xfrm>
          <a:prstGeom prst="rect">
            <a:avLst/>
          </a:prstGeom>
          <a:noFill/>
        </p:spPr>
        <p:txBody>
          <a:bodyPr anchorCtr="0" rtlCol="0" vert="horz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2000" spc="0" u="none" cap="none">
                <a:solidFill>
                  <a:srgbClr val="FFFFFF">
                    <a:alpha val="100000"/>
                  </a:srgbClr>
                </a:solidFill>
                <a:latin typeface="Calibri"/>
              </a:rPr>
              <a:t><![CDATA[Utiliza Python e Gemini API para cada agente.
Comunicação entre agentes por meio de mensagens.
Interface desenvolvida em Jupyter Notebook e Google Colab.]]>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324225"/>
          <a:chOff x="914400" y="1028700"/>
          <a:chExt cx="8229600" cy="3324225"/>
        </a:xfrm>
      </p:grpSpPr>
      <p:sp>
        <p:nvSpPr>
          <p:cNvPr id="2" name="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anchor="t" anchorCtr="0" rtlCol="0" vert="horz" bIns="45720" lIns="91440" rIns="91440" tIns="45720">
            <a:spAutoFit/>
          </a:bodyPr>
          <a:lstStyle/>
          <a:p>
            <a:pPr algn="l" rtl="0" fontAlgn="t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2800" spc="0" u="none" cap="none">
                <a:solidFill>
                  <a:srgbClr val="ffab40">
                    <a:alpha val="100000"/>
                  </a:srgbClr>
                </a:solidFill>
                <a:latin typeface="Calibri"/>
              </a:rPr>
              <a:t><![CDATA[Benefícios para os Estudantes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14400" y="1800225"/>
            <a:ext cx="7315200" cy="1524000"/>
          </a:xfrm>
          <a:prstGeom prst="rect">
            <a:avLst/>
          </a:prstGeom>
          <a:noFill/>
        </p:spPr>
        <p:txBody>
          <a:bodyPr anchorCtr="0" rtlCol="0" vert="horz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2000" spc="0" u="none" cap="none">
                <a:solidFill>
                  <a:srgbClr val="FFFFFF">
                    <a:alpha val="100000"/>
                  </a:srgbClr>
                </a:solidFill>
                <a:latin typeface="Calibri"/>
              </a:rPr>
              <a:t><![CDATA[Aprendizado personalizado com múltiplas perspectivas.
Desenvolvimento da intuição física através de visualizações.
Preparação para problemas do mundo real.]]>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2714625"/>
          <a:chOff x="914400" y="1028700"/>
          <a:chExt cx="8229600" cy="2714625"/>
        </a:xfrm>
      </p:grpSpPr>
      <p:sp>
        <p:nvSpPr>
          <p:cNvPr id="2" name="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anchor="t" anchorCtr="0" rtlCol="0" vert="horz" bIns="45720" lIns="91440" rIns="91440" tIns="45720">
            <a:spAutoFit/>
          </a:bodyPr>
          <a:lstStyle/>
          <a:p>
            <a:pPr algn="l" rtl="0" fontAlgn="t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2800" spc="0" u="none" cap="none">
                <a:solidFill>
                  <a:srgbClr val="ffab40">
                    <a:alpha val="100000"/>
                  </a:srgbClr>
                </a:solidFill>
                <a:latin typeface="Calibri"/>
              </a:rPr>
              <a:t><![CDATA[Aspectos Inovadores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14400" y="1800225"/>
            <a:ext cx="7315200" cy="914400"/>
          </a:xfrm>
          <a:prstGeom prst="rect">
            <a:avLst/>
          </a:prstGeom>
          <a:noFill/>
        </p:spPr>
        <p:txBody>
          <a:bodyPr anchorCtr="0" rtlCol="0" vert="horz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2000" spc="0" u="none" cap="none">
                <a:solidFill>
                  <a:srgbClr val="FFFFFF">
                    <a:alpha val="100000"/>
                  </a:srgbClr>
                </a:solidFill>
                <a:latin typeface="Calibri"/>
              </a:rPr>
              <a:t><![CDATA[Abordagem multi-agente para problemas complexos.
Personalização baseada no perfil do estudante.
Integração entre teoria e aplicações práticas.]]>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2714625"/>
          <a:chOff x="914400" y="1028700"/>
          <a:chExt cx="8229600" cy="2714625"/>
        </a:xfrm>
      </p:grpSpPr>
      <p:sp>
        <p:nvSpPr>
          <p:cNvPr id="2" name="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anchor="t" anchorCtr="0" rtlCol="0" vert="horz" bIns="45720" lIns="91440" rIns="91440" tIns="45720">
            <a:spAutoFit/>
          </a:bodyPr>
          <a:lstStyle/>
          <a:p>
            <a:pPr algn="l" rtl="0" fontAlgn="t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2800" spc="0" u="none" cap="none">
                <a:solidFill>
                  <a:srgbClr val="ffab40">
                    <a:alpha val="100000"/>
                  </a:srgbClr>
                </a:solidFill>
                <a:latin typeface="Calibri"/>
              </a:rPr>
              <a:t><![CDATA[Considerações Éticas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14400" y="1800225"/>
            <a:ext cx="7315200" cy="914400"/>
          </a:xfrm>
          <a:prstGeom prst="rect">
            <a:avLst/>
          </a:prstGeom>
          <a:noFill/>
        </p:spPr>
        <p:txBody>
          <a:bodyPr anchorCtr="0" rtlCol="0" vert="horz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2000" spc="0" u="none" cap="none">
                <a:solidFill>
                  <a:srgbClr val="FFFFFF">
                    <a:alpha val="100000"/>
                  </a:srgbClr>
                </a:solidFill>
                <a:latin typeface="Calibri"/>
              </a:rPr>
              <a:t><![CDATA[O FisicaIA não coleta dados e não tenta substituir profissionais da educação.
É uma ferramenta útil para os estudantes.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21">
  <a:themeElements>
    <a:clrScheme name="Theme21">
      <a:dk1>
        <a:sysClr val="windowText" lastClr="001633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Theme21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2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13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2025-05-18T13:42:14Z</dcterms:created>
  <dcterms:modified xsi:type="dcterms:W3CDTF">2025-05-18T13:42:14Z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