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2"/>
  </p:notesMasterIdLst>
  <p:sldIdLst>
    <p:sldId id="256" r:id="rId5"/>
    <p:sldId id="301" r:id="rId6"/>
    <p:sldId id="298" r:id="rId7"/>
    <p:sldId id="300" r:id="rId8"/>
    <p:sldId id="299" r:id="rId9"/>
    <p:sldId id="302" r:id="rId10"/>
    <p:sldId id="30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Gyeol Suh" initials="HGS" lastIdx="1" clrIdx="0">
    <p:extLst>
      <p:ext uri="{19B8F6BF-5375-455C-9EA6-DF929625EA0E}">
        <p15:presenceInfo xmlns:p15="http://schemas.microsoft.com/office/powerpoint/2012/main" userId="Han Gyeol Su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F6F0"/>
    <a:srgbClr val="F8AA91"/>
    <a:srgbClr val="EF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56" autoAdjust="0"/>
    <p:restoredTop sz="91004" autoAdjust="0"/>
  </p:normalViewPr>
  <p:slideViewPr>
    <p:cSldViewPr snapToGrid="0">
      <p:cViewPr varScale="1">
        <p:scale>
          <a:sx n="119" d="100"/>
          <a:sy n="119" d="100"/>
        </p:scale>
        <p:origin x="20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476" y="6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E4BEC-39C6-4CFF-9B6E-BEBA0E4DDBCA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82ECC-3EFA-4E16-A16B-19959355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2ECC-3EFA-4E16-A16B-1995935508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5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2ECC-3EFA-4E16-A16B-1995935508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2ECC-3EFA-4E16-A16B-1995935508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2ECC-3EFA-4E16-A16B-1995935508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2ECC-3EFA-4E16-A16B-1995935508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2ECC-3EFA-4E16-A16B-1995935508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6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2ECC-3EFA-4E16-A16B-1995935508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4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0326-DC1D-0646-93AD-666CF1940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608FD-8DA3-5944-A43C-DFE21E55B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A0B5C-1B0D-284C-807F-190B043F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FB-F67F-4DAB-9D6B-3B1EFC3F0931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2224-A6F7-6240-B89D-467475B8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2758-6ECD-D74E-9AA3-E6A0CDF9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AF14-5F85-934A-903A-0CC61759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C3BE4-2850-0744-92B3-C7E061F3A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6F86-6DF7-204F-9A32-1915D42A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933-286C-47AD-BC15-AAF810F7A1CA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E0ED-255A-B342-8F0E-6F758D33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E819-A5E3-8845-92B7-DB4F82FD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51A6C-84C2-3A4C-82B7-F0CC81904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C1FB8-8F4E-154C-A9B4-73B92135B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33006-B82F-4341-B770-747E1C6E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BC65-EDD8-42BF-9A27-F3DE9E8F4B9E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2BA3-F3CA-E34E-A6CB-4BC8D980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1DD01-18B1-C743-9558-27A41EF2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17D9-F679-8640-A998-4C51FD7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84E7-AB65-0C49-8340-C720F2C5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C2A0-250E-7B4A-AC94-20FED751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906D-0AB1-4084-B9DC-36388E3203AC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B5F53-5F32-6949-B044-BC612684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A889-681F-1B46-9B5A-E1584702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926B-57B6-FF4F-BC1D-EDFBF548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293A-001C-4240-ACB0-12B075D0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34C1-17FA-6546-983D-877FB6A7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BA38-C225-4539-80A2-D395135B1A97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C781-D3AB-DF40-AC28-90D6D518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6273-97B0-5A43-A229-8003E088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E202-2A5B-D142-A54B-40DFF171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36B4-0490-4345-BFAD-39EA3077D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DE175-363A-4C4C-9E4B-72A234F7F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6614-1E1D-E34F-9571-B5C77C23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0B1-B358-44E4-A7D8-6AD26B870AF4}" type="datetime1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657DC-D2C2-7844-BDD1-9C44DE3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A49C8-F913-6044-B1FD-EF901CCE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8CDE-6070-BF49-9A79-EBF89B3E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8915-2A53-5D49-A09B-98EBACABF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AD943-6F02-434C-A4BF-01E3CB701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BC40-4A37-BE48-8EEE-A5977F277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64B3C-0F25-E44C-B528-A499A6A28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8876A-0369-9B49-A26A-8A196E40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F06E-3CF5-4047-8ED2-4536B621A232}" type="datetime1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D46E8-8ECC-494F-9575-99B6EE19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F40C3-16B5-7546-8EAC-521ADEC3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1093-8DA1-304B-8FFA-B7C3E3C2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CE1AF-7797-0E4A-A4C4-C2F33DBD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5B9C-37FE-4D71-84BF-408B795D00D7}" type="datetime1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4DA8B-9C32-0C46-A918-A6BAAB28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AFB32-47DC-D44B-8E23-C00EC731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B41CB-02D4-BD49-A84E-F2790861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1F56-83FD-414A-A597-FB55CAF0BF12}" type="datetime1">
              <a:rPr lang="en-US" smtClean="0"/>
              <a:t>9/5/21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917FA-3DFD-3847-B0F1-7D4B29D8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26200-0C3D-3E4D-A63D-0419E398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809A-B2A5-CF4B-8ED7-2D3EDCAF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864F-F45B-0A46-BADC-AA684EAB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8CD17-576A-F04A-BC56-A4FE7B84A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EE0E-15BC-B644-BE79-3DF214BC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A05E-A555-49F5-8782-6EE002E00E53}" type="datetime1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BC7C1-0B93-7042-8DC0-344210E0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7404-D88A-C042-9EEF-300D2BE6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2C0E-D4E2-FA47-AE90-A8D4F881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B17DD-30C9-014C-A610-EE598C36B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D12C-126C-C048-A47E-E0C3892E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D9A4D-F24C-A441-80F7-4371EFF8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C8D-2185-4017-A2B4-32D43D5055B8}" type="datetime1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A11C-D654-1448-BB74-5F4BC6A2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4776D-C4D9-3D48-B894-FCD4C50F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1803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11A80-B669-9D40-A19E-5E4F03BC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C797-523D-6C4D-A2EF-98AE4D6F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74D6-4D72-BC48-9E1A-8B0D01593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229B-B56A-4CE0-A60F-15388B13367C}" type="datetime1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4C12-1D9B-7B48-B070-AF43A0B2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9E21-A27B-8248-98E5-0D4B0F714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1184-01BA-4C8A-9E39-AEDE8B6B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8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projects/conda/en/latest/user-guide/tasks/manage-environments.html#activating-an-environ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olumbia.edu/~sedwards/classes/2015/1102-fall/Command%20Prompt%20Cheatshee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B0D0E-C8EE-4B21-A59F-721F5E81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51316"/>
            <a:ext cx="7772400" cy="1760379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Adobe Devanagari" panose="02040503050201020203" pitchFamily="18" charset="0"/>
                <a:cs typeface="Times New Roman" panose="02020603050405020304" pitchFamily="18" charset="0"/>
              </a:rPr>
              <a:t>Web programming basics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2021</a:t>
            </a:r>
            <a:endParaRPr lang="en-US" sz="49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B255-30AC-4E94-A5C3-FA8331D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1184-01BA-4C8A-9E39-AEDE8B6BC7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5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BEEC-1B1A-DE44-BE9F-395478C2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54562" y="6297004"/>
            <a:ext cx="2057400" cy="365125"/>
          </a:xfrm>
        </p:spPr>
        <p:txBody>
          <a:bodyPr/>
          <a:lstStyle/>
          <a:p>
            <a:fld id="{C7C21184-01BA-4C8A-9E39-AEDE8B6BC7B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9A3EA-A3FF-5B47-8EFD-F0E02BB7A135}"/>
              </a:ext>
            </a:extLst>
          </p:cNvPr>
          <p:cNvSpPr txBox="1"/>
          <p:nvPr/>
        </p:nvSpPr>
        <p:spPr>
          <a:xfrm>
            <a:off x="2269475" y="3051672"/>
            <a:ext cx="1555853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Server</a:t>
            </a:r>
          </a:p>
          <a:p>
            <a:pPr algn="ctr"/>
            <a:r>
              <a:rPr lang="en-US" sz="2600" dirty="0"/>
              <a:t>(Django)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80A80-66E9-3842-A064-B632BB3B3FDC}"/>
              </a:ext>
            </a:extLst>
          </p:cNvPr>
          <p:cNvSpPr txBox="1"/>
          <p:nvPr/>
        </p:nvSpPr>
        <p:spPr>
          <a:xfrm>
            <a:off x="5692277" y="3051673"/>
            <a:ext cx="1531345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Client</a:t>
            </a:r>
          </a:p>
          <a:p>
            <a:pPr algn="ctr"/>
            <a:r>
              <a:rPr lang="en-US" sz="2600" dirty="0"/>
              <a:t>(Browser)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DE07BF-188D-8844-95CC-8A9E3917B308}"/>
              </a:ext>
            </a:extLst>
          </p:cNvPr>
          <p:cNvCxnSpPr/>
          <p:nvPr/>
        </p:nvCxnSpPr>
        <p:spPr>
          <a:xfrm flipH="1">
            <a:off x="3997783" y="3175240"/>
            <a:ext cx="1410159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300671-4EB3-E745-8359-FB0D415F83D6}"/>
              </a:ext>
            </a:extLst>
          </p:cNvPr>
          <p:cNvSpPr txBox="1"/>
          <p:nvPr/>
        </p:nvSpPr>
        <p:spPr>
          <a:xfrm>
            <a:off x="3035147" y="2252151"/>
            <a:ext cx="3447312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 request</a:t>
            </a:r>
          </a:p>
          <a:p>
            <a:pPr algn="ctr"/>
            <a:r>
              <a:rPr lang="en-US" dirty="0"/>
              <a:t>(ex GET </a:t>
            </a:r>
            <a:r>
              <a:rPr lang="en-US" dirty="0" err="1"/>
              <a:t>stocksim.net</a:t>
            </a:r>
            <a:r>
              <a:rPr lang="en-US" dirty="0"/>
              <a:t>/agora/)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50736-CA5B-B347-973E-9956B65A6630}"/>
              </a:ext>
            </a:extLst>
          </p:cNvPr>
          <p:cNvSpPr txBox="1"/>
          <p:nvPr/>
        </p:nvSpPr>
        <p:spPr>
          <a:xfrm>
            <a:off x="3610806" y="3961420"/>
            <a:ext cx="2274648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69ABCA-F51B-784B-BB88-35F55CCE9205}"/>
              </a:ext>
            </a:extLst>
          </p:cNvPr>
          <p:cNvCxnSpPr>
            <a:cxnSpLocks/>
          </p:cNvCxnSpPr>
          <p:nvPr/>
        </p:nvCxnSpPr>
        <p:spPr>
          <a:xfrm>
            <a:off x="4058487" y="3772483"/>
            <a:ext cx="1400631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488D8A8-CC8F-CA43-AE9B-73B3614C8FCB}"/>
              </a:ext>
            </a:extLst>
          </p:cNvPr>
          <p:cNvSpPr/>
          <p:nvPr/>
        </p:nvSpPr>
        <p:spPr>
          <a:xfrm>
            <a:off x="5916729" y="4105387"/>
            <a:ext cx="511465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82A49-9C67-104B-A178-71E3CA6C6373}"/>
              </a:ext>
            </a:extLst>
          </p:cNvPr>
          <p:cNvSpPr txBox="1"/>
          <p:nvPr/>
        </p:nvSpPr>
        <p:spPr>
          <a:xfrm>
            <a:off x="5990360" y="41802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208B-EBCE-2041-8BB6-39B936F251B7}"/>
              </a:ext>
            </a:extLst>
          </p:cNvPr>
          <p:cNvSpPr/>
          <p:nvPr/>
        </p:nvSpPr>
        <p:spPr>
          <a:xfrm>
            <a:off x="6707319" y="4272669"/>
            <a:ext cx="809730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8A3E3-7E82-2548-8A43-2BC545182CE5}"/>
              </a:ext>
            </a:extLst>
          </p:cNvPr>
          <p:cNvSpPr txBox="1"/>
          <p:nvPr/>
        </p:nvSpPr>
        <p:spPr>
          <a:xfrm>
            <a:off x="6756236" y="43525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1D0297-BB36-B84D-9C5B-0F7C55C307D6}"/>
              </a:ext>
            </a:extLst>
          </p:cNvPr>
          <p:cNvSpPr/>
          <p:nvPr/>
        </p:nvSpPr>
        <p:spPr>
          <a:xfrm>
            <a:off x="6171140" y="4741274"/>
            <a:ext cx="511465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381D69-097E-ED4B-B0A6-AA96D57513B1}"/>
              </a:ext>
            </a:extLst>
          </p:cNvPr>
          <p:cNvSpPr txBox="1"/>
          <p:nvPr/>
        </p:nvSpPr>
        <p:spPr>
          <a:xfrm>
            <a:off x="6162911" y="481858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A6803-0CD4-5741-86E0-61497B71E535}"/>
              </a:ext>
            </a:extLst>
          </p:cNvPr>
          <p:cNvSpPr txBox="1"/>
          <p:nvPr/>
        </p:nvSpPr>
        <p:spPr>
          <a:xfrm>
            <a:off x="6986216" y="4965622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svg</a:t>
            </a:r>
            <a:r>
              <a:rPr lang="en-US" dirty="0"/>
              <a:t> json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92BA2-2DE7-CE45-9BFA-3E7435813930}"/>
              </a:ext>
            </a:extLst>
          </p:cNvPr>
          <p:cNvSpPr txBox="1"/>
          <p:nvPr/>
        </p:nvSpPr>
        <p:spPr>
          <a:xfrm>
            <a:off x="713622" y="1182336"/>
            <a:ext cx="1555853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Database</a:t>
            </a:r>
          </a:p>
          <a:p>
            <a:pPr algn="ctr"/>
            <a:r>
              <a:rPr lang="en-US" sz="2600" dirty="0"/>
              <a:t>(SQL)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87317-B978-5445-BB30-75C62D5AA8C0}"/>
              </a:ext>
            </a:extLst>
          </p:cNvPr>
          <p:cNvSpPr txBox="1"/>
          <p:nvPr/>
        </p:nvSpPr>
        <p:spPr>
          <a:xfrm>
            <a:off x="2660778" y="4162829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B8E6CE-5529-F448-94F4-3A2601C46FA4}"/>
              </a:ext>
            </a:extLst>
          </p:cNvPr>
          <p:cNvSpPr/>
          <p:nvPr/>
        </p:nvSpPr>
        <p:spPr>
          <a:xfrm>
            <a:off x="2672186" y="4093030"/>
            <a:ext cx="809730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4DE15D-6470-DE44-A24F-E24BB311D3A3}"/>
              </a:ext>
            </a:extLst>
          </p:cNvPr>
          <p:cNvCxnSpPr>
            <a:cxnSpLocks/>
          </p:cNvCxnSpPr>
          <p:nvPr/>
        </p:nvCxnSpPr>
        <p:spPr>
          <a:xfrm flipH="1" flipV="1">
            <a:off x="1953808" y="2202765"/>
            <a:ext cx="315667" cy="630302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8707C-5E8B-C348-9491-897FC1373E58}"/>
              </a:ext>
            </a:extLst>
          </p:cNvPr>
          <p:cNvCxnSpPr>
            <a:cxnSpLocks/>
          </p:cNvCxnSpPr>
          <p:nvPr/>
        </p:nvCxnSpPr>
        <p:spPr>
          <a:xfrm>
            <a:off x="1717589" y="2342879"/>
            <a:ext cx="291609" cy="618065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990787-9779-FE4A-BEF6-E00F79C8EEA2}"/>
              </a:ext>
            </a:extLst>
          </p:cNvPr>
          <p:cNvSpPr txBox="1"/>
          <p:nvPr/>
        </p:nvSpPr>
        <p:spPr>
          <a:xfrm>
            <a:off x="467575" y="2529150"/>
            <a:ext cx="1548464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connection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60579A2-7BE7-E04B-8200-7043D015B9AA}"/>
              </a:ext>
            </a:extLst>
          </p:cNvPr>
          <p:cNvSpPr/>
          <p:nvPr/>
        </p:nvSpPr>
        <p:spPr>
          <a:xfrm>
            <a:off x="27527" y="4343774"/>
            <a:ext cx="2546313" cy="2514226"/>
          </a:xfrm>
          <a:custGeom>
            <a:avLst/>
            <a:gdLst>
              <a:gd name="connsiteX0" fmla="*/ 0 w 2891481"/>
              <a:gd name="connsiteY0" fmla="*/ 0 h 1828800"/>
              <a:gd name="connsiteX1" fmla="*/ 98854 w 2891481"/>
              <a:gd name="connsiteY1" fmla="*/ 12357 h 1828800"/>
              <a:gd name="connsiteX2" fmla="*/ 1754660 w 2891481"/>
              <a:gd name="connsiteY2" fmla="*/ 407773 h 1828800"/>
              <a:gd name="connsiteX3" fmla="*/ 2891481 w 289148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481" h="1828800">
                <a:moveTo>
                  <a:pt x="0" y="0"/>
                </a:moveTo>
                <a:lnTo>
                  <a:pt x="98854" y="12357"/>
                </a:lnTo>
                <a:cubicBezTo>
                  <a:pt x="391297" y="80319"/>
                  <a:pt x="1289222" y="105032"/>
                  <a:pt x="1754660" y="407773"/>
                </a:cubicBezTo>
                <a:cubicBezTo>
                  <a:pt x="2220098" y="710514"/>
                  <a:pt x="2555789" y="1269657"/>
                  <a:pt x="2891481" y="1828800"/>
                </a:cubicBezTo>
              </a:path>
            </a:pathLst>
          </a:custGeom>
          <a:noFill/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1DAB7F-F11A-1A44-9136-1C438EDA0079}"/>
              </a:ext>
            </a:extLst>
          </p:cNvPr>
          <p:cNvCxnSpPr>
            <a:cxnSpLocks/>
          </p:cNvCxnSpPr>
          <p:nvPr/>
        </p:nvCxnSpPr>
        <p:spPr>
          <a:xfrm flipV="1">
            <a:off x="1626951" y="4180213"/>
            <a:ext cx="456976" cy="466656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6BCDA7-32AD-AC43-B541-EB160807E04B}"/>
              </a:ext>
            </a:extLst>
          </p:cNvPr>
          <p:cNvSpPr txBox="1"/>
          <p:nvPr/>
        </p:nvSpPr>
        <p:spPr>
          <a:xfrm>
            <a:off x="919003" y="4812679"/>
            <a:ext cx="2481051" cy="923330"/>
          </a:xfrm>
          <a:prstGeom prst="rect">
            <a:avLst/>
          </a:prstGeom>
          <a:solidFill>
            <a:srgbClr val="FEF6F0">
              <a:alpha val="57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crawler</a:t>
            </a:r>
          </a:p>
          <a:p>
            <a:pPr algn="ctr"/>
            <a:r>
              <a:rPr lang="en-US" dirty="0"/>
              <a:t>(ex Yahoo Finance Data by </a:t>
            </a:r>
            <a:r>
              <a:rPr lang="en-US" dirty="0" err="1"/>
              <a:t>yf</a:t>
            </a:r>
            <a:r>
              <a:rPr lang="en-US" dirty="0"/>
              <a:t> python package)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52C91A-294F-B543-B993-AEA903C69802}"/>
              </a:ext>
            </a:extLst>
          </p:cNvPr>
          <p:cNvSpPr txBox="1"/>
          <p:nvPr/>
        </p:nvSpPr>
        <p:spPr>
          <a:xfrm>
            <a:off x="71098" y="5804561"/>
            <a:ext cx="1555853" cy="49244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7874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31" grpId="0"/>
      <p:bldP spid="35" grpId="0" animBg="1"/>
      <p:bldP spid="39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BEEC-1B1A-DE44-BE9F-395478C2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54562" y="6297004"/>
            <a:ext cx="2057400" cy="365125"/>
          </a:xfrm>
        </p:spPr>
        <p:txBody>
          <a:bodyPr/>
          <a:lstStyle/>
          <a:p>
            <a:fld id="{C7C21184-01BA-4C8A-9E39-AEDE8B6BC7B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9A3EA-A3FF-5B47-8EFD-F0E02BB7A135}"/>
              </a:ext>
            </a:extLst>
          </p:cNvPr>
          <p:cNvSpPr txBox="1"/>
          <p:nvPr/>
        </p:nvSpPr>
        <p:spPr>
          <a:xfrm>
            <a:off x="2269475" y="3051672"/>
            <a:ext cx="1555853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Server</a:t>
            </a:r>
          </a:p>
          <a:p>
            <a:pPr algn="ctr"/>
            <a:r>
              <a:rPr lang="en-US" sz="2600" dirty="0"/>
              <a:t>(Django)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80A80-66E9-3842-A064-B632BB3B3FDC}"/>
              </a:ext>
            </a:extLst>
          </p:cNvPr>
          <p:cNvSpPr txBox="1"/>
          <p:nvPr/>
        </p:nvSpPr>
        <p:spPr>
          <a:xfrm>
            <a:off x="5692277" y="3051673"/>
            <a:ext cx="1531345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Client</a:t>
            </a:r>
          </a:p>
          <a:p>
            <a:pPr algn="ctr"/>
            <a:r>
              <a:rPr lang="en-US" sz="2600" dirty="0"/>
              <a:t>(Browser)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DE07BF-188D-8844-95CC-8A9E3917B308}"/>
              </a:ext>
            </a:extLst>
          </p:cNvPr>
          <p:cNvCxnSpPr/>
          <p:nvPr/>
        </p:nvCxnSpPr>
        <p:spPr>
          <a:xfrm flipH="1">
            <a:off x="3997783" y="3175240"/>
            <a:ext cx="1410159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300671-4EB3-E745-8359-FB0D415F83D6}"/>
              </a:ext>
            </a:extLst>
          </p:cNvPr>
          <p:cNvSpPr txBox="1"/>
          <p:nvPr/>
        </p:nvSpPr>
        <p:spPr>
          <a:xfrm>
            <a:off x="3035147" y="2252151"/>
            <a:ext cx="3447312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 request</a:t>
            </a:r>
          </a:p>
          <a:p>
            <a:pPr algn="ctr"/>
            <a:r>
              <a:rPr lang="en-US" dirty="0"/>
              <a:t>(ex GET </a:t>
            </a:r>
            <a:r>
              <a:rPr lang="en-US" dirty="0" err="1"/>
              <a:t>stocksim.net</a:t>
            </a:r>
            <a:r>
              <a:rPr lang="en-US" dirty="0"/>
              <a:t>/agora/)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50736-CA5B-B347-973E-9956B65A6630}"/>
              </a:ext>
            </a:extLst>
          </p:cNvPr>
          <p:cNvSpPr txBox="1"/>
          <p:nvPr/>
        </p:nvSpPr>
        <p:spPr>
          <a:xfrm>
            <a:off x="3610806" y="3961420"/>
            <a:ext cx="2274648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69ABCA-F51B-784B-BB88-35F55CCE9205}"/>
              </a:ext>
            </a:extLst>
          </p:cNvPr>
          <p:cNvCxnSpPr>
            <a:cxnSpLocks/>
          </p:cNvCxnSpPr>
          <p:nvPr/>
        </p:nvCxnSpPr>
        <p:spPr>
          <a:xfrm>
            <a:off x="4058487" y="3772483"/>
            <a:ext cx="1400631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488D8A8-CC8F-CA43-AE9B-73B3614C8FCB}"/>
              </a:ext>
            </a:extLst>
          </p:cNvPr>
          <p:cNvSpPr/>
          <p:nvPr/>
        </p:nvSpPr>
        <p:spPr>
          <a:xfrm>
            <a:off x="5916729" y="4105387"/>
            <a:ext cx="511465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82A49-9C67-104B-A178-71E3CA6C6373}"/>
              </a:ext>
            </a:extLst>
          </p:cNvPr>
          <p:cNvSpPr txBox="1"/>
          <p:nvPr/>
        </p:nvSpPr>
        <p:spPr>
          <a:xfrm>
            <a:off x="5990360" y="41802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208B-EBCE-2041-8BB6-39B936F251B7}"/>
              </a:ext>
            </a:extLst>
          </p:cNvPr>
          <p:cNvSpPr/>
          <p:nvPr/>
        </p:nvSpPr>
        <p:spPr>
          <a:xfrm>
            <a:off x="6707319" y="4272669"/>
            <a:ext cx="809730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8A3E3-7E82-2548-8A43-2BC545182CE5}"/>
              </a:ext>
            </a:extLst>
          </p:cNvPr>
          <p:cNvSpPr txBox="1"/>
          <p:nvPr/>
        </p:nvSpPr>
        <p:spPr>
          <a:xfrm>
            <a:off x="6756236" y="43525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1D0297-BB36-B84D-9C5B-0F7C55C307D6}"/>
              </a:ext>
            </a:extLst>
          </p:cNvPr>
          <p:cNvSpPr/>
          <p:nvPr/>
        </p:nvSpPr>
        <p:spPr>
          <a:xfrm>
            <a:off x="6171140" y="4741274"/>
            <a:ext cx="511465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381D69-097E-ED4B-B0A6-AA96D57513B1}"/>
              </a:ext>
            </a:extLst>
          </p:cNvPr>
          <p:cNvSpPr txBox="1"/>
          <p:nvPr/>
        </p:nvSpPr>
        <p:spPr>
          <a:xfrm>
            <a:off x="6162911" y="481858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A6803-0CD4-5741-86E0-61497B71E535}"/>
              </a:ext>
            </a:extLst>
          </p:cNvPr>
          <p:cNvSpPr txBox="1"/>
          <p:nvPr/>
        </p:nvSpPr>
        <p:spPr>
          <a:xfrm>
            <a:off x="6986216" y="4965622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svg</a:t>
            </a:r>
            <a:r>
              <a:rPr lang="en-US" dirty="0"/>
              <a:t> json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92BA2-2DE7-CE45-9BFA-3E7435813930}"/>
              </a:ext>
            </a:extLst>
          </p:cNvPr>
          <p:cNvSpPr txBox="1"/>
          <p:nvPr/>
        </p:nvSpPr>
        <p:spPr>
          <a:xfrm>
            <a:off x="713622" y="1182336"/>
            <a:ext cx="1555853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Database</a:t>
            </a:r>
          </a:p>
          <a:p>
            <a:pPr algn="ctr"/>
            <a:r>
              <a:rPr lang="en-US" sz="2600" dirty="0"/>
              <a:t>(SQL)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87317-B978-5445-BB30-75C62D5AA8C0}"/>
              </a:ext>
            </a:extLst>
          </p:cNvPr>
          <p:cNvSpPr txBox="1"/>
          <p:nvPr/>
        </p:nvSpPr>
        <p:spPr>
          <a:xfrm>
            <a:off x="2660778" y="4162829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B8E6CE-5529-F448-94F4-3A2601C46FA4}"/>
              </a:ext>
            </a:extLst>
          </p:cNvPr>
          <p:cNvSpPr/>
          <p:nvPr/>
        </p:nvSpPr>
        <p:spPr>
          <a:xfrm>
            <a:off x="2672186" y="4093030"/>
            <a:ext cx="809730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4DE15D-6470-DE44-A24F-E24BB311D3A3}"/>
              </a:ext>
            </a:extLst>
          </p:cNvPr>
          <p:cNvCxnSpPr>
            <a:cxnSpLocks/>
          </p:cNvCxnSpPr>
          <p:nvPr/>
        </p:nvCxnSpPr>
        <p:spPr>
          <a:xfrm flipH="1" flipV="1">
            <a:off x="1953808" y="2202765"/>
            <a:ext cx="315667" cy="630302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8707C-5E8B-C348-9491-897FC1373E58}"/>
              </a:ext>
            </a:extLst>
          </p:cNvPr>
          <p:cNvCxnSpPr>
            <a:cxnSpLocks/>
          </p:cNvCxnSpPr>
          <p:nvPr/>
        </p:nvCxnSpPr>
        <p:spPr>
          <a:xfrm>
            <a:off x="1717589" y="2342879"/>
            <a:ext cx="291609" cy="618065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990787-9779-FE4A-BEF6-E00F79C8EEA2}"/>
              </a:ext>
            </a:extLst>
          </p:cNvPr>
          <p:cNvSpPr txBox="1"/>
          <p:nvPr/>
        </p:nvSpPr>
        <p:spPr>
          <a:xfrm>
            <a:off x="467575" y="2529150"/>
            <a:ext cx="1548464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connection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60579A2-7BE7-E04B-8200-7043D015B9AA}"/>
              </a:ext>
            </a:extLst>
          </p:cNvPr>
          <p:cNvSpPr/>
          <p:nvPr/>
        </p:nvSpPr>
        <p:spPr>
          <a:xfrm>
            <a:off x="27527" y="4343774"/>
            <a:ext cx="2546313" cy="2514226"/>
          </a:xfrm>
          <a:custGeom>
            <a:avLst/>
            <a:gdLst>
              <a:gd name="connsiteX0" fmla="*/ 0 w 2891481"/>
              <a:gd name="connsiteY0" fmla="*/ 0 h 1828800"/>
              <a:gd name="connsiteX1" fmla="*/ 98854 w 2891481"/>
              <a:gd name="connsiteY1" fmla="*/ 12357 h 1828800"/>
              <a:gd name="connsiteX2" fmla="*/ 1754660 w 2891481"/>
              <a:gd name="connsiteY2" fmla="*/ 407773 h 1828800"/>
              <a:gd name="connsiteX3" fmla="*/ 2891481 w 289148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481" h="1828800">
                <a:moveTo>
                  <a:pt x="0" y="0"/>
                </a:moveTo>
                <a:lnTo>
                  <a:pt x="98854" y="12357"/>
                </a:lnTo>
                <a:cubicBezTo>
                  <a:pt x="391297" y="80319"/>
                  <a:pt x="1289222" y="105032"/>
                  <a:pt x="1754660" y="407773"/>
                </a:cubicBezTo>
                <a:cubicBezTo>
                  <a:pt x="2220098" y="710514"/>
                  <a:pt x="2555789" y="1269657"/>
                  <a:pt x="2891481" y="1828800"/>
                </a:cubicBezTo>
              </a:path>
            </a:pathLst>
          </a:custGeom>
          <a:noFill/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1DAB7F-F11A-1A44-9136-1C438EDA0079}"/>
              </a:ext>
            </a:extLst>
          </p:cNvPr>
          <p:cNvCxnSpPr>
            <a:cxnSpLocks/>
          </p:cNvCxnSpPr>
          <p:nvPr/>
        </p:nvCxnSpPr>
        <p:spPr>
          <a:xfrm flipV="1">
            <a:off x="1626951" y="4180213"/>
            <a:ext cx="456976" cy="466656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6BCDA7-32AD-AC43-B541-EB160807E04B}"/>
              </a:ext>
            </a:extLst>
          </p:cNvPr>
          <p:cNvSpPr txBox="1"/>
          <p:nvPr/>
        </p:nvSpPr>
        <p:spPr>
          <a:xfrm>
            <a:off x="919003" y="4812679"/>
            <a:ext cx="2481051" cy="923330"/>
          </a:xfrm>
          <a:prstGeom prst="rect">
            <a:avLst/>
          </a:prstGeom>
          <a:solidFill>
            <a:srgbClr val="FEF6F0">
              <a:alpha val="57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crawler</a:t>
            </a:r>
          </a:p>
          <a:p>
            <a:pPr algn="ctr"/>
            <a:r>
              <a:rPr lang="en-US" dirty="0"/>
              <a:t>(ex Yahoo Finance Data by </a:t>
            </a:r>
            <a:r>
              <a:rPr lang="en-US" dirty="0" err="1"/>
              <a:t>yf</a:t>
            </a:r>
            <a:r>
              <a:rPr lang="en-US" dirty="0"/>
              <a:t> python package)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52C91A-294F-B543-B993-AEA903C69802}"/>
              </a:ext>
            </a:extLst>
          </p:cNvPr>
          <p:cNvSpPr txBox="1"/>
          <p:nvPr/>
        </p:nvSpPr>
        <p:spPr>
          <a:xfrm>
            <a:off x="71098" y="5804561"/>
            <a:ext cx="1555853" cy="49244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Web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3A2E93-8050-244A-AECB-FF070C6A8162}"/>
              </a:ext>
            </a:extLst>
          </p:cNvPr>
          <p:cNvSpPr/>
          <p:nvPr/>
        </p:nvSpPr>
        <p:spPr>
          <a:xfrm>
            <a:off x="2938418" y="606940"/>
            <a:ext cx="18251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Back-end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D904D4-7436-0F47-ABD6-E2A65C4BA192}"/>
              </a:ext>
            </a:extLst>
          </p:cNvPr>
          <p:cNvSpPr/>
          <p:nvPr/>
        </p:nvSpPr>
        <p:spPr>
          <a:xfrm>
            <a:off x="-83145" y="-264038"/>
            <a:ext cx="4782467" cy="7523972"/>
          </a:xfrm>
          <a:prstGeom prst="rect">
            <a:avLst/>
          </a:prstGeom>
          <a:solidFill>
            <a:schemeClr val="tx2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008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BEEC-1B1A-DE44-BE9F-395478C2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54562" y="6297004"/>
            <a:ext cx="2057400" cy="365125"/>
          </a:xfrm>
        </p:spPr>
        <p:txBody>
          <a:bodyPr/>
          <a:lstStyle/>
          <a:p>
            <a:fld id="{C7C21184-01BA-4C8A-9E39-AEDE8B6BC7B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9A3EA-A3FF-5B47-8EFD-F0E02BB7A135}"/>
              </a:ext>
            </a:extLst>
          </p:cNvPr>
          <p:cNvSpPr txBox="1"/>
          <p:nvPr/>
        </p:nvSpPr>
        <p:spPr>
          <a:xfrm>
            <a:off x="2269475" y="3051672"/>
            <a:ext cx="1555853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Server</a:t>
            </a:r>
          </a:p>
          <a:p>
            <a:pPr algn="ctr"/>
            <a:r>
              <a:rPr lang="en-US" sz="2600" dirty="0"/>
              <a:t>(Django)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80A80-66E9-3842-A064-B632BB3B3FDC}"/>
              </a:ext>
            </a:extLst>
          </p:cNvPr>
          <p:cNvSpPr txBox="1"/>
          <p:nvPr/>
        </p:nvSpPr>
        <p:spPr>
          <a:xfrm>
            <a:off x="5692277" y="3051673"/>
            <a:ext cx="1531345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Client</a:t>
            </a:r>
          </a:p>
          <a:p>
            <a:pPr algn="ctr"/>
            <a:r>
              <a:rPr lang="en-US" sz="2600" dirty="0"/>
              <a:t>(Browser)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DE07BF-188D-8844-95CC-8A9E3917B308}"/>
              </a:ext>
            </a:extLst>
          </p:cNvPr>
          <p:cNvCxnSpPr/>
          <p:nvPr/>
        </p:nvCxnSpPr>
        <p:spPr>
          <a:xfrm flipH="1">
            <a:off x="3997783" y="3175240"/>
            <a:ext cx="1410159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300671-4EB3-E745-8359-FB0D415F83D6}"/>
              </a:ext>
            </a:extLst>
          </p:cNvPr>
          <p:cNvSpPr txBox="1"/>
          <p:nvPr/>
        </p:nvSpPr>
        <p:spPr>
          <a:xfrm>
            <a:off x="3035147" y="2252151"/>
            <a:ext cx="3447312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 request</a:t>
            </a:r>
          </a:p>
          <a:p>
            <a:pPr algn="ctr"/>
            <a:r>
              <a:rPr lang="en-US" dirty="0"/>
              <a:t>(ex GET </a:t>
            </a:r>
            <a:r>
              <a:rPr lang="en-US" dirty="0" err="1"/>
              <a:t>stocksim.net</a:t>
            </a:r>
            <a:r>
              <a:rPr lang="en-US" dirty="0"/>
              <a:t>/agora/)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50736-CA5B-B347-973E-9956B65A6630}"/>
              </a:ext>
            </a:extLst>
          </p:cNvPr>
          <p:cNvSpPr txBox="1"/>
          <p:nvPr/>
        </p:nvSpPr>
        <p:spPr>
          <a:xfrm>
            <a:off x="3610806" y="3961420"/>
            <a:ext cx="2274648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69ABCA-F51B-784B-BB88-35F55CCE9205}"/>
              </a:ext>
            </a:extLst>
          </p:cNvPr>
          <p:cNvCxnSpPr>
            <a:cxnSpLocks/>
          </p:cNvCxnSpPr>
          <p:nvPr/>
        </p:nvCxnSpPr>
        <p:spPr>
          <a:xfrm>
            <a:off x="4058487" y="3772483"/>
            <a:ext cx="1400631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488D8A8-CC8F-CA43-AE9B-73B3614C8FCB}"/>
              </a:ext>
            </a:extLst>
          </p:cNvPr>
          <p:cNvSpPr/>
          <p:nvPr/>
        </p:nvSpPr>
        <p:spPr>
          <a:xfrm>
            <a:off x="5916729" y="4105387"/>
            <a:ext cx="511465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82A49-9C67-104B-A178-71E3CA6C6373}"/>
              </a:ext>
            </a:extLst>
          </p:cNvPr>
          <p:cNvSpPr txBox="1"/>
          <p:nvPr/>
        </p:nvSpPr>
        <p:spPr>
          <a:xfrm>
            <a:off x="5990360" y="41802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208B-EBCE-2041-8BB6-39B936F251B7}"/>
              </a:ext>
            </a:extLst>
          </p:cNvPr>
          <p:cNvSpPr/>
          <p:nvPr/>
        </p:nvSpPr>
        <p:spPr>
          <a:xfrm>
            <a:off x="6707319" y="4272669"/>
            <a:ext cx="809730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8A3E3-7E82-2548-8A43-2BC545182CE5}"/>
              </a:ext>
            </a:extLst>
          </p:cNvPr>
          <p:cNvSpPr txBox="1"/>
          <p:nvPr/>
        </p:nvSpPr>
        <p:spPr>
          <a:xfrm>
            <a:off x="6756236" y="43525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1D0297-BB36-B84D-9C5B-0F7C55C307D6}"/>
              </a:ext>
            </a:extLst>
          </p:cNvPr>
          <p:cNvSpPr/>
          <p:nvPr/>
        </p:nvSpPr>
        <p:spPr>
          <a:xfrm>
            <a:off x="6171140" y="4741274"/>
            <a:ext cx="511465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381D69-097E-ED4B-B0A6-AA96D57513B1}"/>
              </a:ext>
            </a:extLst>
          </p:cNvPr>
          <p:cNvSpPr txBox="1"/>
          <p:nvPr/>
        </p:nvSpPr>
        <p:spPr>
          <a:xfrm>
            <a:off x="6162911" y="481858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A6803-0CD4-5741-86E0-61497B71E535}"/>
              </a:ext>
            </a:extLst>
          </p:cNvPr>
          <p:cNvSpPr txBox="1"/>
          <p:nvPr/>
        </p:nvSpPr>
        <p:spPr>
          <a:xfrm>
            <a:off x="6986216" y="4965622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svg</a:t>
            </a:r>
            <a:r>
              <a:rPr lang="en-US" dirty="0"/>
              <a:t> json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92BA2-2DE7-CE45-9BFA-3E7435813930}"/>
              </a:ext>
            </a:extLst>
          </p:cNvPr>
          <p:cNvSpPr txBox="1"/>
          <p:nvPr/>
        </p:nvSpPr>
        <p:spPr>
          <a:xfrm>
            <a:off x="713622" y="1182336"/>
            <a:ext cx="1555853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Database</a:t>
            </a:r>
          </a:p>
          <a:p>
            <a:pPr algn="ctr"/>
            <a:r>
              <a:rPr lang="en-US" sz="2600" dirty="0"/>
              <a:t>(SQL)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87317-B978-5445-BB30-75C62D5AA8C0}"/>
              </a:ext>
            </a:extLst>
          </p:cNvPr>
          <p:cNvSpPr txBox="1"/>
          <p:nvPr/>
        </p:nvSpPr>
        <p:spPr>
          <a:xfrm>
            <a:off x="2660778" y="4162829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B8E6CE-5529-F448-94F4-3A2601C46FA4}"/>
              </a:ext>
            </a:extLst>
          </p:cNvPr>
          <p:cNvSpPr/>
          <p:nvPr/>
        </p:nvSpPr>
        <p:spPr>
          <a:xfrm>
            <a:off x="2672186" y="4093030"/>
            <a:ext cx="809730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4DE15D-6470-DE44-A24F-E24BB311D3A3}"/>
              </a:ext>
            </a:extLst>
          </p:cNvPr>
          <p:cNvCxnSpPr>
            <a:cxnSpLocks/>
          </p:cNvCxnSpPr>
          <p:nvPr/>
        </p:nvCxnSpPr>
        <p:spPr>
          <a:xfrm flipH="1" flipV="1">
            <a:off x="1953808" y="2202765"/>
            <a:ext cx="315667" cy="630302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8707C-5E8B-C348-9491-897FC1373E58}"/>
              </a:ext>
            </a:extLst>
          </p:cNvPr>
          <p:cNvCxnSpPr>
            <a:cxnSpLocks/>
          </p:cNvCxnSpPr>
          <p:nvPr/>
        </p:nvCxnSpPr>
        <p:spPr>
          <a:xfrm>
            <a:off x="1717589" y="2342879"/>
            <a:ext cx="291609" cy="618065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990787-9779-FE4A-BEF6-E00F79C8EEA2}"/>
              </a:ext>
            </a:extLst>
          </p:cNvPr>
          <p:cNvSpPr txBox="1"/>
          <p:nvPr/>
        </p:nvSpPr>
        <p:spPr>
          <a:xfrm>
            <a:off x="467575" y="2529150"/>
            <a:ext cx="1548464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connection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60579A2-7BE7-E04B-8200-7043D015B9AA}"/>
              </a:ext>
            </a:extLst>
          </p:cNvPr>
          <p:cNvSpPr/>
          <p:nvPr/>
        </p:nvSpPr>
        <p:spPr>
          <a:xfrm>
            <a:off x="27527" y="4343774"/>
            <a:ext cx="2546313" cy="2514226"/>
          </a:xfrm>
          <a:custGeom>
            <a:avLst/>
            <a:gdLst>
              <a:gd name="connsiteX0" fmla="*/ 0 w 2891481"/>
              <a:gd name="connsiteY0" fmla="*/ 0 h 1828800"/>
              <a:gd name="connsiteX1" fmla="*/ 98854 w 2891481"/>
              <a:gd name="connsiteY1" fmla="*/ 12357 h 1828800"/>
              <a:gd name="connsiteX2" fmla="*/ 1754660 w 2891481"/>
              <a:gd name="connsiteY2" fmla="*/ 407773 h 1828800"/>
              <a:gd name="connsiteX3" fmla="*/ 2891481 w 289148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481" h="1828800">
                <a:moveTo>
                  <a:pt x="0" y="0"/>
                </a:moveTo>
                <a:lnTo>
                  <a:pt x="98854" y="12357"/>
                </a:lnTo>
                <a:cubicBezTo>
                  <a:pt x="391297" y="80319"/>
                  <a:pt x="1289222" y="105032"/>
                  <a:pt x="1754660" y="407773"/>
                </a:cubicBezTo>
                <a:cubicBezTo>
                  <a:pt x="2220098" y="710514"/>
                  <a:pt x="2555789" y="1269657"/>
                  <a:pt x="2891481" y="1828800"/>
                </a:cubicBezTo>
              </a:path>
            </a:pathLst>
          </a:custGeom>
          <a:noFill/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1DAB7F-F11A-1A44-9136-1C438EDA0079}"/>
              </a:ext>
            </a:extLst>
          </p:cNvPr>
          <p:cNvCxnSpPr>
            <a:cxnSpLocks/>
          </p:cNvCxnSpPr>
          <p:nvPr/>
        </p:nvCxnSpPr>
        <p:spPr>
          <a:xfrm flipV="1">
            <a:off x="1626951" y="4180213"/>
            <a:ext cx="456976" cy="466656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6BCDA7-32AD-AC43-B541-EB160807E04B}"/>
              </a:ext>
            </a:extLst>
          </p:cNvPr>
          <p:cNvSpPr txBox="1"/>
          <p:nvPr/>
        </p:nvSpPr>
        <p:spPr>
          <a:xfrm>
            <a:off x="919003" y="4812679"/>
            <a:ext cx="2481051" cy="923330"/>
          </a:xfrm>
          <a:prstGeom prst="rect">
            <a:avLst/>
          </a:prstGeom>
          <a:solidFill>
            <a:srgbClr val="FEF6F0">
              <a:alpha val="57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crawler</a:t>
            </a:r>
          </a:p>
          <a:p>
            <a:pPr algn="ctr"/>
            <a:r>
              <a:rPr lang="en-US" dirty="0"/>
              <a:t>(ex Yahoo Finance Data by </a:t>
            </a:r>
            <a:r>
              <a:rPr lang="en-US" dirty="0" err="1"/>
              <a:t>yf</a:t>
            </a:r>
            <a:r>
              <a:rPr lang="en-US" dirty="0"/>
              <a:t> python package)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52C91A-294F-B543-B993-AEA903C69802}"/>
              </a:ext>
            </a:extLst>
          </p:cNvPr>
          <p:cNvSpPr txBox="1"/>
          <p:nvPr/>
        </p:nvSpPr>
        <p:spPr>
          <a:xfrm>
            <a:off x="71098" y="5804561"/>
            <a:ext cx="1555853" cy="49244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Web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D904D4-7436-0F47-ABD6-E2A65C4BA192}"/>
              </a:ext>
            </a:extLst>
          </p:cNvPr>
          <p:cNvSpPr/>
          <p:nvPr/>
        </p:nvSpPr>
        <p:spPr>
          <a:xfrm>
            <a:off x="4650068" y="-177540"/>
            <a:ext cx="4782467" cy="7523972"/>
          </a:xfrm>
          <a:prstGeom prst="rect">
            <a:avLst/>
          </a:prstGeom>
          <a:solidFill>
            <a:schemeClr val="tx2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3A2E93-8050-244A-AECB-FF070C6A8162}"/>
              </a:ext>
            </a:extLst>
          </p:cNvPr>
          <p:cNvSpPr/>
          <p:nvPr/>
        </p:nvSpPr>
        <p:spPr>
          <a:xfrm>
            <a:off x="4857410" y="659116"/>
            <a:ext cx="18251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31992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BEEC-1B1A-DE44-BE9F-395478C2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54562" y="6297004"/>
            <a:ext cx="2057400" cy="365125"/>
          </a:xfrm>
        </p:spPr>
        <p:txBody>
          <a:bodyPr/>
          <a:lstStyle/>
          <a:p>
            <a:fld id="{C7C21184-01BA-4C8A-9E39-AEDE8B6BC7B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9A3EA-A3FF-5B47-8EFD-F0E02BB7A135}"/>
              </a:ext>
            </a:extLst>
          </p:cNvPr>
          <p:cNvSpPr txBox="1"/>
          <p:nvPr/>
        </p:nvSpPr>
        <p:spPr>
          <a:xfrm>
            <a:off x="2269475" y="3051672"/>
            <a:ext cx="1555853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Server</a:t>
            </a:r>
          </a:p>
          <a:p>
            <a:pPr algn="ctr"/>
            <a:r>
              <a:rPr lang="en-US" sz="2600" dirty="0"/>
              <a:t>(Django)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80A80-66E9-3842-A064-B632BB3B3FDC}"/>
              </a:ext>
            </a:extLst>
          </p:cNvPr>
          <p:cNvSpPr txBox="1"/>
          <p:nvPr/>
        </p:nvSpPr>
        <p:spPr>
          <a:xfrm>
            <a:off x="5692277" y="3051673"/>
            <a:ext cx="1531345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Client</a:t>
            </a:r>
          </a:p>
          <a:p>
            <a:pPr algn="ctr"/>
            <a:r>
              <a:rPr lang="en-US" sz="2600" dirty="0"/>
              <a:t>(Browser)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DE07BF-188D-8844-95CC-8A9E3917B308}"/>
              </a:ext>
            </a:extLst>
          </p:cNvPr>
          <p:cNvCxnSpPr/>
          <p:nvPr/>
        </p:nvCxnSpPr>
        <p:spPr>
          <a:xfrm flipH="1">
            <a:off x="3997783" y="3175240"/>
            <a:ext cx="1410159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300671-4EB3-E745-8359-FB0D415F83D6}"/>
              </a:ext>
            </a:extLst>
          </p:cNvPr>
          <p:cNvSpPr txBox="1"/>
          <p:nvPr/>
        </p:nvSpPr>
        <p:spPr>
          <a:xfrm>
            <a:off x="3035147" y="2252151"/>
            <a:ext cx="3447312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 request</a:t>
            </a:r>
          </a:p>
          <a:p>
            <a:pPr algn="ctr"/>
            <a:r>
              <a:rPr lang="en-US" dirty="0"/>
              <a:t>(ex GET </a:t>
            </a:r>
            <a:r>
              <a:rPr lang="en-US" dirty="0" err="1"/>
              <a:t>stocksim.net</a:t>
            </a:r>
            <a:r>
              <a:rPr lang="en-US" dirty="0"/>
              <a:t>/agora/)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50736-CA5B-B347-973E-9956B65A6630}"/>
              </a:ext>
            </a:extLst>
          </p:cNvPr>
          <p:cNvSpPr txBox="1"/>
          <p:nvPr/>
        </p:nvSpPr>
        <p:spPr>
          <a:xfrm>
            <a:off x="3610806" y="3961420"/>
            <a:ext cx="2274648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69ABCA-F51B-784B-BB88-35F55CCE9205}"/>
              </a:ext>
            </a:extLst>
          </p:cNvPr>
          <p:cNvCxnSpPr>
            <a:cxnSpLocks/>
          </p:cNvCxnSpPr>
          <p:nvPr/>
        </p:nvCxnSpPr>
        <p:spPr>
          <a:xfrm>
            <a:off x="4058487" y="3772483"/>
            <a:ext cx="1400631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488D8A8-CC8F-CA43-AE9B-73B3614C8FCB}"/>
              </a:ext>
            </a:extLst>
          </p:cNvPr>
          <p:cNvSpPr/>
          <p:nvPr/>
        </p:nvSpPr>
        <p:spPr>
          <a:xfrm>
            <a:off x="5916729" y="4105387"/>
            <a:ext cx="511465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82A49-9C67-104B-A178-71E3CA6C6373}"/>
              </a:ext>
            </a:extLst>
          </p:cNvPr>
          <p:cNvSpPr txBox="1"/>
          <p:nvPr/>
        </p:nvSpPr>
        <p:spPr>
          <a:xfrm>
            <a:off x="5990360" y="41802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0B208B-EBCE-2041-8BB6-39B936F251B7}"/>
              </a:ext>
            </a:extLst>
          </p:cNvPr>
          <p:cNvSpPr/>
          <p:nvPr/>
        </p:nvSpPr>
        <p:spPr>
          <a:xfrm>
            <a:off x="6707319" y="4272669"/>
            <a:ext cx="809730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8A3E3-7E82-2548-8A43-2BC545182CE5}"/>
              </a:ext>
            </a:extLst>
          </p:cNvPr>
          <p:cNvSpPr txBox="1"/>
          <p:nvPr/>
        </p:nvSpPr>
        <p:spPr>
          <a:xfrm>
            <a:off x="6756236" y="43525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1D0297-BB36-B84D-9C5B-0F7C55C307D6}"/>
              </a:ext>
            </a:extLst>
          </p:cNvPr>
          <p:cNvSpPr/>
          <p:nvPr/>
        </p:nvSpPr>
        <p:spPr>
          <a:xfrm>
            <a:off x="6171140" y="4741274"/>
            <a:ext cx="511465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381D69-097E-ED4B-B0A6-AA96D57513B1}"/>
              </a:ext>
            </a:extLst>
          </p:cNvPr>
          <p:cNvSpPr txBox="1"/>
          <p:nvPr/>
        </p:nvSpPr>
        <p:spPr>
          <a:xfrm>
            <a:off x="6162911" y="481858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A6803-0CD4-5741-86E0-61497B71E535}"/>
              </a:ext>
            </a:extLst>
          </p:cNvPr>
          <p:cNvSpPr txBox="1"/>
          <p:nvPr/>
        </p:nvSpPr>
        <p:spPr>
          <a:xfrm>
            <a:off x="6986216" y="4965622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svg</a:t>
            </a:r>
            <a:r>
              <a:rPr lang="en-US" dirty="0"/>
              <a:t> json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92BA2-2DE7-CE45-9BFA-3E7435813930}"/>
              </a:ext>
            </a:extLst>
          </p:cNvPr>
          <p:cNvSpPr txBox="1"/>
          <p:nvPr/>
        </p:nvSpPr>
        <p:spPr>
          <a:xfrm>
            <a:off x="713622" y="1182336"/>
            <a:ext cx="1555853" cy="8925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Database</a:t>
            </a:r>
          </a:p>
          <a:p>
            <a:pPr algn="ctr"/>
            <a:r>
              <a:rPr lang="en-US" sz="2600" dirty="0"/>
              <a:t>(SQL)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87317-B978-5445-BB30-75C62D5AA8C0}"/>
              </a:ext>
            </a:extLst>
          </p:cNvPr>
          <p:cNvSpPr txBox="1"/>
          <p:nvPr/>
        </p:nvSpPr>
        <p:spPr>
          <a:xfrm>
            <a:off x="2660778" y="4162829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B8E6CE-5529-F448-94F4-3A2601C46FA4}"/>
              </a:ext>
            </a:extLst>
          </p:cNvPr>
          <p:cNvSpPr/>
          <p:nvPr/>
        </p:nvSpPr>
        <p:spPr>
          <a:xfrm>
            <a:off x="2672186" y="4093030"/>
            <a:ext cx="809730" cy="51898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4DE15D-6470-DE44-A24F-E24BB311D3A3}"/>
              </a:ext>
            </a:extLst>
          </p:cNvPr>
          <p:cNvCxnSpPr>
            <a:cxnSpLocks/>
          </p:cNvCxnSpPr>
          <p:nvPr/>
        </p:nvCxnSpPr>
        <p:spPr>
          <a:xfrm flipH="1" flipV="1">
            <a:off x="1953808" y="2202765"/>
            <a:ext cx="315667" cy="630302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8707C-5E8B-C348-9491-897FC1373E58}"/>
              </a:ext>
            </a:extLst>
          </p:cNvPr>
          <p:cNvCxnSpPr>
            <a:cxnSpLocks/>
          </p:cNvCxnSpPr>
          <p:nvPr/>
        </p:nvCxnSpPr>
        <p:spPr>
          <a:xfrm>
            <a:off x="1717589" y="2342879"/>
            <a:ext cx="291609" cy="618065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990787-9779-FE4A-BEF6-E00F79C8EEA2}"/>
              </a:ext>
            </a:extLst>
          </p:cNvPr>
          <p:cNvSpPr txBox="1"/>
          <p:nvPr/>
        </p:nvSpPr>
        <p:spPr>
          <a:xfrm>
            <a:off x="467575" y="2529150"/>
            <a:ext cx="1548464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connection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60579A2-7BE7-E04B-8200-7043D015B9AA}"/>
              </a:ext>
            </a:extLst>
          </p:cNvPr>
          <p:cNvSpPr/>
          <p:nvPr/>
        </p:nvSpPr>
        <p:spPr>
          <a:xfrm>
            <a:off x="27527" y="4343774"/>
            <a:ext cx="2546313" cy="2514226"/>
          </a:xfrm>
          <a:custGeom>
            <a:avLst/>
            <a:gdLst>
              <a:gd name="connsiteX0" fmla="*/ 0 w 2891481"/>
              <a:gd name="connsiteY0" fmla="*/ 0 h 1828800"/>
              <a:gd name="connsiteX1" fmla="*/ 98854 w 2891481"/>
              <a:gd name="connsiteY1" fmla="*/ 12357 h 1828800"/>
              <a:gd name="connsiteX2" fmla="*/ 1754660 w 2891481"/>
              <a:gd name="connsiteY2" fmla="*/ 407773 h 1828800"/>
              <a:gd name="connsiteX3" fmla="*/ 2891481 w 289148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481" h="1828800">
                <a:moveTo>
                  <a:pt x="0" y="0"/>
                </a:moveTo>
                <a:lnTo>
                  <a:pt x="98854" y="12357"/>
                </a:lnTo>
                <a:cubicBezTo>
                  <a:pt x="391297" y="80319"/>
                  <a:pt x="1289222" y="105032"/>
                  <a:pt x="1754660" y="407773"/>
                </a:cubicBezTo>
                <a:cubicBezTo>
                  <a:pt x="2220098" y="710514"/>
                  <a:pt x="2555789" y="1269657"/>
                  <a:pt x="2891481" y="1828800"/>
                </a:cubicBezTo>
              </a:path>
            </a:pathLst>
          </a:custGeom>
          <a:noFill/>
          <a:ln w="476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1DAB7F-F11A-1A44-9136-1C438EDA0079}"/>
              </a:ext>
            </a:extLst>
          </p:cNvPr>
          <p:cNvCxnSpPr>
            <a:cxnSpLocks/>
          </p:cNvCxnSpPr>
          <p:nvPr/>
        </p:nvCxnSpPr>
        <p:spPr>
          <a:xfrm flipV="1">
            <a:off x="1626951" y="4180213"/>
            <a:ext cx="456976" cy="466656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6BCDA7-32AD-AC43-B541-EB160807E04B}"/>
              </a:ext>
            </a:extLst>
          </p:cNvPr>
          <p:cNvSpPr txBox="1"/>
          <p:nvPr/>
        </p:nvSpPr>
        <p:spPr>
          <a:xfrm>
            <a:off x="919003" y="4812679"/>
            <a:ext cx="2481051" cy="923330"/>
          </a:xfrm>
          <a:prstGeom prst="rect">
            <a:avLst/>
          </a:prstGeom>
          <a:solidFill>
            <a:srgbClr val="FEF6F0">
              <a:alpha val="57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crawler</a:t>
            </a:r>
          </a:p>
          <a:p>
            <a:pPr algn="ctr"/>
            <a:r>
              <a:rPr lang="en-US" dirty="0"/>
              <a:t>(ex Yahoo Finance Data by </a:t>
            </a:r>
            <a:r>
              <a:rPr lang="en-US" dirty="0" err="1"/>
              <a:t>yf</a:t>
            </a:r>
            <a:r>
              <a:rPr lang="en-US" dirty="0"/>
              <a:t> python package)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52C91A-294F-B543-B993-AEA903C69802}"/>
              </a:ext>
            </a:extLst>
          </p:cNvPr>
          <p:cNvSpPr txBox="1"/>
          <p:nvPr/>
        </p:nvSpPr>
        <p:spPr>
          <a:xfrm>
            <a:off x="71098" y="5804561"/>
            <a:ext cx="1555853" cy="49244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Web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3A2E93-8050-244A-AECB-FF070C6A8162}"/>
              </a:ext>
            </a:extLst>
          </p:cNvPr>
          <p:cNvSpPr/>
          <p:nvPr/>
        </p:nvSpPr>
        <p:spPr>
          <a:xfrm>
            <a:off x="4758802" y="463464"/>
            <a:ext cx="1825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Front-end</a:t>
            </a:r>
          </a:p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51E46F-3B18-1848-AAA1-40AFBDDE8E58}"/>
              </a:ext>
            </a:extLst>
          </p:cNvPr>
          <p:cNvSpPr/>
          <p:nvPr/>
        </p:nvSpPr>
        <p:spPr>
          <a:xfrm>
            <a:off x="2877667" y="463464"/>
            <a:ext cx="18251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Back-end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FAD1C8-2279-D842-8924-468EE89E0B37}"/>
              </a:ext>
            </a:extLst>
          </p:cNvPr>
          <p:cNvCxnSpPr>
            <a:cxnSpLocks/>
          </p:cNvCxnSpPr>
          <p:nvPr/>
        </p:nvCxnSpPr>
        <p:spPr>
          <a:xfrm flipV="1">
            <a:off x="4702861" y="447133"/>
            <a:ext cx="1" cy="630302"/>
          </a:xfrm>
          <a:prstGeom prst="straightConnector1">
            <a:avLst/>
          </a:prstGeom>
          <a:ln w="38100">
            <a:solidFill>
              <a:schemeClr val="accent1">
                <a:lumMod val="75000"/>
                <a:alpha val="71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1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BEEC-1B1A-DE44-BE9F-395478C2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54562" y="6297004"/>
            <a:ext cx="2057400" cy="365125"/>
          </a:xfrm>
        </p:spPr>
        <p:txBody>
          <a:bodyPr/>
          <a:lstStyle/>
          <a:p>
            <a:fld id="{C7C21184-01BA-4C8A-9E39-AEDE8B6BC7B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92BA2-2DE7-CE45-9BFA-3E7435813930}"/>
              </a:ext>
            </a:extLst>
          </p:cNvPr>
          <p:cNvSpPr txBox="1"/>
          <p:nvPr/>
        </p:nvSpPr>
        <p:spPr>
          <a:xfrm>
            <a:off x="564006" y="1149389"/>
            <a:ext cx="806259" cy="4924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Git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59B47A-9DE8-7549-9A1D-EFC6681A7EE3}"/>
              </a:ext>
            </a:extLst>
          </p:cNvPr>
          <p:cNvSpPr/>
          <p:nvPr/>
        </p:nvSpPr>
        <p:spPr>
          <a:xfrm>
            <a:off x="2647484" y="1324129"/>
            <a:ext cx="1559351" cy="658028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F9787D-97BC-5741-96B5-0B6EABFE2FE9}"/>
              </a:ext>
            </a:extLst>
          </p:cNvPr>
          <p:cNvSpPr txBox="1"/>
          <p:nvPr/>
        </p:nvSpPr>
        <p:spPr>
          <a:xfrm>
            <a:off x="2923912" y="1335826"/>
            <a:ext cx="10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abc.html</a:t>
            </a:r>
            <a:endParaRPr lang="en-US" dirty="0"/>
          </a:p>
          <a:p>
            <a:pPr algn="ctr"/>
            <a:r>
              <a:rPr lang="en-US" dirty="0"/>
              <a:t>v1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2B939A-4192-324A-AC87-6017EE44F171}"/>
              </a:ext>
            </a:extLst>
          </p:cNvPr>
          <p:cNvSpPr/>
          <p:nvPr/>
        </p:nvSpPr>
        <p:spPr>
          <a:xfrm>
            <a:off x="4883430" y="1335826"/>
            <a:ext cx="1559351" cy="658028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EE27A-85A2-7643-88D4-E25A091EFAA6}"/>
              </a:ext>
            </a:extLst>
          </p:cNvPr>
          <p:cNvSpPr txBox="1"/>
          <p:nvPr/>
        </p:nvSpPr>
        <p:spPr>
          <a:xfrm>
            <a:off x="5159858" y="1347523"/>
            <a:ext cx="10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abc.html</a:t>
            </a:r>
            <a:endParaRPr lang="en-US" dirty="0"/>
          </a:p>
          <a:p>
            <a:pPr algn="ctr"/>
            <a:r>
              <a:rPr lang="en-US" dirty="0"/>
              <a:t>v2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1DF008-794D-E04B-B448-5F0C8B8D5398}"/>
              </a:ext>
            </a:extLst>
          </p:cNvPr>
          <p:cNvSpPr/>
          <p:nvPr/>
        </p:nvSpPr>
        <p:spPr>
          <a:xfrm>
            <a:off x="7050803" y="1349479"/>
            <a:ext cx="1559351" cy="658028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888C98-C3EF-874A-86D1-46285F7D9B79}"/>
              </a:ext>
            </a:extLst>
          </p:cNvPr>
          <p:cNvSpPr txBox="1"/>
          <p:nvPr/>
        </p:nvSpPr>
        <p:spPr>
          <a:xfrm>
            <a:off x="7327231" y="1361176"/>
            <a:ext cx="10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abc.html</a:t>
            </a:r>
            <a:endParaRPr lang="en-US" dirty="0"/>
          </a:p>
          <a:p>
            <a:pPr algn="ctr"/>
            <a:r>
              <a:rPr lang="en-US" dirty="0"/>
              <a:t>v3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19972A-7C00-9240-96F7-0BB9C505963B}"/>
              </a:ext>
            </a:extLst>
          </p:cNvPr>
          <p:cNvCxnSpPr>
            <a:cxnSpLocks/>
          </p:cNvCxnSpPr>
          <p:nvPr/>
        </p:nvCxnSpPr>
        <p:spPr>
          <a:xfrm>
            <a:off x="4360056" y="1647121"/>
            <a:ext cx="423888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7644A1-AE4F-9944-860C-3755D507586E}"/>
              </a:ext>
            </a:extLst>
          </p:cNvPr>
          <p:cNvCxnSpPr>
            <a:cxnSpLocks/>
          </p:cNvCxnSpPr>
          <p:nvPr/>
        </p:nvCxnSpPr>
        <p:spPr>
          <a:xfrm>
            <a:off x="6534848" y="1679626"/>
            <a:ext cx="423888" cy="0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C622A2-24A2-014B-B632-23F2163338FD}"/>
              </a:ext>
            </a:extLst>
          </p:cNvPr>
          <p:cNvCxnSpPr>
            <a:cxnSpLocks/>
          </p:cNvCxnSpPr>
          <p:nvPr/>
        </p:nvCxnSpPr>
        <p:spPr>
          <a:xfrm flipV="1">
            <a:off x="4057145" y="1748416"/>
            <a:ext cx="500429" cy="89593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9C8522-522D-3745-8F92-7F72940F8362}"/>
              </a:ext>
            </a:extLst>
          </p:cNvPr>
          <p:cNvSpPr/>
          <p:nvPr/>
        </p:nvSpPr>
        <p:spPr>
          <a:xfrm>
            <a:off x="2717035" y="2644346"/>
            <a:ext cx="166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(save v2-v1)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CB636B-7B2D-8A47-B82B-C48CD213C2E9}"/>
              </a:ext>
            </a:extLst>
          </p:cNvPr>
          <p:cNvSpPr/>
          <p:nvPr/>
        </p:nvSpPr>
        <p:spPr>
          <a:xfrm>
            <a:off x="5404367" y="2935831"/>
            <a:ext cx="2260961" cy="1366711"/>
          </a:xfrm>
          <a:prstGeom prst="ellipse">
            <a:avLst/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BAA923-4FD9-A343-8256-A251C57C4136}"/>
              </a:ext>
            </a:extLst>
          </p:cNvPr>
          <p:cNvSpPr/>
          <p:nvPr/>
        </p:nvSpPr>
        <p:spPr>
          <a:xfrm>
            <a:off x="1790678" y="550068"/>
            <a:ext cx="2266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Local Repository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(PC)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C4630E-9B38-AA47-BAE3-E6C2AA863BEA}"/>
              </a:ext>
            </a:extLst>
          </p:cNvPr>
          <p:cNvSpPr/>
          <p:nvPr/>
        </p:nvSpPr>
        <p:spPr>
          <a:xfrm>
            <a:off x="5437482" y="3312570"/>
            <a:ext cx="2266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Remote Repository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FA226-DFCE-D540-BCC8-4E3C1B20999B}"/>
              </a:ext>
            </a:extLst>
          </p:cNvPr>
          <p:cNvCxnSpPr>
            <a:cxnSpLocks/>
          </p:cNvCxnSpPr>
          <p:nvPr/>
        </p:nvCxnSpPr>
        <p:spPr>
          <a:xfrm flipH="1" flipV="1">
            <a:off x="5631658" y="2144439"/>
            <a:ext cx="209988" cy="777739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0F299A3-EC3C-404C-A8F0-B229C9BD4BB6}"/>
              </a:ext>
            </a:extLst>
          </p:cNvPr>
          <p:cNvSpPr/>
          <p:nvPr/>
        </p:nvSpPr>
        <p:spPr>
          <a:xfrm>
            <a:off x="5524239" y="2268188"/>
            <a:ext cx="1660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Push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AF6D4E-54E7-3D47-833F-2BAD5F629862}"/>
              </a:ext>
            </a:extLst>
          </p:cNvPr>
          <p:cNvCxnSpPr>
            <a:cxnSpLocks/>
          </p:cNvCxnSpPr>
          <p:nvPr/>
        </p:nvCxnSpPr>
        <p:spPr>
          <a:xfrm>
            <a:off x="5897684" y="2087877"/>
            <a:ext cx="181840" cy="748662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D3A0C9E-55EB-074F-A39C-5D8D44614BBB}"/>
              </a:ext>
            </a:extLst>
          </p:cNvPr>
          <p:cNvSpPr/>
          <p:nvPr/>
        </p:nvSpPr>
        <p:spPr>
          <a:xfrm>
            <a:off x="5172024" y="245968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Pull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CD3EB9-6699-DE45-B981-7B1ABCCB327D}"/>
              </a:ext>
            </a:extLst>
          </p:cNvPr>
          <p:cNvSpPr/>
          <p:nvPr/>
        </p:nvSpPr>
        <p:spPr>
          <a:xfrm>
            <a:off x="2622469" y="4302543"/>
            <a:ext cx="2260961" cy="1366711"/>
          </a:xfrm>
          <a:prstGeom prst="ellipse">
            <a:avLst/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7C142C-0B0E-224D-83E8-53F719111FEF}"/>
              </a:ext>
            </a:extLst>
          </p:cNvPr>
          <p:cNvSpPr/>
          <p:nvPr/>
        </p:nvSpPr>
        <p:spPr>
          <a:xfrm>
            <a:off x="2655584" y="4679282"/>
            <a:ext cx="2266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Original Remote Repository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E7E7B6-1A30-0343-B0D7-5C05B0C55F65}"/>
              </a:ext>
            </a:extLst>
          </p:cNvPr>
          <p:cNvCxnSpPr>
            <a:cxnSpLocks/>
          </p:cNvCxnSpPr>
          <p:nvPr/>
        </p:nvCxnSpPr>
        <p:spPr>
          <a:xfrm flipV="1">
            <a:off x="4662568" y="3955811"/>
            <a:ext cx="653363" cy="376055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9FD2CF3-1BCD-9E4C-A794-C28C062F1605}"/>
              </a:ext>
            </a:extLst>
          </p:cNvPr>
          <p:cNvSpPr/>
          <p:nvPr/>
        </p:nvSpPr>
        <p:spPr>
          <a:xfrm>
            <a:off x="4008155" y="3615493"/>
            <a:ext cx="2303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Fetch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(make a copy)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C7EE82-418F-724B-A0F9-0DED7854D069}"/>
              </a:ext>
            </a:extLst>
          </p:cNvPr>
          <p:cNvCxnSpPr>
            <a:cxnSpLocks/>
          </p:cNvCxnSpPr>
          <p:nvPr/>
        </p:nvCxnSpPr>
        <p:spPr>
          <a:xfrm flipH="1">
            <a:off x="4955166" y="4316195"/>
            <a:ext cx="667261" cy="363086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E99784B-00A6-754D-AED2-74B62AA88BF8}"/>
              </a:ext>
            </a:extLst>
          </p:cNvPr>
          <p:cNvSpPr/>
          <p:nvPr/>
        </p:nvSpPr>
        <p:spPr>
          <a:xfrm>
            <a:off x="5293907" y="4612872"/>
            <a:ext cx="2762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Pull request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(ask to apply my changes)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1D4673-D054-7C4F-BDF0-5BBA0C26DD40}"/>
              </a:ext>
            </a:extLst>
          </p:cNvPr>
          <p:cNvSpPr/>
          <p:nvPr/>
        </p:nvSpPr>
        <p:spPr>
          <a:xfrm>
            <a:off x="183656" y="500966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git pull origin dev-local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add *.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git commit -m ‘Add </a:t>
            </a:r>
            <a:r>
              <a:rPr lang="en-US" dirty="0" err="1"/>
              <a:t>ex.html</a:t>
            </a:r>
            <a:r>
              <a:rPr lang="en-US" dirty="0"/>
              <a:t>’</a:t>
            </a:r>
          </a:p>
          <a:p>
            <a:r>
              <a:rPr lang="en-US" dirty="0"/>
              <a:t>git push origin dev-local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F2CD40-174E-FF43-9238-617F29E9406F}"/>
              </a:ext>
            </a:extLst>
          </p:cNvPr>
          <p:cNvSpPr/>
          <p:nvPr/>
        </p:nvSpPr>
        <p:spPr>
          <a:xfrm>
            <a:off x="260233" y="3514881"/>
            <a:ext cx="262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Sourcetree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– git GUI app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3CAA91-D73C-074D-BF74-F55D5D3BB987}"/>
              </a:ext>
            </a:extLst>
          </p:cNvPr>
          <p:cNvCxnSpPr>
            <a:cxnSpLocks/>
          </p:cNvCxnSpPr>
          <p:nvPr/>
        </p:nvCxnSpPr>
        <p:spPr>
          <a:xfrm flipV="1">
            <a:off x="4165736" y="980488"/>
            <a:ext cx="371264" cy="275486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8092D4B-E3C6-3A46-8795-58A641C47B15}"/>
              </a:ext>
            </a:extLst>
          </p:cNvPr>
          <p:cNvSpPr/>
          <p:nvPr/>
        </p:nvSpPr>
        <p:spPr>
          <a:xfrm>
            <a:off x="4607001" y="403464"/>
            <a:ext cx="1559351" cy="658028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854A89-B2F7-3143-9A9E-DA5D6B1946D9}"/>
              </a:ext>
            </a:extLst>
          </p:cNvPr>
          <p:cNvSpPr txBox="1"/>
          <p:nvPr/>
        </p:nvSpPr>
        <p:spPr>
          <a:xfrm>
            <a:off x="4729028" y="415161"/>
            <a:ext cx="131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abc.html</a:t>
            </a:r>
            <a:endParaRPr lang="en-US" dirty="0"/>
          </a:p>
          <a:p>
            <a:pPr algn="ctr"/>
            <a:r>
              <a:rPr lang="en-US" dirty="0"/>
              <a:t>New branch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227B18-7C68-C240-98B4-0D9785D1E796}"/>
              </a:ext>
            </a:extLst>
          </p:cNvPr>
          <p:cNvCxnSpPr>
            <a:cxnSpLocks/>
          </p:cNvCxnSpPr>
          <p:nvPr/>
        </p:nvCxnSpPr>
        <p:spPr>
          <a:xfrm>
            <a:off x="6236353" y="926922"/>
            <a:ext cx="510439" cy="303465"/>
          </a:xfrm>
          <a:prstGeom prst="straightConnector1">
            <a:avLst/>
          </a:prstGeom>
          <a:ln w="476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202C579-3DBE-5C48-833E-69C436A80085}"/>
              </a:ext>
            </a:extLst>
          </p:cNvPr>
          <p:cNvSpPr/>
          <p:nvPr/>
        </p:nvSpPr>
        <p:spPr>
          <a:xfrm>
            <a:off x="6079587" y="654978"/>
            <a:ext cx="1660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Merge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AA8C188-7787-894E-87FA-B7CAF2BDA3E0}"/>
              </a:ext>
            </a:extLst>
          </p:cNvPr>
          <p:cNvSpPr/>
          <p:nvPr/>
        </p:nvSpPr>
        <p:spPr>
          <a:xfrm>
            <a:off x="457164" y="1903956"/>
            <a:ext cx="2140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Collaborative system</a:t>
            </a:r>
          </a:p>
        </p:txBody>
      </p:sp>
    </p:spTree>
    <p:extLst>
      <p:ext uri="{BB962C8B-B14F-4D97-AF65-F5344CB8AC3E}">
        <p14:creationId xmlns:p14="http://schemas.microsoft.com/office/powerpoint/2010/main" val="222422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  <p:bldP spid="50" grpId="0"/>
      <p:bldP spid="53" grpId="0"/>
      <p:bldP spid="54" grpId="0" animBg="1"/>
      <p:bldP spid="55" grpId="0"/>
      <p:bldP spid="58" grpId="0"/>
      <p:bldP spid="61" grpId="0"/>
      <p:bldP spid="62" grpId="0"/>
      <p:bldP spid="63" grpId="0"/>
      <p:bldP spid="66" grpId="0" animBg="1"/>
      <p:bldP spid="67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BEEC-1B1A-DE44-BE9F-395478C2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4265" y="6206780"/>
            <a:ext cx="2057400" cy="365125"/>
          </a:xfrm>
        </p:spPr>
        <p:txBody>
          <a:bodyPr/>
          <a:lstStyle/>
          <a:p>
            <a:fld id="{C7C21184-01BA-4C8A-9E39-AEDE8B6BC7B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92BA2-2DE7-CE45-9BFA-3E7435813930}"/>
              </a:ext>
            </a:extLst>
          </p:cNvPr>
          <p:cNvSpPr txBox="1"/>
          <p:nvPr/>
        </p:nvSpPr>
        <p:spPr>
          <a:xfrm>
            <a:off x="573528" y="1048393"/>
            <a:ext cx="1559351" cy="4924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/>
              <a:t>Conda</a:t>
            </a:r>
            <a:endParaRPr lang="en-US" sz="2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59B47A-9DE8-7549-9A1D-EFC6681A7EE3}"/>
              </a:ext>
            </a:extLst>
          </p:cNvPr>
          <p:cNvSpPr/>
          <p:nvPr/>
        </p:nvSpPr>
        <p:spPr>
          <a:xfrm>
            <a:off x="3933967" y="1419402"/>
            <a:ext cx="2337383" cy="658028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BAA923-4FD9-A343-8256-A251C57C4136}"/>
              </a:ext>
            </a:extLst>
          </p:cNvPr>
          <p:cNvSpPr/>
          <p:nvPr/>
        </p:nvSpPr>
        <p:spPr>
          <a:xfrm>
            <a:off x="3969424" y="1563750"/>
            <a:ext cx="2266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Environments(env)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443144-F9F6-BA46-9F6E-5026CD7F95AD}"/>
              </a:ext>
            </a:extLst>
          </p:cNvPr>
          <p:cNvSpPr/>
          <p:nvPr/>
        </p:nvSpPr>
        <p:spPr>
          <a:xfrm>
            <a:off x="2132879" y="2370607"/>
            <a:ext cx="1587020" cy="51368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4135D2-0D3B-6F4E-9F7F-7EE0A9D2A5E5}"/>
              </a:ext>
            </a:extLst>
          </p:cNvPr>
          <p:cNvSpPr/>
          <p:nvPr/>
        </p:nvSpPr>
        <p:spPr>
          <a:xfrm>
            <a:off x="1945813" y="2420035"/>
            <a:ext cx="2033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stocksim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-env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FFC20A-B6CE-6344-BB1D-C10C8160CB23}"/>
              </a:ext>
            </a:extLst>
          </p:cNvPr>
          <p:cNvCxnSpPr>
            <a:cxnSpLocks/>
          </p:cNvCxnSpPr>
          <p:nvPr/>
        </p:nvCxnSpPr>
        <p:spPr>
          <a:xfrm flipH="1">
            <a:off x="3590883" y="2000765"/>
            <a:ext cx="416008" cy="394556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F280F71-762A-E143-B85F-21118049112B}"/>
              </a:ext>
            </a:extLst>
          </p:cNvPr>
          <p:cNvSpPr/>
          <p:nvPr/>
        </p:nvSpPr>
        <p:spPr>
          <a:xfrm>
            <a:off x="4466861" y="2752467"/>
            <a:ext cx="1587020" cy="51368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303C17-BC47-8A4F-AA97-6F3D7A48A5B0}"/>
              </a:ext>
            </a:extLst>
          </p:cNvPr>
          <p:cNvCxnSpPr>
            <a:cxnSpLocks/>
          </p:cNvCxnSpPr>
          <p:nvPr/>
        </p:nvCxnSpPr>
        <p:spPr>
          <a:xfrm>
            <a:off x="5230601" y="2197841"/>
            <a:ext cx="0" cy="518539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FD673D1-FF35-DC43-A530-8F78977B0A29}"/>
              </a:ext>
            </a:extLst>
          </p:cNvPr>
          <p:cNvSpPr/>
          <p:nvPr/>
        </p:nvSpPr>
        <p:spPr>
          <a:xfrm>
            <a:off x="4249795" y="2796938"/>
            <a:ext cx="2033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myenv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B7B05A-307E-2E4B-B9FE-15C91325B973}"/>
              </a:ext>
            </a:extLst>
          </p:cNvPr>
          <p:cNvCxnSpPr>
            <a:cxnSpLocks/>
          </p:cNvCxnSpPr>
          <p:nvPr/>
        </p:nvCxnSpPr>
        <p:spPr>
          <a:xfrm>
            <a:off x="6115151" y="2075540"/>
            <a:ext cx="426849" cy="459398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65BE51-7AAD-504B-93C9-EC3F9E015B90}"/>
              </a:ext>
            </a:extLst>
          </p:cNvPr>
          <p:cNvCxnSpPr>
            <a:cxnSpLocks/>
          </p:cNvCxnSpPr>
          <p:nvPr/>
        </p:nvCxnSpPr>
        <p:spPr>
          <a:xfrm flipV="1">
            <a:off x="6616147" y="1748416"/>
            <a:ext cx="281126" cy="355038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4DADF3-E879-594F-BB29-AEB0BB56726E}"/>
              </a:ext>
            </a:extLst>
          </p:cNvPr>
          <p:cNvSpPr txBox="1"/>
          <p:nvPr/>
        </p:nvSpPr>
        <p:spPr>
          <a:xfrm>
            <a:off x="1713699" y="3501283"/>
            <a:ext cx="2427268" cy="230832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matplotlib==2.1.0rc1</a:t>
            </a:r>
          </a:p>
          <a:p>
            <a:pPr algn="ctr"/>
            <a:r>
              <a:rPr lang="en-US" dirty="0" err="1"/>
              <a:t>numpy</a:t>
            </a:r>
            <a:r>
              <a:rPr lang="en-US" dirty="0"/>
              <a:t>==1.13.3</a:t>
            </a:r>
          </a:p>
          <a:p>
            <a:pPr algn="ctr"/>
            <a:r>
              <a:rPr lang="en-US" dirty="0"/>
              <a:t>pandas</a:t>
            </a:r>
          </a:p>
          <a:p>
            <a:pPr algn="ctr"/>
            <a:r>
              <a:rPr lang="en-US" dirty="0" err="1"/>
              <a:t>sqlalchemy</a:t>
            </a:r>
            <a:endParaRPr lang="en-US" dirty="0"/>
          </a:p>
          <a:p>
            <a:pPr algn="ctr"/>
            <a:r>
              <a:rPr lang="en-US" dirty="0" err="1"/>
              <a:t>tensorflow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20D5F4-84F6-D344-AA10-63BE13324C7D}"/>
              </a:ext>
            </a:extLst>
          </p:cNvPr>
          <p:cNvCxnSpPr>
            <a:cxnSpLocks/>
          </p:cNvCxnSpPr>
          <p:nvPr/>
        </p:nvCxnSpPr>
        <p:spPr>
          <a:xfrm>
            <a:off x="2950245" y="2982530"/>
            <a:ext cx="0" cy="437809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A95EBE9-33A0-F442-8024-EA32A7EDDF98}"/>
              </a:ext>
            </a:extLst>
          </p:cNvPr>
          <p:cNvSpPr/>
          <p:nvPr/>
        </p:nvSpPr>
        <p:spPr>
          <a:xfrm>
            <a:off x="4577239" y="4655445"/>
            <a:ext cx="4077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info --</a:t>
            </a:r>
            <a:r>
              <a:rPr lang="en-US" dirty="0" err="1"/>
              <a:t>envs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stocksim</a:t>
            </a:r>
            <a:r>
              <a:rPr lang="en-US" dirty="0"/>
              <a:t>-env python=3.9</a:t>
            </a:r>
          </a:p>
          <a:p>
            <a:r>
              <a:rPr lang="en-US" dirty="0"/>
              <a:t>pip install </a:t>
            </a:r>
            <a:r>
              <a:rPr lang="en-US" dirty="0" err="1"/>
              <a:t>sqlite</a:t>
            </a:r>
            <a:r>
              <a:rPr lang="en-US" dirty="0"/>
              <a:t> Django </a:t>
            </a:r>
            <a:r>
              <a:rPr lang="en-US" dirty="0" err="1"/>
              <a:t>yfinance</a:t>
            </a:r>
            <a:r>
              <a:rPr lang="en-US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E9F262-82AD-A146-AA65-8799F001E807}"/>
              </a:ext>
            </a:extLst>
          </p:cNvPr>
          <p:cNvSpPr/>
          <p:nvPr/>
        </p:nvSpPr>
        <p:spPr>
          <a:xfrm>
            <a:off x="527180" y="1660179"/>
            <a:ext cx="4077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package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FF075-3607-E44A-9388-85E4CF4E3008}"/>
              </a:ext>
            </a:extLst>
          </p:cNvPr>
          <p:cNvSpPr/>
          <p:nvPr/>
        </p:nvSpPr>
        <p:spPr>
          <a:xfrm>
            <a:off x="6490153" y="3083633"/>
            <a:ext cx="37576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Open CMD</a:t>
            </a:r>
          </a:p>
          <a:p>
            <a:r>
              <a:rPr lang="en-US" dirty="0"/>
              <a:t>Window + R</a:t>
            </a:r>
          </a:p>
          <a:p>
            <a:r>
              <a:rPr lang="en-US" dirty="0" err="1"/>
              <a:t>cmd</a:t>
            </a:r>
            <a:endParaRPr lang="en-US" dirty="0"/>
          </a:p>
          <a:p>
            <a:r>
              <a:rPr lang="en-US" dirty="0">
                <a:hlinkClick r:id="rId4"/>
              </a:rPr>
              <a:t>Window cmd cheat sheat</a:t>
            </a:r>
            <a:endParaRPr lang="en-US" dirty="0"/>
          </a:p>
          <a:p>
            <a:r>
              <a:rPr lang="en-US" dirty="0" err="1"/>
              <a:t>dir</a:t>
            </a:r>
            <a:r>
              <a:rPr lang="en-US" dirty="0"/>
              <a:t> ~</a:t>
            </a:r>
          </a:p>
          <a:p>
            <a:r>
              <a:rPr lang="en-US" dirty="0" err="1"/>
              <a:t>mkdir</a:t>
            </a:r>
            <a:r>
              <a:rPr lang="en-US" dirty="0"/>
              <a:t> [</a:t>
            </a:r>
            <a:r>
              <a:rPr lang="en-US" dirty="0" err="1"/>
              <a:t>gitrepo</a:t>
            </a:r>
            <a:r>
              <a:rPr lang="en-US" dirty="0"/>
              <a:t> or projects] </a:t>
            </a:r>
          </a:p>
        </p:txBody>
      </p:sp>
    </p:spTree>
    <p:extLst>
      <p:ext uri="{BB962C8B-B14F-4D97-AF65-F5344CB8AC3E}">
        <p14:creationId xmlns:p14="http://schemas.microsoft.com/office/powerpoint/2010/main" val="7742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2" grpId="0"/>
      <p:bldP spid="63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8222186F6147BAFF55FA85519FA1" ma:contentTypeVersion="28" ma:contentTypeDescription="Create a new document." ma:contentTypeScope="" ma:versionID="e44b6cfe5f74be50b17e5ec3f2a9c8b6">
  <xsd:schema xmlns:xsd="http://www.w3.org/2001/XMLSchema" xmlns:xs="http://www.w3.org/2001/XMLSchema" xmlns:p="http://schemas.microsoft.com/office/2006/metadata/properties" xmlns:ns3="d4228e3d-dadd-458b-9d80-7e3b5b302fa7" xmlns:ns4="ff31b58e-fd7a-440c-a376-59bc4a6047b4" targetNamespace="http://schemas.microsoft.com/office/2006/metadata/properties" ma:root="true" ma:fieldsID="3d08aede4786c4d471c74567de82fce3" ns3:_="" ns4:_="">
    <xsd:import namespace="d4228e3d-dadd-458b-9d80-7e3b5b302fa7"/>
    <xsd:import namespace="ff31b58e-fd7a-440c-a376-59bc4a6047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28e3d-dadd-458b-9d80-7e3b5b302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msChannelId" ma:index="19" nillable="true" ma:displayName="Teams Channel Id" ma:internalName="TeamsChannelId">
      <xsd:simpleType>
        <xsd:restriction base="dms:Text"/>
      </xsd:simpleType>
    </xsd:element>
    <xsd:element name="Owner" ma:index="2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2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8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0" nillable="true" ma:displayName="Is Collaboration Space Locked" ma:internalName="Is_Collaboration_Space_Locked">
      <xsd:simpleType>
        <xsd:restriction base="dms:Boolean"/>
      </xsd:simpleType>
    </xsd:element>
    <xsd:element name="IsNotebookLocked" ma:index="31" nillable="true" ma:displayName="Is Notebook Locked" ma:internalName="IsNotebookLocked">
      <xsd:simpleType>
        <xsd:restriction base="dms:Boolean"/>
      </xsd:simpleType>
    </xsd:element>
    <xsd:element name="MediaServiceLocation" ma:index="32" nillable="true" ma:displayName="Location" ma:internalName="MediaServiceLocation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31b58e-fd7a-440c-a376-59bc4a6047b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d4228e3d-dadd-458b-9d80-7e3b5b302fa7" xsi:nil="true"/>
    <Owner xmlns="d4228e3d-dadd-458b-9d80-7e3b5b302fa7">
      <UserInfo>
        <DisplayName/>
        <AccountId xsi:nil="true"/>
        <AccountType/>
      </UserInfo>
    </Owner>
    <AppVersion xmlns="d4228e3d-dadd-458b-9d80-7e3b5b302fa7" xsi:nil="true"/>
    <Invited_Teachers xmlns="d4228e3d-dadd-458b-9d80-7e3b5b302fa7" xsi:nil="true"/>
    <IsNotebookLocked xmlns="d4228e3d-dadd-458b-9d80-7e3b5b302fa7" xsi:nil="true"/>
    <NotebookType xmlns="d4228e3d-dadd-458b-9d80-7e3b5b302fa7" xsi:nil="true"/>
    <FolderType xmlns="d4228e3d-dadd-458b-9d80-7e3b5b302fa7" xsi:nil="true"/>
    <Teachers xmlns="d4228e3d-dadd-458b-9d80-7e3b5b302fa7">
      <UserInfo>
        <DisplayName/>
        <AccountId xsi:nil="true"/>
        <AccountType/>
      </UserInfo>
    </Teachers>
    <Students xmlns="d4228e3d-dadd-458b-9d80-7e3b5b302fa7">
      <UserInfo>
        <DisplayName/>
        <AccountId xsi:nil="true"/>
        <AccountType/>
      </UserInfo>
    </Students>
    <Student_Groups xmlns="d4228e3d-dadd-458b-9d80-7e3b5b302fa7">
      <UserInfo>
        <DisplayName/>
        <AccountId xsi:nil="true"/>
        <AccountType/>
      </UserInfo>
    </Student_Groups>
    <Is_Collaboration_Space_Locked xmlns="d4228e3d-dadd-458b-9d80-7e3b5b302fa7" xsi:nil="true"/>
    <Invited_Students xmlns="d4228e3d-dadd-458b-9d80-7e3b5b302fa7" xsi:nil="true"/>
    <CultureName xmlns="d4228e3d-dadd-458b-9d80-7e3b5b302fa7" xsi:nil="true"/>
    <Self_Registration_Enabled xmlns="d4228e3d-dadd-458b-9d80-7e3b5b302fa7" xsi:nil="true"/>
    <Has_Teacher_Only_SectionGroup xmlns="d4228e3d-dadd-458b-9d80-7e3b5b302fa7" xsi:nil="true"/>
    <DefaultSectionNames xmlns="d4228e3d-dadd-458b-9d80-7e3b5b302fa7" xsi:nil="true"/>
    <Templates xmlns="d4228e3d-dadd-458b-9d80-7e3b5b302fa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34A2FC-886B-4660-B922-CA328B6470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228e3d-dadd-458b-9d80-7e3b5b302fa7"/>
    <ds:schemaRef ds:uri="ff31b58e-fd7a-440c-a376-59bc4a6047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0BDE87-9036-4247-A00E-CED18802EB7F}">
  <ds:schemaRefs>
    <ds:schemaRef ds:uri="d4228e3d-dadd-458b-9d80-7e3b5b302fa7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ff31b58e-fd7a-440c-a376-59bc4a6047b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4C79AB-07A6-453B-A903-F11785A145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14337</TotalTime>
  <Words>357</Words>
  <Application>Microsoft Macintosh PowerPoint</Application>
  <PresentationFormat>On-screen Show (4:3)</PresentationFormat>
  <Paragraphs>145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Times New Roman</vt:lpstr>
      <vt:lpstr>Office Theme</vt:lpstr>
      <vt:lpstr>Web programming basics 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Sr2RuO4 (strontium ruthenate)</dc:title>
  <dc:creator>Han Gyeol Suh</dc:creator>
  <cp:lastModifiedBy>Han Gyeol Suh</cp:lastModifiedBy>
  <cp:revision>7</cp:revision>
  <cp:lastPrinted>2021-05-18T19:17:22Z</cp:lastPrinted>
  <dcterms:created xsi:type="dcterms:W3CDTF">2019-08-07T14:59:18Z</dcterms:created>
  <dcterms:modified xsi:type="dcterms:W3CDTF">2021-09-06T02:05:38Z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0x010100EC8D8222186F6147BAFF55FA85519FA1</vt:lpwstr>
  </property>
</Properties>
</file>