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337" r:id="rId3"/>
    <p:sldId id="257" r:id="rId4"/>
    <p:sldId id="258" r:id="rId5"/>
    <p:sldId id="301" r:id="rId6"/>
    <p:sldId id="303" r:id="rId7"/>
    <p:sldId id="304" r:id="rId8"/>
    <p:sldId id="293" r:id="rId9"/>
    <p:sldId id="319" r:id="rId10"/>
    <p:sldId id="320" r:id="rId11"/>
    <p:sldId id="321" r:id="rId12"/>
    <p:sldId id="322" r:id="rId13"/>
    <p:sldId id="323" r:id="rId14"/>
    <p:sldId id="324" r:id="rId15"/>
    <p:sldId id="332" r:id="rId16"/>
    <p:sldId id="334" r:id="rId17"/>
    <p:sldId id="294" r:id="rId18"/>
    <p:sldId id="306" r:id="rId19"/>
    <p:sldId id="295" r:id="rId20"/>
    <p:sldId id="308" r:id="rId21"/>
    <p:sldId id="325" r:id="rId22"/>
    <p:sldId id="312" r:id="rId23"/>
    <p:sldId id="327" r:id="rId24"/>
    <p:sldId id="313" r:id="rId25"/>
    <p:sldId id="328" r:id="rId26"/>
    <p:sldId id="314" r:id="rId27"/>
    <p:sldId id="329" r:id="rId28"/>
    <p:sldId id="315" r:id="rId29"/>
    <p:sldId id="330" r:id="rId30"/>
    <p:sldId id="316" r:id="rId31"/>
    <p:sldId id="317" r:id="rId32"/>
    <p:sldId id="335" r:id="rId33"/>
    <p:sldId id="318" r:id="rId34"/>
    <p:sldId id="331" r:id="rId35"/>
    <p:sldId id="300" r:id="rId36"/>
    <p:sldId id="307" r:id="rId37"/>
    <p:sldId id="336" r:id="rId38"/>
    <p:sldId id="299" r:id="rId39"/>
  </p:sldIdLst>
  <p:sldSz cx="9906000" cy="6858000" type="A4"/>
  <p:notesSz cx="9906000" cy="6858000"/>
  <p:embeddedFontLst>
    <p:embeddedFont>
      <p:font typeface="맑은 고딕" panose="020B0503020000020004" pitchFamily="34" charset="-127"/>
      <p:regular r:id="rId41"/>
      <p:bold r:id="rId42"/>
    </p:embeddedFont>
    <p:embeddedFont>
      <p:font typeface="배달의민족 도현" panose="020B0600000101010101" pitchFamily="34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4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7470A-9D2F-4012-8BCC-AFC78B8B344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0312A-C75C-4369-AA5A-4C94D63AD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0312A-C75C-4369-AA5A-4C94D63AD82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4672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7812943" y="0"/>
            <a:ext cx="2093055" cy="8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8866643" y="6425150"/>
            <a:ext cx="960364" cy="31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075" y="258826"/>
            <a:ext cx="941384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66"/>
                </a:solidFill>
                <a:latin typeface="배달의민족 도현" panose="020B0600000101010101" pitchFamily="34" charset="-127"/>
                <a:cs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66"/>
                </a:solidFill>
                <a:latin typeface="배달의민족 도현" panose="020B0600000101010101" pitchFamily="34" charset="-127"/>
                <a:cs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66"/>
                </a:solidFill>
                <a:latin typeface="배달의민족 도현" panose="020B0600000101010101" pitchFamily="34" charset="-127"/>
                <a:cs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05300" y="6014399"/>
            <a:ext cx="1247902" cy="629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5860543" y="1578518"/>
            <a:ext cx="3133017" cy="1503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489204" y="3087624"/>
            <a:ext cx="8642350" cy="0"/>
          </a:xfrm>
          <a:custGeom>
            <a:avLst/>
            <a:gdLst/>
            <a:ahLst/>
            <a:cxnLst/>
            <a:rect l="l" t="t" r="r" b="b"/>
            <a:pathLst>
              <a:path w="8642350">
                <a:moveTo>
                  <a:pt x="864235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66"/>
                </a:solidFill>
                <a:latin typeface="배달의민족 도현" panose="020B0600000101010101" pitchFamily="34" charset="-127"/>
                <a:cs typeface="배달의민족 도현" panose="020B0600000101010101" pitchFamily="34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97053" y="6335418"/>
            <a:ext cx="1039946" cy="316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804672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>
                <a:moveTo>
                  <a:pt x="99060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7812943" y="0"/>
            <a:ext cx="2093055" cy="8031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1014" y="1385443"/>
            <a:ext cx="117093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66"/>
                </a:solidFill>
                <a:latin typeface="배달의민족 도현"/>
                <a:cs typeface="배달의민족 도현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3942" y="1789582"/>
            <a:ext cx="495173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66"/>
                </a:solidFill>
                <a:latin typeface="배달의민족 도현"/>
                <a:cs typeface="배달의민족 도현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34" charset="-127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배달의민족 도현" panose="020B0600000101010101" pitchFamily="34" charset="-127"/>
          <a:ea typeface="+mj-ea"/>
          <a:cs typeface="+mj-cs"/>
        </a:defRPr>
      </a:lvl1pPr>
    </p:titleStyle>
    <p:bodyStyle>
      <a:lvl1pPr marL="0">
        <a:defRPr>
          <a:latin typeface="배달의민족 도현" panose="020B0600000101010101" pitchFamily="34" charset="-127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9204" y="1578518"/>
            <a:ext cx="8642350" cy="1510665"/>
            <a:chOff x="489204" y="1578518"/>
            <a:chExt cx="8642350" cy="1510665"/>
          </a:xfrm>
        </p:grpSpPr>
        <p:sp>
          <p:nvSpPr>
            <p:cNvPr id="4" name="object 4"/>
            <p:cNvSpPr/>
            <p:nvPr/>
          </p:nvSpPr>
          <p:spPr>
            <a:xfrm>
              <a:off x="5860543" y="1578518"/>
              <a:ext cx="3133017" cy="1503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9204" y="3087624"/>
              <a:ext cx="8642350" cy="0"/>
            </a:xfrm>
            <a:custGeom>
              <a:avLst/>
              <a:gdLst/>
              <a:ahLst/>
              <a:cxnLst/>
              <a:rect l="l" t="t" r="r" b="b"/>
              <a:pathLst>
                <a:path w="8642350">
                  <a:moveTo>
                    <a:pt x="864235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7200" y="2161631"/>
            <a:ext cx="10058400" cy="581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700" spc="-45" dirty="0">
                <a:solidFill>
                  <a:srgbClr val="001E3D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JetBrains Mono NL SemiBold" panose="02000009000000000000" pitchFamily="49" charset="0"/>
              </a:rPr>
              <a:t>Social Activity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314590"/>
            <a:ext cx="441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Team 1</a:t>
            </a:r>
          </a:p>
          <a:p>
            <a:endParaRPr lang="en-US" altLang="ko-KR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오 령 기</a:t>
            </a:r>
            <a:endParaRPr lang="en-US" altLang="ko-KR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최 한 성</a:t>
            </a:r>
            <a:endParaRPr lang="en-US" altLang="ko-KR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이 동 훈</a:t>
            </a:r>
            <a:endParaRPr lang="en-US" altLang="ko-KR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이 찬 형</a:t>
            </a:r>
          </a:p>
        </p:txBody>
      </p:sp>
      <p:sp>
        <p:nvSpPr>
          <p:cNvPr id="8" name="object 5"/>
          <p:cNvSpPr/>
          <p:nvPr/>
        </p:nvSpPr>
        <p:spPr>
          <a:xfrm>
            <a:off x="8866643" y="6425150"/>
            <a:ext cx="960364" cy="31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948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메인 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279DE4-4CB9-F91C-8B3A-2F304FC3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76"/>
            <a:ext cx="9906000" cy="52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16719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-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모임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2333D-B4C9-48E4-BDEC-460B0581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76"/>
            <a:ext cx="9906000" cy="52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491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마이페이지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29DC78-B656-1BB4-5CDD-FCE56576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566"/>
            <a:ext cx="9906000" cy="52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872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클럽 </a:t>
            </a:r>
            <a:r>
              <a:rPr lang="ko-KR" altLang="en-US" sz="2000" dirty="0" err="1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메인페이지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B0FA7-0219-9BC6-4754-9DFBAD86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53" y="811566"/>
            <a:ext cx="6305895" cy="60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4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491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앨범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958756-5E86-CBA5-733B-4193EDF4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673"/>
            <a:ext cx="9906000" cy="25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클럽검색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(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비로그인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)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8849C-BD85-5166-AEF5-8DC799E1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906000" cy="48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클럽검색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(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로그인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)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D24127-40A7-C36A-0C46-B7213C24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906000" cy="48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18814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Ⅲ.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개발환경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3B070-C42A-508C-A96A-196B5C34CDD3}"/>
              </a:ext>
            </a:extLst>
          </p:cNvPr>
          <p:cNvGrpSpPr/>
          <p:nvPr/>
        </p:nvGrpSpPr>
        <p:grpSpPr>
          <a:xfrm>
            <a:off x="1846580" y="2977896"/>
            <a:ext cx="6212840" cy="902208"/>
            <a:chOff x="1846580" y="2089420"/>
            <a:chExt cx="6212840" cy="902208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8485ED0-02E2-644D-A25F-20CDB8D73135}"/>
                </a:ext>
              </a:extLst>
            </p:cNvPr>
            <p:cNvSpPr txBox="1"/>
            <p:nvPr/>
          </p:nvSpPr>
          <p:spPr>
            <a:xfrm>
              <a:off x="2798955" y="2089420"/>
              <a:ext cx="414248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Ⅲ.	</a:t>
              </a:r>
              <a:r>
                <a:rPr lang="ko-KR" altLang="en-US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개발환경 </a:t>
              </a: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3C44643-1659-134D-184E-36D31A015E82}"/>
                </a:ext>
              </a:extLst>
            </p:cNvPr>
            <p:cNvSpPr/>
            <p:nvPr/>
          </p:nvSpPr>
          <p:spPr>
            <a:xfrm>
              <a:off x="1846580" y="2991628"/>
              <a:ext cx="6212840" cy="0"/>
            </a:xfrm>
            <a:custGeom>
              <a:avLst/>
              <a:gdLst/>
              <a:ahLst/>
              <a:cxnLst/>
              <a:rect l="l" t="t" r="r" b="b"/>
              <a:pathLst>
                <a:path w="6212840">
                  <a:moveTo>
                    <a:pt x="0" y="0"/>
                  </a:moveTo>
                  <a:lnTo>
                    <a:pt x="6212840" y="0"/>
                  </a:lnTo>
                </a:path>
              </a:pathLst>
            </a:custGeom>
            <a:ln w="5791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75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10146"/>
              </p:ext>
            </p:extLst>
          </p:nvPr>
        </p:nvGraphicFramePr>
        <p:xfrm>
          <a:off x="281479" y="990602"/>
          <a:ext cx="9474588" cy="5646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52949190"/>
                    </a:ext>
                  </a:extLst>
                </a:gridCol>
                <a:gridCol w="6784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 gridSpan="3">
                  <a:txBody>
                    <a:bodyPr/>
                    <a:lstStyle/>
                    <a:p>
                      <a:pPr marL="1189355" marR="1179195" algn="ctr">
                        <a:lnSpc>
                          <a:spcPct val="100000"/>
                        </a:lnSpc>
                      </a:pPr>
                      <a:r>
                        <a:rPr lang="ko-KR" altLang="en-US" sz="2000" b="0" spc="0" dirty="0">
                          <a:solidFill>
                            <a:srgbClr val="FFFFFF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Medium"/>
                        </a:rPr>
                        <a:t>개발 환경</a:t>
                      </a:r>
                      <a:endParaRPr sz="2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Medium"/>
                      </a:endParaRPr>
                    </a:p>
                  </a:txBody>
                  <a:tcPr marL="0" marR="0" marT="5715" marB="0" anchor="ctr">
                    <a:lnT w="6350">
                      <a:solidFill>
                        <a:srgbClr val="BEBEBE"/>
                      </a:solidFill>
                      <a:prstDash val="soli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Medium"/>
                      </a:endParaRPr>
                    </a:p>
                  </a:txBody>
                  <a:tcPr marL="0" marR="0" marT="5715" marB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316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spc="0" dirty="0" err="1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기술스택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BE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Java</a:t>
                      </a:r>
                      <a:r>
                        <a:rPr lang="en-US" altLang="ko-KR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11 with JSP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>
                      <a:solidFill>
                        <a:srgbClr val="BEBEBE"/>
                      </a:solidFill>
                      <a:prstDash val="solid"/>
                    </a:lnL>
                    <a:lnT w="6350">
                      <a:solidFill>
                        <a:srgbClr val="BEBEBE"/>
                      </a:solidFill>
                      <a:prstDash val="soli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16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FE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HTML5 &amp;</a:t>
                      </a:r>
                      <a:r>
                        <a:rPr lang="en-US" altLang="ko-KR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CSS3 &amp; JS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474205"/>
                  </a:ext>
                </a:extLst>
              </a:tr>
              <a:tr h="312316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공통 개발 환경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IDE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IntelliJ Ultimate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77768"/>
                  </a:ext>
                </a:extLst>
              </a:tr>
              <a:tr h="3123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DB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MariaDB 10.8.3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40586"/>
                  </a:ext>
                </a:extLst>
              </a:tr>
              <a:tr h="349983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빌드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Apache Maven Project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502898"/>
                  </a:ext>
                </a:extLst>
              </a:tr>
              <a:tr h="324197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형상관리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 </a:t>
                      </a:r>
                      <a:r>
                        <a:rPr lang="en-US" altLang="ko-KR" spc="0" baseline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</a:rPr>
                        <a:t>Github</a:t>
                      </a:r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076805"/>
                  </a:ext>
                </a:extLst>
              </a:tr>
              <a:tr h="3204746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spc="0" dirty="0">
                          <a:solidFill>
                            <a:schemeClr val="bg1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Times New Roman"/>
                        </a:rPr>
                        <a:t>Dependencies</a:t>
                      </a:r>
                      <a:endParaRPr sz="1100" spc="0" dirty="0">
                        <a:solidFill>
                          <a:schemeClr val="bg1"/>
                        </a:solidFill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</a:endParaRPr>
                    </a:p>
                  </a:txBody>
                  <a:tcPr marL="0" marR="0" marT="1270" marB="0" anchor="ctr">
                    <a:lnL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26989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559" t="71728" r="25155"/>
          <a:stretch/>
        </p:blipFill>
        <p:spPr>
          <a:xfrm>
            <a:off x="6029686" y="3436398"/>
            <a:ext cx="3729340" cy="3200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171" y="258826"/>
            <a:ext cx="18814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Ⅲ.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개발환경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4007" r="23532" b="37242"/>
          <a:stretch/>
        </p:blipFill>
        <p:spPr>
          <a:xfrm>
            <a:off x="2971800" y="3436516"/>
            <a:ext cx="3054927" cy="320040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4E75AFDC-67D3-5686-A627-33545AE2EF8C}"/>
              </a:ext>
            </a:extLst>
          </p:cNvPr>
          <p:cNvSpPr/>
          <p:nvPr/>
        </p:nvSpPr>
        <p:spPr>
          <a:xfrm>
            <a:off x="8866643" y="6425150"/>
            <a:ext cx="960364" cy="315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95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186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Ⅳ. </a:t>
            </a:r>
            <a:r>
              <a:rPr lang="ko-KR" altLang="en-US" sz="2000" dirty="0" err="1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기능구현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C85345-59D0-C7DA-EC85-1FF96DFE1938}"/>
              </a:ext>
            </a:extLst>
          </p:cNvPr>
          <p:cNvGrpSpPr/>
          <p:nvPr/>
        </p:nvGrpSpPr>
        <p:grpSpPr>
          <a:xfrm>
            <a:off x="1846580" y="2089420"/>
            <a:ext cx="6212840" cy="2679161"/>
            <a:chOff x="1929383" y="2133600"/>
            <a:chExt cx="6212840" cy="267916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03AEC033-A455-035C-21C7-C6BFD4FB7282}"/>
                </a:ext>
              </a:extLst>
            </p:cNvPr>
            <p:cNvSpPr txBox="1"/>
            <p:nvPr/>
          </p:nvSpPr>
          <p:spPr>
            <a:xfrm>
              <a:off x="2881758" y="2133600"/>
              <a:ext cx="414248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Ⅳ. 	</a:t>
              </a:r>
              <a:r>
                <a:rPr lang="ko-KR" altLang="en-US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기능구현</a:t>
              </a: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F053DA3-B90C-5C61-D5C8-49CBB55782A8}"/>
                </a:ext>
              </a:extLst>
            </p:cNvPr>
            <p:cNvSpPr/>
            <p:nvPr/>
          </p:nvSpPr>
          <p:spPr>
            <a:xfrm>
              <a:off x="1929383" y="3035808"/>
              <a:ext cx="6212840" cy="0"/>
            </a:xfrm>
            <a:custGeom>
              <a:avLst/>
              <a:gdLst/>
              <a:ahLst/>
              <a:cxnLst/>
              <a:rect l="l" t="t" r="r" b="b"/>
              <a:pathLst>
                <a:path w="6212840">
                  <a:moveTo>
                    <a:pt x="0" y="0"/>
                  </a:moveTo>
                  <a:lnTo>
                    <a:pt x="6212840" y="0"/>
                  </a:lnTo>
                </a:path>
              </a:pathLst>
            </a:custGeom>
            <a:ln w="5791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937A575-1491-CDB8-FF95-404DABD645E3}"/>
                </a:ext>
              </a:extLst>
            </p:cNvPr>
            <p:cNvSpPr/>
            <p:nvPr/>
          </p:nvSpPr>
          <p:spPr>
            <a:xfrm>
              <a:off x="3200400" y="3242848"/>
              <a:ext cx="3659124" cy="1569913"/>
            </a:xfrm>
            <a:custGeom>
              <a:avLst/>
              <a:gdLst/>
              <a:ahLst/>
              <a:cxnLst/>
              <a:rect l="l" t="t" r="r" b="b"/>
              <a:pathLst>
                <a:path w="5328284" h="3599815">
                  <a:moveTo>
                    <a:pt x="0" y="3599688"/>
                  </a:moveTo>
                  <a:lnTo>
                    <a:pt x="5327904" y="3599688"/>
                  </a:lnTo>
                  <a:lnTo>
                    <a:pt x="5327904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6096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3B1D8276-7927-3E0B-7CEB-16F30264DA73}"/>
                </a:ext>
              </a:extLst>
            </p:cNvPr>
            <p:cNvSpPr txBox="1">
              <a:spLocks/>
            </p:cNvSpPr>
            <p:nvPr/>
          </p:nvSpPr>
          <p:spPr>
            <a:xfrm>
              <a:off x="3329697" y="3200400"/>
              <a:ext cx="3400530" cy="1520929"/>
            </a:xfrm>
            <a:prstGeom prst="rect">
              <a:avLst/>
            </a:prstGeom>
          </p:spPr>
          <p:txBody>
            <a:bodyPr vert="horz" wrap="square" lIns="0" tIns="22606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en-US" altLang="ko-KR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Authorization</a:t>
              </a: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en-US" altLang="ko-KR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CRUD</a:t>
              </a: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en-US" altLang="ko-KR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5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414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팀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소개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4A002A1-97E4-95D9-7C79-B4D751285E1A}"/>
              </a:ext>
            </a:extLst>
          </p:cNvPr>
          <p:cNvSpPr txBox="1"/>
          <p:nvPr/>
        </p:nvSpPr>
        <p:spPr>
          <a:xfrm>
            <a:off x="252171" y="1143000"/>
            <a:ext cx="36596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팀 소개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B25A53-E0C3-01DB-0EC5-BAA985BEE5D0}"/>
              </a:ext>
            </a:extLst>
          </p:cNvPr>
          <p:cNvGrpSpPr/>
          <p:nvPr/>
        </p:nvGrpSpPr>
        <p:grpSpPr>
          <a:xfrm>
            <a:off x="475879" y="2182560"/>
            <a:ext cx="1881651" cy="2922840"/>
            <a:chOff x="636949" y="2358226"/>
            <a:chExt cx="1625702" cy="2525265"/>
          </a:xfrm>
        </p:grpSpPr>
        <p:sp>
          <p:nvSpPr>
            <p:cNvPr id="14" name="양쪽 모서리가 둥근 사각형 51">
              <a:extLst>
                <a:ext uri="{FF2B5EF4-FFF2-40B4-BE49-F238E27FC236}">
                  <a16:creationId xmlns:a16="http://schemas.microsoft.com/office/drawing/2014/main" id="{05201109-9D41-7036-BBD6-5BB21D107B8B}"/>
                </a:ext>
              </a:extLst>
            </p:cNvPr>
            <p:cNvSpPr/>
            <p:nvPr/>
          </p:nvSpPr>
          <p:spPr>
            <a:xfrm>
              <a:off x="636949" y="2580570"/>
              <a:ext cx="1473200" cy="1502664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8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오령기</a:t>
              </a:r>
              <a:endPara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16" name="양쪽 모서리가 둥근 사각형 52">
              <a:extLst>
                <a:ext uri="{FF2B5EF4-FFF2-40B4-BE49-F238E27FC236}">
                  <a16:creationId xmlns:a16="http://schemas.microsoft.com/office/drawing/2014/main" id="{B67C7206-EC8C-CDAD-C441-2C4BA424C6D5}"/>
                </a:ext>
              </a:extLst>
            </p:cNvPr>
            <p:cNvSpPr/>
            <p:nvPr/>
          </p:nvSpPr>
          <p:spPr>
            <a:xfrm>
              <a:off x="636949" y="4078142"/>
              <a:ext cx="1473200" cy="805349"/>
            </a:xfrm>
            <a:prstGeom prst="round2SameRect">
              <a:avLst>
                <a:gd name="adj1" fmla="val 0"/>
                <a:gd name="adj2" fmla="val 19333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Back-End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EBB66FC-144E-9143-58BE-5E1BF89FF389}"/>
                </a:ext>
              </a:extLst>
            </p:cNvPr>
            <p:cNvSpPr/>
            <p:nvPr/>
          </p:nvSpPr>
          <p:spPr>
            <a:xfrm>
              <a:off x="1783226" y="2358226"/>
              <a:ext cx="479425" cy="479425"/>
            </a:xfrm>
            <a:prstGeom prst="ellipse">
              <a:avLst/>
            </a:prstGeom>
            <a:solidFill>
              <a:srgbClr val="43CBD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>
                  <a:solidFill>
                    <a:prstClr val="white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팀장</a:t>
              </a:r>
            </a:p>
          </p:txBody>
        </p:sp>
      </p:grpSp>
      <p:sp>
        <p:nvSpPr>
          <p:cNvPr id="21" name="양쪽 모서리가 둥근 사각형 51">
            <a:extLst>
              <a:ext uri="{FF2B5EF4-FFF2-40B4-BE49-F238E27FC236}">
                <a16:creationId xmlns:a16="http://schemas.microsoft.com/office/drawing/2014/main" id="{31552655-D397-047D-A97B-E7F819CC4BA5}"/>
              </a:ext>
            </a:extLst>
          </p:cNvPr>
          <p:cNvSpPr/>
          <p:nvPr/>
        </p:nvSpPr>
        <p:spPr>
          <a:xfrm>
            <a:off x="2833409" y="2439910"/>
            <a:ext cx="1705139" cy="173924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최한성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22" name="양쪽 모서리가 둥근 사각형 52">
            <a:extLst>
              <a:ext uri="{FF2B5EF4-FFF2-40B4-BE49-F238E27FC236}">
                <a16:creationId xmlns:a16="http://schemas.microsoft.com/office/drawing/2014/main" id="{C8A20612-F34A-0954-5047-45B8E3A1B741}"/>
              </a:ext>
            </a:extLst>
          </p:cNvPr>
          <p:cNvSpPr/>
          <p:nvPr/>
        </p:nvSpPr>
        <p:spPr>
          <a:xfrm>
            <a:off x="2833409" y="4173258"/>
            <a:ext cx="1705139" cy="932142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Back-End</a:t>
            </a:r>
          </a:p>
        </p:txBody>
      </p:sp>
      <p:sp>
        <p:nvSpPr>
          <p:cNvPr id="25" name="양쪽 모서리가 둥근 사각형 51">
            <a:extLst>
              <a:ext uri="{FF2B5EF4-FFF2-40B4-BE49-F238E27FC236}">
                <a16:creationId xmlns:a16="http://schemas.microsoft.com/office/drawing/2014/main" id="{D8F8F1CE-8CE7-7BE6-BBD9-4B65CD7EC6A5}"/>
              </a:ext>
            </a:extLst>
          </p:cNvPr>
          <p:cNvSpPr/>
          <p:nvPr/>
        </p:nvSpPr>
        <p:spPr>
          <a:xfrm>
            <a:off x="5190939" y="2439910"/>
            <a:ext cx="1705139" cy="173924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이동훈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26" name="양쪽 모서리가 둥근 사각형 52">
            <a:extLst>
              <a:ext uri="{FF2B5EF4-FFF2-40B4-BE49-F238E27FC236}">
                <a16:creationId xmlns:a16="http://schemas.microsoft.com/office/drawing/2014/main" id="{512B746D-4153-59C3-7C26-56EA70C3E930}"/>
              </a:ext>
            </a:extLst>
          </p:cNvPr>
          <p:cNvSpPr/>
          <p:nvPr/>
        </p:nvSpPr>
        <p:spPr>
          <a:xfrm>
            <a:off x="5190939" y="4173258"/>
            <a:ext cx="1705139" cy="932142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Back-End</a:t>
            </a:r>
          </a:p>
        </p:txBody>
      </p:sp>
      <p:sp>
        <p:nvSpPr>
          <p:cNvPr id="29" name="양쪽 모서리가 둥근 사각형 51">
            <a:extLst>
              <a:ext uri="{FF2B5EF4-FFF2-40B4-BE49-F238E27FC236}">
                <a16:creationId xmlns:a16="http://schemas.microsoft.com/office/drawing/2014/main" id="{6C348740-9A89-F03D-EF9B-3A1225318C2E}"/>
              </a:ext>
            </a:extLst>
          </p:cNvPr>
          <p:cNvSpPr/>
          <p:nvPr/>
        </p:nvSpPr>
        <p:spPr>
          <a:xfrm>
            <a:off x="7548469" y="2439910"/>
            <a:ext cx="1705139" cy="1739242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이찬형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30" name="양쪽 모서리가 둥근 사각형 52">
            <a:extLst>
              <a:ext uri="{FF2B5EF4-FFF2-40B4-BE49-F238E27FC236}">
                <a16:creationId xmlns:a16="http://schemas.microsoft.com/office/drawing/2014/main" id="{A359BECF-8831-B6B3-67CF-7C8DAE0E9C99}"/>
              </a:ext>
            </a:extLst>
          </p:cNvPr>
          <p:cNvSpPr/>
          <p:nvPr/>
        </p:nvSpPr>
        <p:spPr>
          <a:xfrm>
            <a:off x="7548469" y="4173258"/>
            <a:ext cx="1705139" cy="932142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70020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I. 	Authorization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3557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– Sign up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r>
                  <a:rPr lang="ko-KR" altLang="en-US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회원가입 필요 정보 입력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UserName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UserID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UserPW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UserLocation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UserAge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UserScore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UserSex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algn="ctr"/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Parameters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Check duplication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Check length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Set </a:t>
                </a: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UserVO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Insert User Table</a:t>
                </a:r>
                <a:endParaRPr lang="en-US" altLang="ko-KR" sz="36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1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Register</a:t>
              </a:r>
              <a:endParaRPr lang="ko-KR" altLang="en-US" sz="2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A. Sign up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4227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557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– Sign up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75D541-0BF1-D6A0-05CB-C8F69EED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91" y="813854"/>
            <a:ext cx="7749018" cy="60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6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I. 	Authorization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2872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– Sign in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r>
                  <a:rPr lang="ko-KR" altLang="en-US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로그인 필요 정보 입력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UserID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UserPW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algn="ctr"/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Parameters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Check ID &amp;&amp; PW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Login Success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Login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B. Sign 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6126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872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– Sign in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84A4B5-2207-3A58-F7CA-4E146386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63"/>
            <a:ext cx="9906000" cy="3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I. 	Authorization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34054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Quit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MyPage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 err="1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UserNum</a:t>
                </a: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lvl="1"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algn="ctr"/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Quit Success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Quit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C. Quit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365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4054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Quit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3FBB1-C592-F27A-89E1-C2163B64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663"/>
            <a:ext cx="9906000" cy="38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1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II. 	CRUD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Create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Club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Activity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Board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Comment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Album</a:t>
                </a:r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Parameters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Insert DB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Create</a:t>
              </a:r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A. Create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870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Create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994DE-A546-F664-3681-287F6A9D5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07461"/>
            <a:ext cx="3962400" cy="60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1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II. 	CRUD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3557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Read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Club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Activity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Board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Comment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Album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Read Data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Read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B. Read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343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557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Read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16743-B6CE-1201-9738-1174BCD5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5196"/>
            <a:ext cx="9906000" cy="30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906000" cy="806450"/>
            <a:chOff x="0" y="0"/>
            <a:chExt cx="9906000" cy="806450"/>
          </a:xfrm>
        </p:grpSpPr>
        <p:sp>
          <p:nvSpPr>
            <p:cNvPr id="3" name="object 3"/>
            <p:cNvSpPr/>
            <p:nvPr/>
          </p:nvSpPr>
          <p:spPr>
            <a:xfrm>
              <a:off x="0" y="804672"/>
              <a:ext cx="9906000" cy="0"/>
            </a:xfrm>
            <a:custGeom>
              <a:avLst/>
              <a:gdLst/>
              <a:ahLst/>
              <a:cxnLst/>
              <a:rect l="l" t="t" r="r" b="b"/>
              <a:pathLst>
                <a:path w="9906000">
                  <a:moveTo>
                    <a:pt x="990600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812943" y="0"/>
              <a:ext cx="2093055" cy="8031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8866643" y="6425150"/>
            <a:ext cx="960364" cy="31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0676" y="1712975"/>
            <a:ext cx="5328285" cy="4340347"/>
          </a:xfrm>
          <a:custGeom>
            <a:avLst/>
            <a:gdLst/>
            <a:ahLst/>
            <a:cxnLst/>
            <a:rect l="l" t="t" r="r" b="b"/>
            <a:pathLst>
              <a:path w="5328284" h="3599815">
                <a:moveTo>
                  <a:pt x="0" y="3599688"/>
                </a:moveTo>
                <a:lnTo>
                  <a:pt x="5327904" y="3599688"/>
                </a:lnTo>
                <a:lnTo>
                  <a:pt x="5327904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60960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856" y="274065"/>
            <a:ext cx="74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-145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목차</a:t>
            </a:r>
            <a:endParaRPr sz="2000" dirty="0"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590800" y="1855792"/>
            <a:ext cx="4951730" cy="4547399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600075" algn="l"/>
              </a:tabLst>
            </a:pPr>
            <a:r>
              <a:rPr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Ⅰ.</a:t>
            </a:r>
            <a:r>
              <a:rPr 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	</a:t>
            </a:r>
            <a:r>
              <a:rPr lang="ko-KR" alt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요구사항명세</a:t>
            </a:r>
            <a:endParaRPr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600075" algn="l"/>
              </a:tabLst>
            </a:pPr>
            <a:r>
              <a:rPr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Ⅱ.	</a:t>
            </a:r>
            <a:r>
              <a:rPr lang="ko-KR" alt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설계</a:t>
            </a:r>
            <a:endParaRPr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12700" marR="5080">
              <a:lnSpc>
                <a:spcPct val="150000"/>
              </a:lnSpc>
              <a:tabLst>
                <a:tab pos="600075" algn="l"/>
              </a:tabLst>
            </a:pPr>
            <a:r>
              <a:rPr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Ⅲ.	</a:t>
            </a:r>
            <a:r>
              <a:rPr lang="ko-KR" alt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개발환경</a:t>
            </a:r>
            <a:r>
              <a:rPr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 </a:t>
            </a:r>
            <a:endParaRPr lang="en-US"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12700" marR="5080">
              <a:lnSpc>
                <a:spcPct val="150000"/>
              </a:lnSpc>
              <a:tabLst>
                <a:tab pos="600075" algn="l"/>
              </a:tabLst>
            </a:pPr>
            <a:r>
              <a:rPr lang="en-US" altLang="ko-KR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Ⅳ.	</a:t>
            </a:r>
            <a:r>
              <a:rPr lang="ko-KR" altLang="en-US" spc="100" dirty="0" err="1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기능구현</a:t>
            </a:r>
            <a:endParaRPr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Ⅴ.</a:t>
            </a:r>
            <a:r>
              <a:rPr 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 </a:t>
            </a:r>
            <a:r>
              <a:rPr lang="ko-KR" alt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개발일정</a:t>
            </a:r>
            <a:endParaRPr lang="en-US" altLang="ko-KR"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lang="en-US" altLang="ko-KR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Ⅵ. </a:t>
            </a:r>
            <a:r>
              <a:rPr lang="ko-KR" altLang="en-US" spc="100" dirty="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시연</a:t>
            </a: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endParaRPr lang="ko-KR" altLang="en-US" spc="10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87067" y="1383791"/>
            <a:ext cx="1339850" cy="585470"/>
          </a:xfrm>
          <a:custGeom>
            <a:avLst/>
            <a:gdLst/>
            <a:ahLst/>
            <a:cxnLst/>
            <a:rect l="l" t="t" r="r" b="b"/>
            <a:pathLst>
              <a:path w="1339850" h="585469">
                <a:moveTo>
                  <a:pt x="1339595" y="0"/>
                </a:moveTo>
                <a:lnTo>
                  <a:pt x="0" y="0"/>
                </a:lnTo>
                <a:lnTo>
                  <a:pt x="0" y="585215"/>
                </a:lnTo>
                <a:lnTo>
                  <a:pt x="1339595" y="585215"/>
                </a:lnTo>
                <a:lnTo>
                  <a:pt x="1339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30">
                <a:latin typeface="배달의민족 도현" panose="020B0600000101010101" pitchFamily="34" charset="-127"/>
                <a:ea typeface="배달의민족 도현" panose="020B0600000101010101" pitchFamily="34" charset="-127"/>
              </a:rPr>
              <a:t>목차</a:t>
            </a:r>
            <a:endParaRPr spc="-30"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II. 	CRUD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2948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Update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Club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Activity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Board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Comment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Album</a:t>
                </a:r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Update Data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Update</a:t>
              </a:r>
              <a:endPara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C. Update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1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II. 	CRUD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Delete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257D5C-FEFC-18D8-60CD-E2C4E31ABA81}"/>
              </a:ext>
            </a:extLst>
          </p:cNvPr>
          <p:cNvGrpSpPr/>
          <p:nvPr/>
        </p:nvGrpSpPr>
        <p:grpSpPr>
          <a:xfrm>
            <a:off x="327933" y="2057400"/>
            <a:ext cx="9250135" cy="4038600"/>
            <a:chOff x="152400" y="1905000"/>
            <a:chExt cx="9250135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152400" y="1905000"/>
              <a:ext cx="3992335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User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Club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Activity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Board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Comment</a:t>
                </a:r>
              </a:p>
              <a:p>
                <a:pPr marL="927100" lvl="1" indent="-457200">
                  <a:spcBef>
                    <a:spcPts val="100"/>
                  </a:spcBef>
                  <a:buFont typeface="Arial" panose="020B0604020202020204" pitchFamily="34" charset="0"/>
                  <a:buChar char="•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Album</a:t>
                </a:r>
                <a:endParaRPr lang="ko-KR" altLang="en-US" sz="1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E0E7B25-8B69-9EDE-0F1A-49CF5FDD878D}"/>
                </a:ext>
              </a:extLst>
            </p:cNvPr>
            <p:cNvGrpSpPr/>
            <p:nvPr/>
          </p:nvGrpSpPr>
          <p:grpSpPr>
            <a:xfrm>
              <a:off x="5410200" y="1905000"/>
              <a:ext cx="3992335" cy="4038600"/>
              <a:chOff x="152400" y="1905000"/>
              <a:chExt cx="3992335" cy="40386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E9C46BC-B1AB-C325-C3B7-ADB784C77E9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Get Parameter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r>
                  <a:rPr lang="en-US" altLang="ko-KR" sz="2400" kern="0" dirty="0">
                    <a:solidFill>
                      <a:srgbClr val="000066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Noto Sans CJK JP Regular"/>
                  </a:rPr>
                  <a:t>Delete Data</a:t>
                </a:r>
              </a:p>
              <a:p>
                <a:pPr marL="469900" indent="-457200">
                  <a:lnSpc>
                    <a:spcPct val="100000"/>
                  </a:lnSpc>
                  <a:spcBef>
                    <a:spcPts val="100"/>
                  </a:spcBef>
                  <a:buFont typeface="+mj-lt"/>
                  <a:buAutoNum type="arabicPeriod"/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13176FE5-C076-C43E-5D13-41A48C6786E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214FEE1F-0769-4557-19D6-68E8B0189AD3}"/>
                </a:ext>
              </a:extLst>
            </p:cNvPr>
            <p:cNvSpPr/>
            <p:nvPr/>
          </p:nvSpPr>
          <p:spPr>
            <a:xfrm>
              <a:off x="3962401" y="3505200"/>
              <a:ext cx="1676400" cy="1219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Delete</a:t>
              </a:r>
              <a:endPara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AC3DB448-E384-26AE-3076-8FBD473096B8}"/>
              </a:ext>
            </a:extLst>
          </p:cNvPr>
          <p:cNvSpPr txBox="1"/>
          <p:nvPr/>
        </p:nvSpPr>
        <p:spPr>
          <a:xfrm>
            <a:off x="252171" y="1481222"/>
            <a:ext cx="8854168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28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D. Delete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endParaRPr lang="en-US" altLang="ko-KR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  <a:p>
            <a:pPr marL="869950" indent="-85725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768985" algn="l"/>
              </a:tabLst>
            </a:pPr>
            <a:endParaRPr lang="ko-KR" altLang="en-US" sz="28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2706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Delete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37BD71-1165-150E-C75D-12ECEA88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159"/>
            <a:ext cx="9906000" cy="442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7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4" y="914400"/>
            <a:ext cx="3992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rPr>
              <a:t>III. 	Search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2872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Search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B01898-DBDA-F2A4-E1DB-E7D3263B9651}"/>
              </a:ext>
            </a:extLst>
          </p:cNvPr>
          <p:cNvGrpSpPr/>
          <p:nvPr/>
        </p:nvGrpSpPr>
        <p:grpSpPr>
          <a:xfrm>
            <a:off x="-140832" y="2057400"/>
            <a:ext cx="2350632" cy="4038600"/>
            <a:chOff x="-140832" y="2057400"/>
            <a:chExt cx="2350632" cy="40386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6970A19-9C35-4914-D632-0DF898438DB3}"/>
                </a:ext>
              </a:extLst>
            </p:cNvPr>
            <p:cNvGrpSpPr/>
            <p:nvPr/>
          </p:nvGrpSpPr>
          <p:grpSpPr>
            <a:xfrm>
              <a:off x="252172" y="2057400"/>
              <a:ext cx="1957628" cy="4038600"/>
              <a:chOff x="152400" y="1905000"/>
              <a:chExt cx="3992335" cy="40386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C749E1E-328E-0B87-7CBB-C70FDEF3DD47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69900" lvl="1"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95DD052-E776-4E2B-8438-29BF346C8D90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1F00FA-0362-7730-D325-412968D6265F}"/>
                </a:ext>
              </a:extLst>
            </p:cNvPr>
            <p:cNvSpPr txBox="1"/>
            <p:nvPr/>
          </p:nvSpPr>
          <p:spPr>
            <a:xfrm>
              <a:off x="-140832" y="2895600"/>
              <a:ext cx="2350632" cy="232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9900" lvl="1"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sz="20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Search Club</a:t>
              </a: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 err="1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ClubName</a:t>
              </a:r>
              <a:endParaRPr lang="en-US" altLang="ko-KR" sz="20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endParaRP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 err="1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MinAge</a:t>
              </a:r>
              <a:endParaRPr lang="en-US" altLang="ko-KR" sz="20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endParaRP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 err="1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MaxAge</a:t>
              </a:r>
              <a:endParaRPr lang="en-US" altLang="ko-KR" sz="20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endParaRP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 err="1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MinScore</a:t>
              </a:r>
              <a:endParaRPr lang="en-US" altLang="ko-KR" sz="20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endParaRP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 err="1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MaxScore</a:t>
              </a:r>
              <a:endParaRPr lang="en-US" altLang="ko-KR" sz="2000" kern="0" dirty="0">
                <a:solidFill>
                  <a:srgbClr val="00006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Regular"/>
              </a:endParaRPr>
            </a:p>
            <a:p>
              <a:pPr marL="812800" lvl="1" indent="-342900">
                <a:spcBef>
                  <a:spcPts val="100"/>
                </a:spcBef>
                <a:buFont typeface="Arial" panose="020B0604020202020204" pitchFamily="34" charset="0"/>
                <a:buChar char="•"/>
                <a:tabLst>
                  <a:tab pos="768985" algn="l"/>
                </a:tabLst>
              </a:pPr>
              <a:r>
                <a:rPr lang="en-US" altLang="ko-KR" sz="20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Location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BBB7215-9311-BC2B-D298-4DE8332A8140}"/>
              </a:ext>
            </a:extLst>
          </p:cNvPr>
          <p:cNvGrpSpPr/>
          <p:nvPr/>
        </p:nvGrpSpPr>
        <p:grpSpPr>
          <a:xfrm>
            <a:off x="3124200" y="2057400"/>
            <a:ext cx="3363157" cy="4038600"/>
            <a:chOff x="-105696" y="2057400"/>
            <a:chExt cx="2514600" cy="40386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35BB0C5-A49E-91F5-6BBC-0564D7EB021F}"/>
                </a:ext>
              </a:extLst>
            </p:cNvPr>
            <p:cNvGrpSpPr/>
            <p:nvPr/>
          </p:nvGrpSpPr>
          <p:grpSpPr>
            <a:xfrm>
              <a:off x="252172" y="2057400"/>
              <a:ext cx="1957628" cy="4038600"/>
              <a:chOff x="152400" y="1905000"/>
              <a:chExt cx="3992335" cy="403860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AD1DD1B-2A51-E123-6808-25A39F8E1583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69900" lvl="1"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8EC6524-C2F5-5C58-B8B2-C524EA6212D5}"/>
                  </a:ext>
                </a:extLst>
              </p:cNvPr>
              <p:cNvSpPr/>
              <p:nvPr/>
            </p:nvSpPr>
            <p:spPr>
              <a:xfrm>
                <a:off x="594120" y="1905000"/>
                <a:ext cx="3108005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Controller</a:t>
                </a:r>
                <a:endParaRPr lang="ko-KR" altLang="en-US" sz="20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683694-EA52-FFBE-CD15-5308C0D7A7C1}"/>
                </a:ext>
              </a:extLst>
            </p:cNvPr>
            <p:cNvSpPr txBox="1"/>
            <p:nvPr/>
          </p:nvSpPr>
          <p:spPr>
            <a:xfrm>
              <a:off x="-105696" y="3389578"/>
              <a:ext cx="2514600" cy="720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12800" lvl="1" indent="-342900">
                <a:spcBef>
                  <a:spcPts val="100"/>
                </a:spcBef>
                <a:buAutoNum type="arabicPeriod"/>
                <a:tabLst>
                  <a:tab pos="768985" algn="l"/>
                </a:tabLst>
              </a:pPr>
              <a:r>
                <a:rPr lang="en-US" altLang="ko-KR" sz="20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rPr>
                <a:t>Get Parameter</a:t>
              </a:r>
            </a:p>
            <a:p>
              <a:pPr marL="812800" lvl="1" indent="-342900">
                <a:spcBef>
                  <a:spcPts val="100"/>
                </a:spcBef>
                <a:buAutoNum type="arabicPeriod"/>
                <a:tabLst>
                  <a:tab pos="768985" algn="l"/>
                </a:tabLst>
              </a:pPr>
              <a:r>
                <a:rPr lang="en-US" altLang="ko-KR" sz="20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Read Club Data</a:t>
              </a:r>
              <a:endPara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4FEE1F-0769-4557-19D6-68E8B0189AD3}"/>
              </a:ext>
            </a:extLst>
          </p:cNvPr>
          <p:cNvSpPr/>
          <p:nvPr/>
        </p:nvSpPr>
        <p:spPr>
          <a:xfrm>
            <a:off x="2057400" y="3657600"/>
            <a:ext cx="1676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Search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0C53EC-C7FD-7481-21C2-12711991C7F2}"/>
              </a:ext>
            </a:extLst>
          </p:cNvPr>
          <p:cNvGrpSpPr/>
          <p:nvPr/>
        </p:nvGrpSpPr>
        <p:grpSpPr>
          <a:xfrm>
            <a:off x="7249359" y="2057400"/>
            <a:ext cx="2491028" cy="4038600"/>
            <a:chOff x="-194669" y="2057400"/>
            <a:chExt cx="2491028" cy="403860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BEF498-4193-73A9-C701-831D51655B16}"/>
                </a:ext>
              </a:extLst>
            </p:cNvPr>
            <p:cNvGrpSpPr/>
            <p:nvPr/>
          </p:nvGrpSpPr>
          <p:grpSpPr>
            <a:xfrm>
              <a:off x="252172" y="2057400"/>
              <a:ext cx="1957628" cy="4038600"/>
              <a:chOff x="152400" y="1905000"/>
              <a:chExt cx="3992335" cy="40386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C5A094A-EB62-87BC-DEFA-5A65B86A4DFC}"/>
                  </a:ext>
                </a:extLst>
              </p:cNvPr>
              <p:cNvSpPr/>
              <p:nvPr/>
            </p:nvSpPr>
            <p:spPr>
              <a:xfrm>
                <a:off x="152400" y="2209800"/>
                <a:ext cx="3992335" cy="37338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69900" lvl="1">
                  <a:spcBef>
                    <a:spcPts val="100"/>
                  </a:spcBef>
                  <a:tabLst>
                    <a:tab pos="768985" algn="l"/>
                  </a:tabLst>
                </a:pPr>
                <a:endParaRPr lang="en-US" altLang="ko-KR" sz="2400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Noto Sans CJK JP Regular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F36BADE-E05C-E34E-1789-D1927F8452BF}"/>
                  </a:ext>
                </a:extLst>
              </p:cNvPr>
              <p:cNvSpPr/>
              <p:nvPr/>
            </p:nvSpPr>
            <p:spPr>
              <a:xfrm>
                <a:off x="1196067" y="1905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JSP</a:t>
                </a:r>
                <a:endParaRPr lang="ko-KR" altLang="en-US" sz="2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5BBAB7-4BF6-F7F2-3AC0-2907CF333599}"/>
                </a:ext>
              </a:extLst>
            </p:cNvPr>
            <p:cNvSpPr txBox="1"/>
            <p:nvPr/>
          </p:nvSpPr>
          <p:spPr>
            <a:xfrm>
              <a:off x="-194669" y="3429000"/>
              <a:ext cx="2491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9900" lvl="1"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kern="0" dirty="0">
                  <a:solidFill>
                    <a:srgbClr val="000066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View Club Data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ACA1CD6-C96F-7C93-A59F-497D913657DB}"/>
              </a:ext>
            </a:extLst>
          </p:cNvPr>
          <p:cNvSpPr/>
          <p:nvPr/>
        </p:nvSpPr>
        <p:spPr>
          <a:xfrm>
            <a:off x="6096000" y="3657600"/>
            <a:ext cx="16764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Dispatch</a:t>
            </a:r>
            <a:endParaRPr lang="ko-KR" altLang="en-US" sz="2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21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8720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Ⅳ.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기능구현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Noto Sans CJK JP Medium"/>
              </a:rPr>
              <a:t>- Search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Noto Sans CJK JP Mediu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370B0E-27D2-0A17-FE9A-159D13DC840D}"/>
              </a:ext>
            </a:extLst>
          </p:cNvPr>
          <p:cNvGrpSpPr/>
          <p:nvPr/>
        </p:nvGrpSpPr>
        <p:grpSpPr>
          <a:xfrm>
            <a:off x="1886469" y="799508"/>
            <a:ext cx="6133063" cy="6058492"/>
            <a:chOff x="0" y="799508"/>
            <a:chExt cx="6133063" cy="605849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50987CA-597F-78D8-F2EB-DB50C4DB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99509"/>
              <a:ext cx="3114675" cy="6058491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9EBAF40-F392-9F69-6817-82FF71C66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4675" y="799508"/>
              <a:ext cx="3018388" cy="6058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51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3980" y="2743200"/>
            <a:ext cx="2598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Ⅴ. </a:t>
            </a:r>
            <a:r>
              <a:rPr lang="ko-KR" altLang="en-US" sz="3600" kern="0" dirty="0" err="1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개발일정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2186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Ⅴ. </a:t>
            </a:r>
            <a:r>
              <a:rPr lang="ko-KR" altLang="en-US" sz="2000" dirty="0" err="1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개발일정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9383" y="3645408"/>
            <a:ext cx="6212840" cy="0"/>
          </a:xfrm>
          <a:custGeom>
            <a:avLst/>
            <a:gdLst/>
            <a:ahLst/>
            <a:cxnLst/>
            <a:rect l="l" t="t" r="r" b="b"/>
            <a:pathLst>
              <a:path w="6212840">
                <a:moveTo>
                  <a:pt x="0" y="0"/>
                </a:moveTo>
                <a:lnTo>
                  <a:pt x="6212840" y="0"/>
                </a:lnTo>
              </a:path>
            </a:pathLst>
          </a:custGeom>
          <a:ln w="57912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86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186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Ⅴ. </a:t>
            </a:r>
            <a:r>
              <a:rPr lang="ko-KR" altLang="en-US" sz="2000" dirty="0" err="1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개발일정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49234-C231-07E0-1BFF-C6142B56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06" y="838200"/>
            <a:ext cx="6416194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3980" y="2743200"/>
            <a:ext cx="2598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Ⅵ. </a:t>
            </a: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시연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171" y="258826"/>
            <a:ext cx="21862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Ⅵ.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시연</a:t>
            </a:r>
          </a:p>
        </p:txBody>
      </p:sp>
      <p:sp>
        <p:nvSpPr>
          <p:cNvPr id="5" name="object 5"/>
          <p:cNvSpPr/>
          <p:nvPr/>
        </p:nvSpPr>
        <p:spPr>
          <a:xfrm>
            <a:off x="1929383" y="3645408"/>
            <a:ext cx="6212840" cy="0"/>
          </a:xfrm>
          <a:custGeom>
            <a:avLst/>
            <a:gdLst/>
            <a:ahLst/>
            <a:cxnLst/>
            <a:rect l="l" t="t" r="r" b="b"/>
            <a:pathLst>
              <a:path w="6212840">
                <a:moveTo>
                  <a:pt x="0" y="0"/>
                </a:moveTo>
                <a:lnTo>
                  <a:pt x="6212840" y="0"/>
                </a:lnTo>
              </a:path>
            </a:pathLst>
          </a:custGeom>
          <a:ln w="57912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312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425" y="2419603"/>
            <a:ext cx="239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35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Thank</a:t>
            </a:r>
            <a:r>
              <a:rPr sz="3600" b="0" spc="-25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 </a:t>
            </a:r>
            <a:r>
              <a:rPr sz="3600" b="0" spc="-15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you</a:t>
            </a:r>
            <a:endParaRPr sz="3600"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70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414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Ⅰ.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요구사항명세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2265CC-370A-115A-A814-49B4A3A69863}"/>
              </a:ext>
            </a:extLst>
          </p:cNvPr>
          <p:cNvGrpSpPr/>
          <p:nvPr/>
        </p:nvGrpSpPr>
        <p:grpSpPr>
          <a:xfrm>
            <a:off x="1846580" y="2089420"/>
            <a:ext cx="6212840" cy="2679161"/>
            <a:chOff x="1929383" y="2133600"/>
            <a:chExt cx="6212840" cy="2679161"/>
          </a:xfrm>
        </p:grpSpPr>
        <p:sp>
          <p:nvSpPr>
            <p:cNvPr id="2" name="object 2"/>
            <p:cNvSpPr txBox="1"/>
            <p:nvPr/>
          </p:nvSpPr>
          <p:spPr>
            <a:xfrm>
              <a:off x="2881758" y="2133600"/>
              <a:ext cx="414248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sz="3600" kern="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Ⅰ.	</a:t>
              </a:r>
              <a:r>
                <a:rPr lang="ko-KR" altLang="en-US" sz="3600" kern="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요구사항명세</a:t>
              </a:r>
            </a:p>
          </p:txBody>
        </p:sp>
        <p:sp>
          <p:nvSpPr>
            <p:cNvPr id="5" name="object 5"/>
            <p:cNvSpPr/>
            <p:nvPr/>
          </p:nvSpPr>
          <p:spPr>
            <a:xfrm>
              <a:off x="1929383" y="3035808"/>
              <a:ext cx="6212840" cy="0"/>
            </a:xfrm>
            <a:custGeom>
              <a:avLst/>
              <a:gdLst/>
              <a:ahLst/>
              <a:cxnLst/>
              <a:rect l="l" t="t" r="r" b="b"/>
              <a:pathLst>
                <a:path w="6212840">
                  <a:moveTo>
                    <a:pt x="0" y="0"/>
                  </a:moveTo>
                  <a:lnTo>
                    <a:pt x="6212840" y="0"/>
                  </a:lnTo>
                </a:path>
              </a:pathLst>
            </a:custGeom>
            <a:ln w="5791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169B448-99BF-D86A-95AA-794A708FBF8A}"/>
                </a:ext>
              </a:extLst>
            </p:cNvPr>
            <p:cNvSpPr/>
            <p:nvPr/>
          </p:nvSpPr>
          <p:spPr>
            <a:xfrm>
              <a:off x="3200400" y="3242848"/>
              <a:ext cx="3659124" cy="1569913"/>
            </a:xfrm>
            <a:custGeom>
              <a:avLst/>
              <a:gdLst/>
              <a:ahLst/>
              <a:cxnLst/>
              <a:rect l="l" t="t" r="r" b="b"/>
              <a:pathLst>
                <a:path w="5328284" h="3599815">
                  <a:moveTo>
                    <a:pt x="0" y="3599688"/>
                  </a:moveTo>
                  <a:lnTo>
                    <a:pt x="5327904" y="3599688"/>
                  </a:lnTo>
                  <a:lnTo>
                    <a:pt x="5327904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6096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68E50E25-E758-656F-468D-22D9DDA57580}"/>
                </a:ext>
              </a:extLst>
            </p:cNvPr>
            <p:cNvSpPr txBox="1">
              <a:spLocks/>
            </p:cNvSpPr>
            <p:nvPr/>
          </p:nvSpPr>
          <p:spPr>
            <a:xfrm>
              <a:off x="3329697" y="3200400"/>
              <a:ext cx="3400530" cy="1520929"/>
            </a:xfrm>
            <a:prstGeom prst="rect">
              <a:avLst/>
            </a:prstGeom>
          </p:spPr>
          <p:txBody>
            <a:bodyPr vert="horz" wrap="square" lIns="0" tIns="22606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구현 기능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클래스 다이어그램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데이터베이스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52171" y="258826"/>
            <a:ext cx="3176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Ⅰ.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요구사항명세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- </a:t>
            </a:r>
            <a:r>
              <a:rPr lang="ko-KR" altLang="en-US" sz="2000" dirty="0" err="1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구현기능</a:t>
            </a:r>
            <a:endParaRPr lang="ko-KR" altLang="en-US" sz="2000" dirty="0">
              <a:solidFill>
                <a:srgbClr val="244060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Medium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252171" y="1143000"/>
            <a:ext cx="36596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 </a:t>
            </a: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(1) </a:t>
            </a:r>
            <a:r>
              <a:rPr lang="ko-KR" altLang="en-US" sz="3600" kern="0" dirty="0" err="1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구현기능</a:t>
            </a:r>
            <a:endParaRPr lang="ko-KR" altLang="en-US" sz="3600" kern="0" dirty="0">
              <a:solidFill>
                <a:srgbClr val="000066"/>
              </a:solidFill>
              <a:latin typeface="배달의민족 도현" panose="020B0600000101010101" pitchFamily="34" charset="-127"/>
              <a:ea typeface="배달의민족 도현" panose="020B0600000101010101" pitchFamily="34" charset="-127"/>
              <a:cs typeface="Noto Sans CJK JP Regular"/>
            </a:endParaRPr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76252"/>
              </p:ext>
            </p:extLst>
          </p:nvPr>
        </p:nvGraphicFramePr>
        <p:xfrm>
          <a:off x="774383" y="2568362"/>
          <a:ext cx="8357235" cy="2232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ko-KR" altLang="en-US" sz="1000" b="0" spc="0" dirty="0" err="1">
                          <a:solidFill>
                            <a:srgbClr val="FFFFFF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Medium"/>
                        </a:rPr>
                        <a:t>기능목록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Medium"/>
                      </a:endParaRPr>
                    </a:p>
                  </a:txBody>
                  <a:tcPr marL="0" marR="0" marT="4064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0" spc="0" dirty="0">
                          <a:solidFill>
                            <a:srgbClr val="FFFFFF"/>
                          </a:solidFill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Medium"/>
                        </a:rPr>
                        <a:t>내 용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Medium"/>
                      </a:endParaRPr>
                    </a:p>
                  </a:txBody>
                  <a:tcPr marL="0" marR="0" marT="4064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인증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로그인 </a:t>
                      </a:r>
                      <a:r>
                        <a:rPr lang="en-US" altLang="ko-KR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&amp; </a:t>
                      </a: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회원가입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모임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모임 커뮤니티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08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ko-KR" altLang="en-US" sz="1000" spc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액티비티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모임 내 </a:t>
                      </a:r>
                      <a:r>
                        <a:rPr lang="ko-KR" altLang="en-US" sz="1000" spc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액티비티</a:t>
                      </a: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 활동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메인 섹션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모임 </a:t>
                      </a:r>
                      <a:r>
                        <a:rPr lang="en-US" altLang="ko-KR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&amp; </a:t>
                      </a:r>
                      <a:r>
                        <a:rPr lang="ko-KR" altLang="en-US" sz="1000" spc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액티비티</a:t>
                      </a: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 표시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검색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조건에 따른 모임 검색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82755"/>
                  </a:ext>
                </a:extLst>
              </a:tr>
              <a:tr h="282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ko-KR" altLang="en-US" sz="1000" spc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마이페이지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내 정보 </a:t>
                      </a:r>
                      <a:r>
                        <a:rPr lang="ko-KR" altLang="en-US" sz="1000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표시</a:t>
                      </a:r>
                      <a:endParaRPr lang="ko-KR" altLang="en-US"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0960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게시판</a:t>
                      </a:r>
                      <a:endParaRPr sz="1000" spc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algn="l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모임 내 </a:t>
                      </a:r>
                      <a:r>
                        <a:rPr lang="ko-KR" altLang="en-US" sz="1000" spc="0" dirty="0" err="1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게시글</a:t>
                      </a:r>
                      <a:r>
                        <a:rPr lang="ko-KR" altLang="en-US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 </a:t>
                      </a:r>
                      <a:r>
                        <a:rPr lang="en-US" altLang="ko-KR" sz="1000" spc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&amp;</a:t>
                      </a:r>
                      <a:r>
                        <a:rPr lang="en-US" altLang="ko-KR" sz="1000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 </a:t>
                      </a:r>
                      <a:r>
                        <a:rPr lang="ko-KR" altLang="en-US" sz="1000" spc="0" baseline="0" dirty="0">
                          <a:latin typeface="배달의민족 도현" panose="020B0600000101010101" pitchFamily="34" charset="-127"/>
                          <a:ea typeface="배달의민족 도현" panose="020B0600000101010101" pitchFamily="34" charset="-127"/>
                          <a:cs typeface="Noto Sans CJK JP Regular"/>
                        </a:rPr>
                        <a:t>댓글</a:t>
                      </a:r>
                      <a:endParaRPr lang="en-US" altLang="ko-KR" sz="1000" spc="0" baseline="0" dirty="0">
                        <a:latin typeface="배달의민족 도현" panose="020B0600000101010101" pitchFamily="34" charset="-127"/>
                        <a:ea typeface="배달의민족 도현" panose="020B0600000101010101" pitchFamily="34" charset="-127"/>
                        <a:cs typeface="Noto Sans CJK JP Regular"/>
                      </a:endParaRPr>
                    </a:p>
                  </a:txBody>
                  <a:tcPr marL="0" marR="0" marT="61594" marB="0">
                    <a:lnL w="3175">
                      <a:solidFill>
                        <a:srgbClr val="7E7E7E"/>
                      </a:solidFill>
                      <a:prstDash val="solid"/>
                    </a:lnL>
                    <a:lnR w="3175">
                      <a:solidFill>
                        <a:srgbClr val="7E7E7E"/>
                      </a:solidFill>
                      <a:prstDash val="solid"/>
                    </a:lnR>
                    <a:lnT w="3175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91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52171" y="258826"/>
            <a:ext cx="50056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Ⅰ.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요구사항명세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클래스 다이어그램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252170" y="1143000"/>
            <a:ext cx="4548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 </a:t>
            </a: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(2) </a:t>
            </a: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클래스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A61602-3A76-7DB5-3CB5-369CC3BD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593"/>
            <a:ext cx="9906000" cy="4833607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D8983F9-5A3D-1771-180C-0FCBA3C5BAF3}"/>
              </a:ext>
            </a:extLst>
          </p:cNvPr>
          <p:cNvSpPr/>
          <p:nvPr/>
        </p:nvSpPr>
        <p:spPr>
          <a:xfrm>
            <a:off x="8866643" y="6425150"/>
            <a:ext cx="960364" cy="31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배달의민족 도현" panose="020B0600000101010101" pitchFamily="34" charset="-127"/>
              <a:ea typeface="배달의민족 도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93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52171" y="258826"/>
            <a:ext cx="38626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Ⅰ.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요구사항명세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-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데이터베이스</a:t>
            </a:r>
          </a:p>
        </p:txBody>
      </p:sp>
      <p:sp>
        <p:nvSpPr>
          <p:cNvPr id="3" name="object 2"/>
          <p:cNvSpPr txBox="1"/>
          <p:nvPr/>
        </p:nvSpPr>
        <p:spPr>
          <a:xfrm>
            <a:off x="252171" y="1143000"/>
            <a:ext cx="36596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985" algn="l"/>
              </a:tabLst>
            </a:pP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 </a:t>
            </a:r>
            <a:r>
              <a:rPr lang="en-US" altLang="ko-KR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(3) </a:t>
            </a:r>
            <a:r>
              <a:rPr lang="ko-KR" altLang="en-US" sz="3600" kern="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Regular"/>
              </a:rPr>
              <a:t>데이터베이스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42490" b="-1"/>
          <a:stretch/>
        </p:blipFill>
        <p:spPr>
          <a:xfrm>
            <a:off x="0" y="1953159"/>
            <a:ext cx="9906000" cy="41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1671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5F5C8BA-1DF3-C5A4-0270-414D98B4A61F}"/>
              </a:ext>
            </a:extLst>
          </p:cNvPr>
          <p:cNvGrpSpPr/>
          <p:nvPr/>
        </p:nvGrpSpPr>
        <p:grpSpPr>
          <a:xfrm>
            <a:off x="1846580" y="2089420"/>
            <a:ext cx="6212840" cy="2679161"/>
            <a:chOff x="1929383" y="2133600"/>
            <a:chExt cx="6212840" cy="2679161"/>
          </a:xfrm>
        </p:grpSpPr>
        <p:sp>
          <p:nvSpPr>
            <p:cNvPr id="21" name="object 2">
              <a:extLst>
                <a:ext uri="{FF2B5EF4-FFF2-40B4-BE49-F238E27FC236}">
                  <a16:creationId xmlns:a16="http://schemas.microsoft.com/office/drawing/2014/main" id="{47E503FB-6F9C-D0F4-9DDB-9861C4A3C316}"/>
                </a:ext>
              </a:extLst>
            </p:cNvPr>
            <p:cNvSpPr txBox="1"/>
            <p:nvPr/>
          </p:nvSpPr>
          <p:spPr>
            <a:xfrm>
              <a:off x="2881758" y="2133600"/>
              <a:ext cx="414248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  <a:tabLst>
                  <a:tab pos="768985" algn="l"/>
                </a:tabLst>
              </a:pPr>
              <a:r>
                <a:rPr lang="en-US" altLang="ko-KR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Ⅱ.	</a:t>
              </a:r>
              <a:r>
                <a:rPr lang="ko-KR" altLang="en-US" sz="36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  <a:cs typeface="Noto Sans CJK JP Regular"/>
                </a:rPr>
                <a:t>설계</a:t>
              </a:r>
            </a:p>
          </p:txBody>
        </p:sp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73CF2CA2-6513-BFCC-0889-C15FF22CDFF3}"/>
                </a:ext>
              </a:extLst>
            </p:cNvPr>
            <p:cNvSpPr/>
            <p:nvPr/>
          </p:nvSpPr>
          <p:spPr>
            <a:xfrm>
              <a:off x="1929383" y="3035808"/>
              <a:ext cx="6212840" cy="0"/>
            </a:xfrm>
            <a:custGeom>
              <a:avLst/>
              <a:gdLst/>
              <a:ahLst/>
              <a:cxnLst/>
              <a:rect l="l" t="t" r="r" b="b"/>
              <a:pathLst>
                <a:path w="6212840">
                  <a:moveTo>
                    <a:pt x="0" y="0"/>
                  </a:moveTo>
                  <a:lnTo>
                    <a:pt x="6212840" y="0"/>
                  </a:lnTo>
                </a:path>
              </a:pathLst>
            </a:custGeom>
            <a:ln w="57912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23" name="object 6">
              <a:extLst>
                <a:ext uri="{FF2B5EF4-FFF2-40B4-BE49-F238E27FC236}">
                  <a16:creationId xmlns:a16="http://schemas.microsoft.com/office/drawing/2014/main" id="{E61B0349-975E-36A5-62F0-0B1C7161632E}"/>
                </a:ext>
              </a:extLst>
            </p:cNvPr>
            <p:cNvSpPr/>
            <p:nvPr/>
          </p:nvSpPr>
          <p:spPr>
            <a:xfrm>
              <a:off x="3200400" y="3242848"/>
              <a:ext cx="3659124" cy="1569913"/>
            </a:xfrm>
            <a:custGeom>
              <a:avLst/>
              <a:gdLst/>
              <a:ahLst/>
              <a:cxnLst/>
              <a:rect l="l" t="t" r="r" b="b"/>
              <a:pathLst>
                <a:path w="5328284" h="3599815">
                  <a:moveTo>
                    <a:pt x="0" y="3599688"/>
                  </a:moveTo>
                  <a:lnTo>
                    <a:pt x="5327904" y="3599688"/>
                  </a:lnTo>
                  <a:lnTo>
                    <a:pt x="5327904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60960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2005DC4B-EEA0-A404-CB84-405AF19C321F}"/>
                </a:ext>
              </a:extLst>
            </p:cNvPr>
            <p:cNvSpPr txBox="1">
              <a:spLocks/>
            </p:cNvSpPr>
            <p:nvPr/>
          </p:nvSpPr>
          <p:spPr>
            <a:xfrm>
              <a:off x="3329697" y="3200400"/>
              <a:ext cx="3400530" cy="1520929"/>
            </a:xfrm>
            <a:prstGeom prst="rect">
              <a:avLst/>
            </a:prstGeom>
          </p:spPr>
          <p:txBody>
            <a:bodyPr vert="horz" wrap="square" lIns="0" tIns="226060" rIns="0" bIns="0" rtlCol="0">
              <a:sp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메인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모임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  <a:p>
              <a:pPr marL="412750" indent="-400050" latinLnBrk="0">
                <a:spcBef>
                  <a:spcPts val="1780"/>
                </a:spcBef>
                <a:buFont typeface="+mj-lt"/>
                <a:buAutoNum type="romanUcPeriod"/>
                <a:tabLst>
                  <a:tab pos="600075" algn="l"/>
                </a:tabLst>
              </a:pPr>
              <a:r>
                <a:rPr lang="ko-KR" altLang="en-US" kern="0" spc="100" dirty="0">
                  <a:solidFill>
                    <a:srgbClr val="000066"/>
                  </a:solidFill>
                  <a:latin typeface="배달의민족 도현" panose="020B0600000101010101" pitchFamily="34" charset="-127"/>
                  <a:ea typeface="배달의민족 도현" panose="020B0600000101010101" pitchFamily="34" charset="-127"/>
                </a:rPr>
                <a:t>마이페이지</a:t>
              </a:r>
              <a:endParaRPr lang="en-US" altLang="ko-KR" kern="0" spc="100" dirty="0">
                <a:solidFill>
                  <a:srgbClr val="000066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7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2171" y="258826"/>
            <a:ext cx="27958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Ⅱ.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설계 </a:t>
            </a:r>
            <a:r>
              <a:rPr lang="en-US" altLang="ko-KR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– </a:t>
            </a:r>
            <a:r>
              <a:rPr lang="ko-KR" altLang="en-US" sz="2000" dirty="0">
                <a:solidFill>
                  <a:srgbClr val="244060"/>
                </a:solidFill>
                <a:latin typeface="배달의민족 도현" panose="020B0600000101010101" pitchFamily="34" charset="-127"/>
                <a:ea typeface="배달의민족 도현" panose="020B0600000101010101" pitchFamily="34" charset="-127"/>
                <a:cs typeface="Noto Sans CJK JP Medium"/>
              </a:rPr>
              <a:t>메인 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9DB5B-C5AE-7E81-F999-BA905A8D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566"/>
            <a:ext cx="9906000" cy="52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5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524</Words>
  <Application>Microsoft Office PowerPoint</Application>
  <PresentationFormat>A4 용지(210x297mm)</PresentationFormat>
  <Paragraphs>232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배달의민족 도현</vt:lpstr>
      <vt:lpstr>맑은 고딕</vt:lpstr>
      <vt:lpstr>Arial</vt:lpstr>
      <vt:lpstr>Office Theme</vt:lpstr>
      <vt:lpstr>PowerPoint 프레젠테이션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DONGHUN LEE</dc:creator>
  <cp:lastModifiedBy>이동훈</cp:lastModifiedBy>
  <cp:revision>33</cp:revision>
  <dcterms:created xsi:type="dcterms:W3CDTF">2022-09-30T07:09:03Z</dcterms:created>
  <dcterms:modified xsi:type="dcterms:W3CDTF">2022-10-04T06:33:48Z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2022-09-30T00:00:00Z</vt:filetime>
  </property>
</Properties>
</file>