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2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F17F-E6D5-447C-8027-4738E0AF1FCE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F17F-E6D5-447C-8027-4738E0AF1FCE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3142-1A99-4FB3-8678-3BC50F2C9C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01057/openapi.do" TargetMode="External"/><Relationship Id="rId2" Type="http://schemas.openxmlformats.org/officeDocument/2006/relationships/hyperlink" Target="https://www.data.go.kr/dataset/15000496/openapi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dataset/15025498/openapi.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16069/openapi.do" TargetMode="External"/><Relationship Id="rId2" Type="http://schemas.openxmlformats.org/officeDocument/2006/relationships/hyperlink" Target="https://www.data.go.kr/dataset/15024675/openapi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dataset/15012900/openapi.d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A%B5%AC%EB%AC%B8_%EB%B6%84%EC%84%9D" TargetMode="External"/><Relationship Id="rId13" Type="http://schemas.openxmlformats.org/officeDocument/2006/relationships/hyperlink" Target="https://ko.wikipedia.org/wiki/%ED%8E%84" TargetMode="External"/><Relationship Id="rId3" Type="http://schemas.openxmlformats.org/officeDocument/2006/relationships/hyperlink" Target="https://ko.wikipedia.org/wiki/%EA%B0%9C%EB%B0%A9%ED%98%95_%ED%91%9C%EC%A4%80" TargetMode="External"/><Relationship Id="rId7" Type="http://schemas.openxmlformats.org/officeDocument/2006/relationships/hyperlink" Target="https://ko.wikipedia.org/wiki/%EC%BB%B4%ED%93%A8%ED%8C%85_%ED%94%8C%EB%9E%AB%ED%8F%BC" TargetMode="External"/><Relationship Id="rId12" Type="http://schemas.openxmlformats.org/officeDocument/2006/relationships/hyperlink" Target="https://ko.wikipedia.org/wiki/%EC%9E%90%EB%B0%94_(%ED%94%84%EB%A1%9C%EA%B7%B8%EB%9E%98%EB%B0%8D_%EC%96%B8%EC%96%B4)" TargetMode="External"/><Relationship Id="rId2" Type="http://schemas.openxmlformats.org/officeDocument/2006/relationships/hyperlink" Target="https://ko.wikipedia.org/w/index.php?title=%EC%86%8D%EC%84%B1-%EA%B0%92_%EC%8C%8D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94%84%EB%A1%9C%EA%B7%B8%EB%9E%98%EB%B0%8D_%EC%96%B8%EC%96%B4" TargetMode="External"/><Relationship Id="rId11" Type="http://schemas.openxmlformats.org/officeDocument/2006/relationships/hyperlink" Target="https://ko.wikipedia.org/wiki/C_%EC%83%A4%ED%94%84" TargetMode="External"/><Relationship Id="rId5" Type="http://schemas.openxmlformats.org/officeDocument/2006/relationships/hyperlink" Target="https://ko.wikipedia.org/wiki/%EC%9E%90%EB%B0%94%EC%8A%A4%ED%81%AC%EB%A6%BD%ED%8A%B8" TargetMode="External"/><Relationship Id="rId10" Type="http://schemas.openxmlformats.org/officeDocument/2006/relationships/hyperlink" Target="https://ko.wikipedia.org/wiki/C%2B%2B" TargetMode="External"/><Relationship Id="rId4" Type="http://schemas.openxmlformats.org/officeDocument/2006/relationships/hyperlink" Target="https://ko.wikipedia.org/wiki/%EC%9D%B8%ED%84%B0%EB%84%B7" TargetMode="External"/><Relationship Id="rId9" Type="http://schemas.openxmlformats.org/officeDocument/2006/relationships/hyperlink" Target="https://ko.wikipedia.org/wiki/C_(%ED%94%84%EB%A1%9C%EA%B7%B8%EB%9E%98%EB%B0%8D_%EC%96%B8%EC%96%B4)" TargetMode="External"/><Relationship Id="rId14" Type="http://schemas.openxmlformats.org/officeDocument/2006/relationships/hyperlink" Target="https://ko.wikipedia.org/wiki/%ED%8C%8C%EC%9D%B4%EC%8D%A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스마트 관광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공모전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tourAPI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hlinkClick r:id="rId2"/>
              </a:rPr>
              <a:t>국내 관광정보 서비스 </a:t>
            </a:r>
            <a:endParaRPr lang="en-US" altLang="ko-KR" dirty="0" smtClean="0"/>
          </a:p>
          <a:p>
            <a:r>
              <a:rPr lang="ko-KR" altLang="en-US" dirty="0" smtClean="0"/>
              <a:t>코드조회 및 관광정보의 통합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상세 검색 및 위치기반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지역기반 등 국내 관광에 대한 전반적인 정보를 국문으로 제공한다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문화관광 </a:t>
            </a:r>
            <a:r>
              <a:rPr lang="ko-KR" altLang="en-US" dirty="0" smtClean="0">
                <a:hlinkClick r:id="rId3"/>
              </a:rPr>
              <a:t>관광용어 외국어 용례사전 정보 </a:t>
            </a:r>
            <a:endParaRPr lang="en-US" altLang="ko-KR" dirty="0" smtClean="0"/>
          </a:p>
          <a:p>
            <a:r>
              <a:rPr lang="ko-KR" altLang="en-US" dirty="0" smtClean="0"/>
              <a:t>올바른 외국어 안내 표기의 보급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 및 외국어 표기 표준화를 위한 영</a:t>
            </a:r>
            <a:r>
              <a:rPr lang="en-US" altLang="ko-KR" dirty="0" smtClean="0"/>
              <a:t>·</a:t>
            </a:r>
            <a:r>
              <a:rPr lang="ko-KR" altLang="en-US" dirty="0" smtClean="0"/>
              <a:t>일</a:t>
            </a:r>
            <a:r>
              <a:rPr lang="en-US" altLang="ko-KR" dirty="0" smtClean="0"/>
              <a:t>·</a:t>
            </a:r>
            <a:r>
              <a:rPr lang="ko-KR" altLang="en-US" dirty="0" smtClean="0"/>
              <a:t>중 관광 관련 안내 표기 검색 서비스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문화관광 </a:t>
            </a:r>
            <a:r>
              <a:rPr lang="ko-KR" altLang="en-US" dirty="0" smtClean="0">
                <a:hlinkClick r:id="rId4"/>
              </a:rPr>
              <a:t>한국관광공사 한국 전통가옥 관광정보 </a:t>
            </a:r>
            <a:endParaRPr lang="en-US" altLang="ko-KR" dirty="0" smtClean="0"/>
          </a:p>
          <a:p>
            <a:r>
              <a:rPr lang="ko-KR" altLang="en-US" dirty="0" smtClean="0"/>
              <a:t>문화재적 가치가 높은 한국 전통가옥에 대해 언어별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가옥명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등을 기준으로 관광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숙박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주변관광지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이미지 등의 정보를 제공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문화관광 </a:t>
            </a:r>
            <a:r>
              <a:rPr lang="ko-KR" altLang="en-US" dirty="0" smtClean="0">
                <a:hlinkClick r:id="rId2"/>
              </a:rPr>
              <a:t>한국관광공사 관광사진 정보 </a:t>
            </a:r>
            <a:endParaRPr lang="en-US" altLang="ko-KR" dirty="0" smtClean="0"/>
          </a:p>
          <a:p>
            <a:r>
              <a:rPr lang="ko-KR" altLang="en-US" dirty="0" smtClean="0"/>
              <a:t>한국관광공사가 보유하고 있는 관광사진갤러리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사진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촬영장소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촬영일 등의 정보를 제공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문화관광 </a:t>
            </a:r>
            <a:r>
              <a:rPr lang="ko-KR" altLang="en-US" dirty="0" smtClean="0">
                <a:hlinkClick r:id="rId3"/>
              </a:rPr>
              <a:t>한국관광공사 생태관광 정보 </a:t>
            </a:r>
            <a:endParaRPr lang="en-US" altLang="ko-KR" dirty="0" smtClean="0"/>
          </a:p>
          <a:p>
            <a:r>
              <a:rPr lang="ko-KR" altLang="en-US" dirty="0" smtClean="0"/>
              <a:t>친환경관광 및 지역경제 </a:t>
            </a:r>
            <a:r>
              <a:rPr lang="ko-KR" altLang="en-US" dirty="0" err="1" smtClean="0"/>
              <a:t>활성화을</a:t>
            </a:r>
            <a:r>
              <a:rPr lang="ko-KR" altLang="en-US" dirty="0" smtClean="0"/>
              <a:t> 위한 공정관광 정보 제공지역별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테마별</a:t>
            </a:r>
            <a:r>
              <a:rPr lang="ko-KR" altLang="en-US" dirty="0" smtClean="0"/>
              <a:t> 생태관광 정보 제공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문화관광 </a:t>
            </a:r>
            <a:r>
              <a:rPr lang="ko-KR" altLang="en-US" dirty="0" smtClean="0">
                <a:hlinkClick r:id="rId4"/>
              </a:rPr>
              <a:t>한국관광공사 </a:t>
            </a:r>
            <a:r>
              <a:rPr lang="ko-KR" altLang="en-US" dirty="0" err="1" smtClean="0">
                <a:hlinkClick r:id="rId4"/>
              </a:rPr>
              <a:t>무장애</a:t>
            </a:r>
            <a:r>
              <a:rPr lang="ko-KR" altLang="en-US" dirty="0" smtClean="0">
                <a:hlinkClick r:id="rId4"/>
              </a:rPr>
              <a:t> 여행 정보 </a:t>
            </a:r>
            <a:endParaRPr lang="en-US" altLang="ko-KR" dirty="0" smtClean="0"/>
          </a:p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국민복지관광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취학계층의 장애요인 해소</a:t>
            </a:r>
            <a:r>
              <a:rPr lang="en-US" altLang="ko-KR" dirty="0" smtClean="0"/>
              <a:t>)-</a:t>
            </a:r>
            <a:r>
              <a:rPr lang="ko-KR" altLang="en-US" dirty="0" smtClean="0"/>
              <a:t>장애인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어르신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영유아를</a:t>
            </a:r>
            <a:r>
              <a:rPr lang="ko-KR" altLang="en-US" dirty="0" smtClean="0"/>
              <a:t> 동반한 여행의 어려움 해소를 위한 관광정보 제공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Tour API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http://api.visitkorea.or.kr/openAPI/applicationGuide.do#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Jason parse//get Jason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JSONParser</a:t>
            </a:r>
            <a:r>
              <a:rPr lang="en-US" altLang="ko-KR" dirty="0"/>
              <a:t> parser = new </a:t>
            </a:r>
            <a:r>
              <a:rPr lang="en-US" altLang="ko-KR" dirty="0" err="1"/>
              <a:t>JSONParser</a:t>
            </a:r>
            <a:r>
              <a:rPr lang="en-US" altLang="ko-KR" dirty="0"/>
              <a:t>();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/>
              <a:t>Object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parser.parse</a:t>
            </a:r>
            <a:r>
              <a:rPr lang="en-US" altLang="ko-KR" dirty="0"/>
              <a:t>( </a:t>
            </a:r>
            <a:r>
              <a:rPr lang="en-US" altLang="ko-KR" dirty="0" err="1"/>
              <a:t>jsonStr</a:t>
            </a:r>
            <a:r>
              <a:rPr lang="en-US" altLang="ko-KR" dirty="0"/>
              <a:t> );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en-US" altLang="ko-KR" dirty="0" err="1"/>
              <a:t>jsonObj</a:t>
            </a:r>
            <a:r>
              <a:rPr lang="en-US" altLang="ko-KR" dirty="0"/>
              <a:t> = (</a:t>
            </a:r>
            <a:r>
              <a:rPr lang="en-US" altLang="ko-KR" dirty="0" err="1"/>
              <a:t>JSONObject</a:t>
            </a:r>
            <a:r>
              <a:rPr lang="en-US" altLang="ko-KR" dirty="0"/>
              <a:t>) </a:t>
            </a:r>
            <a:r>
              <a:rPr lang="en-US" altLang="ko-KR" dirty="0" err="1"/>
              <a:t>obj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&amp;_</a:t>
            </a:r>
            <a:r>
              <a:rPr lang="en-US" altLang="ko-KR" b="1" dirty="0" smtClean="0"/>
              <a:t>type=</a:t>
            </a:r>
            <a:r>
              <a:rPr lang="en-US" altLang="ko-KR" b="1" dirty="0" err="1" smtClean="0"/>
              <a:t>json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json_simple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libarary</a:t>
            </a:r>
            <a:r>
              <a:rPr lang="en-US" altLang="ko-KR" b="1" dirty="0"/>
              <a:t> </a:t>
            </a:r>
            <a:r>
              <a:rPr lang="ko-KR" altLang="en-US" b="1" dirty="0" smtClean="0"/>
              <a:t>다운 및 </a:t>
            </a:r>
            <a:r>
              <a:rPr lang="ko-KR" altLang="en-US" b="1" dirty="0" err="1" smtClean="0"/>
              <a:t>빌드패치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java.io.BufferedReader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u="sng" dirty="0" err="1"/>
              <a:t>java.io.BufferedWriter</a:t>
            </a:r>
            <a:r>
              <a:rPr lang="en-US" altLang="ko-KR" b="1" u="sng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java.io.IOException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java.io.InputStreamReader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u="sng" dirty="0" err="1"/>
              <a:t>java.io.OutputStreamWriter</a:t>
            </a:r>
            <a:r>
              <a:rPr lang="en-US" altLang="ko-KR" b="1" u="sng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u="sng" dirty="0" err="1"/>
              <a:t>java.io.Writer</a:t>
            </a:r>
            <a:r>
              <a:rPr lang="en-US" altLang="ko-KR" b="1" u="sng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java.net.HttpURLConnection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java.net.URL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java.net.URLEncoder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org.json.simple.JSONObject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org.json.simple.parser.JSONParser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org.json.simple.parser.ParseException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ApiExplorer</a:t>
            </a:r>
            <a:r>
              <a:rPr lang="en-US" altLang="ko-KR" b="1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throws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en-US" altLang="ko-KR" dirty="0" err="1"/>
              <a:t>urlBuilder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dirty="0" err="1"/>
              <a:t>StringBuilder</a:t>
            </a:r>
            <a:r>
              <a:rPr lang="en-US" altLang="ko-KR" b="1" dirty="0"/>
              <a:t>("http://api.visitkorea.or.kr/openapi/service/rest/KorService/detailCommon"); /*URL*/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("?"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("ServiceKey","UTF-8") + "=blbmCvpEXpmKZd7Rf5L84jIjOBuZ3wIlXC%2FSPo0cCQi9n9Ls12QYKep9JK8zXbeSlAKBoA7WLCQAGSq7KhEYtQ%3D%3D"); /*Service Key*/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("ServiceKey","UTF-8")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("blbmCvpEXpmKZd7Rf5L84jIjOBuZ3wIlXC%2FSPo0cCQi9n9Ls12QYKep9JK8zXbeSlAKBoA7WLCQAGSq7KhEYtQ%3D%3D", "UTF-8")); /*�������������</a:t>
            </a:r>
            <a:r>
              <a:rPr lang="az-Cyrl-AZ" altLang="ko-KR" i="1" dirty="0"/>
              <a:t>п���*/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("numOfRows","UTF-8")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("10",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("pageNo","UTF-8")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("1",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("MobileOS","UTF-8")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("ETC",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("MobileApp","UTF-8")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</a:t>
            </a:r>
            <a:r>
              <a:rPr lang="en-US" altLang="ko-KR" i="1" dirty="0" err="1"/>
              <a:t>AppTest</a:t>
            </a:r>
            <a:r>
              <a:rPr lang="en-US" altLang="ko-KR" i="1" dirty="0"/>
              <a:t>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("contentId","UTF-8")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("126508",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("contentTypeId","UTF-8")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("", "UTF-8</a:t>
            </a:r>
            <a:r>
              <a:rPr lang="en-US" altLang="ko-KR" i="1" dirty="0" smtClean="0"/>
              <a:t>"));</a:t>
            </a:r>
            <a:endParaRPr lang="en-US" altLang="ko-KR" i="1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("defaultYN","UTF-8")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("Y",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("firstImageYN","UTF-8")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("Y",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("areacodeYN","UTF-8")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("Y",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("catcodeYN","UTF-8")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("Y", "UTF-8")); </a:t>
            </a:r>
            <a:endParaRPr lang="en-US" altLang="ko-KR" i="1" u="sng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("addrinfoYN","UTF-8")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("Y",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("mapinfoYN","UTF-8")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("Y",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("overviewYN","UTF-8")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("Y", "UTF-8"));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urlBuilder.append</a:t>
            </a:r>
            <a:r>
              <a:rPr lang="en-US" altLang="ko-KR" dirty="0"/>
              <a:t>("&amp;" + </a:t>
            </a:r>
            <a:r>
              <a:rPr lang="en-US" altLang="ko-KR" dirty="0" err="1"/>
              <a:t>URLEncoder.</a:t>
            </a:r>
            <a:r>
              <a:rPr lang="en-US" altLang="ko-KR" i="1" dirty="0" err="1"/>
              <a:t>encode</a:t>
            </a:r>
            <a:r>
              <a:rPr lang="en-US" altLang="ko-KR" i="1" dirty="0"/>
              <a:t>("_type","UTF-8") + "=" + </a:t>
            </a:r>
            <a:r>
              <a:rPr lang="en-US" altLang="ko-KR" i="1" dirty="0" err="1"/>
              <a:t>URLEncoder.encode</a:t>
            </a:r>
            <a:r>
              <a:rPr lang="en-US" altLang="ko-KR" i="1" dirty="0"/>
              <a:t>("json","UTF-8"));</a:t>
            </a:r>
          </a:p>
          <a:p>
            <a:r>
              <a:rPr lang="en-US" altLang="ko-KR" dirty="0"/>
              <a:t>        URL </a:t>
            </a:r>
            <a:r>
              <a:rPr lang="en-US" altLang="ko-KR" dirty="0" err="1"/>
              <a:t>url</a:t>
            </a:r>
            <a:r>
              <a:rPr lang="en-US" altLang="ko-KR" dirty="0"/>
              <a:t> = </a:t>
            </a:r>
            <a:r>
              <a:rPr lang="en-US" altLang="ko-KR" b="1" dirty="0"/>
              <a:t>new URL(</a:t>
            </a:r>
            <a:r>
              <a:rPr lang="en-US" altLang="ko-KR" b="1" dirty="0" err="1"/>
              <a:t>urlBuilder.toString</a:t>
            </a:r>
            <a:r>
              <a:rPr lang="en-US" altLang="ko-KR" b="1" dirty="0"/>
              <a:t>());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urlBuilder.toString</a:t>
            </a:r>
            <a:r>
              <a:rPr lang="en-US" altLang="ko-KR" b="1" i="1" dirty="0"/>
              <a:t>());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HttpURLConnection</a:t>
            </a:r>
            <a:r>
              <a:rPr lang="en-US" altLang="ko-KR" dirty="0"/>
              <a:t> </a:t>
            </a:r>
            <a:r>
              <a:rPr lang="en-US" altLang="ko-KR" dirty="0" err="1"/>
              <a:t>conn</a:t>
            </a:r>
            <a:r>
              <a:rPr lang="en-US" altLang="ko-KR" dirty="0"/>
              <a:t> = (</a:t>
            </a:r>
            <a:r>
              <a:rPr lang="en-US" altLang="ko-KR" dirty="0" err="1"/>
              <a:t>HttpURLConnection</a:t>
            </a:r>
            <a:r>
              <a:rPr lang="en-US" altLang="ko-KR" dirty="0"/>
              <a:t>) </a:t>
            </a:r>
            <a:r>
              <a:rPr lang="en-US" altLang="ko-KR" dirty="0" err="1"/>
              <a:t>url.openConnection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conn.setRequestMethod</a:t>
            </a:r>
            <a:r>
              <a:rPr lang="en-US" altLang="ko-KR" dirty="0"/>
              <a:t>("GET");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conn.setRequestProperty</a:t>
            </a:r>
            <a:r>
              <a:rPr lang="en-US" altLang="ko-KR" dirty="0"/>
              <a:t>("Content-type", "application/</a:t>
            </a:r>
            <a:r>
              <a:rPr lang="en-US" altLang="ko-KR" dirty="0" err="1"/>
              <a:t>json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("Response code: " + </a:t>
            </a:r>
            <a:r>
              <a:rPr lang="en-US" altLang="ko-KR" b="1" i="1" dirty="0" err="1"/>
              <a:t>conn.getResponseCode</a:t>
            </a:r>
            <a:r>
              <a:rPr lang="en-US" altLang="ko-KR" b="1" i="1" dirty="0"/>
              <a:t>());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BufferedReader</a:t>
            </a:r>
            <a:r>
              <a:rPr lang="en-US" altLang="ko-KR" dirty="0"/>
              <a:t> rd;</a:t>
            </a:r>
          </a:p>
          <a:p>
            <a:r>
              <a:rPr lang="en-US" altLang="ko-KR" dirty="0"/>
              <a:t>        </a:t>
            </a:r>
            <a:r>
              <a:rPr lang="en-US" altLang="ko-KR" b="1" dirty="0"/>
              <a:t>if(</a:t>
            </a:r>
            <a:r>
              <a:rPr lang="en-US" altLang="ko-KR" b="1" dirty="0" err="1"/>
              <a:t>conn.getResponseCode</a:t>
            </a:r>
            <a:r>
              <a:rPr lang="en-US" altLang="ko-KR" b="1" dirty="0"/>
              <a:t>() &gt;= 200 &amp;&amp; </a:t>
            </a:r>
            <a:r>
              <a:rPr lang="en-US" altLang="ko-KR" b="1" dirty="0" err="1"/>
              <a:t>conn.getResponseCode</a:t>
            </a:r>
            <a:r>
              <a:rPr lang="en-US" altLang="ko-KR" b="1" dirty="0"/>
              <a:t>() &lt;= 300) {</a:t>
            </a:r>
          </a:p>
          <a:p>
            <a:r>
              <a:rPr lang="en-US" altLang="ko-KR" dirty="0"/>
              <a:t>            rd = </a:t>
            </a:r>
            <a:r>
              <a:rPr lang="en-US" altLang="ko-KR" b="1" dirty="0"/>
              <a:t>new </a:t>
            </a:r>
            <a:r>
              <a:rPr lang="en-US" altLang="ko-KR" b="1" dirty="0" err="1"/>
              <a:t>BufferedReader</a:t>
            </a:r>
            <a:r>
              <a:rPr lang="en-US" altLang="ko-KR" b="1" dirty="0"/>
              <a:t>(new </a:t>
            </a:r>
            <a:r>
              <a:rPr lang="en-US" altLang="ko-KR" b="1" dirty="0" err="1"/>
              <a:t>InputStreamReader</a:t>
            </a:r>
            <a:r>
              <a:rPr lang="en-US" altLang="ko-KR" b="1" dirty="0"/>
              <a:t>(</a:t>
            </a:r>
            <a:r>
              <a:rPr lang="en-US" altLang="ko-KR" b="1" dirty="0" err="1"/>
              <a:t>conn.getInputStream</a:t>
            </a:r>
            <a:r>
              <a:rPr lang="en-US" altLang="ko-KR" b="1" dirty="0"/>
              <a:t>()));</a:t>
            </a:r>
          </a:p>
          <a:p>
            <a:r>
              <a:rPr lang="en-US" altLang="ko-KR" dirty="0"/>
              <a:t>        } </a:t>
            </a:r>
            <a:r>
              <a:rPr lang="en-US" altLang="ko-KR" b="1" dirty="0"/>
              <a:t>else {</a:t>
            </a:r>
          </a:p>
          <a:p>
            <a:r>
              <a:rPr lang="en-US" altLang="ko-KR" dirty="0"/>
              <a:t>            rd = </a:t>
            </a:r>
            <a:r>
              <a:rPr lang="en-US" altLang="ko-KR" b="1" dirty="0"/>
              <a:t>new </a:t>
            </a:r>
            <a:r>
              <a:rPr lang="en-US" altLang="ko-KR" b="1" dirty="0" err="1"/>
              <a:t>BufferedReader</a:t>
            </a:r>
            <a:r>
              <a:rPr lang="en-US" altLang="ko-KR" b="1" dirty="0"/>
              <a:t>(new </a:t>
            </a:r>
            <a:r>
              <a:rPr lang="en-US" altLang="ko-KR" b="1" dirty="0" err="1"/>
              <a:t>InputStreamReader</a:t>
            </a:r>
            <a:r>
              <a:rPr lang="en-US" altLang="ko-KR" b="1" dirty="0"/>
              <a:t>(</a:t>
            </a:r>
            <a:r>
              <a:rPr lang="en-US" altLang="ko-KR" b="1" dirty="0" err="1"/>
              <a:t>conn.getErrorStream</a:t>
            </a:r>
            <a:r>
              <a:rPr lang="en-US" altLang="ko-KR" b="1" dirty="0"/>
              <a:t>()));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en-US" altLang="ko-KR" dirty="0" err="1"/>
              <a:t>sb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dirty="0" err="1"/>
              <a:t>StringBuilder</a:t>
            </a:r>
            <a:r>
              <a:rPr lang="en-US" altLang="ko-KR" b="1" dirty="0"/>
              <a:t>();</a:t>
            </a:r>
          </a:p>
          <a:p>
            <a:r>
              <a:rPr lang="en-US" altLang="ko-KR" dirty="0"/>
              <a:t>        String line;</a:t>
            </a:r>
          </a:p>
          <a:p>
            <a:r>
              <a:rPr lang="en-US" altLang="ko-KR" dirty="0"/>
              <a:t>        </a:t>
            </a:r>
            <a:r>
              <a:rPr lang="en-US" altLang="ko-KR" b="1" dirty="0"/>
              <a:t>while ((line = </a:t>
            </a:r>
            <a:r>
              <a:rPr lang="en-US" altLang="ko-KR" b="1" dirty="0" err="1"/>
              <a:t>rd.readLine</a:t>
            </a:r>
            <a:r>
              <a:rPr lang="en-US" altLang="ko-KR" b="1" dirty="0"/>
              <a:t>()) != null)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sb.append</a:t>
            </a:r>
            <a:r>
              <a:rPr lang="en-US" altLang="ko-KR" dirty="0"/>
              <a:t>(line);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JSONParser</a:t>
            </a:r>
            <a:r>
              <a:rPr lang="en-US" altLang="ko-KR" dirty="0"/>
              <a:t> parser = </a:t>
            </a:r>
            <a:r>
              <a:rPr lang="en-US" altLang="ko-KR" b="1" dirty="0"/>
              <a:t>new </a:t>
            </a:r>
            <a:r>
              <a:rPr lang="en-US" altLang="ko-KR" b="1" dirty="0" err="1"/>
              <a:t>JSONParser</a:t>
            </a:r>
            <a:r>
              <a:rPr lang="en-US" altLang="ko-KR" b="1" dirty="0"/>
              <a:t>(); </a:t>
            </a:r>
          </a:p>
          <a:p>
            <a:r>
              <a:rPr lang="en-US" altLang="ko-KR" dirty="0"/>
              <a:t>        Object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b="1" dirty="0"/>
              <a:t>null;</a:t>
            </a:r>
          </a:p>
          <a:p>
            <a:r>
              <a:rPr lang="en-US" altLang="ko-KR" dirty="0"/>
              <a:t>        </a:t>
            </a:r>
            <a:r>
              <a:rPr lang="en-US" altLang="ko-KR" b="1" dirty="0"/>
              <a:t>try {</a:t>
            </a:r>
          </a:p>
          <a:p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parser.parse</a:t>
            </a:r>
            <a:r>
              <a:rPr lang="en-US" altLang="ko-KR" dirty="0"/>
              <a:t>( </a:t>
            </a:r>
            <a:r>
              <a:rPr lang="en-US" altLang="ko-KR" dirty="0" err="1"/>
              <a:t>sb.toString</a:t>
            </a:r>
            <a:r>
              <a:rPr lang="en-US" altLang="ko-KR" dirty="0"/>
              <a:t>() );</a:t>
            </a:r>
          </a:p>
          <a:p>
            <a:r>
              <a:rPr lang="en-US" altLang="ko-KR" dirty="0"/>
              <a:t>} </a:t>
            </a:r>
            <a:r>
              <a:rPr lang="en-US" altLang="ko-KR" b="1" dirty="0"/>
              <a:t>catch (</a:t>
            </a:r>
            <a:r>
              <a:rPr lang="en-US" altLang="ko-KR" b="1" dirty="0" err="1"/>
              <a:t>ParseException</a:t>
            </a:r>
            <a:r>
              <a:rPr lang="en-US" altLang="ko-KR" b="1" dirty="0"/>
              <a:t> e) {</a:t>
            </a:r>
          </a:p>
          <a:p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en-US" altLang="ko-KR" dirty="0" err="1"/>
              <a:t>jo</a:t>
            </a:r>
            <a:r>
              <a:rPr lang="en-US" altLang="ko-KR" dirty="0"/>
              <a:t> = (</a:t>
            </a:r>
            <a:r>
              <a:rPr lang="en-US" altLang="ko-KR" dirty="0" err="1"/>
              <a:t>JSONObject</a:t>
            </a:r>
            <a:r>
              <a:rPr lang="en-US" altLang="ko-KR" dirty="0"/>
              <a:t>) </a:t>
            </a:r>
            <a:r>
              <a:rPr lang="en-US" altLang="ko-KR" dirty="0" err="1"/>
              <a:t>obj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jo.toString</a:t>
            </a:r>
            <a:r>
              <a:rPr lang="en-US" altLang="ko-KR" b="1" i="1" dirty="0"/>
              <a:t>());</a:t>
            </a:r>
          </a:p>
          <a:p>
            <a:r>
              <a:rPr lang="ko-KR" altLang="en-US" dirty="0"/>
              <a:t>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rd.close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conn.disconnect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Jason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"response": {</a:t>
            </a:r>
          </a:p>
          <a:p>
            <a:r>
              <a:rPr lang="en-US" altLang="ko-KR" dirty="0" smtClean="0"/>
              <a:t>      "header": {</a:t>
            </a:r>
          </a:p>
          <a:p>
            <a:r>
              <a:rPr lang="en-US" altLang="ko-KR" dirty="0" smtClean="0"/>
              <a:t>         "</a:t>
            </a:r>
            <a:r>
              <a:rPr lang="en-US" altLang="ko-KR" dirty="0" err="1" smtClean="0"/>
              <a:t>resultCode</a:t>
            </a:r>
            <a:r>
              <a:rPr lang="en-US" altLang="ko-KR" dirty="0" smtClean="0"/>
              <a:t>": "0000",</a:t>
            </a:r>
          </a:p>
          <a:p>
            <a:r>
              <a:rPr lang="en-US" altLang="ko-KR" dirty="0" smtClean="0"/>
              <a:t>         "</a:t>
            </a:r>
            <a:r>
              <a:rPr lang="en-US" altLang="ko-KR" dirty="0" err="1" smtClean="0"/>
              <a:t>resultMsg</a:t>
            </a:r>
            <a:r>
              <a:rPr lang="en-US" altLang="ko-KR" dirty="0" smtClean="0"/>
              <a:t>": "OK"</a:t>
            </a:r>
          </a:p>
          <a:p>
            <a:r>
              <a:rPr lang="en-US" altLang="ko-KR" dirty="0" smtClean="0"/>
              <a:t>      },</a:t>
            </a:r>
          </a:p>
          <a:p>
            <a:r>
              <a:rPr lang="en-US" altLang="ko-KR" dirty="0" smtClean="0"/>
              <a:t>      "body": {</a:t>
            </a:r>
          </a:p>
          <a:p>
            <a:r>
              <a:rPr lang="en-US" altLang="ko-KR" dirty="0" smtClean="0"/>
              <a:t>         "items": {</a:t>
            </a:r>
          </a:p>
          <a:p>
            <a:r>
              <a:rPr lang="en-US" altLang="ko-KR" dirty="0" smtClean="0"/>
              <a:t>            "item": {</a:t>
            </a:r>
          </a:p>
          <a:p>
            <a:r>
              <a:rPr lang="en-US" altLang="ko-KR" dirty="0" smtClean="0"/>
              <a:t>               "addr1": "</a:t>
            </a:r>
            <a:r>
              <a:rPr lang="ko-KR" altLang="en-US" dirty="0" smtClean="0"/>
              <a:t>서울특별시 종로구 </a:t>
            </a:r>
            <a:r>
              <a:rPr lang="ko-KR" altLang="en-US" dirty="0" err="1" smtClean="0"/>
              <a:t>사직로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161",</a:t>
            </a:r>
          </a:p>
          <a:p>
            <a:r>
              <a:rPr lang="en-US" altLang="ko-KR" dirty="0" smtClean="0"/>
              <a:t>               "addr2": "(</a:t>
            </a:r>
            <a:r>
              <a:rPr lang="ko-KR" altLang="en-US" dirty="0" smtClean="0"/>
              <a:t>세종로</a:t>
            </a:r>
            <a:r>
              <a:rPr lang="en-US" altLang="ko-KR" dirty="0" smtClean="0"/>
              <a:t>)",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areacode</a:t>
            </a:r>
            <a:r>
              <a:rPr lang="en-US" altLang="ko-KR" dirty="0" smtClean="0"/>
              <a:t>": "1",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booktour</a:t>
            </a:r>
            <a:r>
              <a:rPr lang="en-US" altLang="ko-KR" dirty="0" smtClean="0"/>
              <a:t>": "1",</a:t>
            </a:r>
          </a:p>
          <a:p>
            <a:r>
              <a:rPr lang="en-US" altLang="ko-KR" dirty="0" smtClean="0"/>
              <a:t>               "cat1": "A02",</a:t>
            </a:r>
          </a:p>
          <a:p>
            <a:r>
              <a:rPr lang="en-US" altLang="ko-KR" dirty="0" smtClean="0"/>
              <a:t>               "cat2": "A0201",</a:t>
            </a:r>
          </a:p>
          <a:p>
            <a:r>
              <a:rPr lang="en-US" altLang="ko-KR" dirty="0" smtClean="0"/>
              <a:t>               "cat3": "A02010100",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contentid</a:t>
            </a:r>
            <a:r>
              <a:rPr lang="en-US" altLang="ko-KR" dirty="0" smtClean="0"/>
              <a:t>": "126508",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contenttypeid</a:t>
            </a:r>
            <a:r>
              <a:rPr lang="en-US" altLang="ko-KR" dirty="0" smtClean="0"/>
              <a:t>": "12",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createdtime</a:t>
            </a:r>
            <a:r>
              <a:rPr lang="en-US" altLang="ko-KR" dirty="0" smtClean="0"/>
              <a:t>": "20031230000000",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firstimage</a:t>
            </a:r>
            <a:r>
              <a:rPr lang="en-US" altLang="ko-KR" dirty="0" smtClean="0"/>
              <a:t>": "http://tong.visitkorea.or.kr/cms/resource/40/1568040_image2_1.jpg",</a:t>
            </a:r>
          </a:p>
          <a:p>
            <a:r>
              <a:rPr lang="en-US" altLang="ko-KR" dirty="0" smtClean="0"/>
              <a:t>               "firstimage2": "http://tong.visitkorea.or.kr/cms/resource/40/1568040_image3_1.jpg",</a:t>
            </a:r>
          </a:p>
          <a:p>
            <a:r>
              <a:rPr lang="en-US" altLang="ko-KR" dirty="0" smtClean="0"/>
              <a:t>               "homepage": "</a:t>
            </a:r>
            <a:r>
              <a:rPr lang="ko-KR" altLang="en-US" dirty="0" smtClean="0"/>
              <a:t>경복궁 </a:t>
            </a: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=\"http://www.royalpalace.go.kr/\" target=\"_blank\" title=\"</a:t>
            </a:r>
            <a:r>
              <a:rPr lang="ko-KR" altLang="en-US" dirty="0" err="1" smtClean="0"/>
              <a:t>새창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경복궁 홈페이지로 이동</a:t>
            </a:r>
            <a:r>
              <a:rPr lang="en-US" altLang="ko-KR" dirty="0" smtClean="0"/>
              <a:t>\"&gt;http://www.royalpalace.go.kr&lt;/a&gt;&lt;br /&gt;</a:t>
            </a:r>
            <a:r>
              <a:rPr lang="ko-KR" altLang="en-US" dirty="0" smtClean="0"/>
              <a:t>궁궐길라잡이 </a:t>
            </a: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=\"http://www.palaceguide.or.kr/\" target=\"_blank\" title=\"</a:t>
            </a:r>
            <a:r>
              <a:rPr lang="ko-KR" altLang="en-US" dirty="0" err="1" smtClean="0"/>
              <a:t>새창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궁궐길라잡이 홈페이지로 이동</a:t>
            </a:r>
            <a:r>
              <a:rPr lang="en-US" altLang="ko-KR" dirty="0" smtClean="0"/>
              <a:t>\"&gt;http://www.palaceguide.or.kr&lt;/a&gt;&lt;br /&gt;</a:t>
            </a:r>
            <a:r>
              <a:rPr lang="ko-KR" altLang="en-US" dirty="0" err="1" smtClean="0"/>
              <a:t>한국의재발견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=\"http://www.rekor.or.kr/\" target=\"_blank\" title=\"</a:t>
            </a:r>
            <a:r>
              <a:rPr lang="ko-KR" altLang="en-US" dirty="0" err="1" smtClean="0"/>
              <a:t>새창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한국의재발견</a:t>
            </a:r>
            <a:r>
              <a:rPr lang="ko-KR" altLang="en-US" dirty="0" smtClean="0"/>
              <a:t> 홈페이지로 이동</a:t>
            </a:r>
            <a:r>
              <a:rPr lang="en-US" altLang="ko-KR" dirty="0" smtClean="0"/>
              <a:t>\"&gt;http://www.rekor.or.kr&lt;/a&gt;",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mapx</a:t>
            </a:r>
            <a:r>
              <a:rPr lang="en-US" altLang="ko-KR" dirty="0" smtClean="0"/>
              <a:t>": "126.9769930325",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mapy</a:t>
            </a:r>
            <a:r>
              <a:rPr lang="en-US" altLang="ko-KR" dirty="0" smtClean="0"/>
              <a:t>": "37.5788222356",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mlevel</a:t>
            </a:r>
            <a:r>
              <a:rPr lang="en-US" altLang="ko-KR" dirty="0" smtClean="0"/>
              <a:t>": "6",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modifiedtime</a:t>
            </a:r>
            <a:r>
              <a:rPr lang="en-US" altLang="ko-KR" dirty="0" smtClean="0"/>
              <a:t>": "20180620155737",</a:t>
            </a:r>
          </a:p>
          <a:p>
            <a:r>
              <a:rPr lang="en-US" altLang="ko-KR" dirty="0" smtClean="0"/>
              <a:t>               "overview": "</a:t>
            </a:r>
            <a:r>
              <a:rPr lang="ko-KR" altLang="en-US" dirty="0" smtClean="0"/>
              <a:t>경복궁은 </a:t>
            </a:r>
            <a:r>
              <a:rPr lang="en-US" altLang="ko-KR" dirty="0" smtClean="0"/>
              <a:t>1395</a:t>
            </a:r>
            <a:r>
              <a:rPr lang="ko-KR" altLang="en-US" dirty="0" smtClean="0"/>
              <a:t>년 태조 이성계에 의해서 새로운 조선왕조의 </a:t>
            </a:r>
            <a:r>
              <a:rPr lang="ko-KR" altLang="en-US" dirty="0" err="1" smtClean="0"/>
              <a:t>법궁으로</a:t>
            </a:r>
            <a:r>
              <a:rPr lang="ko-KR" altLang="en-US" dirty="0" smtClean="0"/>
              <a:t> 지어졌다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경복궁은 </a:t>
            </a:r>
            <a:r>
              <a:rPr lang="ko-KR" altLang="en-US" dirty="0" err="1" smtClean="0"/>
              <a:t>동궐</a:t>
            </a:r>
            <a:r>
              <a:rPr lang="en-US" altLang="ko-KR" dirty="0" smtClean="0"/>
              <a:t>(</a:t>
            </a:r>
            <a:r>
              <a:rPr lang="ko-KR" altLang="en-US" dirty="0" smtClean="0"/>
              <a:t>창덕궁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이나 서궐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경희궁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비해 위치가 북쪽에 있어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북궐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이라 불리기도 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경복궁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사적 제</a:t>
            </a:r>
            <a:r>
              <a:rPr lang="en-US" altLang="ko-KR" dirty="0" smtClean="0"/>
              <a:t>117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대 궁궐 가운데 으뜸의 규모와 건축미를 자랑한다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경복궁 근정전에서 즉위식을 가진 왕들을 보면 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대 정종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세종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6</a:t>
            </a:r>
            <a:r>
              <a:rPr lang="ko-KR" altLang="en-US" dirty="0" smtClean="0"/>
              <a:t>대 단종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7</a:t>
            </a:r>
            <a:r>
              <a:rPr lang="ko-KR" altLang="en-US" dirty="0" smtClean="0"/>
              <a:t>대 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9</a:t>
            </a:r>
            <a:r>
              <a:rPr lang="ko-KR" altLang="en-US" dirty="0" smtClean="0"/>
              <a:t>대 성종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11</a:t>
            </a:r>
            <a:r>
              <a:rPr lang="ko-KR" altLang="en-US" dirty="0" smtClean="0"/>
              <a:t>대 중종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13</a:t>
            </a:r>
            <a:r>
              <a:rPr lang="ko-KR" altLang="en-US" dirty="0" smtClean="0"/>
              <a:t>대 명종 등이다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  </a:t>
            </a:r>
            <a:r>
              <a:rPr lang="ko-KR" altLang="en-US" dirty="0" smtClean="0"/>
              <a:t>경복궁은 임진왜란 때 상당수의 건물이 불타 없어진 아픔을 갖고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고종 때에 흥선대원군의 주도 아래 </a:t>
            </a:r>
            <a:r>
              <a:rPr lang="en-US" altLang="ko-KR" dirty="0" smtClean="0"/>
              <a:t>7,700</a:t>
            </a:r>
            <a:r>
              <a:rPr lang="ko-KR" altLang="en-US" dirty="0" err="1" smtClean="0"/>
              <a:t>여칸에</a:t>
            </a:r>
            <a:r>
              <a:rPr lang="ko-KR" altLang="en-US" dirty="0" smtClean="0"/>
              <a:t> 이르는 건물들을 다시 세웠다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또 다시 명성황후 시해사건이 일어나면서 왕조의 몰락과 함께 경복궁도 왕궁으로서의 기능을 상실하고 말았다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경복궁에는 조선시대의 대표적인 건축물인 경회루와 </a:t>
            </a:r>
            <a:r>
              <a:rPr lang="ko-KR" altLang="en-US" dirty="0" err="1" smtClean="0"/>
              <a:t>향원정의</a:t>
            </a:r>
            <a:r>
              <a:rPr lang="ko-KR" altLang="en-US" dirty="0" smtClean="0"/>
              <a:t> 연못이 원형대로 남아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근정전의 </a:t>
            </a:r>
            <a:r>
              <a:rPr lang="ko-KR" altLang="en-US" dirty="0" err="1" smtClean="0"/>
              <a:t>월대와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조각상들은</a:t>
            </a:r>
            <a:r>
              <a:rPr lang="ko-KR" altLang="en-US" dirty="0" smtClean="0"/>
              <a:t> 당시의 조각미술을 대표한다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흥례문</a:t>
            </a:r>
            <a:r>
              <a:rPr lang="ko-KR" altLang="en-US" dirty="0" smtClean="0"/>
              <a:t> 밖 서편에는 국립고궁 박물관이 위치하고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경복궁 내 </a:t>
            </a:r>
            <a:r>
              <a:rPr lang="ko-KR" altLang="en-US" dirty="0" err="1" smtClean="0"/>
              <a:t>향원정의</a:t>
            </a:r>
            <a:r>
              <a:rPr lang="ko-KR" altLang="en-US" dirty="0" smtClean="0"/>
              <a:t> 동편에는 국립민속 박물관이 위치하고 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 * </a:t>
            </a:r>
            <a:r>
              <a:rPr lang="ko-KR" altLang="en-US" dirty="0" smtClean="0"/>
              <a:t>주요문화재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  1) </a:t>
            </a:r>
            <a:r>
              <a:rPr lang="ko-KR" altLang="en-US" dirty="0" smtClean="0"/>
              <a:t>경복궁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사적 제</a:t>
            </a:r>
            <a:r>
              <a:rPr lang="en-US" altLang="ko-KR" dirty="0" smtClean="0"/>
              <a:t>117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                2) </a:t>
            </a:r>
            <a:r>
              <a:rPr lang="ko-KR" altLang="en-US" dirty="0" smtClean="0"/>
              <a:t>경복궁 근정전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국보 제</a:t>
            </a:r>
            <a:r>
              <a:rPr lang="en-US" altLang="ko-KR" dirty="0" smtClean="0"/>
              <a:t>223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                3) </a:t>
            </a:r>
            <a:r>
              <a:rPr lang="ko-KR" altLang="en-US" dirty="0" smtClean="0"/>
              <a:t>경복궁 경회루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국보 제</a:t>
            </a:r>
            <a:r>
              <a:rPr lang="en-US" altLang="ko-KR" dirty="0" smtClean="0"/>
              <a:t>224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               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/&gt;4) </a:t>
            </a:r>
            <a:r>
              <a:rPr lang="ko-KR" altLang="en-US" dirty="0" smtClean="0"/>
              <a:t>경복궁 </a:t>
            </a:r>
            <a:r>
              <a:rPr lang="ko-KR" altLang="en-US" dirty="0" err="1" smtClean="0"/>
              <a:t>자경전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보물 제</a:t>
            </a:r>
            <a:r>
              <a:rPr lang="en-US" altLang="ko-KR" dirty="0" smtClean="0"/>
              <a:t>809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               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/&gt;5) </a:t>
            </a:r>
            <a:r>
              <a:rPr lang="ko-KR" altLang="en-US" dirty="0" smtClean="0"/>
              <a:t>경복궁 </a:t>
            </a:r>
            <a:r>
              <a:rPr lang="ko-KR" altLang="en-US" dirty="0" err="1" smtClean="0"/>
              <a:t>자경전</a:t>
            </a:r>
            <a:r>
              <a:rPr lang="ko-KR" altLang="en-US" dirty="0" smtClean="0"/>
              <a:t> 십장생 굴뚝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보물 제</a:t>
            </a:r>
            <a:r>
              <a:rPr lang="en-US" altLang="ko-KR" dirty="0" smtClean="0"/>
              <a:t>810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                6) </a:t>
            </a:r>
            <a:r>
              <a:rPr lang="ko-KR" altLang="en-US" dirty="0" smtClean="0"/>
              <a:t>경복궁 </a:t>
            </a:r>
            <a:r>
              <a:rPr lang="ko-KR" altLang="en-US" dirty="0" err="1" smtClean="0"/>
              <a:t>아미산굴뚝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보물 제</a:t>
            </a:r>
            <a:r>
              <a:rPr lang="en-US" altLang="ko-KR" dirty="0" smtClean="0"/>
              <a:t>811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               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/&gt;7) </a:t>
            </a:r>
            <a:r>
              <a:rPr lang="ko-KR" altLang="en-US" dirty="0" smtClean="0"/>
              <a:t>경복궁 </a:t>
            </a:r>
            <a:r>
              <a:rPr lang="ko-KR" altLang="en-US" dirty="0" err="1" smtClean="0"/>
              <a:t>근정문</a:t>
            </a:r>
            <a:r>
              <a:rPr lang="ko-KR" altLang="en-US" dirty="0" smtClean="0"/>
              <a:t> 및 행각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보물 제</a:t>
            </a:r>
            <a:r>
              <a:rPr lang="en-US" altLang="ko-KR" dirty="0" smtClean="0"/>
              <a:t>812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               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/&gt;8) </a:t>
            </a:r>
            <a:r>
              <a:rPr lang="ko-KR" altLang="en-US" dirty="0" smtClean="0"/>
              <a:t>경복궁 </a:t>
            </a:r>
            <a:r>
              <a:rPr lang="ko-KR" altLang="en-US" dirty="0" err="1" smtClean="0"/>
              <a:t>풍기대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보물 제</a:t>
            </a:r>
            <a:r>
              <a:rPr lang="en-US" altLang="ko-KR" dirty="0" smtClean="0"/>
              <a:t>847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sigungucode</a:t>
            </a:r>
            <a:r>
              <a:rPr lang="en-US" altLang="ko-KR" dirty="0" smtClean="0"/>
              <a:t>": "23",</a:t>
            </a:r>
          </a:p>
          <a:p>
            <a:r>
              <a:rPr lang="en-US" altLang="ko-KR" dirty="0" smtClean="0"/>
              <a:t>               "title": "</a:t>
            </a:r>
            <a:r>
              <a:rPr lang="ko-KR" altLang="en-US" dirty="0" smtClean="0"/>
              <a:t>경복궁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              "</a:t>
            </a:r>
            <a:r>
              <a:rPr lang="en-US" altLang="ko-KR" dirty="0" err="1" smtClean="0"/>
              <a:t>zipcode</a:t>
            </a:r>
            <a:r>
              <a:rPr lang="en-US" altLang="ko-KR" dirty="0" smtClean="0"/>
              <a:t>": "03045"</a:t>
            </a:r>
          </a:p>
          <a:p>
            <a:r>
              <a:rPr lang="en-US" altLang="ko-KR" dirty="0" smtClean="0"/>
              <a:t>            }</a:t>
            </a:r>
          </a:p>
          <a:p>
            <a:r>
              <a:rPr lang="en-US" altLang="ko-KR" dirty="0" smtClean="0"/>
              <a:t>         },</a:t>
            </a:r>
          </a:p>
          <a:p>
            <a:r>
              <a:rPr lang="en-US" altLang="ko-KR" dirty="0" smtClean="0"/>
              <a:t>         "</a:t>
            </a:r>
            <a:r>
              <a:rPr lang="en-US" altLang="ko-KR" dirty="0" err="1" smtClean="0"/>
              <a:t>numOfRows</a:t>
            </a:r>
            <a:r>
              <a:rPr lang="en-US" altLang="ko-KR" dirty="0" smtClean="0"/>
              <a:t>": "10",</a:t>
            </a:r>
          </a:p>
          <a:p>
            <a:r>
              <a:rPr lang="en-US" altLang="ko-KR" dirty="0" smtClean="0"/>
              <a:t>         "</a:t>
            </a:r>
            <a:r>
              <a:rPr lang="en-US" altLang="ko-KR" dirty="0" err="1" smtClean="0"/>
              <a:t>pageNo</a:t>
            </a:r>
            <a:r>
              <a:rPr lang="en-US" altLang="ko-KR" dirty="0" smtClean="0"/>
              <a:t>": "1",</a:t>
            </a:r>
          </a:p>
          <a:p>
            <a:r>
              <a:rPr lang="en-US" altLang="ko-KR" dirty="0" smtClean="0"/>
              <a:t>         "</a:t>
            </a:r>
            <a:r>
              <a:rPr lang="en-US" altLang="ko-KR" dirty="0" err="1" smtClean="0"/>
              <a:t>totalCount</a:t>
            </a:r>
            <a:r>
              <a:rPr lang="en-US" altLang="ko-KR" dirty="0" smtClean="0"/>
              <a:t>": "1"</a:t>
            </a:r>
          </a:p>
          <a:p>
            <a:r>
              <a:rPr lang="en-US" altLang="ko-KR" dirty="0" smtClean="0"/>
              <a:t>      }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ko-KR" sz="4500" dirty="0" smtClean="0"/>
              <a:t>JSON은 </a:t>
            </a:r>
            <a:r>
              <a:rPr lang="ko-KR" altLang="ko-KR" sz="4500" dirty="0" smtClean="0">
                <a:hlinkClick r:id="rId2" tooltip="속성-값 쌍 (없는 문서)"/>
              </a:rPr>
              <a:t>속성-값 쌍</a:t>
            </a:r>
            <a:r>
              <a:rPr lang="ko-KR" altLang="ko-KR" sz="4500" dirty="0" smtClean="0"/>
              <a:t>으로 이루어진 데이터 오브젝트를 전달하기 위해 인간이 읽을 수 있는 텍스트를 사용하는 </a:t>
            </a:r>
            <a:r>
              <a:rPr lang="ko-KR" altLang="ko-KR" sz="4500" dirty="0" smtClean="0">
                <a:hlinkClick r:id="rId3" tooltip="개방형 표준"/>
              </a:rPr>
              <a:t>개방형 표준</a:t>
            </a:r>
            <a:r>
              <a:rPr lang="ko-KR" altLang="ko-KR" sz="4500" dirty="0" smtClean="0"/>
              <a:t> 포맷이다. 특히, </a:t>
            </a:r>
            <a:r>
              <a:rPr lang="ko-KR" altLang="ko-KR" sz="4500" dirty="0" smtClean="0">
                <a:hlinkClick r:id="rId4" tooltip="인터넷"/>
              </a:rPr>
              <a:t>인터넷</a:t>
            </a:r>
            <a:r>
              <a:rPr lang="ko-KR" altLang="ko-KR" sz="4500" dirty="0" smtClean="0"/>
              <a:t>에서 자료를 주고 받을 때 그 자료를 표현하는 방법으로 알려져 있다. </a:t>
            </a:r>
            <a:endParaRPr lang="en-US" altLang="ko-KR" sz="4500" dirty="0" smtClean="0"/>
          </a:p>
          <a:p>
            <a:endParaRPr lang="ko-KR" altLang="ko-KR" sz="4500" dirty="0" smtClean="0"/>
          </a:p>
          <a:p>
            <a:r>
              <a:rPr lang="ko-KR" altLang="ko-KR" sz="4500" dirty="0" smtClean="0"/>
              <a:t>본래는 </a:t>
            </a:r>
            <a:r>
              <a:rPr lang="ko-KR" altLang="ko-KR" sz="4500" dirty="0" smtClean="0">
                <a:hlinkClick r:id="rId5" tooltip="자바스크립트"/>
              </a:rPr>
              <a:t>자바스크립트</a:t>
            </a:r>
            <a:r>
              <a:rPr lang="ko-KR" altLang="ko-KR" sz="4500" dirty="0" smtClean="0"/>
              <a:t> 언어로부터 파생되어 </a:t>
            </a:r>
            <a:r>
              <a:rPr lang="ko-KR" altLang="ko-KR" sz="4500" dirty="0" smtClean="0">
                <a:hlinkClick r:id="rId5" tooltip="자바스크립트"/>
              </a:rPr>
              <a:t>자바스크립트</a:t>
            </a:r>
            <a:r>
              <a:rPr lang="ko-KR" altLang="ko-KR" sz="4500" dirty="0" smtClean="0"/>
              <a:t>의 구문 형식을 따르지만 언어 </a:t>
            </a:r>
            <a:r>
              <a:rPr lang="ko-KR" altLang="ko-KR" sz="4500" dirty="0" err="1" smtClean="0"/>
              <a:t>독립형</a:t>
            </a:r>
            <a:r>
              <a:rPr lang="ko-KR" altLang="ko-KR" sz="4500" dirty="0" smtClean="0"/>
              <a:t> 데이터 포맷이다. 즉, </a:t>
            </a:r>
            <a:r>
              <a:rPr lang="ko-KR" altLang="ko-KR" sz="4500" dirty="0" smtClean="0">
                <a:hlinkClick r:id="rId6" tooltip="프로그래밍 언어"/>
              </a:rPr>
              <a:t>프로그래밍 언어</a:t>
            </a:r>
            <a:r>
              <a:rPr lang="ko-KR" altLang="ko-KR" sz="4500" dirty="0" smtClean="0"/>
              <a:t>나 </a:t>
            </a:r>
            <a:r>
              <a:rPr lang="ko-KR" altLang="ko-KR" sz="4500" dirty="0" smtClean="0">
                <a:hlinkClick r:id="rId7" tooltip="컴퓨팅 플랫폼"/>
              </a:rPr>
              <a:t>플랫폼</a:t>
            </a:r>
            <a:r>
              <a:rPr lang="ko-KR" altLang="ko-KR" sz="4500" dirty="0" smtClean="0"/>
              <a:t>에 독립적이므로, </a:t>
            </a:r>
            <a:r>
              <a:rPr lang="ko-KR" altLang="ko-KR" sz="4500" dirty="0" smtClean="0">
                <a:hlinkClick r:id="rId8" tooltip="구문 분석"/>
              </a:rPr>
              <a:t>구문 분석</a:t>
            </a:r>
            <a:r>
              <a:rPr lang="ko-KR" altLang="ko-KR" sz="4500" dirty="0" smtClean="0"/>
              <a:t> 및 JSON 데이터 생성을 위한 코드는 </a:t>
            </a:r>
            <a:r>
              <a:rPr lang="ko-KR" altLang="ko-KR" sz="4500" dirty="0" smtClean="0">
                <a:hlinkClick r:id="rId9" tooltip="C (프로그래밍 언어)"/>
              </a:rPr>
              <a:t>C</a:t>
            </a:r>
            <a:r>
              <a:rPr lang="ko-KR" altLang="ko-KR" sz="4500" dirty="0" smtClean="0"/>
              <a:t>, </a:t>
            </a:r>
            <a:r>
              <a:rPr lang="ko-KR" altLang="ko-KR" sz="4500" dirty="0" smtClean="0">
                <a:hlinkClick r:id="rId10" tooltip="C++"/>
              </a:rPr>
              <a:t>C++</a:t>
            </a:r>
            <a:r>
              <a:rPr lang="ko-KR" altLang="ko-KR" sz="4500" dirty="0" smtClean="0"/>
              <a:t>, </a:t>
            </a:r>
            <a:r>
              <a:rPr lang="ko-KR" altLang="ko-KR" sz="4500" dirty="0" smtClean="0">
                <a:hlinkClick r:id="rId11" tooltip="C 샤프"/>
              </a:rPr>
              <a:t>C#</a:t>
            </a:r>
            <a:r>
              <a:rPr lang="ko-KR" altLang="ko-KR" sz="4500" dirty="0" smtClean="0"/>
              <a:t>, </a:t>
            </a:r>
            <a:r>
              <a:rPr lang="ko-KR" altLang="ko-KR" sz="4500" dirty="0" smtClean="0">
                <a:hlinkClick r:id="rId12" tooltip="자바 (프로그래밍 언어)"/>
              </a:rPr>
              <a:t>자바</a:t>
            </a:r>
            <a:r>
              <a:rPr lang="ko-KR" altLang="ko-KR" sz="4500" dirty="0" smtClean="0"/>
              <a:t>, </a:t>
            </a:r>
            <a:r>
              <a:rPr lang="ko-KR" altLang="ko-KR" sz="4500" dirty="0" smtClean="0">
                <a:hlinkClick r:id="rId5" tooltip="자바스크립트"/>
              </a:rPr>
              <a:t>자바스크립트</a:t>
            </a:r>
            <a:r>
              <a:rPr lang="ko-KR" altLang="ko-KR" sz="4500" dirty="0" smtClean="0"/>
              <a:t>, </a:t>
            </a:r>
            <a:r>
              <a:rPr lang="ko-KR" altLang="ko-KR" sz="4500" dirty="0" smtClean="0">
                <a:hlinkClick r:id="rId13" tooltip="펄"/>
              </a:rPr>
              <a:t>펄</a:t>
            </a:r>
            <a:r>
              <a:rPr lang="ko-KR" altLang="ko-KR" sz="4500" dirty="0" smtClean="0"/>
              <a:t>, </a:t>
            </a:r>
            <a:r>
              <a:rPr lang="ko-KR" altLang="ko-KR" sz="4500" dirty="0" err="1" smtClean="0">
                <a:hlinkClick r:id="rId14" tooltip="파이썬"/>
              </a:rPr>
              <a:t>파이썬</a:t>
            </a:r>
            <a:r>
              <a:rPr lang="ko-KR" altLang="ko-KR" sz="4500" dirty="0" smtClean="0"/>
              <a:t> 등 수많은 </a:t>
            </a:r>
            <a:r>
              <a:rPr lang="ko-KR" altLang="ko-KR" sz="4500" dirty="0" smtClean="0">
                <a:hlinkClick r:id="rId6" tooltip="프로그래밍 언어"/>
              </a:rPr>
              <a:t>프로그래밍 언어</a:t>
            </a:r>
            <a:r>
              <a:rPr lang="ko-KR" altLang="ko-KR" sz="4500" dirty="0" smtClean="0"/>
              <a:t>에서 쉽게 이용할 수 있다.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HTTP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객체화된 서비스에 </a:t>
            </a:r>
            <a:r>
              <a:rPr lang="ko-KR" altLang="en-US" dirty="0" err="1" smtClean="0"/>
              <a:t>접근하는것</a:t>
            </a:r>
            <a:endParaRPr lang="en-US" altLang="ko-KR" dirty="0"/>
          </a:p>
          <a:p>
            <a:r>
              <a:rPr lang="ko-KR" altLang="en-US" dirty="0" smtClean="0"/>
              <a:t>인터넷에 있는 클래스에 접근한다 생각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직관적인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를 이용해서 오브젝트의 멤버를 추적하는 것처럼 리소스에 접근하여 </a:t>
            </a:r>
            <a:r>
              <a:rPr lang="en-US" altLang="ko-KR" dirty="0" smtClean="0"/>
              <a:t>HTTP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그것을 조작하는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1421</Words>
  <Application>Microsoft Office PowerPoint</Application>
  <PresentationFormat>화면 슬라이드 쇼(4:3)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2018 스마트 관광 앱 개발  공모전</vt:lpstr>
      <vt:lpstr>tourAPI 종류</vt:lpstr>
      <vt:lpstr>슬라이드 3</vt:lpstr>
      <vt:lpstr>Tour API 사용법</vt:lpstr>
      <vt:lpstr>Jason parse//get Jason</vt:lpstr>
      <vt:lpstr>Sample code</vt:lpstr>
      <vt:lpstr>Jason 구조</vt:lpstr>
      <vt:lpstr>json</vt:lpstr>
      <vt:lpstr>Rest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스마트 관광 앱 개발  공모전</dc:title>
  <dc:creator>한승헌</dc:creator>
  <cp:lastModifiedBy>한승헌</cp:lastModifiedBy>
  <cp:revision>1</cp:revision>
  <dcterms:created xsi:type="dcterms:W3CDTF">2018-07-25T14:16:27Z</dcterms:created>
  <dcterms:modified xsi:type="dcterms:W3CDTF">2018-07-25T18:14:38Z</dcterms:modified>
</cp:coreProperties>
</file>