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1" r:id="rId5"/>
    <p:sldId id="260" r:id="rId6"/>
    <p:sldId id="262" r:id="rId7"/>
    <p:sldId id="265" r:id="rId8"/>
    <p:sldId id="259" r:id="rId9"/>
    <p:sldId id="274" r:id="rId10"/>
    <p:sldId id="272" r:id="rId11"/>
    <p:sldId id="266" r:id="rId12"/>
    <p:sldId id="267" r:id="rId13"/>
    <p:sldId id="268" r:id="rId14"/>
    <p:sldId id="269" r:id="rId15"/>
    <p:sldId id="271" r:id="rId16"/>
    <p:sldId id="270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39" autoAdjust="0"/>
    <p:restoredTop sz="94660"/>
  </p:normalViewPr>
  <p:slideViewPr>
    <p:cSldViewPr>
      <p:cViewPr varScale="1">
        <p:scale>
          <a:sx n="99" d="100"/>
          <a:sy n="99" d="100"/>
        </p:scale>
        <p:origin x="-468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5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7308" y="357631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Ⅵ. </a:t>
            </a: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관리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675502"/>
            <a:ext cx="77847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H="1">
            <a:off x="8386119" y="453080"/>
            <a:ext cx="15198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7801233" y="453080"/>
            <a:ext cx="576000" cy="222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706380" y="496131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</a:rPr>
              <a:t>관리자 지침서</a:t>
            </a:r>
            <a:endParaRPr lang="en-US" altLang="ko-KR" sz="9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373070" y="335454"/>
            <a:ext cx="2480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0" dirty="0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한국복지대학교 발전기금 관리자 </a:t>
            </a:r>
            <a:r>
              <a:rPr lang="ko-KR" altLang="en-US" sz="1000" b="0" dirty="0" err="1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메뉴얼</a:t>
            </a:r>
            <a:endParaRPr lang="ko-KR" altLang="en-US" sz="1000" b="0" dirty="0">
              <a:solidFill>
                <a:srgbClr val="1173A8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42844" y="605008"/>
            <a:ext cx="9612000" cy="0"/>
          </a:xfrm>
          <a:prstGeom prst="line">
            <a:avLst/>
          </a:prstGeom>
          <a:ln w="38100">
            <a:solidFill>
              <a:srgbClr val="1173A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550072" y="605008"/>
            <a:ext cx="285752" cy="0"/>
          </a:xfrm>
          <a:prstGeom prst="line">
            <a:avLst/>
          </a:prstGeom>
          <a:ln w="38100">
            <a:solidFill>
              <a:srgbClr val="D4582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8835824" y="605008"/>
            <a:ext cx="285752" cy="0"/>
          </a:xfrm>
          <a:prstGeom prst="line">
            <a:avLst/>
          </a:prstGeom>
          <a:ln w="38100">
            <a:solidFill>
              <a:srgbClr val="FCAF1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121576" y="605008"/>
            <a:ext cx="214314" cy="0"/>
          </a:xfrm>
          <a:prstGeom prst="line">
            <a:avLst/>
          </a:prstGeom>
          <a:ln w="38100">
            <a:solidFill>
              <a:srgbClr val="77AD4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335890" y="605008"/>
            <a:ext cx="307156" cy="0"/>
          </a:xfrm>
          <a:prstGeom prst="line">
            <a:avLst/>
          </a:prstGeom>
          <a:ln w="38100">
            <a:solidFill>
              <a:srgbClr val="1173A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550204" y="605008"/>
            <a:ext cx="214316" cy="0"/>
          </a:xfrm>
          <a:prstGeom prst="line">
            <a:avLst/>
          </a:prstGeom>
          <a:ln w="38100">
            <a:solidFill>
              <a:srgbClr val="A1A08B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 flipV="1">
            <a:off x="142844" y="309821"/>
            <a:ext cx="1584000" cy="18000"/>
          </a:xfrm>
          <a:prstGeom prst="rect">
            <a:avLst/>
          </a:prstGeom>
          <a:solidFill>
            <a:srgbClr val="117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07" y="328300"/>
            <a:ext cx="20056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 smtClean="0">
                <a:solidFill>
                  <a:srgbClr val="1173A8"/>
                </a:solidFill>
              </a:rPr>
              <a:t>I</a:t>
            </a:r>
            <a:r>
              <a:rPr lang="en-US" altLang="ko-KR" sz="1300" b="0" dirty="0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1300" b="0" dirty="0" smtClean="0">
                <a:solidFill>
                  <a:srgbClr val="1173A8"/>
                </a:solidFill>
                <a:latin typeface="+mn-ea"/>
                <a:ea typeface="+mn-ea"/>
              </a:rPr>
              <a:t>_</a:t>
            </a:r>
            <a:r>
              <a:rPr lang="en-US" altLang="ko-KR" sz="1300" b="0" dirty="0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1300" b="0" dirty="0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홈페이지 관리</a:t>
            </a:r>
            <a:r>
              <a:rPr lang="ko-KR" altLang="en-US" sz="1300" b="0" baseline="0" dirty="0" smtClean="0">
                <a:solidFill>
                  <a:srgbClr val="1173A8"/>
                </a:solidFill>
                <a:latin typeface="다음_SemiBold" pitchFamily="2" charset="-127"/>
                <a:ea typeface="다음_SemiBold" pitchFamily="2" charset="-127"/>
              </a:rPr>
              <a:t> 메뉴얼</a:t>
            </a:r>
            <a:endParaRPr lang="ko-KR" altLang="en-US" sz="1300" b="0" dirty="0">
              <a:solidFill>
                <a:srgbClr val="1173A8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6" name="직선 연결선 10"/>
          <p:cNvCxnSpPr/>
          <p:nvPr userDrawn="1"/>
        </p:nvCxnSpPr>
        <p:spPr>
          <a:xfrm>
            <a:off x="0" y="6646794"/>
            <a:ext cx="9900001" cy="0"/>
          </a:xfrm>
          <a:prstGeom prst="line">
            <a:avLst/>
          </a:prstGeom>
          <a:ln>
            <a:solidFill>
              <a:srgbClr val="A1A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2"/>
          <p:cNvSpPr/>
          <p:nvPr userDrawn="1"/>
        </p:nvSpPr>
        <p:spPr>
          <a:xfrm rot="2700000">
            <a:off x="87359" y="6605596"/>
            <a:ext cx="77015" cy="77015"/>
          </a:xfrm>
          <a:prstGeom prst="rect">
            <a:avLst/>
          </a:prstGeom>
          <a:solidFill>
            <a:schemeClr val="bg1"/>
          </a:solidFill>
          <a:ln w="12700">
            <a:solidFill>
              <a:srgbClr val="A1A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6"/>
          <p:cNvSpPr/>
          <p:nvPr userDrawn="1"/>
        </p:nvSpPr>
        <p:spPr>
          <a:xfrm>
            <a:off x="8430433" y="6707078"/>
            <a:ext cx="357190" cy="157141"/>
          </a:xfrm>
          <a:prstGeom prst="rect">
            <a:avLst/>
          </a:prstGeom>
          <a:solidFill>
            <a:srgbClr val="666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/>
          <p:cNvSpPr/>
          <p:nvPr userDrawn="1"/>
        </p:nvSpPr>
        <p:spPr>
          <a:xfrm>
            <a:off x="8323295" y="6707054"/>
            <a:ext cx="214314" cy="157162"/>
          </a:xfrm>
          <a:prstGeom prst="flowChartInputOutput">
            <a:avLst/>
          </a:prstGeom>
          <a:solidFill>
            <a:srgbClr val="666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8716206" y="6707078"/>
            <a:ext cx="292287" cy="157139"/>
          </a:xfrm>
          <a:prstGeom prst="rect">
            <a:avLst/>
          </a:prstGeom>
          <a:solidFill>
            <a:srgbClr val="B6B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11"/>
          <p:cNvSpPr>
            <a:spLocks noGrp="1"/>
          </p:cNvSpPr>
          <p:nvPr userDrawn="1"/>
        </p:nvSpPr>
        <p:spPr>
          <a:xfrm>
            <a:off x="8320232" y="6639382"/>
            <a:ext cx="444263" cy="289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7188"/>
            <a:fld id="{327AD1D7-F34A-4F2E-B1F5-52E86C0280E8}" type="slidenum">
              <a:rPr lang="ko-KR" altLang="en-US" sz="900" b="1" smtClean="0">
                <a:solidFill>
                  <a:schemeClr val="bg1"/>
                </a:solidFill>
              </a:rPr>
              <a:pPr algn="ctr" defTabSz="357188"/>
              <a:t>‹#›</a:t>
            </a:fld>
            <a:endParaRPr lang="ko-KR" altLang="en-US" sz="900" b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09111" y="66662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80325" y="1117922"/>
            <a:ext cx="9597211" cy="5400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664300" y="1235807"/>
            <a:ext cx="0" cy="51581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6749008" y="1164376"/>
            <a:ext cx="24482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Function</a:t>
            </a:r>
            <a:r>
              <a:rPr lang="ko-KR" altLang="en-US" sz="11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1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description </a:t>
            </a:r>
            <a:endParaRPr lang="ko-KR" altLang="en-US" sz="1100" dirty="0">
              <a:solidFill>
                <a:srgbClr val="3A392E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6784633" y="1428382"/>
            <a:ext cx="25922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이광수\I&amp;H Corp\a_logo\I&amp;H_CI_H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51" y="6678070"/>
            <a:ext cx="339105" cy="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7308" y="35763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III. </a:t>
            </a:r>
            <a:r>
              <a:rPr lang="ko-KR" altLang="en-US" sz="1200" b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세부 개발 내용</a:t>
            </a:r>
            <a:endParaRPr lang="ko-KR" altLang="en-US" sz="12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70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7308" y="357631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II. </a:t>
            </a:r>
            <a:r>
              <a:rPr lang="ko-KR" altLang="en-US" sz="1200" b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주요 개발 내용</a:t>
            </a:r>
            <a:endParaRPr lang="ko-KR" altLang="en-US" sz="1200" b="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27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E4F6-AE47-4131-AE30-2FFE1B0DC849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C970-A09C-426C-9F8B-49A499B8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18" Type="http://schemas.microsoft.com/office/2007/relationships/hdphoto" Target="../media/hdphoto7.wdp"/><Relationship Id="rId3" Type="http://schemas.openxmlformats.org/officeDocument/2006/relationships/image" Target="../media/image27.png"/><Relationship Id="rId21" Type="http://schemas.openxmlformats.org/officeDocument/2006/relationships/image" Target="../media/image37.jpeg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image" Target="../media/image26.jpeg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microsoft.com/office/2007/relationships/hdphoto" Target="../media/hdphoto4.wdp"/><Relationship Id="rId5" Type="http://schemas.openxmlformats.org/officeDocument/2006/relationships/image" Target="../media/image28.jpeg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19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4" y="116632"/>
            <a:ext cx="1515547" cy="24882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4" y="4509120"/>
            <a:ext cx="1515547" cy="2488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63" y="116632"/>
            <a:ext cx="1515547" cy="2488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69" y="116632"/>
            <a:ext cx="1515547" cy="2488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21" y="116632"/>
            <a:ext cx="1515547" cy="24882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63" y="4509120"/>
            <a:ext cx="1515547" cy="24882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19" y="4511960"/>
            <a:ext cx="1515547" cy="2488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116632"/>
            <a:ext cx="1515547" cy="24882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25" y="2780928"/>
            <a:ext cx="1515547" cy="24882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06" y="2780928"/>
            <a:ext cx="1515547" cy="24882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53" y="2780928"/>
            <a:ext cx="1515547" cy="24882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63" y="2767135"/>
            <a:ext cx="1515547" cy="24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06887" y="682877"/>
            <a:ext cx="1602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II-1. </a:t>
            </a:r>
            <a:r>
              <a:rPr lang="ko-KR" altLang="en-US" sz="1100" b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컨텐트 명세서</a:t>
            </a:r>
            <a:endParaRPr lang="ko-KR" altLang="en-US" sz="1100">
              <a:solidFill>
                <a:srgbClr val="3A392E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2309" y="981422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나</a:t>
            </a:r>
            <a:r>
              <a:rPr lang="en-US" altLang="ko-KR" sz="1100" b="1" dirty="0" smtClean="0">
                <a:latin typeface="+mj-ea"/>
                <a:ea typeface="+mj-ea"/>
              </a:rPr>
              <a:t>. </a:t>
            </a:r>
            <a:r>
              <a:rPr lang="ko-KR" altLang="en-US" sz="1100" b="1" dirty="0" smtClean="0">
                <a:latin typeface="+mj-ea"/>
                <a:ea typeface="+mj-ea"/>
              </a:rPr>
              <a:t>사용자 사이트 </a:t>
            </a:r>
            <a:r>
              <a:rPr lang="ko-KR" altLang="en-US" sz="1100" b="1" dirty="0" err="1" smtClean="0">
                <a:latin typeface="+mj-ea"/>
                <a:ea typeface="+mj-ea"/>
              </a:rPr>
              <a:t>맵</a:t>
            </a:r>
            <a:endParaRPr lang="ko-KR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7265"/>
              </p:ext>
            </p:extLst>
          </p:nvPr>
        </p:nvGraphicFramePr>
        <p:xfrm>
          <a:off x="563426" y="1331105"/>
          <a:ext cx="8395492" cy="4404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8873"/>
                <a:gridCol w="2098873"/>
                <a:gridCol w="2098873"/>
                <a:gridCol w="2098873"/>
              </a:tblGrid>
              <a:tr h="356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Depth1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Depth2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86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발전기금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기금 안내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기부하기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기부참여하기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세제혜택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후원의 집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후원의 집이란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후원의 집 소개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기부자예우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예우프로그램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html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온라인명예의전당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KNUW Gold Honor Club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KNUW Honor Club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KNUW Sponsor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이달의기부자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후원소식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발전기금 소식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문의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3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504862" y="790448"/>
            <a:ext cx="4172027" cy="55087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530053" y="400984"/>
            <a:ext cx="1667093" cy="31870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smtClean="0">
                <a:solidFill>
                  <a:schemeClr val="tx1"/>
                </a:solidFill>
                <a:latin typeface="+mj-ea"/>
                <a:ea typeface="+mj-ea"/>
              </a:rPr>
              <a:t>대기오염 현황</a:t>
            </a:r>
            <a:endParaRPr lang="ko-KR" altLang="en-US" sz="975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73577"/>
              </p:ext>
            </p:extLst>
          </p:nvPr>
        </p:nvGraphicFramePr>
        <p:xfrm>
          <a:off x="5530052" y="860249"/>
          <a:ext cx="3802459" cy="545309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15086">
                  <a:extLst>
                    <a:ext uri="{9D8B030D-6E8A-4147-A177-3AD203B41FA5}">
                      <a16:colId xmlns:a16="http://schemas.microsoft.com/office/drawing/2014/main" xmlns="" val="880800697"/>
                    </a:ext>
                  </a:extLst>
                </a:gridCol>
                <a:gridCol w="2987373">
                  <a:extLst>
                    <a:ext uri="{9D8B030D-6E8A-4147-A177-3AD203B41FA5}">
                      <a16:colId xmlns:a16="http://schemas.microsoft.com/office/drawing/2014/main" xmlns="" val="3413519042"/>
                    </a:ext>
                  </a:extLst>
                </a:gridCol>
              </a:tblGrid>
              <a:tr h="28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미세먼지 농도 변화 추이 및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대기오염자동측정망 및 전광판 현황도</a:t>
                      </a:r>
                      <a:endParaRPr lang="ko-KR" altLang="en-US" sz="800" dirty="0"/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428436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lang="ko-KR" altLang="en-US" sz="800" dirty="0" smtClean="0"/>
                        <a:t>수원시 지형 모양의 지도 위에 전광판</a:t>
                      </a:r>
                      <a:r>
                        <a:rPr lang="ko-KR" altLang="en-US" sz="800" baseline="0" dirty="0" smtClean="0"/>
                        <a:t> 위치를 표시한다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marL="179388" indent="-179388">
                        <a:buFont typeface="+mj-ea"/>
                        <a:buAutoNum type="circleNumDbPlain"/>
                      </a:pPr>
                      <a:endParaRPr lang="en-US" altLang="ko-KR" sz="800" dirty="0" smtClean="0"/>
                    </a:p>
                    <a:p>
                      <a:pPr marL="179388" indent="-179388">
                        <a:buFont typeface="+mj-ea"/>
                        <a:buAutoNum type="circleNumDbPlain"/>
                      </a:pPr>
                      <a:r>
                        <a:rPr lang="ko-KR" altLang="en-US" sz="800" dirty="0" smtClean="0"/>
                        <a:t>보내주신 도표에서 색상과 폰트만 조정</a:t>
                      </a:r>
                      <a:endParaRPr lang="en-US" altLang="ko-KR" sz="800" dirty="0" smtClean="0"/>
                    </a:p>
                    <a:p>
                      <a:pPr marL="179388" indent="-179388">
                        <a:buFont typeface="+mj-ea"/>
                        <a:buAutoNum type="circleNumDbPlain"/>
                      </a:pPr>
                      <a:endParaRPr lang="en-US" altLang="ko-KR" sz="800" dirty="0" smtClean="0"/>
                    </a:p>
                    <a:p>
                      <a:pPr marL="179388" indent="-179388">
                        <a:buFont typeface="+mj-ea"/>
                        <a:buAutoNum type="circleNumDbPlain"/>
                      </a:pPr>
                      <a:r>
                        <a:rPr lang="ko-KR" altLang="en-US" sz="800" dirty="0" smtClean="0"/>
                        <a:t>수원시 지형</a:t>
                      </a:r>
                      <a:r>
                        <a:rPr lang="ko-KR" altLang="en-US" sz="800" baseline="0" dirty="0" smtClean="0"/>
                        <a:t>모양으로 지도를 제작한다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17938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지도는  주요 요소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주요도로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공원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지하철 역 등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만으로 구성하며 깔끔한 색상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흰색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연한 회색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연두색 등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을 사용한다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800" kern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  <a:defRPr/>
                      </a:pPr>
                      <a:r>
                        <a:rPr lang="ko-KR" altLang="en-US" sz="80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전광판 모양의 아이콘을 사용하고</a:t>
                      </a:r>
                      <a:r>
                        <a:rPr lang="en-US" altLang="ko-KR" sz="80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그 위에 해당 동 이름을 기재한다</a:t>
                      </a:r>
                      <a:r>
                        <a:rPr lang="en-US" altLang="ko-KR" sz="80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.(ex </a:t>
                      </a:r>
                      <a:r>
                        <a:rPr lang="ko-KR" altLang="en-US" sz="800" kern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구운동</a:t>
                      </a:r>
                      <a:r>
                        <a:rPr lang="en-US" altLang="ko-KR" sz="80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endParaRPr lang="en-US" altLang="ko-KR" sz="800" kern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전광판 아이콘의 의미를 알려준다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0" marR="0" lvl="0" indent="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(ex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초록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전광판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빨강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측정망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27186"/>
                  </a:ext>
                </a:extLst>
              </a:tr>
              <a:tr h="303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이미지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ㅗ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ㅇ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9014737"/>
                  </a:ext>
                </a:extLst>
              </a:tr>
              <a:tr h="313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수원시 지형도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지도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30052" y="6509242"/>
            <a:ext cx="2642070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50" i="1" dirty="0"/>
              <a:t>이미지는 단순 참고 사항이며 디자인 진행 시 변경될 수 있습니다</a:t>
            </a:r>
            <a:r>
              <a:rPr lang="en-US" altLang="ko-KR" sz="650" i="1" dirty="0"/>
              <a:t>.</a:t>
            </a:r>
            <a:endParaRPr lang="ko-KR" altLang="en-US" sz="650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35" y="3834393"/>
            <a:ext cx="884695" cy="8846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462" r="93308">
                        <a14:backgroundMark x1="32923" y1="80154" x2="32923" y2="80154"/>
                        <a14:backgroundMark x1="83000" y1="23846" x2="83000" y2="2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0" y="3649504"/>
            <a:ext cx="1333442" cy="128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2" y="3371422"/>
            <a:ext cx="3211234" cy="23369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310" b="90315" l="5630" r="64891">
                        <a14:foregroundMark x1="44613" y1="78571" x2="44613" y2="78571"/>
                        <a14:foregroundMark x1="9625" y1="72337" x2="9625" y2="72337"/>
                        <a14:foregroundMark x1="10896" y1="71065" x2="10896" y2="71065"/>
                        <a14:foregroundMark x1="47397" y1="81295" x2="47397" y2="81295"/>
                        <a14:foregroundMark x1="38620" y1="73305" x2="38620" y2="73305"/>
                        <a14:backgroundMark x1="13862" y1="77542" x2="13862" y2="77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" t="69094" r="34382" b="7235"/>
          <a:stretch/>
        </p:blipFill>
        <p:spPr>
          <a:xfrm>
            <a:off x="1600183" y="5765173"/>
            <a:ext cx="2052503" cy="767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248" b="71863" l="42643" r="6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1210473" y="4675062"/>
            <a:ext cx="518919" cy="4937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248" b="71863" l="42643" r="6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1810817" y="4935328"/>
            <a:ext cx="518919" cy="4937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248" b="71863" l="42643" r="60128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2939163" y="3914578"/>
            <a:ext cx="518919" cy="4937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248" b="71863" l="42643" r="60128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3474885" y="4536915"/>
            <a:ext cx="518919" cy="4937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6248" b="71863" l="42643" r="6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3121295" y="4404815"/>
            <a:ext cx="518919" cy="4937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6462" y="1294095"/>
            <a:ext cx="3336753" cy="155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6248" b="71863" l="42643" r="6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6540041" y="4783808"/>
            <a:ext cx="657105" cy="6252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35460" y="1285613"/>
            <a:ext cx="312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8116" y="4621602"/>
            <a:ext cx="312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88556" y="5697763"/>
            <a:ext cx="322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9310" b="90315" l="5630" r="64891">
                        <a14:foregroundMark x1="44613" y1="78571" x2="44613" y2="78571"/>
                        <a14:foregroundMark x1="9625" y1="72337" x2="9625" y2="72337"/>
                        <a14:foregroundMark x1="10896" y1="71065" x2="10896" y2="71065"/>
                        <a14:foregroundMark x1="47397" y1="81295" x2="47397" y2="81295"/>
                        <a14:foregroundMark x1="38620" y1="73305" x2="38620" y2="73305"/>
                        <a14:backgroundMark x1="13862" y1="77542" x2="13862" y2="77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" t="69094" r="34382" b="7235"/>
          <a:stretch/>
        </p:blipFill>
        <p:spPr>
          <a:xfrm>
            <a:off x="6499120" y="5409086"/>
            <a:ext cx="1551908" cy="58000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6248" b="71863" l="42643" r="6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1816229" y="5870542"/>
            <a:ext cx="355592" cy="3383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6248" b="71863" l="42643" r="60128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54296" r="37686" b="26185"/>
          <a:stretch/>
        </p:blipFill>
        <p:spPr>
          <a:xfrm>
            <a:off x="2802162" y="5882682"/>
            <a:ext cx="358365" cy="3410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1162" y="94980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미세먼지 농도 변화 추이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1162" y="30337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대기오염자동측정망 및 전광판 현황도</a:t>
            </a:r>
            <a:endParaRPr lang="ko-KR" altLang="en-US" sz="1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15101" r="72875" b="63986"/>
          <a:stretch/>
        </p:blipFill>
        <p:spPr>
          <a:xfrm>
            <a:off x="6573818" y="2964712"/>
            <a:ext cx="897578" cy="7759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4239" b="76411"/>
          <a:stretch/>
        </p:blipFill>
        <p:spPr>
          <a:xfrm>
            <a:off x="7546094" y="2887569"/>
            <a:ext cx="1197747" cy="876545"/>
          </a:xfrm>
          <a:prstGeom prst="rect">
            <a:avLst/>
          </a:prstGeom>
        </p:spPr>
      </p:pic>
      <p:sp>
        <p:nvSpPr>
          <p:cNvPr id="27" name="직사각형 26"/>
          <p:cNvSpPr>
            <a:spLocks noChangeAspect="1"/>
          </p:cNvSpPr>
          <p:nvPr/>
        </p:nvSpPr>
        <p:spPr>
          <a:xfrm>
            <a:off x="789392" y="949803"/>
            <a:ext cx="3666377" cy="1883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789392" y="2965333"/>
            <a:ext cx="3666377" cy="33338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9" name="직사각형 28"/>
          <p:cNvSpPr/>
          <p:nvPr/>
        </p:nvSpPr>
        <p:spPr>
          <a:xfrm>
            <a:off x="4178148" y="2954293"/>
            <a:ext cx="322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7" y="3372375"/>
            <a:ext cx="6022082" cy="27935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8" y="1276963"/>
            <a:ext cx="5992361" cy="165990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274521" y="1468424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67656" y="4640211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81149" y="5099299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9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050" y="90805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팝업 관리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54027"/>
              </p:ext>
            </p:extLst>
          </p:nvPr>
        </p:nvGraphicFramePr>
        <p:xfrm>
          <a:off x="6611272" y="1209944"/>
          <a:ext cx="2986753" cy="337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등록된 팝업 검색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등록되어 있는 팝업 상태 변경 또는 삭제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 등록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 표시 기간 지정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 표시 위치 지정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메뉴 단위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 표시 위치 입력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모니터 좌측 상단 기준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545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 이미지 등록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374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이미지의 대체 텍스트 입력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221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 이동 여부 설정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304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링크 입력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사용하지 않을 경우 빈칸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56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링크 이동시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열림 여부 설정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056741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07975" y="1209944"/>
            <a:ext cx="6156116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2583" y="2892375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15327" y="2892375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94368" y="3647822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71344" y="3895741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62720" y="4378791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79469" y="4863235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02493" y="5322323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10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58125" y="5632603"/>
            <a:ext cx="223024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11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5" name="구부러진 연결선 24"/>
          <p:cNvCxnSpPr>
            <a:stCxn id="16" idx="4"/>
            <a:endCxn id="4" idx="0"/>
          </p:cNvCxnSpPr>
          <p:nvPr/>
        </p:nvCxnSpPr>
        <p:spPr>
          <a:xfrm rot="5400000">
            <a:off x="4679811" y="1825347"/>
            <a:ext cx="256976" cy="2837081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4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3" y="1413347"/>
            <a:ext cx="5214161" cy="2901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01" y="2787655"/>
            <a:ext cx="2996551" cy="272093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>
            <a:off x="4386351" y="4287452"/>
            <a:ext cx="1412031" cy="519609"/>
          </a:xfrm>
          <a:prstGeom prst="bentConnector3">
            <a:avLst>
              <a:gd name="adj1" fmla="val 996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0626" y="776114"/>
            <a:ext cx="30844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4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2. </a:t>
            </a:r>
            <a:r>
              <a:rPr lang="ko-KR" altLang="en-US" sz="1400" b="1" dirty="0" err="1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게시글</a:t>
            </a:r>
            <a:r>
              <a:rPr lang="ko-KR" altLang="en-US" sz="14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관리 </a:t>
            </a:r>
            <a:r>
              <a:rPr lang="en-US" altLang="ko-KR" sz="14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_ 2-1. </a:t>
            </a:r>
            <a:r>
              <a:rPr lang="ko-KR" altLang="en-US" sz="14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발전기금 소식</a:t>
            </a:r>
            <a:endParaRPr lang="ko-KR" altLang="en-US" sz="1400" b="1" dirty="0">
              <a:solidFill>
                <a:srgbClr val="3A392E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727801" y="1543427"/>
                <a:ext cx="3024336" cy="487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7800" indent="-177800"/>
                <a:r>
                  <a:rPr lang="ko-KR" altLang="en-US" sz="1100" b="1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□ 게시판의 </a:t>
                </a:r>
                <a:r>
                  <a:rPr lang="ko-KR" altLang="en-US" sz="1100" b="1" dirty="0" err="1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게시글을</a:t>
                </a:r>
                <a:r>
                  <a:rPr lang="ko-KR" altLang="en-US" sz="1100" b="1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관리하는 영역입니다</a:t>
                </a:r>
                <a:r>
                  <a:rPr lang="en-US" altLang="ko-KR" sz="1100" b="1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177800" indent="-177800"/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①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등록되어 있는 게시글을 검색합니다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88900" indent="-88900"/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②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등록되어 있는 게시글의 리스트가 노출됩니다</a:t>
                </a:r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③</a:t>
                </a:r>
                <a:r>
                  <a:rPr lang="ko-KR" altLang="en-US" sz="1000" dirty="0" err="1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게시글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등록페이지로 이동합니다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88900" indent="-88900"/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④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등록은 에디터를 활용할 수 있도록 탑재되어 있습니다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88900" indent="-88900"/>
                <a:r>
                  <a:rPr lang="en-US" altLang="ko-KR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  -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에디터를 이용한 이미지 등록</a:t>
                </a:r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*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이미지 업로드 </a:t>
                </a:r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r>
                  <a:rPr lang="en-US" altLang="ko-KR" sz="1000" dirty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</a:rPr>
                  <a:t> 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</a:rPr>
                  <a:t>이미지설정 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 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업로드 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 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찾아보기 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 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서버로전송</a:t>
                </a:r>
                <a:endParaRPr lang="en-US" altLang="ko-KR" sz="1000" dirty="0" smtClean="0">
                  <a:solidFill>
                    <a:srgbClr val="FF0000"/>
                  </a:solidFill>
                  <a:latin typeface="다음_Regular" pitchFamily="2" charset="-127"/>
                  <a:ea typeface="다음_Regular" pitchFamily="2" charset="-127"/>
                  <a:sym typeface="Wingdings" pitchFamily="2" charset="2"/>
                </a:endParaRPr>
              </a:p>
              <a:p>
                <a:pPr marL="88900" indent="-88900"/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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이미지설명 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 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예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/>
                </a:r>
                <a:b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</a:b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*</a:t>
                </a:r>
                <a:r>
                  <a:rPr lang="ko-KR" altLang="en-US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대체텍스트를 입력하지 않으면 이미지가 등록되지 않습니다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.</a:t>
                </a:r>
              </a:p>
              <a:p>
                <a:pPr marL="88900" indent="-88900"/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를 입력하면 이미지가 삽입됩니다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  <a:sym typeface="Wingdings" pitchFamily="2" charset="2"/>
                  </a:rPr>
                  <a:t>.</a:t>
                </a: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  <a:sym typeface="Wingdings" pitchFamily="2" charset="2"/>
                </a:endParaRPr>
              </a:p>
              <a:p>
                <a:pPr marL="88900" indent="-88900"/>
                <a14:m>
                  <m:oMath xmlns:m="http://schemas.openxmlformats.org/officeDocument/2006/math">
                    <m:r>
                      <a:rPr lang="en-US" altLang="ko-KR" sz="1000" i="1" dirty="0" smtClean="0">
                        <a:solidFill>
                          <a:srgbClr val="3A392E"/>
                        </a:solidFill>
                        <a:latin typeface="Cambria Math" panose="02040503050406030204" pitchFamily="18" charset="0"/>
                        <a:ea typeface="다음_Regular" pitchFamily="2" charset="-127"/>
                      </a:rPr>
                      <m:t>⑤</m:t>
                    </m:r>
                    <m:r>
                      <a:rPr lang="ko-KR" altLang="en-US" sz="1000" i="1" dirty="0">
                        <a:solidFill>
                          <a:srgbClr val="3A392E"/>
                        </a:solidFill>
                        <a:latin typeface="Cambria Math" panose="02040503050406030204" pitchFamily="18" charset="0"/>
                        <a:ea typeface="다음_Regular" pitchFamily="2" charset="-127"/>
                      </a:rPr>
                      <m:t>리</m:t>
                    </m:r>
                  </m:oMath>
                </a14:m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스트에 대표이미지로 노출될 목록이미지를 등록합니다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88900" indent="-88900"/>
                <a:r>
                  <a:rPr lang="en-US" altLang="ko-KR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 -</a:t>
                </a:r>
                <a:r>
                  <a:rPr lang="ko-KR" altLang="en-US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목록이미지 미 </a:t>
                </a:r>
                <a:r>
                  <a:rPr lang="ko-KR" altLang="en-US" sz="1000" dirty="0" err="1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등록시</a:t>
                </a:r>
                <a:r>
                  <a:rPr lang="ko-KR" altLang="en-US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자동으로 </a:t>
                </a:r>
                <a:r>
                  <a:rPr lang="en-US" altLang="ko-KR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no-image</a:t>
                </a:r>
                <a:r>
                  <a:rPr lang="ko-KR" altLang="en-US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가 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  </a:t>
                </a:r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  <a:p>
                <a:pPr marL="88900" indent="-88900"/>
                <a:r>
                  <a:rPr lang="en-US" altLang="ko-KR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</a:t>
                </a:r>
                <a:r>
                  <a:rPr lang="en-US" altLang="ko-KR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    </a:t>
                </a:r>
                <a:r>
                  <a:rPr lang="ko-KR" altLang="en-US" sz="1000" dirty="0" smtClean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표현됩니다</a:t>
                </a:r>
                <a:r>
                  <a:rPr lang="en-US" altLang="ko-KR" sz="1000" dirty="0">
                    <a:solidFill>
                      <a:srgbClr val="3A392E"/>
                    </a:solidFill>
                    <a:latin typeface="다음_Regular" pitchFamily="2" charset="-127"/>
                    <a:ea typeface="다음_Regular" pitchFamily="2" charset="-127"/>
                  </a:rPr>
                  <a:t>.</a:t>
                </a:r>
              </a:p>
              <a:p>
                <a:pPr marL="88900" indent="-88900"/>
                <a:endParaRPr lang="en-US" altLang="ko-KR" sz="1000" dirty="0" smtClean="0">
                  <a:solidFill>
                    <a:srgbClr val="3A392E"/>
                  </a:solidFill>
                  <a:latin typeface="다음_Regular" pitchFamily="2" charset="-127"/>
                  <a:ea typeface="다음_Regular" pitchFamily="2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01" y="1543427"/>
                <a:ext cx="3024336" cy="4878259"/>
              </a:xfrm>
              <a:prstGeom prst="rect">
                <a:avLst/>
              </a:prstGeom>
              <a:blipFill rotWithShape="0">
                <a:blip r:embed="rId4"/>
                <a:stretch>
                  <a:fillRect t="-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4112059" y="1716465"/>
            <a:ext cx="1415973" cy="17610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0694" y="16857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①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007" y="2113690"/>
            <a:ext cx="4982505" cy="140670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238" y="20837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②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4912" y="3625447"/>
            <a:ext cx="420120" cy="2148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4832" y="363096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③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54205" y="2801014"/>
            <a:ext cx="125728" cy="134857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8" y="3187827"/>
            <a:ext cx="817264" cy="87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5" y="3187827"/>
            <a:ext cx="819609" cy="87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89" y="3410385"/>
            <a:ext cx="406836" cy="3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84440" y="26595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④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7" name="Group 186"/>
          <p:cNvGrpSpPr>
            <a:grpSpLocks/>
          </p:cNvGrpSpPr>
          <p:nvPr/>
        </p:nvGrpSpPr>
        <p:grpSpPr bwMode="auto">
          <a:xfrm>
            <a:off x="323850" y="868244"/>
            <a:ext cx="128588" cy="114300"/>
            <a:chOff x="606" y="658"/>
            <a:chExt cx="379" cy="448"/>
          </a:xfrm>
        </p:grpSpPr>
        <p:sp>
          <p:nvSpPr>
            <p:cNvPr id="28" name="AutoShape 187"/>
            <p:cNvSpPr>
              <a:spLocks noChangeArrowheads="1"/>
            </p:cNvSpPr>
            <p:nvPr/>
          </p:nvSpPr>
          <p:spPr bwMode="auto">
            <a:xfrm>
              <a:off x="606" y="658"/>
              <a:ext cx="379" cy="380"/>
            </a:xfrm>
            <a:prstGeom prst="diamond">
              <a:avLst/>
            </a:prstGeom>
            <a:solidFill>
              <a:srgbClr val="CF0E3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Freeform 188"/>
            <p:cNvSpPr>
              <a:spLocks/>
            </p:cNvSpPr>
            <p:nvPr/>
          </p:nvSpPr>
          <p:spPr bwMode="auto">
            <a:xfrm>
              <a:off x="607" y="845"/>
              <a:ext cx="186" cy="257"/>
            </a:xfrm>
            <a:custGeom>
              <a:avLst/>
              <a:gdLst>
                <a:gd name="T0" fmla="*/ 0 w 186"/>
                <a:gd name="T1" fmla="*/ 0 h 257"/>
                <a:gd name="T2" fmla="*/ 0 w 186"/>
                <a:gd name="T3" fmla="*/ 71 h 257"/>
                <a:gd name="T4" fmla="*/ 185 w 186"/>
                <a:gd name="T5" fmla="*/ 256 h 257"/>
                <a:gd name="T6" fmla="*/ 185 w 186"/>
                <a:gd name="T7" fmla="*/ 185 h 257"/>
                <a:gd name="T8" fmla="*/ 0 w 186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7"/>
                <a:gd name="T17" fmla="*/ 186 w 1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7">
                  <a:moveTo>
                    <a:pt x="0" y="0"/>
                  </a:moveTo>
                  <a:lnTo>
                    <a:pt x="0" y="71"/>
                  </a:lnTo>
                  <a:lnTo>
                    <a:pt x="185" y="256"/>
                  </a:lnTo>
                  <a:lnTo>
                    <a:pt x="185" y="185"/>
                  </a:lnTo>
                  <a:lnTo>
                    <a:pt x="0" y="0"/>
                  </a:lnTo>
                </a:path>
              </a:pathLst>
            </a:custGeom>
            <a:solidFill>
              <a:srgbClr val="AE0C2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0" name="Freeform 189"/>
            <p:cNvSpPr>
              <a:spLocks/>
            </p:cNvSpPr>
            <p:nvPr/>
          </p:nvSpPr>
          <p:spPr bwMode="auto">
            <a:xfrm>
              <a:off x="794" y="849"/>
              <a:ext cx="187" cy="257"/>
            </a:xfrm>
            <a:custGeom>
              <a:avLst/>
              <a:gdLst>
                <a:gd name="T0" fmla="*/ 186 w 187"/>
                <a:gd name="T1" fmla="*/ 0 h 257"/>
                <a:gd name="T2" fmla="*/ 186 w 187"/>
                <a:gd name="T3" fmla="*/ 71 h 257"/>
                <a:gd name="T4" fmla="*/ 0 w 187"/>
                <a:gd name="T5" fmla="*/ 256 h 257"/>
                <a:gd name="T6" fmla="*/ 0 w 187"/>
                <a:gd name="T7" fmla="*/ 185 h 257"/>
                <a:gd name="T8" fmla="*/ 186 w 187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7"/>
                <a:gd name="T17" fmla="*/ 187 w 187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7">
                  <a:moveTo>
                    <a:pt x="186" y="0"/>
                  </a:moveTo>
                  <a:lnTo>
                    <a:pt x="186" y="71"/>
                  </a:lnTo>
                  <a:lnTo>
                    <a:pt x="0" y="256"/>
                  </a:lnTo>
                  <a:lnTo>
                    <a:pt x="0" y="185"/>
                  </a:lnTo>
                  <a:lnTo>
                    <a:pt x="186" y="0"/>
                  </a:lnTo>
                </a:path>
              </a:pathLst>
            </a:custGeom>
            <a:solidFill>
              <a:srgbClr val="EF143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16" y="3782480"/>
            <a:ext cx="3632425" cy="2508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/>
          <p:cNvSpPr/>
          <p:nvPr/>
        </p:nvSpPr>
        <p:spPr>
          <a:xfrm>
            <a:off x="1618649" y="3968549"/>
            <a:ext cx="3111625" cy="25219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1392" y="39685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④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6333" y="508732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⑤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6" y="1325605"/>
            <a:ext cx="4672505" cy="27862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0626" y="776114"/>
            <a:ext cx="499527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기부자예우관리 </a:t>
            </a:r>
            <a:r>
              <a:rPr lang="en-US" altLang="ko-KR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_ 4-1. </a:t>
            </a:r>
            <a:r>
              <a:rPr lang="ko-KR" altLang="en-US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온라인명예의전당 </a:t>
            </a:r>
            <a:r>
              <a:rPr lang="en-US" altLang="ko-KR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/ </a:t>
            </a:r>
            <a:r>
              <a:rPr lang="ko-KR" altLang="en-US" sz="14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이달의 기부자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7801" y="1543427"/>
            <a:ext cx="302433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ko-KR" altLang="en-US" sz="11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□ 등록된 정보를 열람하며 신규 등록할 수 있습니다</a:t>
            </a:r>
            <a:r>
              <a:rPr lang="en-US" altLang="ko-KR" sz="11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pPr marL="177800" indent="-177800"/>
            <a:r>
              <a:rPr lang="en-US" altLang="ko-KR" sz="1100" b="1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1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ko-KR" altLang="en-US" sz="1000" dirty="0" err="1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이달의기부자와</a:t>
            </a:r>
            <a:r>
              <a:rPr lang="ko-KR" altLang="en-US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온라인명예의전당은 같은 프로세스를 사용하며 분류만 상이합니다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)</a:t>
            </a:r>
            <a:endParaRPr lang="en-US" altLang="ko-KR" sz="1100" dirty="0" smtClean="0">
              <a:solidFill>
                <a:srgbClr val="3A392E"/>
              </a:solidFill>
              <a:latin typeface="다음_Regular" pitchFamily="2" charset="-127"/>
              <a:ea typeface="다음_Regular" pitchFamily="2" charset="-127"/>
            </a:endParaRPr>
          </a:p>
          <a:p>
            <a:pPr marL="177800" indent="-177800"/>
            <a:r>
              <a:rPr lang="en-US" altLang="ko-KR" sz="1100" b="1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     </a:t>
            </a:r>
            <a:endParaRPr lang="en-US" altLang="ko-KR" sz="1000" dirty="0">
              <a:solidFill>
                <a:srgbClr val="3A392E"/>
              </a:solidFill>
              <a:latin typeface="다음_Regular" pitchFamily="2" charset="-127"/>
              <a:ea typeface="다음_Regular" pitchFamily="2" charset="-127"/>
            </a:endParaRPr>
          </a:p>
          <a:p>
            <a:pPr marL="88900" indent="-88900"/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①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등록되어 있는 </a:t>
            </a:r>
            <a:r>
              <a:rPr lang="ko-KR" altLang="en-US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리스트가 노출됩니다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pPr marL="88900" indent="-88900"/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  (</a:t>
            </a:r>
            <a:r>
              <a:rPr lang="ko-KR" altLang="en-US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이달의 기부자는 월별 정렬이 가능합니다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)</a:t>
            </a:r>
          </a:p>
          <a:p>
            <a:pPr marL="88900" indent="-88900"/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②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제목 </a:t>
            </a:r>
            <a:r>
              <a:rPr lang="ko-KR" altLang="en-US" sz="1000" dirty="0" err="1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선택시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등록한 정보에 대해 수정이 가능합니다</a:t>
            </a:r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pPr marL="88900" indent="-88900"/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③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체크 박스 선택 후 일괄 적으로 등록 상태를 변경할 수 있습니다</a:t>
            </a:r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 (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활성</a:t>
            </a:r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,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비활성</a:t>
            </a:r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,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삭제</a:t>
            </a:r>
            <a:r>
              <a:rPr lang="en-US" altLang="ko-KR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)</a:t>
            </a:r>
          </a:p>
          <a:p>
            <a:pPr marL="88900" indent="-88900"/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④</a:t>
            </a:r>
            <a:r>
              <a:rPr lang="ko-KR" altLang="en-US" sz="1000" dirty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신규 등록 할 수 있습니다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pPr marL="88900" indent="-88900"/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  - </a:t>
            </a:r>
            <a:r>
              <a:rPr lang="ko-KR" altLang="en-US" sz="1000" dirty="0" err="1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등록시</a:t>
            </a:r>
            <a:r>
              <a:rPr lang="ko-KR" altLang="en-US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 대표이미지의 사이즈를 준수합니다</a:t>
            </a:r>
            <a:r>
              <a:rPr lang="en-US" altLang="ko-KR" sz="1000" dirty="0" smtClean="0">
                <a:solidFill>
                  <a:srgbClr val="3A392E"/>
                </a:solidFill>
                <a:latin typeface="다음_Regular" pitchFamily="2" charset="-127"/>
                <a:ea typeface="다음_Regular" pitchFamily="2" charset="-127"/>
              </a:rPr>
              <a:t>.</a:t>
            </a:r>
          </a:p>
        </p:txBody>
      </p: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323850" y="868244"/>
            <a:ext cx="128588" cy="114300"/>
            <a:chOff x="606" y="658"/>
            <a:chExt cx="379" cy="448"/>
          </a:xfrm>
        </p:grpSpPr>
        <p:sp>
          <p:nvSpPr>
            <p:cNvPr id="19" name="AutoShape 187"/>
            <p:cNvSpPr>
              <a:spLocks noChangeArrowheads="1"/>
            </p:cNvSpPr>
            <p:nvPr/>
          </p:nvSpPr>
          <p:spPr bwMode="auto">
            <a:xfrm>
              <a:off x="606" y="658"/>
              <a:ext cx="379" cy="380"/>
            </a:xfrm>
            <a:prstGeom prst="diamond">
              <a:avLst/>
            </a:prstGeom>
            <a:solidFill>
              <a:srgbClr val="CF0E3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607" y="845"/>
              <a:ext cx="186" cy="257"/>
            </a:xfrm>
            <a:custGeom>
              <a:avLst/>
              <a:gdLst>
                <a:gd name="T0" fmla="*/ 0 w 186"/>
                <a:gd name="T1" fmla="*/ 0 h 257"/>
                <a:gd name="T2" fmla="*/ 0 w 186"/>
                <a:gd name="T3" fmla="*/ 71 h 257"/>
                <a:gd name="T4" fmla="*/ 185 w 186"/>
                <a:gd name="T5" fmla="*/ 256 h 257"/>
                <a:gd name="T6" fmla="*/ 185 w 186"/>
                <a:gd name="T7" fmla="*/ 185 h 257"/>
                <a:gd name="T8" fmla="*/ 0 w 186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57"/>
                <a:gd name="T17" fmla="*/ 186 w 186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57">
                  <a:moveTo>
                    <a:pt x="0" y="0"/>
                  </a:moveTo>
                  <a:lnTo>
                    <a:pt x="0" y="71"/>
                  </a:lnTo>
                  <a:lnTo>
                    <a:pt x="185" y="256"/>
                  </a:lnTo>
                  <a:lnTo>
                    <a:pt x="185" y="185"/>
                  </a:lnTo>
                  <a:lnTo>
                    <a:pt x="0" y="0"/>
                  </a:lnTo>
                </a:path>
              </a:pathLst>
            </a:custGeom>
            <a:solidFill>
              <a:srgbClr val="AE0C2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1" name="Freeform 189"/>
            <p:cNvSpPr>
              <a:spLocks/>
            </p:cNvSpPr>
            <p:nvPr/>
          </p:nvSpPr>
          <p:spPr bwMode="auto">
            <a:xfrm>
              <a:off x="794" y="849"/>
              <a:ext cx="187" cy="257"/>
            </a:xfrm>
            <a:custGeom>
              <a:avLst/>
              <a:gdLst>
                <a:gd name="T0" fmla="*/ 186 w 187"/>
                <a:gd name="T1" fmla="*/ 0 h 257"/>
                <a:gd name="T2" fmla="*/ 186 w 187"/>
                <a:gd name="T3" fmla="*/ 71 h 257"/>
                <a:gd name="T4" fmla="*/ 0 w 187"/>
                <a:gd name="T5" fmla="*/ 256 h 257"/>
                <a:gd name="T6" fmla="*/ 0 w 187"/>
                <a:gd name="T7" fmla="*/ 185 h 257"/>
                <a:gd name="T8" fmla="*/ 186 w 187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57"/>
                <a:gd name="T17" fmla="*/ 187 w 187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57">
                  <a:moveTo>
                    <a:pt x="186" y="0"/>
                  </a:moveTo>
                  <a:lnTo>
                    <a:pt x="186" y="71"/>
                  </a:lnTo>
                  <a:lnTo>
                    <a:pt x="0" y="256"/>
                  </a:lnTo>
                  <a:lnTo>
                    <a:pt x="0" y="185"/>
                  </a:lnTo>
                  <a:lnTo>
                    <a:pt x="186" y="0"/>
                  </a:lnTo>
                </a:path>
              </a:pathLst>
            </a:custGeom>
            <a:solidFill>
              <a:srgbClr val="EF143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59797" y="140832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①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931" y="38862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③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7908" y="391194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④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2595" y="18340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②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7822" y="1854626"/>
            <a:ext cx="274855" cy="167186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1081" y="1640277"/>
            <a:ext cx="196028" cy="224592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7297" y="3907606"/>
            <a:ext cx="1197137" cy="224816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12195" y="3917196"/>
            <a:ext cx="242806" cy="20493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꺾인 연결선 29"/>
          <p:cNvCxnSpPr/>
          <p:nvPr/>
        </p:nvCxnSpPr>
        <p:spPr>
          <a:xfrm rot="10800000" flipV="1">
            <a:off x="3398137" y="4029914"/>
            <a:ext cx="1409258" cy="323636"/>
          </a:xfrm>
          <a:prstGeom prst="bentConnector3">
            <a:avLst>
              <a:gd name="adj1" fmla="val 100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9" y="4402973"/>
            <a:ext cx="2978947" cy="1283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84" y="4402973"/>
            <a:ext cx="3020067" cy="15077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82922" y="609413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&lt;</a:t>
            </a:r>
            <a:r>
              <a:rPr lang="ko-KR" altLang="en-US" sz="800" dirty="0" smtClean="0">
                <a:solidFill>
                  <a:srgbClr val="FF0000"/>
                </a:solidFill>
              </a:rPr>
              <a:t>이달의 기부자</a:t>
            </a:r>
            <a:r>
              <a:rPr lang="en-US" altLang="ko-KR" sz="800" dirty="0" smtClean="0">
                <a:solidFill>
                  <a:srgbClr val="FF0000"/>
                </a:solidFill>
              </a:rPr>
              <a:t>&gt;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2374" y="609413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&lt;</a:t>
            </a:r>
            <a:r>
              <a:rPr lang="ko-KR" altLang="en-US" sz="800" dirty="0" smtClean="0">
                <a:solidFill>
                  <a:srgbClr val="FF0000"/>
                </a:solidFill>
              </a:rPr>
              <a:t>온라인 명예의전당</a:t>
            </a:r>
            <a:r>
              <a:rPr lang="en-US" altLang="ko-KR" sz="800" dirty="0" smtClean="0">
                <a:solidFill>
                  <a:srgbClr val="FF0000"/>
                </a:solidFill>
              </a:rPr>
              <a:t>&gt;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49450" y="4961315"/>
            <a:ext cx="724171" cy="580264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34296" y="4961315"/>
            <a:ext cx="1180870" cy="99883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97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/>
          <p:nvPr/>
        </p:nvSpPr>
        <p:spPr>
          <a:xfrm>
            <a:off x="359335" y="1280728"/>
            <a:ext cx="9153525" cy="4977745"/>
          </a:xfrm>
          <a:prstGeom prst="rect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06887" y="682877"/>
            <a:ext cx="27829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II-3. </a:t>
            </a:r>
            <a:r>
              <a:rPr lang="ko-KR" altLang="en-US" sz="110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관리자 화면 설계안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65090" y="1026812"/>
            <a:ext cx="14622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 eaLnBrk="0" hangingPunct="0"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buFont typeface="Wingdings" charset="0"/>
              <a:buChar char="u"/>
            </a:pPr>
            <a:r>
              <a:rPr lang="en-US" altLang="ko-KR" sz="1050" b="1" dirty="0">
                <a:ea typeface="맑은 고딕" charset="0"/>
                <a:cs typeface="맑은 고딕" charset="0"/>
              </a:rPr>
              <a:t> </a:t>
            </a:r>
            <a:r>
              <a:rPr lang="ko-KR" altLang="en-US" sz="1050" b="1" dirty="0" smtClean="0">
                <a:ea typeface="맑은 고딕" charset="0"/>
                <a:cs typeface="맑은 고딕" charset="0"/>
              </a:rPr>
              <a:t>화면 설계</a:t>
            </a:r>
            <a:r>
              <a:rPr lang="en-US" altLang="ko-KR" sz="1050" b="1" dirty="0" smtClean="0">
                <a:ea typeface="맑은 고딕" charset="0"/>
                <a:cs typeface="맑은 고딕" charset="0"/>
              </a:rPr>
              <a:t>_ </a:t>
            </a:r>
            <a:r>
              <a:rPr lang="ko-KR" altLang="en-US" sz="1050" b="1" dirty="0" smtClean="0">
                <a:ea typeface="맑은 고딕" charset="0"/>
                <a:cs typeface="맑은 고딕" charset="0"/>
              </a:rPr>
              <a:t>관리자</a:t>
            </a:r>
            <a:endParaRPr lang="ko-KR" altLang="en-US" sz="1050" b="1" dirty="0">
              <a:ea typeface="맑은 고딕" charset="0"/>
              <a:cs typeface="맑은 고딕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7" y="1534644"/>
            <a:ext cx="3275690" cy="1972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09" y="1547101"/>
            <a:ext cx="2755209" cy="37170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7" y="3690583"/>
            <a:ext cx="3152242" cy="2431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1" y="3690583"/>
            <a:ext cx="3014109" cy="2324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63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401" y="1052423"/>
            <a:ext cx="9212794" cy="5282253"/>
            <a:chOff x="342401" y="1196752"/>
            <a:chExt cx="9212794" cy="5061721"/>
          </a:xfrm>
        </p:grpSpPr>
        <p:sp>
          <p:nvSpPr>
            <p:cNvPr id="4" name="Rectangle 17"/>
            <p:cNvSpPr/>
            <p:nvPr/>
          </p:nvSpPr>
          <p:spPr>
            <a:xfrm>
              <a:off x="342401" y="1196752"/>
              <a:ext cx="4557223" cy="5061721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8"/>
            <p:cNvSpPr/>
            <p:nvPr/>
          </p:nvSpPr>
          <p:spPr>
            <a:xfrm>
              <a:off x="4997972" y="1196752"/>
              <a:ext cx="4557223" cy="5061721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6887" y="682877"/>
            <a:ext cx="2032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III-1. </a:t>
            </a:r>
            <a:r>
              <a:rPr lang="ko-KR" altLang="en-US" sz="1100" dirty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상세 페이지</a:t>
            </a:r>
            <a:endParaRPr lang="ko-KR" altLang="en-US" sz="1100" dirty="0">
              <a:solidFill>
                <a:srgbClr val="3A392E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3" y="1350817"/>
            <a:ext cx="3806815" cy="44265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16" y="1350817"/>
            <a:ext cx="3681933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76672"/>
            <a:ext cx="1096449" cy="18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43" y="476672"/>
            <a:ext cx="1096449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1" y="476672"/>
            <a:ext cx="1096449" cy="1800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79" y="476672"/>
            <a:ext cx="1096449" cy="1800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90" y="2636912"/>
            <a:ext cx="1096449" cy="1800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2674813"/>
            <a:ext cx="1096449" cy="1800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5" y="4617132"/>
            <a:ext cx="1096449" cy="18002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992560" y="764704"/>
            <a:ext cx="10349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80792" y="1484784"/>
            <a:ext cx="701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4856988" y="615008"/>
            <a:ext cx="792088" cy="756084"/>
          </a:xfrm>
          <a:prstGeom prst="bentConnector3">
            <a:avLst>
              <a:gd name="adj1" fmla="val 44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227924" y="1544241"/>
            <a:ext cx="12453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604843" y="6206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6604843" y="332656"/>
            <a:ext cx="317867" cy="2448272"/>
            <a:chOff x="6604843" y="332656"/>
            <a:chExt cx="317867" cy="2448272"/>
          </a:xfrm>
        </p:grpSpPr>
        <p:cxnSp>
          <p:nvCxnSpPr>
            <p:cNvPr id="103" name="꺾인 연결선 102"/>
            <p:cNvCxnSpPr/>
            <p:nvPr/>
          </p:nvCxnSpPr>
          <p:spPr>
            <a:xfrm rot="5400000">
              <a:off x="5603309" y="1461527"/>
              <a:ext cx="2448272" cy="190530"/>
            </a:xfrm>
            <a:prstGeom prst="bentConnector3">
              <a:avLst>
                <a:gd name="adj1" fmla="val 999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/>
            <p:nvPr/>
          </p:nvCxnSpPr>
          <p:spPr>
            <a:xfrm flipV="1">
              <a:off x="6604843" y="332656"/>
              <a:ext cx="317867" cy="216024"/>
            </a:xfrm>
            <a:prstGeom prst="bentConnector3">
              <a:avLst>
                <a:gd name="adj1" fmla="val 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직선 화살표 연결선 128"/>
          <p:cNvCxnSpPr/>
          <p:nvPr/>
        </p:nvCxnSpPr>
        <p:spPr>
          <a:xfrm>
            <a:off x="6244514" y="3871317"/>
            <a:ext cx="12121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3782228" y="476672"/>
            <a:ext cx="1096449" cy="2160240"/>
            <a:chOff x="3782228" y="476672"/>
            <a:chExt cx="1096449" cy="2160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228" y="476672"/>
              <a:ext cx="1096449" cy="1800200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79"/>
            <a:stretch/>
          </p:blipFill>
          <p:spPr>
            <a:xfrm>
              <a:off x="3782228" y="2132484"/>
              <a:ext cx="1096449" cy="504428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7433664" y="2636912"/>
            <a:ext cx="1102878" cy="2428403"/>
            <a:chOff x="7433664" y="2636912"/>
            <a:chExt cx="1102878" cy="2428403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93"/>
            <a:stretch/>
          </p:blipFill>
          <p:spPr>
            <a:xfrm>
              <a:off x="7439792" y="3540038"/>
              <a:ext cx="1096449" cy="139708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"/>
            <a:stretch/>
          </p:blipFill>
          <p:spPr>
            <a:xfrm>
              <a:off x="7440093" y="2636912"/>
              <a:ext cx="1096449" cy="1764196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9"/>
            <a:stretch/>
          </p:blipFill>
          <p:spPr>
            <a:xfrm>
              <a:off x="7433664" y="4937125"/>
              <a:ext cx="1096449" cy="128190"/>
            </a:xfrm>
            <a:prstGeom prst="rect">
              <a:avLst/>
            </a:prstGeom>
          </p:spPr>
        </p:pic>
      </p:grpSp>
      <p:grpSp>
        <p:nvGrpSpPr>
          <p:cNvPr id="164" name="그룹 163"/>
          <p:cNvGrpSpPr/>
          <p:nvPr/>
        </p:nvGrpSpPr>
        <p:grpSpPr>
          <a:xfrm>
            <a:off x="8451248" y="2522090"/>
            <a:ext cx="317870" cy="1915021"/>
            <a:chOff x="8451248" y="2522090"/>
            <a:chExt cx="317870" cy="1915021"/>
          </a:xfrm>
        </p:grpSpPr>
        <p:cxnSp>
          <p:nvCxnSpPr>
            <p:cNvPr id="155" name="꺾인 연결선 154"/>
            <p:cNvCxnSpPr/>
            <p:nvPr/>
          </p:nvCxnSpPr>
          <p:spPr>
            <a:xfrm rot="5400000">
              <a:off x="7692105" y="3360099"/>
              <a:ext cx="1915021" cy="239004"/>
            </a:xfrm>
            <a:prstGeom prst="bentConnector3">
              <a:avLst>
                <a:gd name="adj1" fmla="val 999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/>
            <p:nvPr/>
          </p:nvCxnSpPr>
          <p:spPr>
            <a:xfrm flipV="1">
              <a:off x="8451248" y="2522091"/>
              <a:ext cx="317867" cy="216024"/>
            </a:xfrm>
            <a:prstGeom prst="bentConnector3">
              <a:avLst>
                <a:gd name="adj1" fmla="val 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50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80" y="4437112"/>
            <a:ext cx="1096449" cy="18002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21432"/>
            <a:ext cx="1096449" cy="18002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1432"/>
            <a:ext cx="1096449" cy="180020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632520" y="5094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665073" y="12295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05" y="221432"/>
            <a:ext cx="1096449" cy="1800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80591" y="725488"/>
            <a:ext cx="288033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65073" y="473460"/>
            <a:ext cx="288033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05" y="2316634"/>
            <a:ext cx="1096449" cy="18002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78" y="2316634"/>
            <a:ext cx="1096449" cy="1800200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>
            <a:off x="3545298" y="3384203"/>
            <a:ext cx="796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3922217" y="246065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053746" y="2712170"/>
            <a:ext cx="288033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86" y="4435315"/>
            <a:ext cx="1096449" cy="1800200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 flipV="1">
            <a:off x="3545298" y="5641469"/>
            <a:ext cx="813076" cy="6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4341779" y="4435315"/>
            <a:ext cx="1102878" cy="2036525"/>
            <a:chOff x="7433664" y="2636912"/>
            <a:chExt cx="1102878" cy="2036525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162"/>
            <a:stretch/>
          </p:blipFill>
          <p:spPr>
            <a:xfrm>
              <a:off x="7439792" y="3540038"/>
              <a:ext cx="1096449" cy="100520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"/>
            <a:stretch/>
          </p:blipFill>
          <p:spPr>
            <a:xfrm>
              <a:off x="7440093" y="2636912"/>
              <a:ext cx="1096449" cy="176419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9"/>
            <a:stretch/>
          </p:blipFill>
          <p:spPr>
            <a:xfrm>
              <a:off x="7433664" y="4545247"/>
              <a:ext cx="1096449" cy="12819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5359363" y="4314775"/>
            <a:ext cx="317870" cy="1915021"/>
            <a:chOff x="8451248" y="2522090"/>
            <a:chExt cx="317870" cy="1915021"/>
          </a:xfrm>
        </p:grpSpPr>
        <p:cxnSp>
          <p:nvCxnSpPr>
            <p:cNvPr id="70" name="꺾인 연결선 69"/>
            <p:cNvCxnSpPr/>
            <p:nvPr/>
          </p:nvCxnSpPr>
          <p:spPr>
            <a:xfrm rot="5400000">
              <a:off x="7692105" y="3360099"/>
              <a:ext cx="1915021" cy="239004"/>
            </a:xfrm>
            <a:prstGeom prst="bentConnector3">
              <a:avLst>
                <a:gd name="adj1" fmla="val 999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/>
            <p:nvPr/>
          </p:nvCxnSpPr>
          <p:spPr>
            <a:xfrm flipV="1">
              <a:off x="8451248" y="2522091"/>
              <a:ext cx="317867" cy="216024"/>
            </a:xfrm>
            <a:prstGeom prst="bentConnector3">
              <a:avLst>
                <a:gd name="adj1" fmla="val 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982254" y="90437"/>
            <a:ext cx="223188" cy="2448272"/>
            <a:chOff x="3982254" y="90437"/>
            <a:chExt cx="223188" cy="2448272"/>
          </a:xfrm>
        </p:grpSpPr>
        <p:cxnSp>
          <p:nvCxnSpPr>
            <p:cNvPr id="80" name="꺾인 연결선 79"/>
            <p:cNvCxnSpPr/>
            <p:nvPr/>
          </p:nvCxnSpPr>
          <p:spPr>
            <a:xfrm rot="5400000">
              <a:off x="2905458" y="1238725"/>
              <a:ext cx="2448272" cy="151696"/>
            </a:xfrm>
            <a:prstGeom prst="bentConnector3">
              <a:avLst>
                <a:gd name="adj1" fmla="val 999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/>
            <p:nvPr/>
          </p:nvCxnSpPr>
          <p:spPr>
            <a:xfrm flipV="1">
              <a:off x="3982254" y="90437"/>
              <a:ext cx="223188" cy="216024"/>
            </a:xfrm>
            <a:prstGeom prst="bentConnector3">
              <a:avLst>
                <a:gd name="adj1" fmla="val -12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887572" y="404661"/>
            <a:ext cx="206276" cy="2037910"/>
            <a:chOff x="3887572" y="404661"/>
            <a:chExt cx="206276" cy="2037910"/>
          </a:xfrm>
        </p:grpSpPr>
        <p:cxnSp>
          <p:nvCxnSpPr>
            <p:cNvPr id="98" name="꺾인 연결선 97"/>
            <p:cNvCxnSpPr/>
            <p:nvPr/>
          </p:nvCxnSpPr>
          <p:spPr>
            <a:xfrm rot="5400000" flipH="1" flipV="1">
              <a:off x="3144431" y="1493154"/>
              <a:ext cx="1821882" cy="76952"/>
            </a:xfrm>
            <a:prstGeom prst="bentConnector3">
              <a:avLst>
                <a:gd name="adj1" fmla="val -4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108"/>
            <p:cNvCxnSpPr/>
            <p:nvPr/>
          </p:nvCxnSpPr>
          <p:spPr>
            <a:xfrm rot="16200000" flipV="1">
              <a:off x="3882696" y="409537"/>
              <a:ext cx="216027" cy="20627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72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37" y="1294979"/>
            <a:ext cx="2808312" cy="46108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300746"/>
            <a:ext cx="2808312" cy="4610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4123" y="399510"/>
            <a:ext cx="372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목적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  <a:r>
              <a:rPr lang="ko-KR" altLang="en-US" dirty="0" smtClean="0">
                <a:solidFill>
                  <a:srgbClr val="FF0000"/>
                </a:solidFill>
              </a:rPr>
              <a:t> 상세보기 </a:t>
            </a:r>
            <a:r>
              <a:rPr lang="en-US" altLang="ko-KR" dirty="0" smtClean="0">
                <a:solidFill>
                  <a:srgbClr val="FF0000"/>
                </a:solidFill>
              </a:rPr>
              <a:t>page - </a:t>
            </a:r>
            <a:r>
              <a:rPr lang="ko-KR" altLang="en-US" dirty="0" smtClean="0">
                <a:solidFill>
                  <a:srgbClr val="FF0000"/>
                </a:solidFill>
              </a:rPr>
              <a:t>시안 </a:t>
            </a:r>
            <a:r>
              <a:rPr lang="ko-KR" altLang="en-US" dirty="0" err="1" smtClean="0">
                <a:solidFill>
                  <a:srgbClr val="FF0000"/>
                </a:solidFill>
              </a:rPr>
              <a:t>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" y="1124744"/>
            <a:ext cx="2919703" cy="47937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68" y="1124744"/>
            <a:ext cx="2919703" cy="4793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4123" y="399510"/>
            <a:ext cx="349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루트 상세보기 </a:t>
            </a:r>
            <a:r>
              <a:rPr lang="en-US" altLang="ko-KR" dirty="0" smtClean="0">
                <a:solidFill>
                  <a:srgbClr val="FF0000"/>
                </a:solidFill>
              </a:rPr>
              <a:t>page - </a:t>
            </a:r>
            <a:r>
              <a:rPr lang="ko-KR" altLang="en-US" dirty="0" smtClean="0">
                <a:solidFill>
                  <a:srgbClr val="FF0000"/>
                </a:solidFill>
              </a:rPr>
              <a:t>시안 </a:t>
            </a:r>
            <a:r>
              <a:rPr lang="ko-KR" altLang="en-US" dirty="0" err="1" smtClean="0">
                <a:solidFill>
                  <a:srgbClr val="FF0000"/>
                </a:solidFill>
              </a:rPr>
              <a:t>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01" y="1628800"/>
            <a:ext cx="2593507" cy="4258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23729"/>
            <a:ext cx="2593507" cy="4258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4123" y="399510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루트 최종 확정 </a:t>
            </a:r>
            <a:r>
              <a:rPr lang="en-US" altLang="ko-KR" dirty="0" smtClean="0">
                <a:solidFill>
                  <a:srgbClr val="FF0000"/>
                </a:solidFill>
              </a:rPr>
              <a:t>page - </a:t>
            </a:r>
            <a:r>
              <a:rPr lang="ko-KR" altLang="en-US" dirty="0" smtClean="0">
                <a:solidFill>
                  <a:srgbClr val="FF0000"/>
                </a:solidFill>
              </a:rPr>
              <a:t>시안 </a:t>
            </a:r>
            <a:r>
              <a:rPr lang="ko-KR" altLang="en-US" dirty="0" err="1" smtClean="0">
                <a:solidFill>
                  <a:srgbClr val="FF0000"/>
                </a:solidFill>
              </a:rPr>
              <a:t>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2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64463" y="221432"/>
            <a:ext cx="1096449" cy="2160240"/>
            <a:chOff x="3782228" y="476672"/>
            <a:chExt cx="1096449" cy="21602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228" y="476672"/>
              <a:ext cx="1096449" cy="18002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79"/>
            <a:stretch/>
          </p:blipFill>
          <p:spPr>
            <a:xfrm>
              <a:off x="3782228" y="2132484"/>
              <a:ext cx="1096449" cy="504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44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412776"/>
            <a:ext cx="2763052" cy="4536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0" y="1052736"/>
            <a:ext cx="276305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0592" y="116632"/>
            <a:ext cx="1602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II-1. </a:t>
            </a:r>
            <a:r>
              <a:rPr lang="ko-KR" altLang="en-US" sz="1100" b="0" dirty="0" err="1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컨텐트</a:t>
            </a:r>
            <a:r>
              <a:rPr lang="ko-KR" altLang="en-US" sz="1100" b="0" dirty="0" smtClean="0">
                <a:solidFill>
                  <a:srgbClr val="3A392E"/>
                </a:solidFill>
                <a:latin typeface="다음_SemiBold" pitchFamily="2" charset="-127"/>
                <a:ea typeface="다음_SemiBold" pitchFamily="2" charset="-127"/>
              </a:rPr>
              <a:t> 명세서</a:t>
            </a:r>
            <a:endParaRPr lang="ko-KR" altLang="en-US" sz="1100" dirty="0">
              <a:solidFill>
                <a:srgbClr val="3A392E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3286" y="116632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나</a:t>
            </a:r>
            <a:r>
              <a:rPr lang="en-US" altLang="ko-KR" sz="1100" b="1" dirty="0" smtClean="0">
                <a:latin typeface="+mj-ea"/>
                <a:ea typeface="+mj-ea"/>
              </a:rPr>
              <a:t>. </a:t>
            </a:r>
            <a:r>
              <a:rPr lang="ko-KR" altLang="en-US" sz="1100" b="1" dirty="0" smtClean="0">
                <a:latin typeface="+mj-ea"/>
                <a:ea typeface="+mj-ea"/>
              </a:rPr>
              <a:t>사용자 사이트 </a:t>
            </a:r>
            <a:r>
              <a:rPr lang="ko-KR" altLang="en-US" sz="1100" b="1" dirty="0" err="1" smtClean="0">
                <a:latin typeface="+mj-ea"/>
                <a:ea typeface="+mj-ea"/>
              </a:rPr>
              <a:t>맵</a:t>
            </a:r>
            <a:endParaRPr lang="ko-KR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68665"/>
              </p:ext>
            </p:extLst>
          </p:nvPr>
        </p:nvGraphicFramePr>
        <p:xfrm>
          <a:off x="296594" y="836712"/>
          <a:ext cx="9336928" cy="5090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232"/>
                <a:gridCol w="2334232"/>
                <a:gridCol w="2334232"/>
                <a:gridCol w="2334232"/>
              </a:tblGrid>
              <a:tr h="2937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 검색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도착지 </a:t>
                      </a:r>
                      <a:r>
                        <a:rPr lang="ko-KR" altLang="en-US" sz="1000" dirty="0" err="1" smtClean="0"/>
                        <a:t>재검색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 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상세보기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추천 루트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추천 루트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루트 리스트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0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522</Words>
  <Application>Microsoft Office PowerPoint</Application>
  <PresentationFormat>A4 용지(210x297mm)</PresentationFormat>
  <Paragraphs>214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25</cp:revision>
  <dcterms:created xsi:type="dcterms:W3CDTF">2018-08-23T01:03:37Z</dcterms:created>
  <dcterms:modified xsi:type="dcterms:W3CDTF">2018-08-23T09:15:19Z</dcterms:modified>
</cp:coreProperties>
</file>