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  <a:srgbClr val="33A8FF"/>
    <a:srgbClr val="008FFA"/>
    <a:srgbClr val="FF0066"/>
    <a:srgbClr val="E668BC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de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BCC8A-9BD8-CFCF-ACA9-7FB0DE698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34A53"/>
                </a:solidFill>
                <a:effectLst/>
                <a:latin typeface="Avenir"/>
              </a:rPr>
              <a:t>브라우저의 기본 구조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66E0A3-67B5-86A5-9202-8F8C63AE4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브라우저는 어떻게 동작하는가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766E0A3-67B5-86A5-9202-8F8C63AE4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52" y="1079936"/>
            <a:ext cx="4621778" cy="425671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브라우저의 주요 구성 요소는 다음과 같다</a:t>
            </a:r>
            <a:r>
              <a:rPr lang="en-US" altLang="ko-KR" sz="1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1C746C-91DE-5EE8-F4FD-9B8EC018C2E1}"/>
              </a:ext>
            </a:extLst>
          </p:cNvPr>
          <p:cNvGrpSpPr/>
          <p:nvPr/>
        </p:nvGrpSpPr>
        <p:grpSpPr>
          <a:xfrm>
            <a:off x="6156435" y="2327615"/>
            <a:ext cx="4105602" cy="3074892"/>
            <a:chOff x="6684578" y="1820917"/>
            <a:chExt cx="4694182" cy="351570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45E760D-0A9F-6086-62B5-2018562B9ECE}"/>
                </a:ext>
              </a:extLst>
            </p:cNvPr>
            <p:cNvSpPr/>
            <p:nvPr/>
          </p:nvSpPr>
          <p:spPr>
            <a:xfrm>
              <a:off x="7181192" y="1820917"/>
              <a:ext cx="3271345" cy="55967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인터페이스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D14054-D223-B5BD-B634-EAE2D8B91F6A}"/>
                </a:ext>
              </a:extLst>
            </p:cNvPr>
            <p:cNvSpPr/>
            <p:nvPr/>
          </p:nvSpPr>
          <p:spPr>
            <a:xfrm>
              <a:off x="7181192" y="2782613"/>
              <a:ext cx="2695905" cy="55967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브라우저 엔진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0B63CBC-8C7A-8D7F-F90F-81B534F7282F}"/>
                </a:ext>
              </a:extLst>
            </p:cNvPr>
            <p:cNvSpPr/>
            <p:nvPr/>
          </p:nvSpPr>
          <p:spPr>
            <a:xfrm>
              <a:off x="7181192" y="3744309"/>
              <a:ext cx="2695905" cy="559676"/>
            </a:xfrm>
            <a:prstGeom prst="roundRect">
              <a:avLst/>
            </a:prstGeom>
            <a:solidFill>
              <a:srgbClr val="B381D9"/>
            </a:solidFill>
            <a:ln>
              <a:solidFill>
                <a:srgbClr val="7030A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렌더링 엔진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4A16F20-1863-47C3-84E2-D25518CE1865}"/>
                </a:ext>
              </a:extLst>
            </p:cNvPr>
            <p:cNvSpPr/>
            <p:nvPr/>
          </p:nvSpPr>
          <p:spPr>
            <a:xfrm rot="5400000">
              <a:off x="9752941" y="2891004"/>
              <a:ext cx="2695905" cy="55573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저장소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695EE64-A8E8-8D73-2585-DD64C148D6AF}"/>
                </a:ext>
              </a:extLst>
            </p:cNvPr>
            <p:cNvSpPr/>
            <p:nvPr/>
          </p:nvSpPr>
          <p:spPr>
            <a:xfrm>
              <a:off x="6684578" y="4776950"/>
              <a:ext cx="1135119" cy="55967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412EA5-04BC-01C8-4003-7D799152078B}"/>
                </a:ext>
              </a:extLst>
            </p:cNvPr>
            <p:cNvSpPr/>
            <p:nvPr/>
          </p:nvSpPr>
          <p:spPr>
            <a:xfrm>
              <a:off x="7961585" y="4776950"/>
              <a:ext cx="1135119" cy="559676"/>
            </a:xfrm>
            <a:prstGeom prst="roundRect">
              <a:avLst/>
            </a:prstGeom>
            <a:solidFill>
              <a:srgbClr val="008FFA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자바스크립트</a:t>
              </a:r>
              <a:b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해석기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3FE0F35-3AED-EFD4-01F9-D7976FE9A73E}"/>
                </a:ext>
              </a:extLst>
            </p:cNvPr>
            <p:cNvSpPr/>
            <p:nvPr/>
          </p:nvSpPr>
          <p:spPr>
            <a:xfrm>
              <a:off x="9238592" y="4776950"/>
              <a:ext cx="1135119" cy="5596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백엔드</a:t>
              </a:r>
              <a:endPara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659FE63-FF44-A812-8382-3A666D41C6DB}"/>
                </a:ext>
              </a:extLst>
            </p:cNvPr>
            <p:cNvSpPr/>
            <p:nvPr/>
          </p:nvSpPr>
          <p:spPr>
            <a:xfrm>
              <a:off x="10073416" y="2509226"/>
              <a:ext cx="227511" cy="2141732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0AAC1EB-182C-BD42-F9DB-AB5436DEAF9A}"/>
                </a:ext>
              </a:extLst>
            </p:cNvPr>
            <p:cNvSpPr/>
            <p:nvPr/>
          </p:nvSpPr>
          <p:spPr>
            <a:xfrm>
              <a:off x="8473889" y="2411276"/>
              <a:ext cx="227511" cy="340654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C321D68-993D-9BB1-57D2-ADCB5B6641AE}"/>
                </a:ext>
              </a:extLst>
            </p:cNvPr>
            <p:cNvSpPr/>
            <p:nvPr/>
          </p:nvSpPr>
          <p:spPr>
            <a:xfrm>
              <a:off x="8473889" y="3372972"/>
              <a:ext cx="227511" cy="340654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C761194-6F7B-395A-3A66-A0A3FF9C6C60}"/>
                </a:ext>
              </a:extLst>
            </p:cNvPr>
            <p:cNvSpPr/>
            <p:nvPr/>
          </p:nvSpPr>
          <p:spPr>
            <a:xfrm>
              <a:off x="7273350" y="4365351"/>
              <a:ext cx="227511" cy="340654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D9637BF4-0226-FDA2-ED68-2EA99DBE0CD4}"/>
                </a:ext>
              </a:extLst>
            </p:cNvPr>
            <p:cNvSpPr/>
            <p:nvPr/>
          </p:nvSpPr>
          <p:spPr>
            <a:xfrm>
              <a:off x="8415388" y="4365351"/>
              <a:ext cx="227511" cy="340654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0C179855-87F7-2165-6B4F-07A19B2B048A}"/>
                </a:ext>
              </a:extLst>
            </p:cNvPr>
            <p:cNvSpPr/>
            <p:nvPr/>
          </p:nvSpPr>
          <p:spPr>
            <a:xfrm>
              <a:off x="9558143" y="4365351"/>
              <a:ext cx="227511" cy="340654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6D8B0E87-1007-F5A2-2C70-54633162D019}"/>
                </a:ext>
              </a:extLst>
            </p:cNvPr>
            <p:cNvSpPr/>
            <p:nvPr/>
          </p:nvSpPr>
          <p:spPr>
            <a:xfrm rot="16200000">
              <a:off x="10221675" y="2639560"/>
              <a:ext cx="227511" cy="855643"/>
            </a:xfrm>
            <a:prstGeom prst="downArrow">
              <a:avLst/>
            </a:prstGeom>
            <a:solidFill>
              <a:srgbClr val="33A8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D0F558C9-8CEB-5C77-AF41-2D6451E1E7ED}"/>
              </a:ext>
            </a:extLst>
          </p:cNvPr>
          <p:cNvSpPr txBox="1">
            <a:spLocks/>
          </p:cNvSpPr>
          <p:nvPr/>
        </p:nvSpPr>
        <p:spPr>
          <a:xfrm>
            <a:off x="756136" y="1815853"/>
            <a:ext cx="5052102" cy="3795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사용자 인터페이스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주소 표시줄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이전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다음 버튼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북마크 메뉴 등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요청한 페이지를 보여주는 창을 제외한 나머지 모든 부분이다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브라우저 엔진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사용자 인터페이스와 렌더링 엔진 사이의 동작을 제어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렌더링 엔진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요청한 콘텐츠를 표시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예를 들어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HTML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을 요청하면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HTML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CSS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파싱하여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 화면에 표시함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통신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HTTP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요청과 같은 네트워크 호출에 사용됨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이것은 플랫폼 독립적인 인터페이스이고 각 플랫폼 하부에서 실행됨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5. UI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백엔드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콤보 박스와 창 같은 기본적인 장치를 그림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플랫폼에서 명시하지 않은 일반적인 인터페이스로서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, OS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사용자 인터페이스 체계를 사용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6.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자바스크립트 해석기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자바스크립트 코드를 해석하고 실행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7.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자료 저장소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이 부분은 자료를 저장하는 계층이다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쿠키를 저장하는 것과 같이 모든 종류의 자원을 하드 디스크에 저장할 필요가 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 HTML5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명세에는 브라우저가 지원하는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  <a:hlinkClick r:id="rId2"/>
              </a:rPr>
              <a:t>웹 데이터 베이스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'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가 정의되어 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F31B9D09-DDB6-87B0-1ED2-2F4186CABBAF}"/>
              </a:ext>
            </a:extLst>
          </p:cNvPr>
          <p:cNvSpPr txBox="1">
            <a:spLocks/>
          </p:cNvSpPr>
          <p:nvPr/>
        </p:nvSpPr>
        <p:spPr>
          <a:xfrm>
            <a:off x="7293312" y="5689952"/>
            <a:ext cx="1945607" cy="27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브라우저의 주요 구성 요소</a:t>
            </a:r>
            <a:endParaRPr lang="en-US" altLang="ko-KR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1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735BC3D8-51D5-DE0C-651D-25B33DEAF05E}"/>
              </a:ext>
            </a:extLst>
          </p:cNvPr>
          <p:cNvSpPr txBox="1">
            <a:spLocks/>
          </p:cNvSpPr>
          <p:nvPr/>
        </p:nvSpPr>
        <p:spPr>
          <a:xfrm>
            <a:off x="1043897" y="1169468"/>
            <a:ext cx="8336585" cy="3181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크롬은 대부분의 브라우저와 달리 각 탭마다 별도의 렌더링 엔진 인스턴스를 유지하는 것이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주목할만하다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탭은 독립된 프로세스로 처리된다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sz="11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</a:t>
            </a:r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엔진의 역할은 요청 받은 내용을 브라우저 화면에 표시하는 일이다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XML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문서와 이미지를 표시할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물론 플러그인이나 브라우저 확장 기능을 이용해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PDF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다른 유형도 표시할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그러나 이 장에서는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이미지를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CSS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표시하는 주된 사용 패턴에 초점을 맞출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sz="11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엔진들</a:t>
            </a:r>
            <a:br>
              <a:rPr lang="ko-KR" altLang="en-US" sz="11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글에서 다루는 브라우저인 파이어폭스와 크롬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사파리는 두 종류의 렌더링 엔진으로 제작되었다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파이어폭스는 모질라에서 직접 만든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게코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(Gecko)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엔진을 사용하고 사파리와 크롬은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웹킷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Webkit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엔진을 사용한다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웹킷은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최초 리눅스 플랫폼에서 동작하기 위해 제작된 오픈소스 엔진인데 애플이 맥과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윈도우즈에서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사파리 브라우저를 지원하기 위해 수정을 가했다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 자세한 내용은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webkit.org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참조한다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sz="11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동작 과정</a:t>
            </a:r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엔진은 통신으로부터 요청한 문서의 내용을 얻는 것으로 시작하는데 문서의 내용은 보통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8KB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단위로 전송된다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다음은 렌더링 엔진의 기본적인 동작 과정이다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C82CED-694C-C39A-3B70-2A0797E491DE}"/>
              </a:ext>
            </a:extLst>
          </p:cNvPr>
          <p:cNvGrpSpPr/>
          <p:nvPr/>
        </p:nvGrpSpPr>
        <p:grpSpPr>
          <a:xfrm>
            <a:off x="1612026" y="4430110"/>
            <a:ext cx="6633341" cy="693683"/>
            <a:chOff x="1612026" y="4430110"/>
            <a:chExt cx="6633341" cy="6936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C0F02D-C014-DB61-A588-83A3F0D9FC8A}"/>
                </a:ext>
              </a:extLst>
            </p:cNvPr>
            <p:cNvSpPr/>
            <p:nvPr/>
          </p:nvSpPr>
          <p:spPr>
            <a:xfrm>
              <a:off x="1612026" y="4430110"/>
              <a:ext cx="1458311" cy="693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DOM </a:t>
              </a:r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 구축 위한 </a:t>
              </a:r>
              <a:r>
                <a:rPr lang="en-US" altLang="ko-KR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파싱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36DBF1-14F8-1451-B52C-4CDE4FFF199E}"/>
                </a:ext>
              </a:extLst>
            </p:cNvPr>
            <p:cNvSpPr/>
            <p:nvPr/>
          </p:nvSpPr>
          <p:spPr>
            <a:xfrm>
              <a:off x="3337036" y="4430110"/>
              <a:ext cx="1458311" cy="693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렌더</a:t>
              </a:r>
              <a:r>
                <a:rPr lang="en-US" altLang="ko-KR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</a:t>
              </a:r>
              <a:endParaRPr lang="en-US" altLang="ko-K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0F0509-A422-51A5-218E-C039DEE2DCDB}"/>
                </a:ext>
              </a:extLst>
            </p:cNvPr>
            <p:cNvSpPr/>
            <p:nvPr/>
          </p:nvSpPr>
          <p:spPr>
            <a:xfrm>
              <a:off x="5062046" y="4430110"/>
              <a:ext cx="1458311" cy="693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렌더</a:t>
              </a:r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트리</a:t>
              </a:r>
              <a:endParaRPr lang="en-US" altLang="ko-K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BF0700-8E85-1138-1EC0-BE5961BD7ECF}"/>
                </a:ext>
              </a:extLst>
            </p:cNvPr>
            <p:cNvSpPr/>
            <p:nvPr/>
          </p:nvSpPr>
          <p:spPr>
            <a:xfrm>
              <a:off x="6787056" y="4430110"/>
              <a:ext cx="1458311" cy="693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렌더</a:t>
              </a:r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트리</a:t>
              </a:r>
              <a:endParaRPr lang="en-US" altLang="ko-K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그리기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2FAB315-7253-B36F-3C60-B574F6499A90}"/>
                </a:ext>
              </a:extLst>
            </p:cNvPr>
            <p:cNvSpPr/>
            <p:nvPr/>
          </p:nvSpPr>
          <p:spPr>
            <a:xfrm>
              <a:off x="3098015" y="4688719"/>
              <a:ext cx="211343" cy="17646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54617B74-2962-D1D3-FF2E-EFC880CBBE34}"/>
                </a:ext>
              </a:extLst>
            </p:cNvPr>
            <p:cNvSpPr/>
            <p:nvPr/>
          </p:nvSpPr>
          <p:spPr>
            <a:xfrm>
              <a:off x="4823025" y="4688719"/>
              <a:ext cx="211343" cy="17646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CA5F8F4-2A0E-A0CE-CB71-3D9355E4E01E}"/>
                </a:ext>
              </a:extLst>
            </p:cNvPr>
            <p:cNvSpPr/>
            <p:nvPr/>
          </p:nvSpPr>
          <p:spPr>
            <a:xfrm>
              <a:off x="6548035" y="4688719"/>
              <a:ext cx="211343" cy="17646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부제목 2">
            <a:extLst>
              <a:ext uri="{FF2B5EF4-FFF2-40B4-BE49-F238E27FC236}">
                <a16:creationId xmlns:a16="http://schemas.microsoft.com/office/drawing/2014/main" id="{6E9C3599-2054-D1C9-E69D-EB621E1D4D36}"/>
              </a:ext>
            </a:extLst>
          </p:cNvPr>
          <p:cNvSpPr txBox="1">
            <a:spLocks/>
          </p:cNvSpPr>
          <p:nvPr/>
        </p:nvSpPr>
        <p:spPr>
          <a:xfrm>
            <a:off x="4066191" y="5413647"/>
            <a:ext cx="1945607" cy="27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엔진의 동작과정</a:t>
            </a:r>
            <a:endParaRPr lang="en-US" altLang="ko-KR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32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D306EF6-A4A7-A4CD-BA55-7DBD04BB549C}"/>
              </a:ext>
            </a:extLst>
          </p:cNvPr>
          <p:cNvSpPr txBox="1">
            <a:spLocks/>
          </p:cNvSpPr>
          <p:nvPr/>
        </p:nvSpPr>
        <p:spPr>
          <a:xfrm>
            <a:off x="998854" y="1090105"/>
            <a:ext cx="8336585" cy="1724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문서를 파싱하고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콘텐츠 트리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내부에서 태그를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DOM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노드로 변환한다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다음 외부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CSS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파일과 함께 포함된 스타일 요소도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파싱한다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스타일 정보와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표시 규칙은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트리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부르는 또 다른 트리를 생성한다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트리는 색상 또는 면적과 같은 시각적 속성이 있는 사각형을 포함하고 있는데 정해진 순서대로 화면에 표시된다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트리 생성이 끝나면 배치가 시작되는데 이것은 각 노드가 화면의 정확한 위치에 표시되는 것을 의미한다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백엔드에서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트리의 각 노드를 가로지르며 형상을 만들어 내는 그리기 과정이다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1100" dirty="0"/>
            </a:br>
            <a:endParaRPr lang="en-US" altLang="ko-KR" sz="1100" dirty="0"/>
          </a:p>
          <a:p>
            <a:pPr algn="l">
              <a:spcBef>
                <a:spcPts val="500"/>
              </a:spcBef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일련의 과정들이 점진적으로 진행된다는 것을 아는 것이 중요하다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렌더링 엔진은 좀 더 나은 사용자 경험을 위해 가능하면 빠르게 내용을 표시하는데 모든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HTML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파싱할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때까지 기다리지 않고 배치와 그리기 과정을 시작한다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네트워크로부터 나머지 내용이 전송되기를 기다리는 동시에 받은 내용의 일부를 먼저 화면에 표시하는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spcBef>
                <a:spcPts val="500"/>
              </a:spcBef>
            </a:pP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spcBef>
                <a:spcPts val="500"/>
              </a:spcBef>
            </a:pP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614D6D5-2C7E-F952-01BD-1C055AFC74CD}"/>
              </a:ext>
            </a:extLst>
          </p:cNvPr>
          <p:cNvSpPr txBox="1">
            <a:spLocks/>
          </p:cNvSpPr>
          <p:nvPr/>
        </p:nvSpPr>
        <p:spPr>
          <a:xfrm>
            <a:off x="1043896" y="3027948"/>
            <a:ext cx="1065641" cy="27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동작과정 예</a:t>
            </a:r>
            <a:endParaRPr lang="en-US" altLang="ko-KR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CE56F2C-590A-6F73-470C-B43E27B1BDCF}"/>
              </a:ext>
            </a:extLst>
          </p:cNvPr>
          <p:cNvSpPr txBox="1">
            <a:spLocks/>
          </p:cNvSpPr>
          <p:nvPr/>
        </p:nvSpPr>
        <p:spPr>
          <a:xfrm>
            <a:off x="4252317" y="5867401"/>
            <a:ext cx="1266167" cy="27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웹킷</a:t>
            </a:r>
            <a:r>
              <a:rPr lang="ko-KR" altLang="en-US" sz="1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</a:rPr>
              <a:t> 동작 과정</a:t>
            </a:r>
            <a:endParaRPr lang="en-US" altLang="ko-KR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6339BC-5749-3F47-146C-751127A2275C}"/>
              </a:ext>
            </a:extLst>
          </p:cNvPr>
          <p:cNvGrpSpPr/>
          <p:nvPr/>
        </p:nvGrpSpPr>
        <p:grpSpPr>
          <a:xfrm>
            <a:off x="1426770" y="3002266"/>
            <a:ext cx="7714760" cy="2713395"/>
            <a:chOff x="1426770" y="3002266"/>
            <a:chExt cx="7714760" cy="2713395"/>
          </a:xfrm>
        </p:grpSpPr>
        <p:sp>
          <p:nvSpPr>
            <p:cNvPr id="10" name="순서도: 문서 9">
              <a:extLst>
                <a:ext uri="{FF2B5EF4-FFF2-40B4-BE49-F238E27FC236}">
                  <a16:creationId xmlns:a16="http://schemas.microsoft.com/office/drawing/2014/main" id="{B4A08F3E-38AC-033C-5ABB-8BF6FF88CFBB}"/>
                </a:ext>
              </a:extLst>
            </p:cNvPr>
            <p:cNvSpPr/>
            <p:nvPr/>
          </p:nvSpPr>
          <p:spPr>
            <a:xfrm>
              <a:off x="1805537" y="3669315"/>
              <a:ext cx="796157" cy="513621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1A94471D-C697-5382-0E14-ECC556EE306C}"/>
                </a:ext>
              </a:extLst>
            </p:cNvPr>
            <p:cNvSpPr/>
            <p:nvPr/>
          </p:nvSpPr>
          <p:spPr>
            <a:xfrm>
              <a:off x="2900857" y="3678548"/>
              <a:ext cx="796157" cy="495156"/>
            </a:xfrm>
            <a:prstGeom prst="flowChartProcess">
              <a:avLst/>
            </a:prstGeom>
            <a:solidFill>
              <a:srgbClr val="33A8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파서</a:t>
              </a:r>
            </a:p>
          </p:txBody>
        </p:sp>
        <p:sp>
          <p:nvSpPr>
            <p:cNvPr id="19" name="순서도: 병합 18">
              <a:extLst>
                <a:ext uri="{FF2B5EF4-FFF2-40B4-BE49-F238E27FC236}">
                  <a16:creationId xmlns:a16="http://schemas.microsoft.com/office/drawing/2014/main" id="{2AA85CB3-4EBD-725C-5E12-20D3E08B2665}"/>
                </a:ext>
              </a:extLst>
            </p:cNvPr>
            <p:cNvSpPr/>
            <p:nvPr/>
          </p:nvSpPr>
          <p:spPr>
            <a:xfrm>
              <a:off x="4215758" y="3002266"/>
              <a:ext cx="1065640" cy="439597"/>
            </a:xfrm>
            <a:prstGeom prst="flowChartMerge">
              <a:avLst/>
            </a:prstGeom>
            <a:solidFill>
              <a:srgbClr val="B381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+mj-ea"/>
                  <a:ea typeface="+mj-ea"/>
                </a:rPr>
                <a:t>DOM</a:t>
              </a:r>
              <a:endParaRPr lang="ko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6FC01049-979F-9D97-45EC-F17DC6138957}"/>
                </a:ext>
              </a:extLst>
            </p:cNvPr>
            <p:cNvSpPr/>
            <p:nvPr/>
          </p:nvSpPr>
          <p:spPr>
            <a:xfrm>
              <a:off x="4162100" y="3664239"/>
              <a:ext cx="977463" cy="532087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DOM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</a:t>
              </a:r>
            </a:p>
          </p:txBody>
        </p:sp>
        <p:sp>
          <p:nvSpPr>
            <p:cNvPr id="23" name="순서도: 화면 표시 22">
              <a:extLst>
                <a:ext uri="{FF2B5EF4-FFF2-40B4-BE49-F238E27FC236}">
                  <a16:creationId xmlns:a16="http://schemas.microsoft.com/office/drawing/2014/main" id="{038801B0-4CE0-7A89-BBB3-58069C6D6E9E}"/>
                </a:ext>
              </a:extLst>
            </p:cNvPr>
            <p:cNvSpPr/>
            <p:nvPr/>
          </p:nvSpPr>
          <p:spPr>
            <a:xfrm>
              <a:off x="8061592" y="4341976"/>
              <a:ext cx="1079938" cy="479503"/>
            </a:xfrm>
            <a:prstGeom prst="flowChartDisplay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표시</a:t>
              </a: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507ECB3C-46D4-5CC3-0A48-18C25A38CF88}"/>
                </a:ext>
              </a:extLst>
            </p:cNvPr>
            <p:cNvSpPr/>
            <p:nvPr/>
          </p:nvSpPr>
          <p:spPr>
            <a:xfrm>
              <a:off x="2900856" y="4996123"/>
              <a:ext cx="796157" cy="495156"/>
            </a:xfrm>
            <a:prstGeom prst="flowChartProcess">
              <a:avLst/>
            </a:prstGeom>
            <a:solidFill>
              <a:srgbClr val="33A8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파서</a:t>
              </a:r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A92A1B8C-0E25-43D9-71E3-152E37B2E2DA}"/>
                </a:ext>
              </a:extLst>
            </p:cNvPr>
            <p:cNvSpPr/>
            <p:nvPr/>
          </p:nvSpPr>
          <p:spPr>
            <a:xfrm>
              <a:off x="1639614" y="4986891"/>
              <a:ext cx="796157" cy="513621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문서 27">
              <a:extLst>
                <a:ext uri="{FF2B5EF4-FFF2-40B4-BE49-F238E27FC236}">
                  <a16:creationId xmlns:a16="http://schemas.microsoft.com/office/drawing/2014/main" id="{717905BC-0E01-7F5B-A63C-97C479EE1C5F}"/>
                </a:ext>
              </a:extLst>
            </p:cNvPr>
            <p:cNvSpPr/>
            <p:nvPr/>
          </p:nvSpPr>
          <p:spPr>
            <a:xfrm>
              <a:off x="1533192" y="5079632"/>
              <a:ext cx="796157" cy="513621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순서도: 문서 26">
              <a:extLst>
                <a:ext uri="{FF2B5EF4-FFF2-40B4-BE49-F238E27FC236}">
                  <a16:creationId xmlns:a16="http://schemas.microsoft.com/office/drawing/2014/main" id="{53E24682-73AF-C1BF-2601-C2A482E55BCD}"/>
                </a:ext>
              </a:extLst>
            </p:cNvPr>
            <p:cNvSpPr/>
            <p:nvPr/>
          </p:nvSpPr>
          <p:spPr>
            <a:xfrm>
              <a:off x="1426770" y="5202040"/>
              <a:ext cx="796157" cy="513621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Style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Sheet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E06B847F-98CA-3A29-C64A-78B8510DA933}"/>
                </a:ext>
              </a:extLst>
            </p:cNvPr>
            <p:cNvSpPr/>
            <p:nvPr/>
          </p:nvSpPr>
          <p:spPr>
            <a:xfrm>
              <a:off x="4112833" y="4361931"/>
              <a:ext cx="1075995" cy="439596"/>
            </a:xfrm>
            <a:prstGeom prst="flowChartProcess">
              <a:avLst/>
            </a:prstGeom>
            <a:solidFill>
              <a:srgbClr val="33A8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어테치먼트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414B10AA-7928-1DFF-4099-FD13886B5522}"/>
                </a:ext>
              </a:extLst>
            </p:cNvPr>
            <p:cNvSpPr/>
            <p:nvPr/>
          </p:nvSpPr>
          <p:spPr>
            <a:xfrm>
              <a:off x="5711776" y="3555922"/>
              <a:ext cx="796157" cy="495156"/>
            </a:xfrm>
            <a:prstGeom prst="flowChartProcess">
              <a:avLst/>
            </a:prstGeom>
            <a:solidFill>
              <a:srgbClr val="33A8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</a:t>
              </a: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F27D7C6C-FAFA-C70E-1334-3E4D1625A8BC}"/>
                </a:ext>
              </a:extLst>
            </p:cNvPr>
            <p:cNvSpPr/>
            <p:nvPr/>
          </p:nvSpPr>
          <p:spPr>
            <a:xfrm>
              <a:off x="6886684" y="4335587"/>
              <a:ext cx="796157" cy="495156"/>
            </a:xfrm>
            <a:prstGeom prst="flowChartProcess">
              <a:avLst/>
            </a:prstGeom>
            <a:solidFill>
              <a:srgbClr val="33A8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그리기</a:t>
              </a:r>
            </a:p>
          </p:txBody>
        </p:sp>
        <p:sp>
          <p:nvSpPr>
            <p:cNvPr id="32" name="순서도: 데이터 31">
              <a:extLst>
                <a:ext uri="{FF2B5EF4-FFF2-40B4-BE49-F238E27FC236}">
                  <a16:creationId xmlns:a16="http://schemas.microsoft.com/office/drawing/2014/main" id="{BE2AADF2-D950-C445-0957-E816DCD84184}"/>
                </a:ext>
              </a:extLst>
            </p:cNvPr>
            <p:cNvSpPr/>
            <p:nvPr/>
          </p:nvSpPr>
          <p:spPr>
            <a:xfrm>
              <a:off x="4064894" y="4979456"/>
              <a:ext cx="1015741" cy="532087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</a:t>
              </a:r>
              <a:endPara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</a:p>
          </p:txBody>
        </p:sp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440F44F1-84EC-0B18-D5AD-7423813BDBD4}"/>
                </a:ext>
              </a:extLst>
            </p:cNvPr>
            <p:cNvSpPr/>
            <p:nvPr/>
          </p:nvSpPr>
          <p:spPr>
            <a:xfrm>
              <a:off x="5530470" y="4315685"/>
              <a:ext cx="977463" cy="532087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렌더</a:t>
              </a:r>
              <a:endPara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트리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B62F788-A788-4E6F-9E44-3D3028DAE4E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601694" y="3926126"/>
              <a:ext cx="299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2739FD9-CE26-D3C0-25C5-05AEA0CB9670}"/>
                </a:ext>
              </a:extLst>
            </p:cNvPr>
            <p:cNvCxnSpPr>
              <a:cxnSpLocks/>
              <a:stCxn id="11" idx="3"/>
              <a:endCxn id="20" idx="2"/>
            </p:cNvCxnSpPr>
            <p:nvPr/>
          </p:nvCxnSpPr>
          <p:spPr>
            <a:xfrm>
              <a:off x="3697014" y="3926126"/>
              <a:ext cx="562832" cy="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7E6615B-47FE-2925-914D-FEB95D7096CE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2435771" y="5243701"/>
              <a:ext cx="4650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74E1AA9-6674-2464-53CE-A59BED03462C}"/>
                </a:ext>
              </a:extLst>
            </p:cNvPr>
            <p:cNvCxnSpPr>
              <a:cxnSpLocks/>
              <a:stCxn id="25" idx="3"/>
              <a:endCxn id="32" idx="2"/>
            </p:cNvCxnSpPr>
            <p:nvPr/>
          </p:nvCxnSpPr>
          <p:spPr>
            <a:xfrm>
              <a:off x="3697013" y="5243701"/>
              <a:ext cx="469455" cy="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979FE66-2201-2617-2BC9-8D38D904F40D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4748578" y="3441863"/>
              <a:ext cx="0" cy="222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9DD6568-6700-65B8-360A-6D28520C4744}"/>
                </a:ext>
              </a:extLst>
            </p:cNvPr>
            <p:cNvCxnSpPr>
              <a:cxnSpLocks/>
              <a:stCxn id="20" idx="4"/>
              <a:endCxn id="29" idx="0"/>
            </p:cNvCxnSpPr>
            <p:nvPr/>
          </p:nvCxnSpPr>
          <p:spPr>
            <a:xfrm flipH="1">
              <a:off x="4650831" y="4196326"/>
              <a:ext cx="1" cy="165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1D0B0D5-55C8-1565-0460-D978DF9FE88C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650831" y="4801527"/>
              <a:ext cx="0" cy="151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1897BCD-D74A-0AB9-DA1D-188F3F306140}"/>
                </a:ext>
              </a:extLst>
            </p:cNvPr>
            <p:cNvCxnSpPr>
              <a:cxnSpLocks/>
              <a:stCxn id="29" idx="3"/>
              <a:endCxn id="33" idx="2"/>
            </p:cNvCxnSpPr>
            <p:nvPr/>
          </p:nvCxnSpPr>
          <p:spPr>
            <a:xfrm>
              <a:off x="5188828" y="4581729"/>
              <a:ext cx="439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54E660B-D6F4-34E7-7E88-19FBB349403D}"/>
                </a:ext>
              </a:extLst>
            </p:cNvPr>
            <p:cNvCxnSpPr>
              <a:cxnSpLocks/>
              <a:stCxn id="33" idx="5"/>
              <a:endCxn id="31" idx="1"/>
            </p:cNvCxnSpPr>
            <p:nvPr/>
          </p:nvCxnSpPr>
          <p:spPr>
            <a:xfrm>
              <a:off x="6410187" y="4581729"/>
              <a:ext cx="476497" cy="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D216EB0-DB49-AB4E-8D8C-08AF888A5666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 flipV="1">
              <a:off x="7682841" y="4581728"/>
              <a:ext cx="378751" cy="14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C5B48EBC-E108-9426-388D-6ED41EFACFA9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>
              <a:off x="6109855" y="4051078"/>
              <a:ext cx="7093" cy="264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31601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532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Avenir</vt:lpstr>
      <vt:lpstr>맑은 고딕</vt:lpstr>
      <vt:lpstr>맑은 고딕</vt:lpstr>
      <vt:lpstr>Arial</vt:lpstr>
      <vt:lpstr>Trebuchet MS</vt:lpstr>
      <vt:lpstr>Wingdings 3</vt:lpstr>
      <vt:lpstr>패싯</vt:lpstr>
      <vt:lpstr>브라우저의 기본 구조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브라우저의 기본 구조</dc:title>
  <dc:creator>Gim hansu</dc:creator>
  <cp:lastModifiedBy>Gim hansu</cp:lastModifiedBy>
  <cp:revision>30</cp:revision>
  <dcterms:created xsi:type="dcterms:W3CDTF">2022-09-06T06:15:30Z</dcterms:created>
  <dcterms:modified xsi:type="dcterms:W3CDTF">2022-09-06T23:34:26Z</dcterms:modified>
</cp:coreProperties>
</file>