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6"/>
  </p:notesMasterIdLst>
  <p:handoutMasterIdLst>
    <p:handoutMasterId r:id="rId7"/>
  </p:handoutMasterIdLst>
  <p:sldIdLst>
    <p:sldId id="317" r:id="rId2"/>
    <p:sldId id="308" r:id="rId3"/>
    <p:sldId id="309" r:id="rId4"/>
    <p:sldId id="322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07">
          <p15:clr>
            <a:srgbClr val="A4A3A4"/>
          </p15:clr>
        </p15:guide>
        <p15:guide id="2" orient="horz" pos="1274">
          <p15:clr>
            <a:srgbClr val="A4A3A4"/>
          </p15:clr>
        </p15:guide>
        <p15:guide id="3" orient="horz" pos="114">
          <p15:clr>
            <a:srgbClr val="A4A3A4"/>
          </p15:clr>
        </p15:guide>
        <p15:guide id="4" orient="horz" pos="2093">
          <p15:clr>
            <a:srgbClr val="A4A3A4"/>
          </p15:clr>
        </p15:guide>
        <p15:guide id="5" orient="horz" pos="453">
          <p15:clr>
            <a:srgbClr val="A4A3A4"/>
          </p15:clr>
        </p15:guide>
        <p15:guide id="6" orient="horz" pos="3001">
          <p15:clr>
            <a:srgbClr val="A4A3A4"/>
          </p15:clr>
        </p15:guide>
        <p15:guide id="7" pos="5616">
          <p15:clr>
            <a:srgbClr val="A4A3A4"/>
          </p15:clr>
        </p15:guide>
        <p15:guide id="8" pos="136">
          <p15:clr>
            <a:srgbClr val="A4A3A4"/>
          </p15:clr>
        </p15:guide>
        <p15:guide id="9" pos="589">
          <p15:clr>
            <a:srgbClr val="A4A3A4"/>
          </p15:clr>
        </p15:guide>
        <p15:guide id="10" pos="4453">
          <p15:clr>
            <a:srgbClr val="A4A3A4"/>
          </p15:clr>
        </p15:guide>
        <p15:guide id="11" pos="5163">
          <p15:clr>
            <a:srgbClr val="A4A3A4"/>
          </p15:clr>
        </p15:guide>
        <p15:guide id="12" pos="46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0504E"/>
    <a:srgbClr val="4E4E4E"/>
    <a:srgbClr val="404040"/>
    <a:srgbClr val="004C97"/>
    <a:srgbClr val="63666A"/>
    <a:srgbClr val="99D6EA"/>
    <a:srgbClr val="505050"/>
    <a:srgbClr val="A7A8AA"/>
    <a:srgbClr val="003087"/>
    <a:srgbClr val="0F2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40" autoAdjust="0"/>
    <p:restoredTop sz="95921"/>
  </p:normalViewPr>
  <p:slideViewPr>
    <p:cSldViewPr snapToGrid="0" snapToObjects="1" showGuides="1">
      <p:cViewPr varScale="1">
        <p:scale>
          <a:sx n="153" d="100"/>
          <a:sy n="153" d="100"/>
        </p:scale>
        <p:origin x="312" y="168"/>
      </p:cViewPr>
      <p:guideLst>
        <p:guide orient="horz" pos="3107"/>
        <p:guide orient="horz" pos="1274"/>
        <p:guide orient="horz" pos="114"/>
        <p:guide orient="horz" pos="2093"/>
        <p:guide orient="horz" pos="453"/>
        <p:guide orient="horz" pos="3001"/>
        <p:guide pos="5616"/>
        <p:guide pos="136"/>
        <p:guide pos="589"/>
        <p:guide pos="4453"/>
        <p:guide pos="5163"/>
        <p:guide pos="46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DBB872F3-6144-3148-BC13-C063BA20AE80}" type="datetimeFigureOut">
              <a:rPr lang="en-US"/>
              <a:pPr>
                <a:defRPr/>
              </a:pPr>
              <a:t>5/10/21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0ACDB0ED-0BEE-9846-B9EA-5C7BFF062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4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531CFD29-8380-B24A-89EC-384D8B8A981B}" type="datetimeFigureOut">
              <a:rPr lang="en-US"/>
              <a:pPr>
                <a:defRPr/>
              </a:pPr>
              <a:t>5/10/21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CAD08E57-B576-F641-BEA6-C3D752DF7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0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Geneva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41927" y="3996570"/>
            <a:ext cx="8499231" cy="935794"/>
          </a:xfrm>
          <a:prstGeom prst="rect">
            <a:avLst/>
          </a:prstGeom>
        </p:spPr>
        <p:txBody>
          <a:bodyPr lIns="0" tIns="45720" rIns="0" bIns="45720">
            <a:noAutofit/>
          </a:bodyPr>
          <a:lstStyle>
            <a:lvl1pPr marL="0" indent="0">
              <a:buFontTx/>
              <a:buNone/>
              <a:defRPr sz="1600">
                <a:solidFill>
                  <a:srgbClr val="004C97"/>
                </a:solidFill>
                <a:latin typeface="Helvetica"/>
              </a:defRPr>
            </a:lvl1pPr>
            <a:lvl2pPr marL="4572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2pPr>
            <a:lvl3pPr marL="9144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3pPr>
            <a:lvl4pPr marL="13716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4pPr>
            <a:lvl5pPr marL="18288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7762" y="-1"/>
            <a:ext cx="9189720" cy="672702"/>
          </a:xfrm>
          <a:prstGeom prst="rect">
            <a:avLst/>
          </a:prstGeom>
          <a:solidFill>
            <a:srgbClr val="004C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341924" y="3237621"/>
            <a:ext cx="8499232" cy="752287"/>
          </a:xfrm>
          <a:prstGeom prst="rect">
            <a:avLst/>
          </a:prstGeom>
        </p:spPr>
        <p:txBody>
          <a:bodyPr vert="horz" wrap="square" lIns="0" tIns="4572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  <a:defRPr sz="2400" b="1" i="0">
                <a:solidFill>
                  <a:srgbClr val="004C97"/>
                </a:solidFill>
              </a:defRPr>
            </a:lvl1pPr>
            <a:lvl2pPr marL="0" indent="0">
              <a:buFontTx/>
              <a:buNone/>
              <a:defRPr sz="2800" b="1" i="0">
                <a:solidFill>
                  <a:srgbClr val="004C97"/>
                </a:solidFill>
              </a:defRPr>
            </a:lvl2pPr>
            <a:lvl3pPr marL="0" indent="0">
              <a:buFontTx/>
              <a:buNone/>
              <a:defRPr sz="2800" b="1" i="0">
                <a:solidFill>
                  <a:srgbClr val="004C97"/>
                </a:solidFill>
              </a:defRPr>
            </a:lvl3pPr>
            <a:lvl4pPr marL="0" indent="0">
              <a:buFontTx/>
              <a:buNone/>
              <a:defRPr sz="2800" b="1" i="0">
                <a:solidFill>
                  <a:srgbClr val="004C97"/>
                </a:solidFill>
              </a:defRPr>
            </a:lvl4pPr>
            <a:lvl5pPr marL="0" indent="0">
              <a:buFontTx/>
              <a:buNone/>
              <a:defRPr sz="2800" b="1" i="0">
                <a:solidFill>
                  <a:srgbClr val="004C9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 descr="14-0218-16D.lr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29524"/>
          <a:stretch/>
        </p:blipFill>
        <p:spPr>
          <a:xfrm>
            <a:off x="-17762" y="612759"/>
            <a:ext cx="9189720" cy="2508919"/>
          </a:xfrm>
          <a:prstGeom prst="rect">
            <a:avLst/>
          </a:prstGeom>
        </p:spPr>
      </p:pic>
      <p:pic>
        <p:nvPicPr>
          <p:cNvPr id="11" name="Picture 10" descr="title_header_16x9.pdf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"/>
          <a:stretch/>
        </p:blipFill>
        <p:spPr>
          <a:xfrm>
            <a:off x="-17761" y="187384"/>
            <a:ext cx="9010786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4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ottom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3" y="728664"/>
            <a:ext cx="8672513" cy="3794522"/>
          </a:xfrm>
          <a:prstGeom prst="rect">
            <a:avLst/>
          </a:prstGeom>
        </p:spPr>
        <p:txBody>
          <a:bodyPr lIns="0" tIns="0" rIns="0" bIns="0"/>
          <a:lstStyle>
            <a:lvl1pPr marL="230188" indent="-230188">
              <a:defRPr sz="1800">
                <a:solidFill>
                  <a:srgbClr val="505050"/>
                </a:solidFill>
              </a:defRPr>
            </a:lvl1pPr>
            <a:lvl2pPr marL="512763" indent="-230188">
              <a:defRPr sz="1600">
                <a:solidFill>
                  <a:srgbClr val="505050"/>
                </a:solidFill>
              </a:defRPr>
            </a:lvl2pPr>
            <a:lvl3pPr marL="803275" indent="-230188">
              <a:defRPr sz="1500">
                <a:solidFill>
                  <a:srgbClr val="505050"/>
                </a:solidFill>
              </a:defRPr>
            </a:lvl3pPr>
            <a:lvl4pPr marL="1085850" indent="-228600">
              <a:defRPr sz="1400">
                <a:solidFill>
                  <a:srgbClr val="505050"/>
                </a:solidFill>
              </a:defRPr>
            </a:lvl4pPr>
            <a:lvl5pPr marL="1370013" indent="-230188">
              <a:buFont typeface="Arial"/>
              <a:buChar char="•"/>
              <a:defRPr sz="1400">
                <a:solidFill>
                  <a:srgbClr val="50505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28600" y="188814"/>
            <a:ext cx="8686800" cy="3209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2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36827" y="4878161"/>
            <a:ext cx="675368" cy="18097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5/11/2021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0603" y="4878161"/>
            <a:ext cx="6262118" cy="18215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9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Hans Wenzel    			 Meeting to discuss Opticks</a:t>
            </a:r>
            <a:endParaRPr lang="en-US" b="1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250" y="4878161"/>
            <a:ext cx="414338" cy="177964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2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ottom: Content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19138"/>
            <a:ext cx="3027894" cy="376700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00" b="1" i="0">
                <a:solidFill>
                  <a:srgbClr val="004C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3542715" y="719139"/>
            <a:ext cx="5347605" cy="3767006"/>
          </a:xfrm>
          <a:prstGeom prst="rect">
            <a:avLst/>
          </a:prstGeom>
        </p:spPr>
        <p:txBody>
          <a:bodyPr lIns="0" tIns="0" rIns="0" bIns="0"/>
          <a:lstStyle>
            <a:lvl1pPr marL="230188" indent="-230188">
              <a:defRPr sz="1800">
                <a:solidFill>
                  <a:srgbClr val="505050"/>
                </a:solidFill>
              </a:defRPr>
            </a:lvl1pPr>
            <a:lvl2pPr marL="514350" indent="-230188">
              <a:defRPr sz="1600">
                <a:solidFill>
                  <a:srgbClr val="505050"/>
                </a:solidFill>
              </a:defRPr>
            </a:lvl2pPr>
            <a:lvl3pPr marL="806450" indent="-228600">
              <a:defRPr sz="1500">
                <a:solidFill>
                  <a:srgbClr val="505050"/>
                </a:solidFill>
              </a:defRPr>
            </a:lvl3pPr>
            <a:lvl4pPr marL="1087438" indent="-228600">
              <a:defRPr sz="1400">
                <a:solidFill>
                  <a:srgbClr val="505050"/>
                </a:solidFill>
              </a:defRPr>
            </a:lvl4pPr>
            <a:lvl5pPr marL="1370013" indent="-228600">
              <a:buFont typeface="Arial"/>
              <a:buChar char="•"/>
              <a:defRPr sz="14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>
          <a:xfrm>
            <a:off x="736827" y="4878161"/>
            <a:ext cx="675368" cy="18097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r>
              <a:rPr lang="en-US" dirty="0"/>
              <a:t>5/11/21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530604" y="4878161"/>
            <a:ext cx="6262119" cy="187523"/>
          </a:xfrm>
        </p:spPr>
        <p:txBody>
          <a:bodyPr/>
          <a:lstStyle>
            <a:lvl1pPr>
              <a:defRPr sz="900" dirty="0" smtClean="0"/>
            </a:lvl1pPr>
          </a:lstStyle>
          <a:p>
            <a:pPr>
              <a:defRPr/>
            </a:pPr>
            <a:r>
              <a:rPr lang="en-US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Hans Wenzel                     Meeting to discuss </a:t>
            </a:r>
            <a:r>
              <a:rPr lang="en-US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opticks</a:t>
            </a:r>
            <a:endParaRPr lang="en-US" spc="-1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>
              <a:defRPr/>
            </a:pPr>
            <a:endParaRPr lang="en-US" b="1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979A04A2-726F-2143-A443-7788AF2717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190520"/>
            <a:ext cx="8686800" cy="3209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2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3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36827" y="4878161"/>
            <a:ext cx="675368" cy="18097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4/12/2021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0605" y="4878161"/>
            <a:ext cx="6260399" cy="18215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9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Hans Wenzel    			HSF </a:t>
            </a:r>
            <a:r>
              <a:rPr lang="en-US" spc="-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Detector Simulation WG April  12</a:t>
            </a:r>
            <a:r>
              <a:rPr lang="en-US" spc="-1" baseline="3000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</a:t>
            </a:r>
            <a:r>
              <a:rPr lang="en-US" spc="-1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2021</a:t>
            </a:r>
            <a:endParaRPr lang="en-US" b="1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250" y="4878161"/>
            <a:ext cx="414338" cy="177964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" name="Date Placeholder 3"/>
          <p:cNvSpPr txBox="1">
            <a:spLocks/>
          </p:cNvSpPr>
          <p:nvPr/>
        </p:nvSpPr>
        <p:spPr>
          <a:xfrm>
            <a:off x="6450016" y="3358114"/>
            <a:ext cx="1076325" cy="180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9pPr>
          </a:lstStyle>
          <a:p>
            <a:endParaRPr lang="en-US"/>
          </a:p>
        </p:txBody>
      </p:sp>
      <p:grpSp>
        <p:nvGrpSpPr>
          <p:cNvPr id="25" name="Group 24"/>
          <p:cNvGrpSpPr>
            <a:grpSpLocks noChangeAspect="1"/>
          </p:cNvGrpSpPr>
          <p:nvPr userDrawn="1"/>
        </p:nvGrpSpPr>
        <p:grpSpPr>
          <a:xfrm>
            <a:off x="215900" y="4670857"/>
            <a:ext cx="8699500" cy="202387"/>
            <a:chOff x="600217" y="6229673"/>
            <a:chExt cx="8297721" cy="257386"/>
          </a:xfrm>
        </p:grpSpPr>
        <p:cxnSp>
          <p:nvCxnSpPr>
            <p:cNvPr id="26" name="Straight Connector 25"/>
            <p:cNvCxnSpPr/>
            <p:nvPr userDrawn="1"/>
          </p:nvCxnSpPr>
          <p:spPr>
            <a:xfrm>
              <a:off x="600217" y="6357936"/>
              <a:ext cx="7190785" cy="0"/>
            </a:xfrm>
            <a:prstGeom prst="line">
              <a:avLst/>
            </a:prstGeom>
            <a:ln w="76200" cmpd="sng">
              <a:solidFill>
                <a:srgbClr val="99D6E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6" descr="FermiLogo_RGB_NALBlue.png"/>
            <p:cNvPicPr>
              <a:picLocks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3781" y="6229673"/>
              <a:ext cx="1044157" cy="257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04" r:id="rId2"/>
    <p:sldLayoutId id="2147484120" r:id="rId3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700" b="1" kern="1200">
          <a:solidFill>
            <a:srgbClr val="2E5286"/>
          </a:solidFill>
          <a:latin typeface="Helvetica"/>
          <a:ea typeface="Geneva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7F7F7F"/>
          </a:solidFill>
          <a:latin typeface="Helvetica"/>
          <a:ea typeface="Geneva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7F7F7F"/>
          </a:solidFill>
          <a:latin typeface="Helvetica"/>
          <a:ea typeface="ＭＳ Ｐゴシック" charset="0"/>
          <a:cs typeface="ＭＳ Ｐゴシック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7F7F7F"/>
          </a:solidFill>
          <a:latin typeface="Helvetica"/>
          <a:ea typeface="ＭＳ Ｐゴシック" charset="0"/>
          <a:cs typeface="ＭＳ Ｐゴシック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rgbClr val="7F7F7F"/>
          </a:solidFill>
          <a:latin typeface="Helvetica"/>
          <a:ea typeface="ＭＳ Ｐゴシック" charset="0"/>
          <a:cs typeface="ＭＳ Ｐゴシック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rgbClr val="7F7F7F"/>
          </a:solidFill>
          <a:latin typeface="Helvetica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hanswenzel/Ca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A8F265-AAA8-3341-AB28-1C1A580A8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169" y="3942594"/>
            <a:ext cx="1388875" cy="935794"/>
          </a:xfrm>
        </p:spPr>
        <p:txBody>
          <a:bodyPr/>
          <a:lstStyle/>
          <a:p>
            <a:r>
              <a:rPr lang="en-US" sz="1200" u="sng" dirty="0"/>
              <a:t>Hans Wenzel</a:t>
            </a:r>
            <a:endParaRPr lang="en-US" sz="1200" u="sng" baseline="30000" dirty="0"/>
          </a:p>
          <a:p>
            <a:r>
              <a:rPr lang="en-US" sz="1200" dirty="0"/>
              <a:t>Krzysztof </a:t>
            </a:r>
            <a:r>
              <a:rPr lang="en-US" sz="1200" dirty="0" err="1"/>
              <a:t>Genser</a:t>
            </a:r>
            <a:endParaRPr lang="en-US" sz="1200" baseline="30000" dirty="0"/>
          </a:p>
          <a:p>
            <a:r>
              <a:rPr lang="en-US" sz="1200" dirty="0"/>
              <a:t>Soon Yung Jun</a:t>
            </a:r>
            <a:endParaRPr lang="en-US" baseline="30000" dirty="0"/>
          </a:p>
          <a:p>
            <a:r>
              <a:rPr lang="en-US" sz="1400" b="1" dirty="0"/>
              <a:t>Fermilab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AD7DCF-9962-844C-9325-5AFBE6C442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0967" y="3122745"/>
            <a:ext cx="8499232" cy="752287"/>
          </a:xfrm>
        </p:spPr>
        <p:txBody>
          <a:bodyPr>
            <a:normAutofit/>
          </a:bodyPr>
          <a:lstStyle/>
          <a:p>
            <a:r>
              <a:rPr lang="en-US" dirty="0"/>
              <a:t>Integration of Opticks</a:t>
            </a:r>
            <a:r>
              <a:rPr lang="en-US" baseline="30000" dirty="0"/>
              <a:t>1</a:t>
            </a:r>
            <a:r>
              <a:rPr lang="en-US" dirty="0"/>
              <a:t> and Geant4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7892380-A697-8842-879F-2E8D89683DC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29596" y="3666628"/>
            <a:ext cx="3644280" cy="1211760"/>
          </a:xfrm>
          <a:prstGeom prst="rect">
            <a:avLst/>
          </a:prstGeom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B62AE4-0F8E-6543-B589-554685747CAE}"/>
              </a:ext>
            </a:extLst>
          </p:cNvPr>
          <p:cNvSpPr/>
          <p:nvPr/>
        </p:nvSpPr>
        <p:spPr>
          <a:xfrm>
            <a:off x="7084998" y="4835723"/>
            <a:ext cx="2142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aseline="30000" dirty="0"/>
              <a:t>1</a:t>
            </a:r>
            <a:r>
              <a:rPr lang="en-US" sz="1400" dirty="0"/>
              <a:t>developed by Simon Blyth</a:t>
            </a:r>
            <a:endParaRPr lang="en-US" sz="1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F73C539-45A1-EC4F-A6DB-AC930A3CB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7" y="3196003"/>
            <a:ext cx="675369" cy="60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6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8F60C2-07E9-234D-978C-74D81FDB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511" y="208320"/>
            <a:ext cx="8686800" cy="339866"/>
          </a:xfrm>
        </p:spPr>
        <p:txBody>
          <a:bodyPr/>
          <a:lstStyle/>
          <a:p>
            <a:br>
              <a:rPr lang="en-US" sz="1800" b="0" dirty="0">
                <a:solidFill>
                  <a:schemeClr val="tx2"/>
                </a:solidFill>
              </a:rPr>
            </a:br>
            <a:br>
              <a:rPr lang="en-US" sz="1800" b="0" dirty="0">
                <a:solidFill>
                  <a:schemeClr val="tx2"/>
                </a:solidFill>
              </a:rPr>
            </a:br>
            <a:br>
              <a:rPr lang="en-US" sz="1800" b="0" dirty="0">
                <a:solidFill>
                  <a:schemeClr val="tx2"/>
                </a:solidFill>
              </a:rPr>
            </a:br>
            <a:r>
              <a:rPr lang="en-US" sz="2800" dirty="0" err="1">
                <a:solidFill>
                  <a:schemeClr val="tx2"/>
                </a:solidFill>
              </a:rPr>
              <a:t>CaTS</a:t>
            </a:r>
            <a:r>
              <a:rPr lang="en-US" sz="2800" dirty="0">
                <a:solidFill>
                  <a:schemeClr val="tx2"/>
                </a:solidFill>
              </a:rPr>
              <a:t>: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B0C4D-0491-7D43-9BAA-952C1C0544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5/11/2021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FBB3-A360-1D4D-ABFB-722D4F237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Hans Wenzel    			 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619B-2003-E44A-BA21-2BA030D86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7FB1A-15B9-1F42-B48E-35F31FCC8D75}"/>
              </a:ext>
            </a:extLst>
          </p:cNvPr>
          <p:cNvSpPr txBox="1"/>
          <p:nvPr/>
        </p:nvSpPr>
        <p:spPr>
          <a:xfrm>
            <a:off x="89662" y="739557"/>
            <a:ext cx="9144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Highly configurable (at runtime) Geant4 Application that allows to simulate Detector setups ranging from a single Detector (e.g. single crystal) to complex setups (e.g. test beam experiment consisting of many detector elements).  It is used to demonstrate the  G4Opticks hybrid workflow,  works with  Code: </a:t>
            </a:r>
            <a:r>
              <a:rPr lang="en-US" sz="1200" dirty="0">
                <a:solidFill>
                  <a:schemeClr val="tx2"/>
                </a:solidFill>
                <a:hlinkClick r:id="rId2"/>
              </a:rPr>
              <a:t>https://github.com/hanswenzel/CaTS</a:t>
            </a:r>
            <a:r>
              <a:rPr lang="en-US" sz="1200" dirty="0">
                <a:solidFill>
                  <a:schemeClr val="tx2"/>
                </a:solidFill>
              </a:rPr>
              <a:t>. Use </a:t>
            </a:r>
            <a:r>
              <a:rPr lang="en-US" sz="1200" dirty="0" err="1">
                <a:solidFill>
                  <a:schemeClr val="tx2"/>
                </a:solidFill>
              </a:rPr>
              <a:t>CaTS</a:t>
            </a:r>
            <a:r>
              <a:rPr lang="en-US" sz="1200" dirty="0">
                <a:solidFill>
                  <a:schemeClr val="tx2"/>
                </a:solidFill>
              </a:rPr>
              <a:t> tag </a:t>
            </a:r>
            <a:r>
              <a:rPr lang="en-US" sz="1200" dirty="0"/>
              <a:t>v_01_10_7_p01 when using geant4. 10.7.p01. The </a:t>
            </a:r>
            <a:r>
              <a:rPr lang="en-US" sz="1200" dirty="0" err="1"/>
              <a:t>opticks</a:t>
            </a:r>
            <a:r>
              <a:rPr lang="en-US" sz="1200" dirty="0"/>
              <a:t> commit point we are using is: commit c74e0670d232fe371eab056bc2c85fa33d33f69e (would be nice to have tags) </a:t>
            </a:r>
            <a:endParaRPr lang="en-US" sz="1200" dirty="0">
              <a:solidFill>
                <a:schemeClr val="tx2"/>
              </a:solidFill>
            </a:endParaRP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tx2"/>
                </a:solidFill>
              </a:rPr>
              <a:t>Features are: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Make use of Geant4 API, if something is missing add to Geant4 even if that means losing backward </a:t>
            </a:r>
            <a:r>
              <a:rPr lang="en-US" sz="1200" dirty="0" err="1">
                <a:solidFill>
                  <a:schemeClr val="tx2"/>
                </a:solidFill>
              </a:rPr>
              <a:t>compability</a:t>
            </a:r>
            <a:r>
              <a:rPr lang="en-US" sz="1200" dirty="0">
                <a:solidFill>
                  <a:schemeClr val="tx2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Uses gdml with extensions for flexible Detector construction and to provide optical properties at runtime. The gdml extensions include: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Assigning sensitive detectors to logical Volumes. Available: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2"/>
                </a:solidFill>
              </a:rPr>
              <a:t>RadiatorSD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lArTPCSD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TrackerSD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PhotonSD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TrackerSD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CalorimeterSD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DRCalorimeterSD</a:t>
            </a:r>
            <a:r>
              <a:rPr lang="en-US" sz="1200" dirty="0">
                <a:solidFill>
                  <a:schemeClr val="tx2"/>
                </a:solidFill>
              </a:rPr>
              <a:t>,….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Assigning step-limits to logical Volume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Assigning visualization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Uses G4PhysListFactoryAlt to define and configure physics  at runtime via command line option.</a:t>
            </a:r>
          </a:p>
          <a:p>
            <a:r>
              <a:rPr lang="en-US" sz="1400" i="1" dirty="0"/>
              <a:t>        ./G4OpticksTest -gdml G4Opticks_50000.gdml  -pl 'FTFP_BERT+OPTICAL+STEPLIMIT+NEUTRONLIMIT’ -macro </a:t>
            </a:r>
            <a:r>
              <a:rPr lang="en-US" sz="1400" i="1" dirty="0" err="1"/>
              <a:t>time.mac</a:t>
            </a:r>
            <a:endParaRPr lang="en-US" sz="1200" i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Uses Root IO to provide persistency for Hits.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With G4opticks: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Uses Geant4 to collect Scintillation and Cerenkov Gensteps. The </a:t>
            </a:r>
            <a:r>
              <a:rPr lang="en-US" sz="1200" dirty="0" err="1">
                <a:solidFill>
                  <a:schemeClr val="tx2"/>
                </a:solidFill>
              </a:rPr>
              <a:t>Genstep</a:t>
            </a:r>
            <a:r>
              <a:rPr lang="en-US" sz="1200" dirty="0">
                <a:solidFill>
                  <a:schemeClr val="tx2"/>
                </a:solidFill>
              </a:rPr>
              <a:t> harvesting is done in sensitive Detectors(SD) (</a:t>
            </a:r>
            <a:r>
              <a:rPr lang="en-US" sz="1200" dirty="0" err="1">
                <a:solidFill>
                  <a:schemeClr val="tx2"/>
                </a:solidFill>
              </a:rPr>
              <a:t>RadiatorSD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lArTPCSD</a:t>
            </a:r>
            <a:r>
              <a:rPr lang="en-US" sz="1200" dirty="0">
                <a:solidFill>
                  <a:schemeClr val="tx2"/>
                </a:solidFill>
              </a:rPr>
              <a:t>) the collection of the Photon Hits is done in </a:t>
            </a:r>
            <a:r>
              <a:rPr lang="en-US" sz="1200" dirty="0" err="1">
                <a:solidFill>
                  <a:schemeClr val="tx2"/>
                </a:solidFill>
              </a:rPr>
              <a:t>PhotonSD</a:t>
            </a:r>
            <a:r>
              <a:rPr lang="en-US" sz="1200" dirty="0">
                <a:solidFill>
                  <a:schemeClr val="tx2"/>
                </a:solidFill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At runtime allows to select Opticks/Geant4 optical physics to generate and propagate optical photons, returns Photon-Hits.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42777567-9769-7543-A94C-33B861A96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98" y="33516"/>
            <a:ext cx="675369" cy="60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0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B26D6B2-7365-FF46-AC90-BF38B872338A}"/>
              </a:ext>
            </a:extLst>
          </p:cNvPr>
          <p:cNvSpPr/>
          <p:nvPr/>
        </p:nvSpPr>
        <p:spPr>
          <a:xfrm>
            <a:off x="742552" y="418831"/>
            <a:ext cx="5464332" cy="32556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D35E371-2D44-1441-AB5F-983AA6618B72}"/>
              </a:ext>
            </a:extLst>
          </p:cNvPr>
          <p:cNvSpPr/>
          <p:nvPr/>
        </p:nvSpPr>
        <p:spPr>
          <a:xfrm>
            <a:off x="7009239" y="2791443"/>
            <a:ext cx="2088400" cy="7279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F20881-E7D2-0842-8356-6D9A9E26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61" y="32474"/>
            <a:ext cx="8686800" cy="320908"/>
          </a:xfrm>
        </p:spPr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CaTS</a:t>
            </a:r>
            <a:r>
              <a:rPr lang="en-US" dirty="0"/>
              <a:t> workflow (with </a:t>
            </a:r>
            <a:r>
              <a:rPr lang="en-US" dirty="0" err="1"/>
              <a:t>opticks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2771-655D-5D43-A7ED-104FA355B4D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5/11/2021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4E172-58B3-4740-9733-7F2B16CBD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Hans Wenzel    		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24467-6542-1B44-A7F3-886F13AC0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D71A9-D160-9849-ACF0-E02C4CF9A7B5}"/>
              </a:ext>
            </a:extLst>
          </p:cNvPr>
          <p:cNvSpPr/>
          <p:nvPr/>
        </p:nvSpPr>
        <p:spPr>
          <a:xfrm>
            <a:off x="2226878" y="3780868"/>
            <a:ext cx="4276536" cy="889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4582B-B900-FC49-941A-BA6DE327B05A}"/>
              </a:ext>
            </a:extLst>
          </p:cNvPr>
          <p:cNvSpPr txBox="1"/>
          <p:nvPr/>
        </p:nvSpPr>
        <p:spPr>
          <a:xfrm>
            <a:off x="2190593" y="3715567"/>
            <a:ext cx="936890" cy="255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TTree</a:t>
            </a:r>
            <a:r>
              <a:rPr lang="en-US"/>
              <a:t>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02C5EF-161A-114C-8473-E88786B77896}"/>
              </a:ext>
            </a:extLst>
          </p:cNvPr>
          <p:cNvGrpSpPr/>
          <p:nvPr/>
        </p:nvGrpSpPr>
        <p:grpSpPr>
          <a:xfrm>
            <a:off x="2490739" y="3988765"/>
            <a:ext cx="3594473" cy="369332"/>
            <a:chOff x="1682149" y="3261310"/>
            <a:chExt cx="3677465" cy="655261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35D6247-5EED-784B-BCFE-193745A70516}"/>
                </a:ext>
              </a:extLst>
            </p:cNvPr>
            <p:cNvSpPr/>
            <p:nvPr/>
          </p:nvSpPr>
          <p:spPr>
            <a:xfrm>
              <a:off x="1682949" y="3418953"/>
              <a:ext cx="3676665" cy="36474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22E7223-A21F-BF44-A67A-9DA5FCB24489}"/>
                </a:ext>
              </a:extLst>
            </p:cNvPr>
            <p:cNvGrpSpPr/>
            <p:nvPr/>
          </p:nvGrpSpPr>
          <p:grpSpPr>
            <a:xfrm>
              <a:off x="1682149" y="3261310"/>
              <a:ext cx="2890099" cy="655261"/>
              <a:chOff x="3823974" y="947789"/>
              <a:chExt cx="2890099" cy="655261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ED5DE310-447D-5841-A080-2F3F021D20DA}"/>
                  </a:ext>
                </a:extLst>
              </p:cNvPr>
              <p:cNvSpPr/>
              <p:nvPr/>
            </p:nvSpPr>
            <p:spPr>
              <a:xfrm>
                <a:off x="5380553" y="1082939"/>
                <a:ext cx="814810" cy="3499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6F468605-D0CE-AF44-9E4F-DBA7760D9E96}"/>
                  </a:ext>
                </a:extLst>
              </p:cNvPr>
              <p:cNvSpPr/>
              <p:nvPr/>
            </p:nvSpPr>
            <p:spPr>
              <a:xfrm>
                <a:off x="4499780" y="1116795"/>
                <a:ext cx="814810" cy="31453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5755CF-724D-514A-A572-564599146E13}"/>
                  </a:ext>
                </a:extLst>
              </p:cNvPr>
              <p:cNvSpPr txBox="1"/>
              <p:nvPr/>
            </p:nvSpPr>
            <p:spPr>
              <a:xfrm>
                <a:off x="3823974" y="947789"/>
                <a:ext cx="2890099" cy="655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Event 1:   </a:t>
                </a:r>
                <a:r>
                  <a:rPr lang="en-US" sz="1200" err="1"/>
                  <a:t>lArTPCHits</a:t>
                </a:r>
                <a:r>
                  <a:rPr lang="en-US" sz="1200"/>
                  <a:t>.    </a:t>
                </a:r>
                <a:r>
                  <a:rPr lang="en-US" sz="1200" err="1"/>
                  <a:t>PhotonHits</a:t>
                </a:r>
                <a:r>
                  <a:rPr lang="en-US" sz="1200"/>
                  <a:t>.    </a:t>
                </a:r>
                <a:r>
                  <a:rPr lang="en-US" sz="1800"/>
                  <a:t>……</a:t>
                </a: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FD8B66-A86A-994E-B629-1C61EC0DCD01}"/>
              </a:ext>
            </a:extLst>
          </p:cNvPr>
          <p:cNvSpPr txBox="1"/>
          <p:nvPr/>
        </p:nvSpPr>
        <p:spPr>
          <a:xfrm>
            <a:off x="190761" y="4137124"/>
            <a:ext cx="948307" cy="208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Root file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63C8AE9-4741-6740-8E4B-3FC5705EDE67}"/>
              </a:ext>
            </a:extLst>
          </p:cNvPr>
          <p:cNvSpPr/>
          <p:nvPr/>
        </p:nvSpPr>
        <p:spPr>
          <a:xfrm>
            <a:off x="1245283" y="1057350"/>
            <a:ext cx="3812021" cy="9443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0C9C28-386F-6B4D-8229-EC3EB9B4F8CE}"/>
              </a:ext>
            </a:extLst>
          </p:cNvPr>
          <p:cNvSpPr txBox="1"/>
          <p:nvPr/>
        </p:nvSpPr>
        <p:spPr>
          <a:xfrm>
            <a:off x="4837009" y="-20860"/>
            <a:ext cx="192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Geant4 (Host)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7A3D52-8056-4847-883D-7704BA1F5F3B}"/>
              </a:ext>
            </a:extLst>
          </p:cNvPr>
          <p:cNvSpPr txBox="1"/>
          <p:nvPr/>
        </p:nvSpPr>
        <p:spPr>
          <a:xfrm>
            <a:off x="6683379" y="0"/>
            <a:ext cx="247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G4Opticks(Device)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A8F9942-03D9-2040-81B0-3137F020B5A8}"/>
              </a:ext>
            </a:extLst>
          </p:cNvPr>
          <p:cNvCxnSpPr>
            <a:cxnSpLocks/>
          </p:cNvCxnSpPr>
          <p:nvPr/>
        </p:nvCxnSpPr>
        <p:spPr>
          <a:xfrm>
            <a:off x="6670990" y="55261"/>
            <a:ext cx="0" cy="467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05335E4-BC55-D448-A64F-7879F50FD477}"/>
              </a:ext>
            </a:extLst>
          </p:cNvPr>
          <p:cNvSpPr txBox="1"/>
          <p:nvPr/>
        </p:nvSpPr>
        <p:spPr>
          <a:xfrm>
            <a:off x="7076821" y="2861331"/>
            <a:ext cx="208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Generate and propagate Cerenkov and Scintillation photons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8B688E-1C12-E24B-91FE-532654725152}"/>
              </a:ext>
            </a:extLst>
          </p:cNvPr>
          <p:cNvSpPr txBox="1"/>
          <p:nvPr/>
        </p:nvSpPr>
        <p:spPr>
          <a:xfrm>
            <a:off x="1217338" y="1111161"/>
            <a:ext cx="24840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RadiatorSD</a:t>
            </a:r>
            <a:r>
              <a:rPr lang="en-US" sz="1600" dirty="0"/>
              <a:t>::</a:t>
            </a:r>
            <a:r>
              <a:rPr lang="en-US" sz="1600" dirty="0" err="1"/>
              <a:t>ProcessHits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  collect </a:t>
            </a:r>
            <a:r>
              <a:rPr lang="en-US" sz="1600" dirty="0" err="1"/>
              <a:t>gensteps</a:t>
            </a:r>
            <a:r>
              <a:rPr lang="en-US" sz="1600" dirty="0"/>
              <a:t> (C/S),</a:t>
            </a:r>
          </a:p>
          <a:p>
            <a:r>
              <a:rPr lang="en-US" dirty="0"/>
              <a:t>	</a:t>
            </a:r>
            <a:endParaRPr lang="en-US" sz="20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16687C-FFAB-9347-B1AA-565F2B1740C9}"/>
              </a:ext>
            </a:extLst>
          </p:cNvPr>
          <p:cNvCxnSpPr/>
          <p:nvPr/>
        </p:nvCxnSpPr>
        <p:spPr>
          <a:xfrm>
            <a:off x="4892266" y="2963214"/>
            <a:ext cx="21561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5C1DA0E-E4D1-5C46-BA56-4561C0842172}"/>
              </a:ext>
            </a:extLst>
          </p:cNvPr>
          <p:cNvSpPr txBox="1"/>
          <p:nvPr/>
        </p:nvSpPr>
        <p:spPr>
          <a:xfrm>
            <a:off x="1017208" y="422084"/>
            <a:ext cx="124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event loop: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A9639-1C57-4C4F-B39D-5C7CA2C260F6}"/>
              </a:ext>
            </a:extLst>
          </p:cNvPr>
          <p:cNvSpPr txBox="1"/>
          <p:nvPr/>
        </p:nvSpPr>
        <p:spPr>
          <a:xfrm>
            <a:off x="4271458" y="1001282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Step: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F368E9-F69A-5347-904E-178FAEB4A661}"/>
              </a:ext>
            </a:extLst>
          </p:cNvPr>
          <p:cNvSpPr/>
          <p:nvPr/>
        </p:nvSpPr>
        <p:spPr>
          <a:xfrm>
            <a:off x="653632" y="2407473"/>
            <a:ext cx="1563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End of event: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04C5F1A-C9B8-5247-899C-B74EE0CE8F63}"/>
              </a:ext>
            </a:extLst>
          </p:cNvPr>
          <p:cNvSpPr/>
          <p:nvPr/>
        </p:nvSpPr>
        <p:spPr>
          <a:xfrm>
            <a:off x="1012796" y="687777"/>
            <a:ext cx="17510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Begin of event: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0553B0E-EDEC-414C-BB71-2C0157355DE3}"/>
              </a:ext>
            </a:extLst>
          </p:cNvPr>
          <p:cNvCxnSpPr>
            <a:cxnSpLocks/>
          </p:cNvCxnSpPr>
          <p:nvPr/>
        </p:nvCxnSpPr>
        <p:spPr>
          <a:xfrm>
            <a:off x="4368000" y="3513342"/>
            <a:ext cx="0" cy="3537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070A926-C814-154E-85D5-D4B31EEAE338}"/>
              </a:ext>
            </a:extLst>
          </p:cNvPr>
          <p:cNvSpPr txBox="1"/>
          <p:nvPr/>
        </p:nvSpPr>
        <p:spPr>
          <a:xfrm>
            <a:off x="-991" y="397767"/>
            <a:ext cx="65062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gdml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205B1A3-21D5-2F4D-AE77-B1A3AD465B9E}"/>
              </a:ext>
            </a:extLst>
          </p:cNvPr>
          <p:cNvSpPr txBox="1"/>
          <p:nvPr/>
        </p:nvSpPr>
        <p:spPr>
          <a:xfrm>
            <a:off x="-6152" y="791416"/>
            <a:ext cx="6506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E45BA2E-5801-CD47-908E-1C68BA1D6E0A}"/>
              </a:ext>
            </a:extLst>
          </p:cNvPr>
          <p:cNvCxnSpPr>
            <a:cxnSpLocks/>
          </p:cNvCxnSpPr>
          <p:nvPr/>
        </p:nvCxnSpPr>
        <p:spPr>
          <a:xfrm>
            <a:off x="706600" y="660754"/>
            <a:ext cx="2105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C7188C-2B53-E647-84E3-B4D4E5583465}"/>
              </a:ext>
            </a:extLst>
          </p:cNvPr>
          <p:cNvCxnSpPr>
            <a:cxnSpLocks/>
          </p:cNvCxnSpPr>
          <p:nvPr/>
        </p:nvCxnSpPr>
        <p:spPr>
          <a:xfrm>
            <a:off x="706237" y="940022"/>
            <a:ext cx="2105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2F00D6A-7F6B-BC4C-9C5E-4038EE7B57CA}"/>
              </a:ext>
            </a:extLst>
          </p:cNvPr>
          <p:cNvSpPr txBox="1"/>
          <p:nvPr/>
        </p:nvSpPr>
        <p:spPr>
          <a:xfrm>
            <a:off x="-66428" y="7553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.mac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48F105D-C918-B644-8994-2D83F3395D43}"/>
              </a:ext>
            </a:extLst>
          </p:cNvPr>
          <p:cNvCxnSpPr>
            <a:cxnSpLocks/>
          </p:cNvCxnSpPr>
          <p:nvPr/>
        </p:nvCxnSpPr>
        <p:spPr>
          <a:xfrm flipH="1" flipV="1">
            <a:off x="9303" y="3669246"/>
            <a:ext cx="9057579" cy="3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42E68AD-32E1-954A-9942-9C99716B2D82}"/>
              </a:ext>
            </a:extLst>
          </p:cNvPr>
          <p:cNvSpPr txBox="1"/>
          <p:nvPr/>
        </p:nvSpPr>
        <p:spPr>
          <a:xfrm>
            <a:off x="-26362" y="330517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input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AD8340-330F-0446-8F18-A8C8BF798549}"/>
              </a:ext>
            </a:extLst>
          </p:cNvPr>
          <p:cNvSpPr txBox="1"/>
          <p:nvPr/>
        </p:nvSpPr>
        <p:spPr>
          <a:xfrm>
            <a:off x="-14344" y="360876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output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87948BC-0944-9644-8D5E-D1212823BC22}"/>
              </a:ext>
            </a:extLst>
          </p:cNvPr>
          <p:cNvCxnSpPr>
            <a:cxnSpLocks/>
          </p:cNvCxnSpPr>
          <p:nvPr/>
        </p:nvCxnSpPr>
        <p:spPr>
          <a:xfrm flipH="1">
            <a:off x="5170526" y="3413993"/>
            <a:ext cx="18779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5AC7D91C-BD0B-5943-B13B-D73EFFD9EADF}"/>
              </a:ext>
            </a:extLst>
          </p:cNvPr>
          <p:cNvSpPr/>
          <p:nvPr/>
        </p:nvSpPr>
        <p:spPr>
          <a:xfrm>
            <a:off x="7001358" y="1613050"/>
            <a:ext cx="2088400" cy="7279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4B3D65-DB05-2040-9102-910F46795A65}"/>
              </a:ext>
            </a:extLst>
          </p:cNvPr>
          <p:cNvSpPr txBox="1"/>
          <p:nvPr/>
        </p:nvSpPr>
        <p:spPr>
          <a:xfrm>
            <a:off x="7048842" y="1705727"/>
            <a:ext cx="208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and propagate Cerenkov and Scintillation photons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6A512DB-5B34-2740-8100-83035B67F3D8}"/>
              </a:ext>
            </a:extLst>
          </p:cNvPr>
          <p:cNvCxnSpPr>
            <a:cxnSpLocks/>
          </p:cNvCxnSpPr>
          <p:nvPr/>
        </p:nvCxnSpPr>
        <p:spPr>
          <a:xfrm>
            <a:off x="4983611" y="1781035"/>
            <a:ext cx="20177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F369160-576D-BF47-B74D-FDB18EAAEAD8}"/>
              </a:ext>
            </a:extLst>
          </p:cNvPr>
          <p:cNvSpPr txBox="1"/>
          <p:nvPr/>
        </p:nvSpPr>
        <p:spPr>
          <a:xfrm>
            <a:off x="5069740" y="2694870"/>
            <a:ext cx="2066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g4ok-&gt;</a:t>
            </a:r>
            <a:r>
              <a:rPr lang="en-US" sz="1100" dirty="0" err="1"/>
              <a:t>propagateOpticalPhotons</a:t>
            </a:r>
            <a:r>
              <a:rPr lang="en-US" sz="1100" dirty="0"/>
              <a:t>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5E1545-72A3-EC48-9686-71B3E61F0182}"/>
              </a:ext>
            </a:extLst>
          </p:cNvPr>
          <p:cNvSpPr txBox="1"/>
          <p:nvPr/>
        </p:nvSpPr>
        <p:spPr>
          <a:xfrm>
            <a:off x="5515997" y="1908799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g4ok</a:t>
            </a:r>
            <a:r>
              <a:rPr lang="en-US" sz="1200" dirty="0"/>
              <a:t> Hit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2DD22052-D3BF-4B4D-9ECB-A230B08B6637}"/>
              </a:ext>
            </a:extLst>
          </p:cNvPr>
          <p:cNvSpPr/>
          <p:nvPr/>
        </p:nvSpPr>
        <p:spPr>
          <a:xfrm>
            <a:off x="3631499" y="1557960"/>
            <a:ext cx="1304628" cy="3205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1D2C75-12F3-8945-B9C0-ED19E4B6595E}"/>
              </a:ext>
            </a:extLst>
          </p:cNvPr>
          <p:cNvSpPr/>
          <p:nvPr/>
        </p:nvSpPr>
        <p:spPr>
          <a:xfrm>
            <a:off x="3644147" y="1536632"/>
            <a:ext cx="1260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Gensteps (C/S)</a:t>
            </a:r>
            <a:endParaRPr lang="en-US" sz="2000" dirty="0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76917FAB-054A-CD41-8823-67A9CAB045F8}"/>
              </a:ext>
            </a:extLst>
          </p:cNvPr>
          <p:cNvSpPr/>
          <p:nvPr/>
        </p:nvSpPr>
        <p:spPr>
          <a:xfrm>
            <a:off x="1262118" y="2039606"/>
            <a:ext cx="3812021" cy="3855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9815D1-B4C7-7142-8861-E4337169372C}"/>
              </a:ext>
            </a:extLst>
          </p:cNvPr>
          <p:cNvSpPr txBox="1"/>
          <p:nvPr/>
        </p:nvSpPr>
        <p:spPr>
          <a:xfrm>
            <a:off x="1213080" y="1580319"/>
            <a:ext cx="1714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Nr. Photons &gt; NMAX: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800167B-DECE-3849-A2E3-EA88E6BD0B63}"/>
              </a:ext>
            </a:extLst>
          </p:cNvPr>
          <p:cNvGrpSpPr/>
          <p:nvPr/>
        </p:nvGrpSpPr>
        <p:grpSpPr>
          <a:xfrm>
            <a:off x="2638101" y="4152631"/>
            <a:ext cx="3594473" cy="369332"/>
            <a:chOff x="1682149" y="3261310"/>
            <a:chExt cx="3677465" cy="65526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248E241E-CA6C-A946-82F3-FBA4A6C4FCED}"/>
                </a:ext>
              </a:extLst>
            </p:cNvPr>
            <p:cNvSpPr/>
            <p:nvPr/>
          </p:nvSpPr>
          <p:spPr>
            <a:xfrm>
              <a:off x="1682949" y="3418953"/>
              <a:ext cx="3676665" cy="36474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6332111-33B3-8E47-A996-C3A7D0C3E6A9}"/>
                </a:ext>
              </a:extLst>
            </p:cNvPr>
            <p:cNvGrpSpPr/>
            <p:nvPr/>
          </p:nvGrpSpPr>
          <p:grpSpPr>
            <a:xfrm>
              <a:off x="1682149" y="3261310"/>
              <a:ext cx="2890099" cy="655261"/>
              <a:chOff x="3823974" y="947789"/>
              <a:chExt cx="2890099" cy="655261"/>
            </a:xfrm>
          </p:grpSpPr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24A71EA4-FD03-5147-AB7E-06C819EE88F9}"/>
                  </a:ext>
                </a:extLst>
              </p:cNvPr>
              <p:cNvSpPr/>
              <p:nvPr/>
            </p:nvSpPr>
            <p:spPr>
              <a:xfrm>
                <a:off x="5380553" y="1082939"/>
                <a:ext cx="814810" cy="3499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77286652-148F-CD41-952D-1662A212DBD8}"/>
                  </a:ext>
                </a:extLst>
              </p:cNvPr>
              <p:cNvSpPr/>
              <p:nvPr/>
            </p:nvSpPr>
            <p:spPr>
              <a:xfrm>
                <a:off x="4499780" y="1116795"/>
                <a:ext cx="814810" cy="31453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7C1D5BA-8215-8C40-9E62-5848D427CC69}"/>
                  </a:ext>
                </a:extLst>
              </p:cNvPr>
              <p:cNvSpPr txBox="1"/>
              <p:nvPr/>
            </p:nvSpPr>
            <p:spPr>
              <a:xfrm>
                <a:off x="3823974" y="947789"/>
                <a:ext cx="2890099" cy="655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Event 2:   </a:t>
                </a:r>
                <a:r>
                  <a:rPr lang="en-US" sz="1200" err="1"/>
                  <a:t>lArTPCHits</a:t>
                </a:r>
                <a:r>
                  <a:rPr lang="en-US" sz="1200"/>
                  <a:t>.    </a:t>
                </a:r>
                <a:r>
                  <a:rPr lang="en-US" sz="1200" err="1"/>
                  <a:t>PhotonHits</a:t>
                </a:r>
                <a:r>
                  <a:rPr lang="en-US" sz="1200"/>
                  <a:t>.    </a:t>
                </a:r>
                <a:r>
                  <a:rPr lang="en-US" sz="1800"/>
                  <a:t>……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57C752A-093E-5E44-8A95-9DC11A421279}"/>
              </a:ext>
            </a:extLst>
          </p:cNvPr>
          <p:cNvGrpSpPr/>
          <p:nvPr/>
        </p:nvGrpSpPr>
        <p:grpSpPr>
          <a:xfrm>
            <a:off x="2849398" y="4317560"/>
            <a:ext cx="3594473" cy="369332"/>
            <a:chOff x="1682149" y="3261310"/>
            <a:chExt cx="3677465" cy="655261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1B40B3A4-B026-8B4A-9B77-6B3A8C5E7297}"/>
                </a:ext>
              </a:extLst>
            </p:cNvPr>
            <p:cNvSpPr/>
            <p:nvPr/>
          </p:nvSpPr>
          <p:spPr>
            <a:xfrm>
              <a:off x="1682949" y="3418953"/>
              <a:ext cx="3676665" cy="36474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F0A9ABD-C15D-0647-8D2A-2917A410796F}"/>
                </a:ext>
              </a:extLst>
            </p:cNvPr>
            <p:cNvGrpSpPr/>
            <p:nvPr/>
          </p:nvGrpSpPr>
          <p:grpSpPr>
            <a:xfrm>
              <a:off x="1682149" y="3261310"/>
              <a:ext cx="2890099" cy="655261"/>
              <a:chOff x="3823974" y="947789"/>
              <a:chExt cx="2890099" cy="655261"/>
            </a:xfrm>
          </p:grpSpPr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416254D1-0630-844A-8427-45528EC3FBB6}"/>
                  </a:ext>
                </a:extLst>
              </p:cNvPr>
              <p:cNvSpPr/>
              <p:nvPr/>
            </p:nvSpPr>
            <p:spPr>
              <a:xfrm>
                <a:off x="5380553" y="1082939"/>
                <a:ext cx="814810" cy="3499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2A8AB0A1-66B6-7549-8743-7A6FC6BB1673}"/>
                  </a:ext>
                </a:extLst>
              </p:cNvPr>
              <p:cNvSpPr/>
              <p:nvPr/>
            </p:nvSpPr>
            <p:spPr>
              <a:xfrm>
                <a:off x="4499780" y="1116795"/>
                <a:ext cx="814810" cy="31453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98A35E1-C8E5-1749-90AC-2D4C080F082E}"/>
                  </a:ext>
                </a:extLst>
              </p:cNvPr>
              <p:cNvSpPr txBox="1"/>
              <p:nvPr/>
            </p:nvSpPr>
            <p:spPr>
              <a:xfrm>
                <a:off x="3823974" y="947789"/>
                <a:ext cx="2890099" cy="655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Event 3:   </a:t>
                </a:r>
                <a:r>
                  <a:rPr lang="en-US" sz="1200" err="1"/>
                  <a:t>lArTPCHits</a:t>
                </a:r>
                <a:r>
                  <a:rPr lang="en-US" sz="1200"/>
                  <a:t>.    </a:t>
                </a:r>
                <a:r>
                  <a:rPr lang="en-US" sz="1200" err="1"/>
                  <a:t>PhotonHits</a:t>
                </a:r>
                <a:r>
                  <a:rPr lang="en-US" sz="1200"/>
                  <a:t>.    </a:t>
                </a:r>
                <a:r>
                  <a:rPr lang="en-US" sz="1800"/>
                  <a:t>……</a:t>
                </a:r>
              </a:p>
            </p:txBody>
          </p:sp>
        </p:grp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BA8C93FB-1927-7046-BA6F-F4CFA069962B}"/>
              </a:ext>
            </a:extLst>
          </p:cNvPr>
          <p:cNvSpPr/>
          <p:nvPr/>
        </p:nvSpPr>
        <p:spPr>
          <a:xfrm>
            <a:off x="3471311" y="2067028"/>
            <a:ext cx="1256748" cy="275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E688AE6-ED4F-D245-8E44-E2B88D46313E}"/>
              </a:ext>
            </a:extLst>
          </p:cNvPr>
          <p:cNvSpPr/>
          <p:nvPr/>
        </p:nvSpPr>
        <p:spPr>
          <a:xfrm>
            <a:off x="3644147" y="2039047"/>
            <a:ext cx="1000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PhotonHits</a:t>
            </a:r>
            <a:endParaRPr lang="en-US" sz="14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F84D8D8-F9E8-AE43-B795-02145E8E9BE7}"/>
              </a:ext>
            </a:extLst>
          </p:cNvPr>
          <p:cNvCxnSpPr>
            <a:cxnSpLocks/>
          </p:cNvCxnSpPr>
          <p:nvPr/>
        </p:nvCxnSpPr>
        <p:spPr>
          <a:xfrm flipH="1">
            <a:off x="4763200" y="2143638"/>
            <a:ext cx="22381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12A670-1718-0D45-B91B-ADF6EEFA1BC5}"/>
              </a:ext>
            </a:extLst>
          </p:cNvPr>
          <p:cNvSpPr txBox="1"/>
          <p:nvPr/>
        </p:nvSpPr>
        <p:spPr>
          <a:xfrm>
            <a:off x="1180397" y="1995754"/>
            <a:ext cx="2123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PhotonSD</a:t>
            </a:r>
            <a:r>
              <a:rPr lang="en-US" sz="1400" dirty="0"/>
              <a:t>::</a:t>
            </a:r>
            <a:r>
              <a:rPr lang="en-US" sz="1400" dirty="0" err="1"/>
              <a:t>AddOpticksHits</a:t>
            </a:r>
            <a:endParaRPr lang="en-US" sz="1400" dirty="0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A8300C16-E673-6044-A50E-9F5B92AE4104}"/>
              </a:ext>
            </a:extLst>
          </p:cNvPr>
          <p:cNvSpPr/>
          <p:nvPr/>
        </p:nvSpPr>
        <p:spPr>
          <a:xfrm>
            <a:off x="1314129" y="3164150"/>
            <a:ext cx="3812021" cy="3855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A3839649-E725-3041-B42E-CFE21CAFF7FA}"/>
              </a:ext>
            </a:extLst>
          </p:cNvPr>
          <p:cNvSpPr/>
          <p:nvPr/>
        </p:nvSpPr>
        <p:spPr>
          <a:xfrm>
            <a:off x="1301111" y="2743337"/>
            <a:ext cx="3812021" cy="3855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E77012-49DD-044C-9ABD-B029C706703E}"/>
              </a:ext>
            </a:extLst>
          </p:cNvPr>
          <p:cNvSpPr txBox="1"/>
          <p:nvPr/>
        </p:nvSpPr>
        <p:spPr>
          <a:xfrm>
            <a:off x="1232408" y="3120298"/>
            <a:ext cx="2123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PhotonSD</a:t>
            </a:r>
            <a:r>
              <a:rPr lang="en-US" sz="1400" dirty="0"/>
              <a:t>::</a:t>
            </a:r>
            <a:r>
              <a:rPr lang="en-US" sz="1400" dirty="0" err="1"/>
              <a:t>AddOpticksHits</a:t>
            </a:r>
            <a:endParaRPr lang="en-US" sz="1400" dirty="0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9ECC47B-37A2-684B-8BB7-E82F9DDB6E63}"/>
              </a:ext>
            </a:extLst>
          </p:cNvPr>
          <p:cNvSpPr/>
          <p:nvPr/>
        </p:nvSpPr>
        <p:spPr>
          <a:xfrm>
            <a:off x="3576728" y="2752118"/>
            <a:ext cx="1441407" cy="3205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E55D74-FA12-934E-B8C4-8D2AC3EA398A}"/>
              </a:ext>
            </a:extLst>
          </p:cNvPr>
          <p:cNvSpPr/>
          <p:nvPr/>
        </p:nvSpPr>
        <p:spPr>
          <a:xfrm>
            <a:off x="3576728" y="2777067"/>
            <a:ext cx="1260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Gensteps (C/S)</a:t>
            </a:r>
            <a:endParaRPr lang="en-US" sz="2000" dirty="0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0132D34-EEC1-E146-B4EF-EDEBBDD79893}"/>
              </a:ext>
            </a:extLst>
          </p:cNvPr>
          <p:cNvSpPr/>
          <p:nvPr/>
        </p:nvSpPr>
        <p:spPr>
          <a:xfrm>
            <a:off x="3523322" y="3191572"/>
            <a:ext cx="1256748" cy="275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3811B2-3F61-A645-9931-0D07469A9392}"/>
              </a:ext>
            </a:extLst>
          </p:cNvPr>
          <p:cNvSpPr/>
          <p:nvPr/>
        </p:nvSpPr>
        <p:spPr>
          <a:xfrm>
            <a:off x="3696158" y="3163591"/>
            <a:ext cx="1000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PhotonHits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7D581B-F998-DB47-8EFA-A93877E9D59A}"/>
              </a:ext>
            </a:extLst>
          </p:cNvPr>
          <p:cNvSpPr txBox="1"/>
          <p:nvPr/>
        </p:nvSpPr>
        <p:spPr>
          <a:xfrm>
            <a:off x="1280972" y="2813988"/>
            <a:ext cx="215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EventAction</a:t>
            </a:r>
            <a:r>
              <a:rPr lang="en-US" sz="1200" dirty="0"/>
              <a:t>::</a:t>
            </a:r>
            <a:r>
              <a:rPr lang="en-US" sz="1200" dirty="0" err="1"/>
              <a:t>EndOfEventAction</a:t>
            </a:r>
            <a:endParaRPr 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BF398C-72BA-7B43-9AD4-D493A92753CA}"/>
              </a:ext>
            </a:extLst>
          </p:cNvPr>
          <p:cNvSpPr txBox="1"/>
          <p:nvPr/>
        </p:nvSpPr>
        <p:spPr>
          <a:xfrm>
            <a:off x="4934766" y="1491408"/>
            <a:ext cx="2066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g4ok-&gt;</a:t>
            </a:r>
            <a:r>
              <a:rPr lang="en-US" sz="1100" dirty="0" err="1"/>
              <a:t>propagateOpticalPhotons</a:t>
            </a:r>
            <a:r>
              <a:rPr lang="en-US" sz="1100" dirty="0"/>
              <a:t>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FBCE9F4-5DC9-7947-A596-5EF1B3401DAD}"/>
              </a:ext>
            </a:extLst>
          </p:cNvPr>
          <p:cNvSpPr txBox="1"/>
          <p:nvPr/>
        </p:nvSpPr>
        <p:spPr>
          <a:xfrm>
            <a:off x="5653288" y="3150200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g4ok</a:t>
            </a:r>
            <a:r>
              <a:rPr lang="en-US" sz="1200" dirty="0"/>
              <a:t> Hit</a:t>
            </a:r>
          </a:p>
        </p:txBody>
      </p:sp>
    </p:spTree>
    <p:extLst>
      <p:ext uri="{BB962C8B-B14F-4D97-AF65-F5344CB8AC3E}">
        <p14:creationId xmlns:p14="http://schemas.microsoft.com/office/powerpoint/2010/main" val="429491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985E7D-2232-D145-9065-40A3A8A14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88" y="424083"/>
            <a:ext cx="8672513" cy="3794522"/>
          </a:xfrm>
        </p:spPr>
        <p:txBody>
          <a:bodyPr/>
          <a:lstStyle/>
          <a:p>
            <a:pPr marL="174625" indent="0">
              <a:buNone/>
            </a:pPr>
            <a:endParaRPr lang="en-US" dirty="0"/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term: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 working on 10.7.ref03/ref04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goal to be ready for Geant4.11.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it an advanced Geant4 example.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with the Fermilab liquid Argon experiments software stacks (LArSoft)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should be straightforward since the LArSoft Geant4 module is based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CaTS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.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Provide more realistic geometry examples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 term: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Opticks so it corresponds to the current Geant4 optical processes and uses the same properties.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wavelength shifting (WLS) process on GPU needed for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LArTPCs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Event based multithreading for the Geant4 process.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G4Tasking (by J. Madsen)  (available since Geant4 10.7).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up with Opticks development.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A14B50-7EEA-D840-ADF3-38947650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Plans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74C3-32A2-6E4E-AB91-C33D133626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5/11/2021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086B6-3B46-1F49-987C-50F38FC43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Hans Wenzel    			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B6807-7CEF-D04A-B7EB-877AC03DE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8B79FAD-212F-EA4F-AC57-4BFD2E69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8" y="46383"/>
            <a:ext cx="675369" cy="60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56385"/>
      </p:ext>
    </p:extLst>
  </p:cSld>
  <p:clrMapOvr>
    <a:masterClrMapping/>
  </p:clrMapOvr>
</p:sld>
</file>

<file path=ppt/theme/theme1.xml><?xml version="1.0" encoding="utf-8"?>
<a:theme xmlns:a="http://schemas.openxmlformats.org/drawingml/2006/main" name="Fermilab_PPT_090915">
  <a:themeElements>
    <a:clrScheme name="Fermilab 1">
      <a:dk1>
        <a:srgbClr val="003087"/>
      </a:dk1>
      <a:lt1>
        <a:srgbClr val="FFFFFF"/>
      </a:lt1>
      <a:dk2>
        <a:srgbClr val="003087"/>
      </a:dk2>
      <a:lt2>
        <a:srgbClr val="FFFFFF"/>
      </a:lt2>
      <a:accent1>
        <a:srgbClr val="99D6EA"/>
      </a:accent1>
      <a:accent2>
        <a:srgbClr val="DB720C"/>
      </a:accent2>
      <a:accent3>
        <a:srgbClr val="519A24"/>
      </a:accent3>
      <a:accent4>
        <a:srgbClr val="AF272F"/>
      </a:accent4>
      <a:accent5>
        <a:srgbClr val="00B5E2"/>
      </a:accent5>
      <a:accent6>
        <a:srgbClr val="50505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8B3DDA71-5AF3-8C43-B5A7-4B9A7CF5DEC8}" vid="{9DA037C8-8B92-CC4D-B805-9CCC47F9BC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8564</TotalTime>
  <Words>581</Words>
  <Application>Microsoft Macintosh PowerPoint</Application>
  <PresentationFormat>On-screen Show (16:9)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Fermilab_PPT_090915</vt:lpstr>
      <vt:lpstr>PowerPoint Presentation</vt:lpstr>
      <vt:lpstr>   CaTS:</vt:lpstr>
      <vt:lpstr>New CaTS workflow (with opticks)</vt:lpstr>
      <vt:lpstr>        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Hans-Joachim Wenzel</dc:creator>
  <cp:lastModifiedBy>Hans-Joachim Wenzel</cp:lastModifiedBy>
  <cp:revision>106</cp:revision>
  <cp:lastPrinted>2021-04-11T16:08:47Z</cp:lastPrinted>
  <dcterms:created xsi:type="dcterms:W3CDTF">2021-03-03T16:45:40Z</dcterms:created>
  <dcterms:modified xsi:type="dcterms:W3CDTF">2021-05-11T02:53:42Z</dcterms:modified>
</cp:coreProperties>
</file>