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2.jpeg" ContentType="image/jpeg"/>
  <Override PartName="/ppt/media/image13.png" ContentType="image/pn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png" descr=""/>
          <p:cNvPicPr/>
          <p:nvPr/>
        </p:nvPicPr>
        <p:blipFill>
          <a:blip r:embed="rId2"/>
          <a:stretch/>
        </p:blipFill>
        <p:spPr>
          <a:xfrm>
            <a:off x="0" y="0"/>
            <a:ext cx="9138600" cy="6852600"/>
          </a:xfrm>
          <a:prstGeom prst="rect">
            <a:avLst/>
          </a:prstGeom>
          <a:ln w="1260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17640" y="0"/>
            <a:ext cx="9184320" cy="891360"/>
          </a:xfrm>
          <a:prstGeom prst="rect">
            <a:avLst/>
          </a:prstGeom>
          <a:solidFill>
            <a:srgbClr val="004c9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4.jpg" descr=""/>
          <p:cNvPicPr/>
          <p:nvPr/>
        </p:nvPicPr>
        <p:blipFill>
          <a:blip r:embed="rId3"/>
          <a:srcRect l="0" t="25816" r="0" b="25771"/>
          <a:stretch/>
        </p:blipFill>
        <p:spPr>
          <a:xfrm>
            <a:off x="-17640" y="816840"/>
            <a:ext cx="9184320" cy="2960640"/>
          </a:xfrm>
          <a:prstGeom prst="rect">
            <a:avLst/>
          </a:prstGeom>
          <a:ln w="12600">
            <a:noFill/>
          </a:ln>
        </p:spPr>
      </p:pic>
      <p:pic>
        <p:nvPicPr>
          <p:cNvPr id="3" name="image5.png" descr=""/>
          <p:cNvPicPr/>
          <p:nvPr/>
        </p:nvPicPr>
        <p:blipFill>
          <a:blip r:embed="rId4"/>
          <a:stretch/>
        </p:blipFill>
        <p:spPr>
          <a:xfrm>
            <a:off x="-17640" y="249840"/>
            <a:ext cx="9005400" cy="29664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1.png" descr=""/>
          <p:cNvPicPr/>
          <p:nvPr/>
        </p:nvPicPr>
        <p:blipFill>
          <a:blip r:embed="rId2"/>
          <a:stretch/>
        </p:blipFill>
        <p:spPr>
          <a:xfrm>
            <a:off x="0" y="0"/>
            <a:ext cx="9138600" cy="685260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hanswenzel/CaTS/tree/master/scripts/LAr.C" TargetMode="External"/><Relationship Id="rId2" Type="http://schemas.openxmlformats.org/officeDocument/2006/relationships/hyperlink" Target="https://github.com/hanswenzel/CaTS/tree/master/scripts/wls.C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hyperlink" Target="https://github.com/hanswenzel/CaTS/tree/master/scripts/LAr.C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42000" y="5045760"/>
            <a:ext cx="8493840" cy="13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Hans Wenzel</a:t>
            </a: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17</a:t>
            </a:r>
            <a:r>
              <a:rPr b="0" lang="en-US" sz="2000" spc="-1" strike="noStrike" baseline="33000">
                <a:solidFill>
                  <a:srgbClr val="004c97"/>
                </a:solidFill>
                <a:latin typeface="Arial"/>
                <a:ea typeface="Arial"/>
              </a:rPr>
              <a:t>th</a:t>
            </a: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 May 2021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2000" y="4209120"/>
            <a:ext cx="8493840" cy="48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4c97"/>
                </a:solidFill>
                <a:latin typeface="Arial"/>
                <a:ea typeface="Arial"/>
              </a:rPr>
              <a:t>Optical properties of liquid Argon for use in Geant4 simulations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546720" y="3206160"/>
            <a:ext cx="8676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4677480" y="1936080"/>
            <a:ext cx="8676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5" descr=""/>
          <p:cNvPicPr/>
          <p:nvPr/>
        </p:nvPicPr>
        <p:blipFill>
          <a:blip r:embed="rId1"/>
          <a:stretch/>
        </p:blipFill>
        <p:spPr>
          <a:xfrm>
            <a:off x="0" y="800640"/>
            <a:ext cx="9138600" cy="31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32080" y="1461600"/>
            <a:ext cx="73152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  <a:hlinkClick r:id="rId1"/>
              </a:rPr>
              <a:t>https://github.com/hanswenzel/CaTS/tree/master/scripts/LAr.C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imple</a:t>
            </a:r>
            <a:r>
              <a:rPr b="0" lang="en-US" sz="1800" spc="-1" strike="noStrike">
                <a:latin typeface="Arial"/>
                <a:ea typeface="Noto Sans CJK SC"/>
              </a:rPr>
              <a:t>ments </a:t>
            </a:r>
            <a:r>
              <a:rPr b="0" lang="en-US" sz="1800" spc="-1" strike="noStrike">
                <a:latin typeface="Arial"/>
                <a:ea typeface="Noto Sans CJK SC"/>
              </a:rPr>
              <a:t>formul</a:t>
            </a:r>
            <a:r>
              <a:rPr b="0" lang="en-US" sz="1800" spc="-1" strike="noStrike">
                <a:latin typeface="Arial"/>
                <a:ea typeface="Noto Sans CJK SC"/>
              </a:rPr>
              <a:t>ae </a:t>
            </a:r>
            <a:r>
              <a:rPr b="0" lang="en-US" sz="1800" spc="-1" strike="noStrike">
                <a:latin typeface="Arial"/>
                <a:ea typeface="Noto Sans CJK SC"/>
              </a:rPr>
              <a:t>from </a:t>
            </a:r>
            <a:r>
              <a:rPr b="0" lang="en-US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</a:t>
            </a:r>
            <a:r>
              <a:rPr b="0" lang="en-US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02.0421</a:t>
            </a:r>
            <a:r>
              <a:rPr b="0" lang="en-US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plot/pr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Refra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ction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index,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intens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ity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spectr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gdml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snipp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 in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etry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ption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https://github.com/hanswenzel/CaTS/tree/master/scripts/wls.C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ments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plottin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 e.g.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TPB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intens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ity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curve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Eur.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Phys.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J. C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(2018)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78:32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2880" y="914400"/>
            <a:ext cx="9326880" cy="62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Light yield ~ few 10,000’s of photons per </a:t>
            </a:r>
            <a:r>
              <a:rPr b="0" lang="en-US" sz="1800" spc="-1" strike="noStrike">
                <a:latin typeface="Arial"/>
                <a:ea typeface="Noto Sans CJK SC"/>
              </a:rPr>
              <a:t>MeV (depends on E field, particle type and </a:t>
            </a:r>
            <a:r>
              <a:rPr b="0" lang="en-US" sz="1800" spc="-1" strike="noStrike">
                <a:latin typeface="Arial"/>
                <a:ea typeface="Noto Sans CJK SC"/>
              </a:rPr>
              <a:t>purity)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SCINTILLATIONYIELD</a:t>
            </a:r>
            <a:r>
              <a:rPr b="0" lang="en-US" sz="1800" spc="-1" strike="noStrike">
                <a:latin typeface="Arial"/>
              </a:rPr>
              <a:t>: 50000/MeV when </a:t>
            </a:r>
            <a:r>
              <a:rPr b="0" lang="en-US" sz="1800" spc="-1" strike="noStrike">
                <a:latin typeface="Arial"/>
              </a:rPr>
              <a:t>no electric field present)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Wavelength of emission is 128nm (FWHM= </a:t>
            </a:r>
            <a:r>
              <a:rPr b="0" lang="en-US" sz="1800" spc="-1" strike="noStrike">
                <a:latin typeface="Arial"/>
              </a:rPr>
              <a:t>10nm)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Light with two characteristic time constants: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- fast component  </a:t>
            </a:r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SCINTILLATIONTIMECONSTANT1</a:t>
            </a:r>
            <a:r>
              <a:rPr b="0" lang="en-US" sz="1800" spc="-1" strike="noStrike">
                <a:latin typeface="Arial"/>
                <a:ea typeface="Noto Sans CJK SC"/>
              </a:rPr>
              <a:t>): 6 ns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  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     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              </a:t>
            </a:r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SCINTILLATIONYIELD1</a:t>
            </a:r>
            <a:r>
              <a:rPr b="0" lang="en-US" sz="1800" spc="-1" strike="noStrike">
                <a:latin typeface="Arial"/>
              </a:rPr>
              <a:t>): </a:t>
            </a:r>
            <a:r>
              <a:rPr b="0" lang="en-US" sz="1800" spc="-1" strike="noStrike">
                <a:latin typeface="Arial"/>
              </a:rPr>
              <a:t>0.75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- slow component </a:t>
            </a:r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SCINTILLATIONTIMECONSTANT2</a:t>
            </a:r>
            <a:r>
              <a:rPr b="0" lang="en-US" sz="1800" spc="-1" strike="noStrike">
                <a:latin typeface="Arial"/>
                <a:ea typeface="Noto Sans CJK SC"/>
              </a:rPr>
              <a:t>): 1500 </a:t>
            </a:r>
            <a:r>
              <a:rPr b="0" lang="en-US" sz="1800" spc="-1" strike="noStrike">
                <a:latin typeface="Arial"/>
                <a:ea typeface="Noto Sans CJK SC"/>
              </a:rPr>
              <a:t>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SCINTILLATIONYIELD2</a:t>
            </a:r>
            <a:r>
              <a:rPr b="0" lang="en-US" sz="1800" spc="-1" strike="noStrike">
                <a:latin typeface="Arial"/>
              </a:rPr>
              <a:t>): </a:t>
            </a:r>
            <a:r>
              <a:rPr b="0" lang="en-US" sz="1800" spc="-1" strike="noStrike">
                <a:latin typeface="Arial"/>
              </a:rPr>
              <a:t>0.25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RESOLUTIONSCALE</a:t>
            </a:r>
            <a:r>
              <a:rPr b="0" lang="en-US" sz="1800" spc="-1" strike="noStrike">
                <a:latin typeface="Arial"/>
              </a:rPr>
              <a:t>):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Refraction Index: n = 1.358 ± 0.003 </a:t>
            </a:r>
            <a:r>
              <a:rPr b="0" lang="en-US" sz="1800" spc="-1" strike="noStrike">
                <a:latin typeface="Arial"/>
              </a:rPr>
              <a:t>at 128 </a:t>
            </a:r>
            <a:r>
              <a:rPr b="0" lang="en-US" sz="1800" spc="-1" strike="noStrike">
                <a:latin typeface="Arial"/>
              </a:rPr>
              <a:t>nm (M. Babicz et al 2020 JINST 15 P09009)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                            </a:t>
            </a:r>
            <a:r>
              <a:rPr b="0" lang="en-US" sz="1800" spc="-1" strike="noStrike">
                <a:latin typeface="Arial"/>
                <a:ea typeface="Noto Sans CJK SC"/>
              </a:rPr>
              <a:t>( compared to n= 1.45 ± </a:t>
            </a:r>
            <a:r>
              <a:rPr b="0" lang="en-US" sz="1800" spc="-1" strike="noStrike">
                <a:latin typeface="Arial"/>
                <a:ea typeface="Noto Sans CJK SC"/>
              </a:rPr>
              <a:t>0.07 (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Group velocity: 1/ vg = 7.46 ± 0.08 ns/m at </a:t>
            </a:r>
            <a:r>
              <a:rPr b="0" lang="en-US" sz="1800" spc="-1" strike="noStrike">
                <a:latin typeface="Arial"/>
              </a:rPr>
              <a:t>128 nm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Argon is highly transparent to its own </a:t>
            </a:r>
            <a:r>
              <a:rPr b="0" lang="en-US" sz="1800" spc="-1" strike="noStrike">
                <a:latin typeface="Arial"/>
                <a:ea typeface="Noto Sans CJK SC"/>
              </a:rPr>
              <a:t>scintillation light. 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ABSLENGTH</a:t>
            </a:r>
            <a:r>
              <a:rPr b="0" lang="en-US" sz="1800" spc="-1" strike="noStrike">
                <a:latin typeface="Arial"/>
                <a:ea typeface="Noto Sans CJK SC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  </a:t>
            </a:r>
            <a:r>
              <a:rPr b="0" lang="en-US" sz="1800" spc="-1" strike="noStrike">
                <a:latin typeface="Arial"/>
                <a:ea typeface="Noto Sans CJK SC"/>
              </a:rPr>
              <a:t>&gt;1.1 m (</a:t>
            </a:r>
            <a:r>
              <a:rPr b="0" lang="en-US" sz="1800" spc="-1" strike="noStrike">
                <a:latin typeface="Arial"/>
              </a:rPr>
              <a:t>ArXiv:1511.07725)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Rayleigh scattering length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RAYLEIGH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): 90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cm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M. Babicz et al 2020 JINST 15 P09009)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55+/- 5 cm (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309360" y="1482120"/>
            <a:ext cx="2573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128nm (FWHM= 10nm)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3920" y="1005840"/>
            <a:ext cx="4114080" cy="1139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223920" y="1005840"/>
            <a:ext cx="4256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[0] .L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init();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//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spectru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35880" y="2926080"/>
            <a:ext cx="4053240" cy="2763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541760" y="2856600"/>
            <a:ext cx="4373640" cy="2982240"/>
          </a:xfrm>
          <a:prstGeom prst="rect">
            <a:avLst/>
          </a:prstGeom>
          <a:ln>
            <a:noFill/>
          </a:ln>
        </p:spPr>
      </p:pic>
      <p:sp>
        <p:nvSpPr>
          <p:cNvPr id="93" name="TextShape 4"/>
          <p:cNvSpPr txBox="1"/>
          <p:nvPr/>
        </p:nvSpPr>
        <p:spPr>
          <a:xfrm>
            <a:off x="365760" y="266400"/>
            <a:ext cx="28645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solidFill>
                  <a:srgbClr val="2a6099"/>
                </a:solidFill>
                <a:latin typeface="Arial"/>
              </a:rPr>
              <a:t>Scintillation Spectrum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1630440" y="5943600"/>
            <a:ext cx="6471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Geant4 uses optical properties as a function of photon energy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97080" y="5212080"/>
            <a:ext cx="3880440" cy="10051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5029200" y="3840480"/>
            <a:ext cx="4114080" cy="1139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3640" y="1447920"/>
            <a:ext cx="4067280" cy="19774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53920" y="4846320"/>
            <a:ext cx="3808440" cy="10018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33680" y="3883680"/>
            <a:ext cx="484308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group velocity is equal to the phase velocity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vp=c/n only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when the refractive index is a constant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761400" y="6035040"/>
            <a:ext cx="106668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 = c/vp = ck/ω.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577840" y="1151280"/>
            <a:ext cx="3472560" cy="268920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5029200" y="3840480"/>
            <a:ext cx="4256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844680" y="2756160"/>
            <a:ext cx="1919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457200" y="365760"/>
            <a:ext cx="50446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Refraction index and propagation speed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4897080" y="4884120"/>
            <a:ext cx="70808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&lt;matrix name="RINDEX" coldim="2" values="1.7712*eV 1.23148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1.78626*eV 1.23154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1.80157*eV 1.2316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1.81715*eV 1.23166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.....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10.6975*eV 1.72744"/&gt;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TextShape 9"/>
          <p:cNvSpPr txBox="1"/>
          <p:nvPr/>
        </p:nvSpPr>
        <p:spPr>
          <a:xfrm>
            <a:off x="182880" y="822960"/>
            <a:ext cx="7315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ea typeface="Noto Sans CJK SC"/>
                <a:hlinkClick r:id="rId4"/>
              </a:rPr>
              <a:t>https://github.com/hanswenzel/CaTS/tree/master/scripts/LAr.C</a:t>
            </a:r>
            <a:r>
              <a:rPr b="0" lang="en-US" sz="1800" spc="-1" strike="noStrike">
                <a:latin typeface="Arial"/>
                <a:ea typeface="Noto Sans CJK SC"/>
              </a:rPr>
              <a:t>  implements formula in </a:t>
            </a:r>
            <a:r>
              <a:rPr b="0" lang="en-US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5029200" y="3842640"/>
            <a:ext cx="4114080" cy="1139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5029200" y="3842640"/>
            <a:ext cx="4256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5029200" y="3842640"/>
            <a:ext cx="4114080" cy="1139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5029200" y="3842640"/>
            <a:ext cx="4256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[0] .L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init();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//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sellmeie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rindexta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5029200" y="3842640"/>
            <a:ext cx="4114080" cy="1139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5029200" y="3842640"/>
            <a:ext cx="4256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11480" y="2194560"/>
            <a:ext cx="5041080" cy="39045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675840" y="915120"/>
            <a:ext cx="2468160" cy="10965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766560" y="822960"/>
            <a:ext cx="76446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rayleigh();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rayleightable()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47840" y="1371600"/>
            <a:ext cx="1928880" cy="4557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5760" y="2266920"/>
            <a:ext cx="2376720" cy="19458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57200" y="365760"/>
            <a:ext cx="252864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Rayleigh scattering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029200" y="4937760"/>
            <a:ext cx="1919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TextShape 5"/>
          <p:cNvSpPr txBox="1"/>
          <p:nvPr/>
        </p:nvSpPr>
        <p:spPr>
          <a:xfrm>
            <a:off x="91440" y="5340960"/>
            <a:ext cx="752040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At 128 nm: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90 cm 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M. Babicz et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 2020 JINST 15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P09009)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55+/- 5 cm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65760"/>
            <a:ext cx="84124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Wavelength shifter </a:t>
            </a: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tetraphenyl </a:t>
            </a: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butadiene (TPB)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29200" y="4937760"/>
            <a:ext cx="1919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017520" y="2059200"/>
            <a:ext cx="5964480" cy="406728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389160" y="933840"/>
            <a:ext cx="3177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Eur. Phys. J. C (2018) 78:329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365760" y="1371600"/>
            <a:ext cx="8503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https://github.com/hanswenzel/CaTS/tree/master/scripts/wls.C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5760" y="365760"/>
            <a:ext cx="16102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solidFill>
                  <a:srgbClr val="2a6099"/>
                </a:solidFill>
                <a:latin typeface="Arial"/>
              </a:rPr>
              <a:t>References</a:t>
            </a:r>
            <a:endParaRPr b="0" lang="en-US" sz="22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9520" y="933840"/>
            <a:ext cx="825336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Measurements of the intrinsic quantum efficiency and absorption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length of tetraphenyl butadiene thin films in the vacuum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ultraviolet regime: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Eur. Phys. J. C (2018) 78:329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Index of refraction, Rayleigh scattering length, and Sellmeier coefficients in solid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and liquid argon and xenon: </a:t>
            </a:r>
            <a:r>
              <a:rPr b="0" lang="en-US" sz="1800" spc="-1" strike="noStrike" u="sng">
                <a:solidFill>
                  <a:srgbClr val="2a6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Nucl. Instrum. Meth. A 867 (2017) 204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Ben Jones, Introduction to Scintillation Light in Liquid Argon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http://microboone-exp.fnal.gov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J Chem Phys vol 91 (1989)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1469 E Morikawa et 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 measurement of the group velocity of scintillation light in liquid argon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M. Babicz et al 2020 JINST 15 P09009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-11520" y="1286640"/>
            <a:ext cx="917532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N. Ishida et al., Attenuation length measurements of scintillation light in liquid rare gases and their mixtures using an improved reflection suppresser, Nucl. Instrum. Meth. A 384 (1997) 380.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ArDM collaboration, Measurement of the attenuation length of argon scintillation light in the ArDM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LAr TPC, Astropart. Phys. 97 (2018) 186 [arXiv:1611.02481].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A. Neumeier et al., Attenuation of vacuum ultraviolet light in pure and xenon-doped liquid argon —An approach to an assignment of the near-infrared emission from the mixture, Europhys. Lett. 111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(2015) 12001 [arXiv:1511.07725].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O. Cheshnovsky, B. Raz and J. Jortner, Emission spectra of deep impurity states in solid and liquid rare gas alloys, J. Chem. Phys. 57 (1972) 4628.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Application>LibreOffice/6.4.7.2$Linux_X86_64 LibreOffice_project/40$Build-2</Application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2016-02-05T20:17:01Z</cp:lastPrinted>
  <dcterms:modified xsi:type="dcterms:W3CDTF">2021-05-17T15:23:52Z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ContentTypeId">
    <vt:lpwstr>0x010100C4F226A9081EE44C8ECEE733CAFE383C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  <property fmtid="{D5CDD505-2E9C-101B-9397-08002B2CF9AE}" pid="13" name="Worktype">
    <vt:lpwstr>scpmt-pres</vt:lpwstr>
  </property>
  <property fmtid="{D5CDD505-2E9C-101B-9397-08002B2CF9AE}" pid="14" name="Year">
    <vt:lpwstr>2016</vt:lpwstr>
  </property>
</Properties>
</file>