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2.jpeg" ContentType="image/jpeg"/>
  <Override PartName="/ppt/media/image13.png" ContentType="image/png"/>
  <Override PartName="/ppt/media/image9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png" descr=""/>
          <p:cNvPicPr/>
          <p:nvPr/>
        </p:nvPicPr>
        <p:blipFill>
          <a:blip r:embed="rId2"/>
          <a:stretch/>
        </p:blipFill>
        <p:spPr>
          <a:xfrm>
            <a:off x="0" y="0"/>
            <a:ext cx="9138240" cy="6852240"/>
          </a:xfrm>
          <a:prstGeom prst="rect">
            <a:avLst/>
          </a:prstGeom>
          <a:ln w="1260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17640" y="0"/>
            <a:ext cx="9183960" cy="891000"/>
          </a:xfrm>
          <a:prstGeom prst="rect">
            <a:avLst/>
          </a:prstGeom>
          <a:solidFill>
            <a:srgbClr val="004c9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4.jpg" descr=""/>
          <p:cNvPicPr/>
          <p:nvPr/>
        </p:nvPicPr>
        <p:blipFill>
          <a:blip r:embed="rId3"/>
          <a:srcRect l="0" t="25816" r="0" b="25771"/>
          <a:stretch/>
        </p:blipFill>
        <p:spPr>
          <a:xfrm>
            <a:off x="-17640" y="816840"/>
            <a:ext cx="9183960" cy="2960280"/>
          </a:xfrm>
          <a:prstGeom prst="rect">
            <a:avLst/>
          </a:prstGeom>
          <a:ln w="12600">
            <a:noFill/>
          </a:ln>
        </p:spPr>
      </p:pic>
      <p:pic>
        <p:nvPicPr>
          <p:cNvPr id="3" name="image5.png" descr=""/>
          <p:cNvPicPr/>
          <p:nvPr/>
        </p:nvPicPr>
        <p:blipFill>
          <a:blip r:embed="rId4"/>
          <a:stretch/>
        </p:blipFill>
        <p:spPr>
          <a:xfrm>
            <a:off x="-17640" y="249840"/>
            <a:ext cx="9005040" cy="29628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1.png" descr=""/>
          <p:cNvPicPr/>
          <p:nvPr/>
        </p:nvPicPr>
        <p:blipFill>
          <a:blip r:embed="rId2"/>
          <a:stretch/>
        </p:blipFill>
        <p:spPr>
          <a:xfrm>
            <a:off x="0" y="0"/>
            <a:ext cx="9138240" cy="6852240"/>
          </a:xfrm>
          <a:prstGeom prst="rect">
            <a:avLst/>
          </a:prstGeom>
          <a:ln w="12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hanswenzel/CaTS/tree/master/scripts/LAr.C" TargetMode="External"/><Relationship Id="rId2" Type="http://schemas.openxmlformats.org/officeDocument/2006/relationships/hyperlink" Target="https://github.com/hanswenzel/CaTS/tree/master/scripts/wls.C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hyperlink" Target="https://github.com/hanswenzel/CaTS/tree/master/scripts/LAr.C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42000" y="5045760"/>
            <a:ext cx="8493480" cy="13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4c97"/>
                </a:solidFill>
                <a:latin typeface="Arial"/>
                <a:ea typeface="Arial"/>
              </a:rPr>
              <a:t>Hans Wenzel</a:t>
            </a:r>
            <a:r>
              <a:rPr b="0" lang="en-US" sz="2000" spc="-1" strike="noStrike">
                <a:solidFill>
                  <a:srgbClr val="004c97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4c97"/>
                </a:solidFill>
                <a:latin typeface="Arial"/>
                <a:ea typeface="Arial"/>
              </a:rPr>
              <a:t>17</a:t>
            </a:r>
            <a:r>
              <a:rPr b="0" lang="en-US" sz="2000" spc="-1" strike="noStrike" baseline="33000">
                <a:solidFill>
                  <a:srgbClr val="004c97"/>
                </a:solidFill>
                <a:latin typeface="Arial"/>
                <a:ea typeface="Arial"/>
              </a:rPr>
              <a:t>th</a:t>
            </a:r>
            <a:r>
              <a:rPr b="0" lang="en-US" sz="2000" spc="-1" strike="noStrike">
                <a:solidFill>
                  <a:srgbClr val="004c97"/>
                </a:solidFill>
                <a:latin typeface="Arial"/>
                <a:ea typeface="Arial"/>
              </a:rPr>
              <a:t> May 2021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42000" y="4209120"/>
            <a:ext cx="8493480" cy="48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4c97"/>
                </a:solidFill>
                <a:latin typeface="Arial"/>
                <a:ea typeface="Arial"/>
              </a:rPr>
              <a:t>Optical properties of liquid Argon for use in Geant4 simulations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546720" y="3206160"/>
            <a:ext cx="86400" cy="45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4677480" y="1936080"/>
            <a:ext cx="86400" cy="45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5" descr=""/>
          <p:cNvPicPr/>
          <p:nvPr/>
        </p:nvPicPr>
        <p:blipFill>
          <a:blip r:embed="rId1"/>
          <a:stretch/>
        </p:blipFill>
        <p:spPr>
          <a:xfrm>
            <a:off x="0" y="800640"/>
            <a:ext cx="9138240" cy="315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05840" y="1461600"/>
            <a:ext cx="731484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1"/>
              </a:rPr>
              <a:t>https://github.com/hanswenzel/CaTS/tree/master/scripts/LAr.C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implements formulae from </a:t>
            </a:r>
            <a:r>
              <a:rPr b="0" lang="en-US" sz="1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 to plot/print Refraction index, intensity spectrum etc.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Creates gdml snippets that can be included in Geometry description files.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https://github.com/hanswenzel/CaTS/tree/master/scripts/wls.C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Implements plotting e.g. of TPB WLS intensity curve from  Eur. Phys. J. C (2018) 78:329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82880" y="914400"/>
            <a:ext cx="9326520" cy="62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Light yield ~ few 10,000’s of photons per MeV (depends on E field, particle type and purity)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SCINTILLATIONYIELD: 50000/MeV when no electric field present)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Wavelength of emission is 128nm (FWHM= 10nm)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Light with two characteristic time constants: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- fast component  (SCINTILLATIONTIMECONSTANT1): 6 ns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 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    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             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(SCINTILLATIONYIELD1): 0.75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- slow component (SCINTILLATIONTIMECONSTANT2): 1500 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(SCINTILLATIONYIELD2): 0.25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(RESOLUTIONSCALE):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Refraction Index: n = 1.358 ± 0.003 at 128 nm (M. Babicz et al 2020 JINST 15 P09009)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( compared to n= 1.45 ± 0.07 (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Group velocity: 1/ vg = 7.46 ± 0.08 ns/m at 128 nm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Argon is highly transparent to its own scintillation light. 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ABSLENGTH)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 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&gt;1.1 m (ArXiv:1511.07725)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Rayleigh scattering length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RAYLEIGH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): 90 cm (M. Babicz et al 2020 JINST 15 P09009)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55+/- 5 cm (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309360" y="1482120"/>
            <a:ext cx="25729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128nm (FWHM= 10nm)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3920" y="1005840"/>
            <a:ext cx="4113720" cy="113940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223920" y="1005840"/>
            <a:ext cx="4256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spectrum();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35880" y="2926080"/>
            <a:ext cx="4052880" cy="27633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541760" y="2856600"/>
            <a:ext cx="4373280" cy="29818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365760" y="266400"/>
            <a:ext cx="286416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a6099"/>
                </a:solidFill>
                <a:latin typeface="Arial"/>
              </a:rPr>
              <a:t>Scintillation Spectrum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630440" y="5943600"/>
            <a:ext cx="6471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Geant4 uses optical properties as a function of photon energy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897080" y="5212080"/>
            <a:ext cx="3880080" cy="1004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5029200" y="3840480"/>
            <a:ext cx="4113720" cy="113940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03640" y="1447920"/>
            <a:ext cx="4066920" cy="19771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853920" y="4846320"/>
            <a:ext cx="3808080" cy="10015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733680" y="3883680"/>
            <a:ext cx="484272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group velocity is equal to the phase velocity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vp=c/n only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when the refractive index is a constant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761400" y="6035040"/>
            <a:ext cx="106632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 = c/vp = ck/ω.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577840" y="1151280"/>
            <a:ext cx="3472200" cy="268884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5029200" y="3840480"/>
            <a:ext cx="4256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sellmeierLAr();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rindextable();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6844680" y="2756160"/>
            <a:ext cx="1919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457200" y="365760"/>
            <a:ext cx="504432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latin typeface="Arial"/>
                <a:ea typeface="DejaVu Sans"/>
              </a:rPr>
              <a:t>Refraction index and propagation speed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4897080" y="4884120"/>
            <a:ext cx="70804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&lt;matrix name="RINDEX" coldim="2" values="1.7712*eV 1.23148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1.78626*eV 1.23154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1.80157*eV 1.2316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1.81715*eV 1.23166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.....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10.6975*eV 1.72744"/&gt;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182880" y="822960"/>
            <a:ext cx="73148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4"/>
              </a:rPr>
              <a:t>https://github.com/hanswenzel/CaTS/tree/master/scripts/LAr.C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 implements formula in </a:t>
            </a:r>
            <a:r>
              <a:rPr b="0" lang="en-US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5029200" y="3842640"/>
            <a:ext cx="4113720" cy="113940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5029200" y="3842640"/>
            <a:ext cx="4256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sellmeierLAr();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rindextable();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5029200" y="3842640"/>
            <a:ext cx="4113720" cy="113940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5029200" y="3842640"/>
            <a:ext cx="4256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sellmeierLAr();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rindextable();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5029200" y="3842640"/>
            <a:ext cx="4113720" cy="113940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5029200" y="3842640"/>
            <a:ext cx="4256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sellmeierLAr();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rindextable();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011480" y="2194560"/>
            <a:ext cx="5040720" cy="390420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6675840" y="915120"/>
            <a:ext cx="2467800" cy="109620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6766560" y="822960"/>
            <a:ext cx="764424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[0] .L LAr.C++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[1] init();                         // initialize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[2] rayleigh();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[3] rayleightable()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47840" y="1371600"/>
            <a:ext cx="1928520" cy="4554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65760" y="2266920"/>
            <a:ext cx="2376360" cy="194544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457200" y="365760"/>
            <a:ext cx="252828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latin typeface="Arial"/>
                <a:ea typeface="DejaVu Sans"/>
              </a:rPr>
              <a:t>Rayleigh scattering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5029200" y="4937760"/>
            <a:ext cx="1919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91440" y="5340960"/>
            <a:ext cx="75200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At 128 nm: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90 cm (M. Babicz et al 2020 JINST 15 P09009)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55+/- 5 cm (</a:t>
            </a: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365760"/>
            <a:ext cx="841212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latin typeface="Arial"/>
                <a:ea typeface="DejaVu Sans"/>
              </a:rPr>
              <a:t>Wavelength shifter tetraphenyl butadiene (TPB)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29200" y="4937760"/>
            <a:ext cx="1919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017520" y="2059200"/>
            <a:ext cx="5964120" cy="40669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389160" y="933840"/>
            <a:ext cx="3176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Eur. Phys. J. C (2018) 78:329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65760" y="1371600"/>
            <a:ext cx="85035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https://github.com/hanswenzel/CaTS/tree/master/scripts/wls.C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5760" y="365760"/>
            <a:ext cx="160992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6099"/>
                </a:solidFill>
                <a:latin typeface="Arial"/>
              </a:rPr>
              <a:t>References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9520" y="933840"/>
            <a:ext cx="825300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Measurements of the intrinsic quantum efficiency and absorption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length of tetraphenyl butadiene thin films in the vacuum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ultraviolet regime: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Eur. Phys. J. C (2018) 78:329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Index of refraction, Rayleigh scattering length, and Sellmeier coefficients in solid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and liquid argon and xenon: </a:t>
            </a:r>
            <a:r>
              <a:rPr b="0" lang="en-US" sz="1800" spc="-1" strike="noStrike" u="sng">
                <a:solidFill>
                  <a:srgbClr val="2a6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ArXiv:1502.04213,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2a6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Nucl. Instrum. Meth. A 867 (2017) 204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Ben Jones, Introduction to Scintillation Light in Liquid Argon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http://microboone-exp.fnal.gov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J Chem Phys vol 91 (1989)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1469 E Morikawa et 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 measurement of the group velocity of scintillation light in liquid argon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Noto Sans CJK SC"/>
              </a:rPr>
              <a:t>M. Babicz et al 2020 JINST 15 P09009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-11520" y="1286640"/>
            <a:ext cx="917496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N. Ishida et al., Attenuation length measurements of scintillation light in liquid rare gases and their mixtures using an improved reflection suppresser, Nucl. Instrum. Meth. A 384 (1997) 380.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ArDM collaboration, Measurement of the attenuation length of argon scintillation light in the ArDM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LAr TPC, Astropart. Phys. 97 (2018) 186 [arXiv:1611.02481].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A. Neumeier et al., Attenuation of vacuum ultraviolet light in pure and xenon-doped liquid argon —An approach to an assignment of the near-infrared emission from the mixture, Europhys. Lett. 111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(2015) 12001 [arXiv:1511.07725].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O. Cheshnovsky, B. Raz and J. Jortner, Emission spectra of deep impurity states in solid and liquid rare gas alloys, J. Chem. Phys. 57 (1972) 4628.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Application>LibreOffice/6.4.7.2$Linux_X86_64 LibreOffice_project/40$Build-2</Application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2016-02-05T20:17:01Z</cp:lastPrinted>
  <dcterms:modified xsi:type="dcterms:W3CDTF">2021-06-02T09:21:58Z</dcterms:modified>
  <cp:revision>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ContentTypeId">
    <vt:lpwstr>0x010100C4F226A9081EE44C8ECEE733CAFE383C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  <property fmtid="{D5CDD505-2E9C-101B-9397-08002B2CF9AE}" pid="13" name="Worktype">
    <vt:lpwstr>scpmt-pres</vt:lpwstr>
  </property>
  <property fmtid="{D5CDD505-2E9C-101B-9397-08002B2CF9AE}" pid="14" name="Year">
    <vt:lpwstr>2016</vt:lpwstr>
  </property>
</Properties>
</file>