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0" r:id="rId3"/>
    <p:sldId id="292" r:id="rId4"/>
    <p:sldId id="281" r:id="rId5"/>
    <p:sldId id="282" r:id="rId6"/>
    <p:sldId id="283" r:id="rId7"/>
    <p:sldId id="284" r:id="rId8"/>
    <p:sldId id="285" r:id="rId9"/>
    <p:sldId id="288" r:id="rId10"/>
    <p:sldId id="286" r:id="rId11"/>
    <p:sldId id="287" r:id="rId12"/>
    <p:sldId id="289" r:id="rId13"/>
    <p:sldId id="290" r:id="rId14"/>
    <p:sldId id="291" r:id="rId15"/>
    <p:sldId id="295" r:id="rId16"/>
    <p:sldId id="307" r:id="rId17"/>
    <p:sldId id="299" r:id="rId18"/>
    <p:sldId id="301" r:id="rId19"/>
    <p:sldId id="300" r:id="rId20"/>
    <p:sldId id="302" r:id="rId21"/>
    <p:sldId id="303" r:id="rId22"/>
    <p:sldId id="306" r:id="rId23"/>
    <p:sldId id="304" r:id="rId24"/>
    <p:sldId id="305" r:id="rId25"/>
    <p:sldId id="308" r:id="rId26"/>
    <p:sldId id="309" r:id="rId27"/>
    <p:sldId id="310" r:id="rId28"/>
    <p:sldId id="296" r:id="rId29"/>
    <p:sldId id="29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A51"/>
    <a:srgbClr val="13551B"/>
    <a:srgbClr val="1D8129"/>
    <a:srgbClr val="78B832"/>
    <a:srgbClr val="2CAE2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64" d="100"/>
          <a:sy n="64" d="100"/>
        </p:scale>
        <p:origin x="157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5CF944-5A0A-4980-A738-44B5242F51F0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4485DAB-55CB-4263-849F-5801EAE330F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5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EBCB1-BC87-4663-8A33-2C081358055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4ACE-701F-4FE7-873E-658B89017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69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A4ACE-701F-4FE7-873E-658B890175D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 userDrawn="1"/>
        </p:nvSpPr>
        <p:spPr>
          <a:xfrm rot="2315675">
            <a:off x="53176" y="1234866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饼形 4"/>
          <p:cNvSpPr/>
          <p:nvPr userDrawn="1"/>
        </p:nvSpPr>
        <p:spPr>
          <a:xfrm>
            <a:off x="-936104" y="-888256"/>
            <a:ext cx="1835696" cy="179697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椭圆 5"/>
          <p:cNvSpPr/>
          <p:nvPr userDrawn="1"/>
        </p:nvSpPr>
        <p:spPr>
          <a:xfrm>
            <a:off x="34925" y="0"/>
            <a:ext cx="1703388" cy="1700213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282825" y="0"/>
            <a:ext cx="62499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椭圆 8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55650" y="0"/>
            <a:ext cx="75612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图片 11" descr="中山先生.PNG"/>
          <p:cNvPicPr>
            <a:picLocks noChangeAspect="1"/>
          </p:cNvPicPr>
          <p:nvPr userDrawn="1"/>
        </p:nvPicPr>
        <p:blipFill>
          <a:blip r:embed="rId2" cstate="print">
            <a:lum contrast="40000"/>
          </a:blip>
          <a:stretch>
            <a:fillRect/>
          </a:stretch>
        </p:blipFill>
        <p:spPr>
          <a:xfrm>
            <a:off x="7559915" y="764704"/>
            <a:ext cx="972525" cy="36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 txBox="1">
            <a:spLocks/>
          </p:cNvSpPr>
          <p:nvPr userDrawn="1"/>
        </p:nvSpPr>
        <p:spPr>
          <a:xfrm>
            <a:off x="1187450" y="1341438"/>
            <a:ext cx="6335713" cy="1052512"/>
          </a:xfrm>
          <a:prstGeom prst="rect">
            <a:avLst/>
          </a:prstGeom>
        </p:spPr>
        <p:txBody>
          <a:bodyPr anchor="b">
            <a:normAutofit fontScale="92500"/>
          </a:bodyPr>
          <a:lstStyle>
            <a:lvl1pPr algn="l">
              <a:defRPr/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单击此处编辑母版标题样式</a:t>
            </a:r>
            <a:endParaRPr lang="en-US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899592" y="1484784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16"/>
          <p:cNvSpPr/>
          <p:nvPr userDrawn="1"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3688" y="3068960"/>
            <a:ext cx="5904656" cy="2069976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6" name="副标题 21"/>
          <p:cNvSpPr>
            <a:spLocks noGrp="1"/>
          </p:cNvSpPr>
          <p:nvPr>
            <p:ph type="subTitle" idx="13"/>
          </p:nvPr>
        </p:nvSpPr>
        <p:spPr>
          <a:xfrm>
            <a:off x="1763688" y="4725144"/>
            <a:ext cx="4536504" cy="103252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57442C-B3BD-45E5-8B10-DC49C2E84A50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65BBC08-C513-434B-82E3-2A23CE7C09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2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1412776"/>
            <a:ext cx="4026024" cy="3865984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流程图: 过程 5"/>
          <p:cNvSpPr/>
          <p:nvPr/>
        </p:nvSpPr>
        <p:spPr>
          <a:xfrm rot="19468671">
            <a:off x="319088" y="1171575"/>
            <a:ext cx="685800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流程图: 过程 6"/>
          <p:cNvSpPr/>
          <p:nvPr/>
        </p:nvSpPr>
        <p:spPr>
          <a:xfrm rot="2103354" flipH="1">
            <a:off x="4572000" y="118427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104" y="1591816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9592" y="1628800"/>
            <a:ext cx="3744416" cy="2866459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99592" y="4725144"/>
            <a:ext cx="3744416" cy="477416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6C49751-D2E6-48AF-B200-A9F5C67C09D2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C6A5C-D56D-4D74-815F-6215DB21D1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0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E5A22-5805-4186-9F9A-49F673FC4DB9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38747-85E5-4642-B8EC-A9E49FB7BC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7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53E1-3B7A-49FB-AD11-2DF1F76591CC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B8A0F-D241-4384-ACAB-C387C20840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7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80FA3-E041-4D49-98E7-80037F869A7F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C84DF9-30F1-4D14-9F57-2FC9ABF30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6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中大珠海校区教学楼_副本.png"/>
          <p:cNvPicPr>
            <a:picLocks noChangeAspect="1"/>
          </p:cNvPicPr>
          <p:nvPr userDrawn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568" y="5949280"/>
            <a:ext cx="7920880" cy="1008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66408" y="1508720"/>
            <a:ext cx="7498080" cy="480060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E93FE-7A73-4C9C-9F49-9A18BC446901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BE249-4D7E-4684-A055-872EA284AE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75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5765761"/>
            <a:ext cx="7632848" cy="9756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A4FEFC-EBE4-42D1-B5E4-24813909F82B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951B5F-C660-4EC6-A289-238780674C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4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6">
                <a:lumMod val="40000"/>
                <a:lumOff val="6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图片 1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5733256"/>
            <a:ext cx="7632848" cy="10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2D7B089-7751-4169-93D7-54B7645A3B39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7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9B9F4-A36D-4C42-8EF4-1642E07045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12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E7FA5-934D-45A0-9E02-06867AC70C79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BC872-1287-43CE-81F9-EB822AA840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63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C935A-053A-4B09-875D-8B0E76876B34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18AD7-E313-4414-80D6-9FB6E8AB523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1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32736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16016" y="1132736"/>
            <a:ext cx="403244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844824"/>
            <a:ext cx="4023360" cy="3239312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6016" y="1844824"/>
            <a:ext cx="4023360" cy="3250704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1100F4-7B9D-4B26-B9DD-64DD7C7AF909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9358A6-C6A2-44E7-8023-8192C0650D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9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58329-8A30-4B75-969A-3BE2CD69BA35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D8B4B5-1042-4146-9656-4675871C13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92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 userDrawn="1"/>
        </p:nvPicPr>
        <p:blipFill>
          <a:blip r:embed="rId2" cstate="print"/>
          <a:srcRect r="10059"/>
          <a:stretch>
            <a:fillRect/>
          </a:stretch>
        </p:blipFill>
        <p:spPr bwMode="auto">
          <a:xfrm>
            <a:off x="899592" y="4869160"/>
            <a:ext cx="3888432" cy="1656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484784"/>
            <a:ext cx="7498080" cy="1143000"/>
          </a:xfrm>
        </p:spPr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副标题 21"/>
          <p:cNvSpPr>
            <a:spLocks noGrp="1"/>
          </p:cNvSpPr>
          <p:nvPr>
            <p:ph type="subTitle" idx="1"/>
          </p:nvPr>
        </p:nvSpPr>
        <p:spPr>
          <a:xfrm>
            <a:off x="2483768" y="3212976"/>
            <a:ext cx="6372200" cy="1656184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FDBA76-FCDD-47B0-A38D-E9F29246B4BF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9CF492-7E2E-4B7A-9FDC-42BFEABD19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88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5D2DBF-D006-420A-8EB9-6B3145E6EDE5}" type="datetimeFigureOut">
              <a:rPr lang="zh-CN" altLang="en-US"/>
              <a:pPr>
                <a:defRPr/>
              </a:pPr>
              <a:t>2017/2/19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11663E-8ED5-4E9F-8D63-91CAA6D78E8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6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心圆 10"/>
          <p:cNvSpPr/>
          <p:nvPr/>
        </p:nvSpPr>
        <p:spPr>
          <a:xfrm rot="2315675">
            <a:off x="35773" y="1333591"/>
            <a:ext cx="1062163" cy="1121191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rgbClr val="92D050"/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饼形 6"/>
          <p:cNvSpPr/>
          <p:nvPr/>
        </p:nvSpPr>
        <p:spPr>
          <a:xfrm>
            <a:off x="-879372" y="-930145"/>
            <a:ext cx="1758743" cy="186029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lumMod val="50000"/>
              <a:lumOff val="50000"/>
              <a:alpha val="33000"/>
            </a:schemeClr>
          </a:solidFill>
          <a:ln w="3175" cap="rnd" cmpd="sng" algn="ctr">
            <a:solidFill>
              <a:srgbClr val="1D8129"/>
            </a:solidFill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-11113" y="25400"/>
            <a:ext cx="1703388" cy="1747838"/>
          </a:xfrm>
          <a:prstGeom prst="ellipse">
            <a:avLst/>
          </a:prstGeom>
          <a:noFill/>
          <a:ln w="27305" cap="rnd" cmpd="sng" algn="ctr">
            <a:solidFill>
              <a:schemeClr val="bg2">
                <a:lumMod val="75000"/>
                <a:lumOff val="25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755650" y="0"/>
            <a:ext cx="7777163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249363" y="846138"/>
            <a:ext cx="7210425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3" name="文本占位符 8"/>
          <p:cNvSpPr>
            <a:spLocks noGrp="1"/>
          </p:cNvSpPr>
          <p:nvPr>
            <p:ph type="body" idx="1"/>
          </p:nvPr>
        </p:nvSpPr>
        <p:spPr bwMode="auto">
          <a:xfrm>
            <a:off x="1258888" y="1868488"/>
            <a:ext cx="7273925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CE3988C-3E27-4BD5-9B99-9B3B3C113861}" type="datetimeFigureOut">
              <a:rPr lang="zh-CN" altLang="en-US"/>
              <a:pPr>
                <a:defRPr/>
              </a:pPr>
              <a:t>2017/2/19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5526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fld id="{FF296CA9-E9CD-4711-98C6-6889CB95D89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467544" y="0"/>
            <a:ext cx="144016" cy="6858000"/>
          </a:xfrm>
          <a:prstGeom prst="rect">
            <a:avLst/>
          </a:prstGeom>
          <a:solidFill>
            <a:srgbClr val="287A5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/>
          <p:cNvSpPr/>
          <p:nvPr/>
        </p:nvSpPr>
        <p:spPr>
          <a:xfrm>
            <a:off x="683568" y="1556792"/>
            <a:ext cx="144016" cy="137542"/>
          </a:xfrm>
          <a:prstGeom prst="ellipse">
            <a:avLst/>
          </a:prstGeom>
          <a:solidFill>
            <a:schemeClr val="bg2">
              <a:lumMod val="75000"/>
              <a:lumOff val="25000"/>
            </a:schemeClr>
          </a:solidFill>
          <a:ln w="2000" cap="rnd" cmpd="sng" algn="ctr">
            <a:solidFill>
              <a:schemeClr val="bg2">
                <a:lumMod val="10000"/>
                <a:lumOff val="90000"/>
                <a:alpha val="60000"/>
              </a:schemeClr>
            </a:solidFill>
            <a:prstDash val="solid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58" r:id="rId4"/>
    <p:sldLayoutId id="2147484059" r:id="rId5"/>
    <p:sldLayoutId id="2147484067" r:id="rId6"/>
    <p:sldLayoutId id="2147484060" r:id="rId7"/>
    <p:sldLayoutId id="2147484068" r:id="rId8"/>
    <p:sldLayoutId id="2147484069" r:id="rId9"/>
    <p:sldLayoutId id="2147484070" r:id="rId10"/>
    <p:sldLayoutId id="2147484061" r:id="rId11"/>
    <p:sldLayoutId id="2147484062" r:id="rId12"/>
    <p:sldLayoutId id="2147484063" r:id="rId13"/>
    <p:sldLayoutId id="21474840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323232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323232"/>
          </a:solidFill>
          <a:latin typeface="Franklin Gothic Medium" pitchFamily="34" charset="0"/>
          <a:ea typeface="微软雅黑" pitchFamily="34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7405688" cy="1473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MIE-311</a:t>
            </a:r>
            <a:b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</a:br>
            <a:r>
              <a:rPr lang="en-US" altLang="zh-CN" sz="5300" dirty="0" smtClean="0">
                <a:solidFill>
                  <a:schemeClr val="tx2">
                    <a:satMod val="130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Mobile Network Security</a:t>
            </a:r>
            <a:endParaRPr lang="zh-CN" altLang="en-US" dirty="0">
              <a:solidFill>
                <a:schemeClr val="tx2">
                  <a:satMod val="13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Integrity: how to?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authentication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keyed hash function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sender and a receiver share a secret key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send a message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sender sends </a:t>
            </a:r>
          </a:p>
          <a:p>
            <a:pPr marL="403225" lvl="1" indent="0" algn="ctr">
              <a:buNone/>
            </a:pP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= m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When receiver receives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can he conclude whether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Integrity: how to?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&amp; receiver authentication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received a message with alleged sender X, how could you be sure that the sender is indeed X?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sent a message to a receiver Y , how could you be sure that the receiver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indeed Y?</a:t>
            </a:r>
          </a:p>
        </p:txBody>
      </p:sp>
    </p:spTree>
    <p:extLst>
      <p:ext uri="{BB962C8B-B14F-4D97-AF65-F5344CB8AC3E}">
        <p14:creationId xmlns:p14="http://schemas.microsoft.com/office/powerpoint/2010/main" val="18467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Integrity: how to?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(Non)Repudiation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received a message with alleged sender X, how could you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 that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sender is indeed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X denied? 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sent a message to a receiver Y , how could you be sure that the receiver indeed received the message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: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41507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created and stored by an organization needs to be available to authorized entities any time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attack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1547664" y="5246688"/>
            <a:ext cx="1076739" cy="9906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6" name="TextBox 32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48264" y="5037977"/>
            <a:ext cx="1295400" cy="1308485"/>
            <a:chOff x="7543800" y="971550"/>
            <a:chExt cx="1295400" cy="130848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43800" y="971550"/>
              <a:ext cx="1295400" cy="1308485"/>
            </a:xfrm>
            <a:prstGeom prst="rect">
              <a:avLst/>
            </a:prstGeom>
          </p:spPr>
        </p:pic>
        <p:sp>
          <p:nvSpPr>
            <p:cNvPr id="9" name="TextBox 33"/>
            <p:cNvSpPr txBox="1"/>
            <p:nvPr/>
          </p:nvSpPr>
          <p:spPr>
            <a:xfrm>
              <a:off x="8133569" y="1352550"/>
              <a:ext cx="55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1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to achieve security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868488"/>
            <a:ext cx="7273925" cy="4728864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A group of banks would have an electronic funds transfer system that does the following: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confidentiality, data integrity, sender authentication, and nonrepudiation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8255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you have an algorithm for doing each of the jobs above. How do you combine these algorithms so that they work as a whole?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 protocols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12254"/>
            <a:ext cx="7779643" cy="165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9363" y="1052736"/>
            <a:ext cx="7210425" cy="1143000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7984" y="2228552"/>
            <a:ext cx="4032448" cy="4368800"/>
          </a:xfrm>
        </p:spPr>
        <p:txBody>
          <a:bodyPr/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the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any two numbers?</a:t>
            </a: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two large primes, you can compute their product easily, but how about the reverse?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63" y="2060848"/>
            <a:ext cx="3024336" cy="31712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6827" y="536074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Euclid, 300 B.C.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73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cipher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679694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Transposition and substitution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Caesar cipher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What is 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k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Caesar cipher?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56992"/>
            <a:ext cx="7386881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Caesar cipher secure?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 of English letters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redundancy 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Mob*le net*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s*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curity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8" y="3212976"/>
            <a:ext cx="7667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49363" y="2132856"/>
            <a:ext cx="7273925" cy="4368800"/>
          </a:xfrm>
        </p:spPr>
        <p:txBody>
          <a:bodyPr/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war teaches us to rely not on the likelihood of the enemy‘s not coming, but on our own readiness to receive him; not on the chance of his not attacking, but rather on the fact that we have made our position unassailable. 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 algn="r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-The art of war, By Sun Tzu</a:t>
            </a:r>
          </a:p>
          <a:p>
            <a:pPr marL="82550" indent="0" algn="r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/>
              <a:t>故用兵之法，无恃其不来，恃吾有以待之；无恃其不攻，恃吾有所不可攻也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82550" indent="0" algn="r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孙子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兵法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 smtClean="0"/>
          </a:p>
          <a:p>
            <a:pPr lvl="1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2780928"/>
            <a:ext cx="7273925" cy="3576712"/>
          </a:xfrm>
        </p:spPr>
        <p:txBody>
          <a:bodyPr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Known-plaintext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attack: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know two pairs of plaintext-ciphertext characters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solve this set of equations to obtain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What if we only know ciphertext(s)?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149080"/>
            <a:ext cx="27432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2060848"/>
            <a:ext cx="7273925" cy="4464496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 cipher, one time pad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XOR operation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11760" y="2636912"/>
            <a:ext cx="4752528" cy="2088232"/>
            <a:chOff x="4648200" y="1200150"/>
            <a:chExt cx="4752528" cy="2088232"/>
          </a:xfrm>
        </p:grpSpPr>
        <p:sp>
          <p:nvSpPr>
            <p:cNvPr id="5" name="Rounded Rectangle 4"/>
            <p:cNvSpPr/>
            <p:nvPr/>
          </p:nvSpPr>
          <p:spPr>
            <a:xfrm>
              <a:off x="4648200" y="1200150"/>
              <a:ext cx="4752528" cy="20882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09638">
                <a:tabLst>
                  <a:tab pos="909638" algn="l"/>
                </a:tabLst>
              </a:pPr>
              <a:r>
                <a:rPr lang="en-US" sz="2800" dirty="0" err="1">
                  <a:solidFill>
                    <a:schemeClr val="tx1"/>
                  </a:solidFill>
                </a:rPr>
                <a:t>m</a:t>
              </a:r>
              <a:r>
                <a:rPr lang="en-US" sz="2800" dirty="0" err="1" smtClean="0">
                  <a:solidFill>
                    <a:schemeClr val="tx1"/>
                  </a:solidFill>
                </a:rPr>
                <a:t>sg</a:t>
              </a:r>
              <a:r>
                <a:rPr lang="en-US" sz="2800" dirty="0" smtClean="0">
                  <a:solidFill>
                    <a:schemeClr val="tx1"/>
                  </a:solidFill>
                </a:rPr>
                <a:t>:	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800" dirty="0">
                  <a:solidFill>
                    <a:schemeClr val="tx1"/>
                  </a:solidFill>
                </a:rPr>
                <a:t>k</a:t>
              </a:r>
              <a:r>
                <a:rPr lang="en-US" sz="2800" dirty="0" smtClean="0">
                  <a:solidFill>
                    <a:schemeClr val="tx1"/>
                  </a:solidFill>
                </a:rPr>
                <a:t>ey:	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800" dirty="0" smtClean="0">
                  <a:solidFill>
                    <a:schemeClr val="tx1"/>
                  </a:solidFill>
                </a:rPr>
                <a:t>CT: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8322598" y="158115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1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2060848"/>
            <a:ext cx="7273925" cy="4464496"/>
          </a:xfrm>
        </p:spPr>
        <p:txBody>
          <a:bodyPr/>
          <a:lstStyle/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Information-theoretic in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character—proves unbreakability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one-time pad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.(published in 1949)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What if the key is used many times in stream cipher?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916832"/>
            <a:ext cx="4032448" cy="25409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94319" y="4457827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Claude Shannon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932672" y="4457827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1945, bell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2060848"/>
            <a:ext cx="7273925" cy="4464496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~1900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Enigma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a key, the output of encryption of each letter is changed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ttp://upload.wikimedia.org/wikipedia/commons/thumb/7/7b/Bundesarchiv_Bild_183-2007-0705-502%2C_Chiffriermaschine_%22Enigma%22.jpg/170px-Bundesarchiv_Bild_183-2007-0705-502%2C_Chiffriermaschine_%22Enigma%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49080"/>
            <a:ext cx="161925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789040"/>
            <a:ext cx="2362200" cy="26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844824"/>
            <a:ext cx="7273925" cy="5013176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 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(1974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DES:      # keys =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AES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(2001)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Salsa20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(2008)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many others)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671091"/>
            <a:ext cx="3960440" cy="28605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71800" y="5483086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Horst </a:t>
            </a:r>
            <a:r>
              <a:rPr lang="en-US" altLang="zh-CN" dirty="0" err="1"/>
              <a:t>Feistel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31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8888" y="1844824"/>
            <a:ext cx="7273925" cy="5013176"/>
          </a:xfrm>
        </p:spPr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cipher requires a mechanism to distribute the key securely, which adds to system complexity.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do encoding without sharing the same key?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invention of Public Key Cryptography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invention of RSA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1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Xiaoyun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Wang, born in 1966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in Shandong University</a:t>
            </a: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Xiaoyun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make the contribution to cryptology and cryptologic mathematics. She gave the collision attack on the world widely used hash function standards MD5 and SHA-1,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recovery attack on Message Authentication Codes ALPHA-MAC, MD5-MAC and PELICAN, also gave the distinguishing attack on HMAC-MD5. There are 4 papers awarded the Best Paper, including CRYPTO 2005 and EUROCRYPT 2005 best papers. Her joint paper with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Hongbo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 “How to Break MD5 and other Hash Functions” was given Thomson Reuters Research Fronts Award 2008.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4797152"/>
            <a:ext cx="17907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048026"/>
            <a:ext cx="2460700" cy="1616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757" y="5730602"/>
            <a:ext cx="2760167" cy="2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attack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attack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plaintext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Plaintext/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46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and practice of network security and cryptographic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mechanisms to protect network security at different layers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syllabus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1607" y="1700808"/>
            <a:ext cx="7273925" cy="5040560"/>
          </a:xfrm>
        </p:spPr>
        <p:txBody>
          <a:bodyPr/>
          <a:lstStyle/>
          <a:p>
            <a:pPr lvl="0" eaLnBrk="1" fontAlgn="b" hangingPunct="1">
              <a:spcBef>
                <a:spcPts val="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Behrouz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Cryptography and Network Security《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大学计算机教育国外著名教材系列：密码学与网络安全（中文导读英文版）（影印版）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清华大学出版社 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pPr eaLnBrk="1" fontAlgn="b" hangingPunct="1">
              <a:spcBef>
                <a:spcPts val="0"/>
              </a:spcBef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Stallings, Cryptography and Network Security, 4th Edition, Pearson Education, Inc., 2006.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R. Stinson, Cryptography: Theory and Practice (CRC Press, 1995).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Arto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Salomaa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Public-Key Cryptography, 2nd Edition (Springer-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Verlag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1996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fontAlgn="b" hangingPunct="1">
              <a:spcBef>
                <a:spcPts val="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" hangingPunct="1">
              <a:spcBef>
                <a:spcPts val="0"/>
              </a:spcBef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US" altLang="zh-CN" sz="1600" dirty="0" smtClean="0"/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grade =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+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*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</a:p>
          <a:p>
            <a:pPr lvl="1" eaLnBrk="1" fontAlgn="b" hangingPunct="1">
              <a:spcBef>
                <a:spcPts val="0"/>
              </a:spcBef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determines everything.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fontAlgn="b" hangingPunct="1">
              <a:spcBef>
                <a:spcPts val="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fontAlgn="b" hangingPunct="1">
              <a:spcBef>
                <a:spcPts val="0"/>
              </a:spcBef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b" hangingPunct="1">
              <a:spcBef>
                <a:spcPts val="0"/>
              </a:spcBef>
            </a:pPr>
            <a:endParaRPr lang="zh-CN" altLang="zh-CN" sz="4800" dirty="0" smtClean="0"/>
          </a:p>
          <a:p>
            <a:pPr lvl="1"/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mobile network security?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cryptography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23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[mobile] [network][security]?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onfidentiality </a:t>
            </a:r>
          </a:p>
          <a:p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ntegrity</a:t>
            </a:r>
          </a:p>
          <a:p>
            <a: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vailability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37112"/>
            <a:ext cx="6708662" cy="19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 transmission or stored in a storage system could be very sensitive and only authorized people are allowed to read.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Keeping data confidentiality means preventing unauthorized reading of data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1547664" y="5246688"/>
            <a:ext cx="1076739" cy="990600"/>
            <a:chOff x="4038600" y="1123950"/>
            <a:chExt cx="1076739" cy="990600"/>
          </a:xfrm>
        </p:grpSpPr>
        <p:pic>
          <p:nvPicPr>
            <p:cNvPr id="8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9" name="TextBox 32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6948264" y="5037977"/>
            <a:ext cx="1295400" cy="1308485"/>
            <a:chOff x="7543800" y="971550"/>
            <a:chExt cx="1295400" cy="130848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43800" y="971550"/>
              <a:ext cx="1295400" cy="1308485"/>
            </a:xfrm>
            <a:prstGeom prst="rect">
              <a:avLst/>
            </a:prstGeom>
          </p:spPr>
        </p:pic>
        <p:sp>
          <p:nvSpPr>
            <p:cNvPr id="7" name="TextBox 33"/>
            <p:cNvSpPr txBox="1"/>
            <p:nvPr/>
          </p:nvSpPr>
          <p:spPr>
            <a:xfrm>
              <a:off x="8133569" y="1352550"/>
              <a:ext cx="55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58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161" y="1844824"/>
            <a:ext cx="7273925" cy="43688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secret 1-to-1 mapping (function)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 </a:t>
            </a:r>
            <a:r>
              <a:rPr lang="en-US" altLang="zh-CN" sz="28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altLang="zh-CN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into a </a:t>
            </a:r>
            <a:r>
              <a:rPr lang="en-US" altLang="zh-CN" sz="2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recover the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apply the inverse mapping</a:t>
            </a: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en(de)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it is safe and efficient?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517232"/>
            <a:ext cx="46958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10" y="3533062"/>
            <a:ext cx="1133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English alphabet arranged in the order</a:t>
            </a:r>
          </a:p>
          <a:p>
            <a:pPr marL="82550" indent="0" algn="ctr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· · · , w, x, y, z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1-to-1 mapping f by </a:t>
            </a:r>
          </a:p>
          <a:p>
            <a:pPr marL="82550" indent="0" algn="ctr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the 3rd letter after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8255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where the 3rd letter after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resp.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plaintext “kill” is encrypted into </a:t>
            </a:r>
          </a:p>
          <a:p>
            <a:pPr marL="82550" indent="0" algn="ctr">
              <a:buNone/>
            </a:pP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f(kill) = f(k)f(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)f(l)f(l) = 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nloo</a:t>
            </a:r>
            <a:endParaRPr lang="en-US" altLang="zh-CN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decrypt? Is there any weakness?</a:t>
            </a:r>
          </a:p>
          <a:p>
            <a:endParaRPr lang="zh-CN" altLang="en-US" sz="2400" dirty="0">
              <a:latin typeface="Calibri" panose="020F0502020204030204" pitchFamily="34" charset="0"/>
            </a:endParaRPr>
          </a:p>
        </p:txBody>
      </p:sp>
      <p:sp>
        <p:nvSpPr>
          <p:cNvPr id="5" name="AutoShape 4" descr="http://t10.baidu.com/it/u=970998330,2305813560&amp;fm=5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04" y="5445224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in transmission or stored in a storage system the following could happen: </a:t>
            </a: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could be modified by an unauthorized person.</a:t>
            </a: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Spoofing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It could be replaced with another data by an unauthorized person.</a:t>
            </a:r>
          </a:p>
          <a:p>
            <a:pPr lvl="1"/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Repudiation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sender or receiver may deny sending or receiving the message.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1547664" y="5246688"/>
            <a:ext cx="1076739" cy="990600"/>
            <a:chOff x="4038600" y="1123950"/>
            <a:chExt cx="1076739" cy="990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6" name="TextBox 32"/>
            <p:cNvSpPr txBox="1"/>
            <p:nvPr/>
          </p:nvSpPr>
          <p:spPr>
            <a:xfrm>
              <a:off x="4343400" y="1200150"/>
              <a:ext cx="63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Alice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48264" y="5037977"/>
            <a:ext cx="1295400" cy="1308485"/>
            <a:chOff x="7543800" y="971550"/>
            <a:chExt cx="1295400" cy="1308485"/>
          </a:xfrm>
        </p:grpSpPr>
        <p:pic>
          <p:nvPicPr>
            <p:cNvPr id="8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543800" y="971550"/>
              <a:ext cx="1295400" cy="1308485"/>
            </a:xfrm>
            <a:prstGeom prst="rect">
              <a:avLst/>
            </a:prstGeom>
          </p:spPr>
        </p:pic>
        <p:sp>
          <p:nvSpPr>
            <p:cNvPr id="9" name="TextBox 33"/>
            <p:cNvSpPr txBox="1"/>
            <p:nvPr/>
          </p:nvSpPr>
          <p:spPr>
            <a:xfrm>
              <a:off x="8133569" y="1352550"/>
              <a:ext cx="553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Bob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7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Integrity: how to?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Keyed Hash Functions</a:t>
            </a:r>
          </a:p>
          <a:p>
            <a:pPr lvl="1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 space be the set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1}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finite binary strings. Let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(·)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keyed function from the set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{0, 1}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set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{0, 1}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binary strings of length 256. Such an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keyed hash </a:t>
            </a:r>
            <a:r>
              <a:rPr lang="en-US" altLang="zh-CN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 lvl="1"/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1" y="4653136"/>
            <a:ext cx="7704212" cy="172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移动信息工程学院 ppt模板20130319">
  <a:themeElements>
    <a:clrScheme name="自定义 13">
      <a:dk1>
        <a:srgbClr val="2C2900"/>
      </a:dk1>
      <a:lt1>
        <a:srgbClr val="FFFFFF"/>
      </a:lt1>
      <a:dk2>
        <a:srgbClr val="2C2900"/>
      </a:dk2>
      <a:lt2>
        <a:srgbClr val="1C583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移动信息工程学院 ppt模板20130319</Template>
  <TotalTime>1356</TotalTime>
  <Words>1100</Words>
  <Application>Microsoft Office PowerPoint</Application>
  <PresentationFormat>全屏显示(4:3)</PresentationFormat>
  <Paragraphs>193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Georgia</vt:lpstr>
      <vt:lpstr>Times New Roman</vt:lpstr>
      <vt:lpstr>Verdana</vt:lpstr>
      <vt:lpstr>Wingdings 2</vt:lpstr>
      <vt:lpstr>移动信息工程学院 ppt模板20130319</vt:lpstr>
      <vt:lpstr>MIE-311 Mobile Network Security</vt:lpstr>
      <vt:lpstr>Lecture 1: Introduction</vt:lpstr>
      <vt:lpstr>Lecture 1: Introduction</vt:lpstr>
      <vt:lpstr>What is [mobile] [network][security]?</vt:lpstr>
      <vt:lpstr>Confidentiality </vt:lpstr>
      <vt:lpstr>Confidentiality： how to?</vt:lpstr>
      <vt:lpstr>Confidentiality： Example</vt:lpstr>
      <vt:lpstr>Integrity</vt:lpstr>
      <vt:lpstr>Integrity: how to?</vt:lpstr>
      <vt:lpstr>Integrity: how to?</vt:lpstr>
      <vt:lpstr>Integrity: how to?</vt:lpstr>
      <vt:lpstr>Integrity: how to?</vt:lpstr>
      <vt:lpstr>Availability</vt:lpstr>
      <vt:lpstr>Protocols to achieve security</vt:lpstr>
      <vt:lpstr>Network security protocols</vt:lpstr>
      <vt:lpstr>Brief history of cryptography </vt:lpstr>
      <vt:lpstr>Brief history of cryptography </vt:lpstr>
      <vt:lpstr>Brief history of cryptography </vt:lpstr>
      <vt:lpstr>Brief history of cryptography </vt:lpstr>
      <vt:lpstr>Brief history of cryptography</vt:lpstr>
      <vt:lpstr>Brief history of cryptography</vt:lpstr>
      <vt:lpstr>Brief history of cryptography</vt:lpstr>
      <vt:lpstr>Brief history of cryptography</vt:lpstr>
      <vt:lpstr>Brief history of cryptography</vt:lpstr>
      <vt:lpstr>Brief history of cryptography</vt:lpstr>
      <vt:lpstr>Brief history of cryptography</vt:lpstr>
      <vt:lpstr>Cryptanalysis</vt:lpstr>
      <vt:lpstr>Course syllabus</vt:lpstr>
      <vt:lpstr>Course syllabus</vt:lpstr>
    </vt:vector>
  </TitlesOfParts>
  <Company>Lenovo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</dc:creator>
  <cp:lastModifiedBy>home</cp:lastModifiedBy>
  <cp:revision>81</cp:revision>
  <cp:lastPrinted>2015-03-13T01:40:43Z</cp:lastPrinted>
  <dcterms:created xsi:type="dcterms:W3CDTF">2013-05-10T00:18:42Z</dcterms:created>
  <dcterms:modified xsi:type="dcterms:W3CDTF">2017-02-19T11:37:31Z</dcterms:modified>
</cp:coreProperties>
</file>