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58"/>
  </p:notesMasterIdLst>
  <p:handoutMasterIdLst>
    <p:handoutMasterId r:id="rId59"/>
  </p:handoutMasterIdLst>
  <p:sldIdLst>
    <p:sldId id="256" r:id="rId2"/>
    <p:sldId id="280" r:id="rId3"/>
    <p:sldId id="292" r:id="rId4"/>
    <p:sldId id="311" r:id="rId5"/>
    <p:sldId id="281" r:id="rId6"/>
    <p:sldId id="312" r:id="rId7"/>
    <p:sldId id="313" r:id="rId8"/>
    <p:sldId id="314" r:id="rId9"/>
    <p:sldId id="315" r:id="rId10"/>
    <p:sldId id="316" r:id="rId11"/>
    <p:sldId id="317" r:id="rId12"/>
    <p:sldId id="318" r:id="rId13"/>
    <p:sldId id="319" r:id="rId14"/>
    <p:sldId id="360" r:id="rId15"/>
    <p:sldId id="361" r:id="rId16"/>
    <p:sldId id="320" r:id="rId17"/>
    <p:sldId id="321" r:id="rId18"/>
    <p:sldId id="322" r:id="rId19"/>
    <p:sldId id="323" r:id="rId20"/>
    <p:sldId id="324" r:id="rId21"/>
    <p:sldId id="328" r:id="rId22"/>
    <p:sldId id="359" r:id="rId23"/>
    <p:sldId id="326" r:id="rId24"/>
    <p:sldId id="327" r:id="rId25"/>
    <p:sldId id="329" r:id="rId26"/>
    <p:sldId id="330" r:id="rId27"/>
    <p:sldId id="331" r:id="rId28"/>
    <p:sldId id="332"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33" r:id="rId42"/>
    <p:sldId id="346" r:id="rId43"/>
    <p:sldId id="347" r:id="rId44"/>
    <p:sldId id="348" r:id="rId45"/>
    <p:sldId id="349" r:id="rId46"/>
    <p:sldId id="350" r:id="rId47"/>
    <p:sldId id="352" r:id="rId48"/>
    <p:sldId id="353" r:id="rId49"/>
    <p:sldId id="354" r:id="rId50"/>
    <p:sldId id="355" r:id="rId51"/>
    <p:sldId id="362" r:id="rId52"/>
    <p:sldId id="356" r:id="rId53"/>
    <p:sldId id="357" r:id="rId54"/>
    <p:sldId id="358" r:id="rId55"/>
    <p:sldId id="363" r:id="rId56"/>
    <p:sldId id="364" r:id="rId57"/>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51"/>
    <a:srgbClr val="13551B"/>
    <a:srgbClr val="1D8129"/>
    <a:srgbClr val="78B832"/>
    <a:srgbClr val="2CAE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85500" autoAdjust="0"/>
  </p:normalViewPr>
  <p:slideViewPr>
    <p:cSldViewPr>
      <p:cViewPr>
        <p:scale>
          <a:sx n="65" d="100"/>
          <a:sy n="65" d="100"/>
        </p:scale>
        <p:origin x="117" y="27"/>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106" y="-90"/>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ea typeface="+mn-ea"/>
              </a:defRPr>
            </a:lvl1pPr>
          </a:lstStyle>
          <a:p>
            <a:pPr>
              <a:defRPr/>
            </a:pPr>
            <a:fld id="{C75CF944-5A0A-4980-A738-44B5242F51F0}" type="datetimeFigureOut">
              <a:rPr lang="zh-CN" altLang="en-US"/>
              <a:pPr>
                <a:defRPr/>
              </a:pPr>
              <a:t>2016/3/15</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a:defRPr sz="1300">
                <a:latin typeface="Calibri" panose="020F0502020204030204" pitchFamily="34" charset="0"/>
              </a:defRPr>
            </a:lvl1pPr>
          </a:lstStyle>
          <a:p>
            <a:fld id="{24485DAB-55CB-4263-849F-5801EAE330F5}" type="slidenum">
              <a:rPr lang="zh-CN" altLang="en-US"/>
              <a:pPr/>
              <a:t>‹#›</a:t>
            </a:fld>
            <a:endParaRPr lang="zh-CN" altLang="en-US"/>
          </a:p>
        </p:txBody>
      </p:sp>
    </p:spTree>
    <p:extLst>
      <p:ext uri="{BB962C8B-B14F-4D97-AF65-F5344CB8AC3E}">
        <p14:creationId xmlns:p14="http://schemas.microsoft.com/office/powerpoint/2010/main" val="479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AFEBCB1-BC87-4663-8A33-2C0813580556}" type="datetimeFigureOut">
              <a:rPr lang="zh-CN" altLang="en-US" smtClean="0"/>
              <a:t>2016/3/15</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DEA4ACE-701F-4FE7-873E-658B890175D9}" type="slidenum">
              <a:rPr lang="zh-CN" altLang="en-US" smtClean="0"/>
              <a:t>‹#›</a:t>
            </a:fld>
            <a:endParaRPr lang="zh-CN" altLang="en-US"/>
          </a:p>
        </p:txBody>
      </p:sp>
    </p:spTree>
    <p:extLst>
      <p:ext uri="{BB962C8B-B14F-4D97-AF65-F5344CB8AC3E}">
        <p14:creationId xmlns:p14="http://schemas.microsoft.com/office/powerpoint/2010/main" val="40956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Uniform distribution:</a:t>
            </a:r>
            <a:r>
              <a:rPr lang="en-US" altLang="zh-CN" baseline="0" dirty="0" smtClean="0"/>
              <a:t> if you draw the space that is formed by all (0,1)n strings, the probability you get any string is the same</a:t>
            </a:r>
          </a:p>
          <a:p>
            <a:endParaRPr lang="en-US" altLang="zh-CN" baseline="0" dirty="0" smtClean="0"/>
          </a:p>
          <a:p>
            <a:r>
              <a:rPr lang="en-US" altLang="zh-CN" baseline="0" dirty="0" smtClean="0"/>
              <a:t>However, for a PRG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12</a:t>
            </a:fld>
            <a:endParaRPr lang="zh-CN" altLang="en-US"/>
          </a:p>
        </p:txBody>
      </p:sp>
    </p:spTree>
    <p:extLst>
      <p:ext uri="{BB962C8B-B14F-4D97-AF65-F5344CB8AC3E}">
        <p14:creationId xmlns:p14="http://schemas.microsoft.com/office/powerpoint/2010/main" val="115098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Appear</a:t>
            </a:r>
            <a:r>
              <a:rPr lang="en-US" altLang="zh-CN" baseline="0" dirty="0" smtClean="0"/>
              <a:t> to be random, indistinguishable, </a:t>
            </a:r>
          </a:p>
          <a:p>
            <a:endParaRPr lang="en-US" altLang="zh-CN" baseline="0" dirty="0" smtClean="0"/>
          </a:p>
          <a:p>
            <a:r>
              <a:rPr lang="en-US" altLang="zh-CN" baseline="0" dirty="0" smtClean="0"/>
              <a:t>Statistical test: A(x) = 0 not random or 1 random</a:t>
            </a:r>
          </a:p>
          <a:p>
            <a:endParaRPr lang="en-US" altLang="zh-CN" baseline="0" dirty="0" smtClean="0"/>
          </a:p>
          <a:p>
            <a:r>
              <a:rPr lang="zh-CN" altLang="en-US" baseline="0" dirty="0" smtClean="0"/>
              <a:t>（</a:t>
            </a:r>
            <a:r>
              <a:rPr lang="en-US" altLang="zh-CN" baseline="0" dirty="0" smtClean="0"/>
              <a:t>1</a:t>
            </a:r>
            <a:r>
              <a:rPr lang="zh-CN" altLang="en-US" baseline="0" dirty="0" smtClean="0"/>
              <a:t>） </a:t>
            </a:r>
            <a:r>
              <a:rPr lang="en-US" altLang="zh-CN" baseline="0" dirty="0" smtClean="0"/>
              <a:t>A(x)=1 </a:t>
            </a:r>
            <a:r>
              <a:rPr lang="en-US" altLang="zh-CN" baseline="0" dirty="0" err="1" smtClean="0"/>
              <a:t>iff</a:t>
            </a:r>
            <a:r>
              <a:rPr lang="en-US" altLang="zh-CN" baseline="0" dirty="0" smtClean="0"/>
              <a:t> |#(0) - #(1)| &lt;10*</a:t>
            </a:r>
            <a:r>
              <a:rPr lang="en-US" altLang="zh-CN" baseline="0" dirty="0" err="1" smtClean="0"/>
              <a:t>sqrt</a:t>
            </a:r>
            <a:r>
              <a:rPr lang="en-US" altLang="zh-CN" baseline="0" dirty="0" smtClean="0"/>
              <a:t>(n)</a:t>
            </a:r>
          </a:p>
          <a:p>
            <a:r>
              <a:rPr lang="en-US" altLang="zh-CN" baseline="0" dirty="0" smtClean="0"/>
              <a:t>(2) A(x)=1 </a:t>
            </a:r>
            <a:r>
              <a:rPr lang="en-US" altLang="zh-CN" baseline="0" dirty="0" err="1" smtClean="0"/>
              <a:t>iff</a:t>
            </a:r>
            <a:r>
              <a:rPr lang="en-US" altLang="zh-CN" baseline="0" dirty="0" smtClean="0"/>
              <a:t> |#(00) – n/4| &lt;10*</a:t>
            </a:r>
            <a:r>
              <a:rPr lang="en-US" altLang="zh-CN" baseline="0" dirty="0" err="1" smtClean="0"/>
              <a:t>sqrt</a:t>
            </a:r>
            <a:r>
              <a:rPr lang="en-US" altLang="zh-CN" baseline="0" dirty="0" smtClean="0"/>
              <a:t>(n)</a:t>
            </a:r>
            <a:endParaRPr lang="en-US" altLang="zh-CN" dirty="0" smtClean="0"/>
          </a:p>
          <a:p>
            <a:endParaRPr lang="en-US" altLang="zh-CN" dirty="0" smtClean="0"/>
          </a:p>
          <a:p>
            <a:r>
              <a:rPr lang="en-US" altLang="zh-CN" dirty="0" smtClean="0"/>
              <a:t>A secure </a:t>
            </a:r>
            <a:r>
              <a:rPr lang="en-US" altLang="zh-CN" dirty="0" err="1" smtClean="0"/>
              <a:t>Prg</a:t>
            </a:r>
            <a:r>
              <a:rPr lang="en-US" altLang="zh-CN" dirty="0" smtClean="0"/>
              <a:t> should be unpredictable, meaning that given first I bit there</a:t>
            </a:r>
            <a:r>
              <a:rPr lang="en-US" altLang="zh-CN" baseline="0" dirty="0" smtClean="0"/>
              <a:t> is no way to predict i+1</a:t>
            </a:r>
          </a:p>
          <a:p>
            <a:r>
              <a:rPr lang="en-US" altLang="zh-CN" baseline="0" dirty="0" smtClean="0"/>
              <a:t>In this sense, the </a:t>
            </a:r>
            <a:r>
              <a:rPr lang="en-US" altLang="zh-CN" baseline="0" dirty="0" err="1" smtClean="0"/>
              <a:t>glibc</a:t>
            </a:r>
            <a:r>
              <a:rPr lang="en-US" altLang="zh-CN" baseline="0" dirty="0" smtClean="0"/>
              <a:t> random function is bad, http://www.mscs.dal.ca/~selinger/random/</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13</a:t>
            </a:fld>
            <a:endParaRPr lang="zh-CN" altLang="en-US"/>
          </a:p>
        </p:txBody>
      </p:sp>
    </p:spTree>
    <p:extLst>
      <p:ext uri="{BB962C8B-B14F-4D97-AF65-F5344CB8AC3E}">
        <p14:creationId xmlns:p14="http://schemas.microsoft.com/office/powerpoint/2010/main" val="98552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Efficiency: theoretically, polynomial</a:t>
            </a:r>
            <a:r>
              <a:rPr lang="en-US" altLang="zh-CN" baseline="0" dirty="0" smtClean="0"/>
              <a:t> time regarding to the input; practically, amount of time to carry out the algorithm</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17</a:t>
            </a:fld>
            <a:endParaRPr lang="zh-CN" altLang="en-US"/>
          </a:p>
        </p:txBody>
      </p:sp>
    </p:spTree>
    <p:extLst>
      <p:ext uri="{BB962C8B-B14F-4D97-AF65-F5344CB8AC3E}">
        <p14:creationId xmlns:p14="http://schemas.microsoft.com/office/powerpoint/2010/main" val="296168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time pad</a:t>
            </a:r>
          </a:p>
          <a:p>
            <a:r>
              <a:rPr lang="en-US" altLang="zh-CN" dirty="0" smtClean="0"/>
              <a:t>Prove the decryption is effective</a:t>
            </a:r>
          </a:p>
          <a:p>
            <a:r>
              <a:rPr lang="en-US" altLang="zh-CN" dirty="0" smtClean="0"/>
              <a:t>Given</a:t>
            </a:r>
            <a:r>
              <a:rPr lang="en-US" altLang="zh-CN" baseline="0" dirty="0" smtClean="0"/>
              <a:t> m and c, can u find out the key?</a:t>
            </a:r>
          </a:p>
          <a:p>
            <a:r>
              <a:rPr lang="en-US" altLang="zh-CN" baseline="0" dirty="0" smtClean="0"/>
              <a:t>The key problem in stream cipher is how to generate the key stream</a:t>
            </a:r>
          </a:p>
          <a:p>
            <a:r>
              <a:rPr lang="en-US" altLang="zh-CN" baseline="0" dirty="0" smtClean="0"/>
              <a:t>Perfect secrecy: </a:t>
            </a:r>
            <a:r>
              <a:rPr lang="en-US" altLang="zh-CN" baseline="0" dirty="0" err="1" smtClean="0"/>
              <a:t>len</a:t>
            </a:r>
            <a:r>
              <a:rPr lang="en-US" altLang="zh-CN" baseline="0" dirty="0" smtClean="0"/>
              <a:t> of key larger than </a:t>
            </a:r>
            <a:r>
              <a:rPr lang="en-US" altLang="zh-CN" baseline="0" dirty="0" err="1" smtClean="0"/>
              <a:t>len</a:t>
            </a:r>
            <a:r>
              <a:rPr lang="en-US" altLang="zh-CN" baseline="0" dirty="0" smtClean="0"/>
              <a:t> of message</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18</a:t>
            </a:fld>
            <a:endParaRPr lang="zh-CN" altLang="en-US"/>
          </a:p>
        </p:txBody>
      </p:sp>
    </p:spTree>
    <p:extLst>
      <p:ext uri="{BB962C8B-B14F-4D97-AF65-F5344CB8AC3E}">
        <p14:creationId xmlns:p14="http://schemas.microsoft.com/office/powerpoint/2010/main" val="127072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Don’ t use the same key for both direction</a:t>
            </a:r>
            <a:r>
              <a:rPr lang="en-US" altLang="zh-CN" baseline="0" dirty="0" smtClean="0"/>
              <a:t> when client talk </a:t>
            </a:r>
            <a:r>
              <a:rPr lang="en-US" altLang="zh-CN" baseline="0" smtClean="0"/>
              <a:t>to server</a:t>
            </a:r>
            <a:endParaRPr lang="zh-CN" altLang="en-US"/>
          </a:p>
        </p:txBody>
      </p:sp>
      <p:sp>
        <p:nvSpPr>
          <p:cNvPr id="4" name="灯片编号占位符 3"/>
          <p:cNvSpPr>
            <a:spLocks noGrp="1"/>
          </p:cNvSpPr>
          <p:nvPr>
            <p:ph type="sldNum" sz="quarter" idx="10"/>
          </p:nvPr>
        </p:nvSpPr>
        <p:spPr/>
        <p:txBody>
          <a:bodyPr/>
          <a:lstStyle/>
          <a:p>
            <a:fld id="{1DEA4ACE-701F-4FE7-873E-658B890175D9}" type="slidenum">
              <a:rPr lang="zh-CN" altLang="en-US" smtClean="0"/>
              <a:t>23</a:t>
            </a:fld>
            <a:endParaRPr lang="zh-CN" altLang="en-US"/>
          </a:p>
        </p:txBody>
      </p:sp>
    </p:spTree>
    <p:extLst>
      <p:ext uri="{BB962C8B-B14F-4D97-AF65-F5344CB8AC3E}">
        <p14:creationId xmlns:p14="http://schemas.microsoft.com/office/powerpoint/2010/main" val="94504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Bob = 42 6F</a:t>
            </a:r>
            <a:r>
              <a:rPr lang="en-US" altLang="zh-CN" baseline="0" dirty="0" smtClean="0"/>
              <a:t> 62</a:t>
            </a:r>
          </a:p>
          <a:p>
            <a:r>
              <a:rPr lang="en-US" altLang="zh-CN" baseline="0" dirty="0" smtClean="0"/>
              <a:t>Eve = 45 76 65</a:t>
            </a:r>
          </a:p>
          <a:p>
            <a:r>
              <a:rPr lang="en-US" altLang="zh-CN" baseline="0" dirty="0" smtClean="0"/>
              <a:t>Bob </a:t>
            </a:r>
            <a:r>
              <a:rPr lang="en-US" altLang="zh-CN" baseline="0" dirty="0" err="1" smtClean="0"/>
              <a:t>xor</a:t>
            </a:r>
            <a:r>
              <a:rPr lang="en-US" altLang="zh-CN" baseline="0" dirty="0" smtClean="0"/>
              <a:t> Eve = 07 19 07</a:t>
            </a:r>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24</a:t>
            </a:fld>
            <a:endParaRPr lang="zh-CN" altLang="en-US"/>
          </a:p>
        </p:txBody>
      </p:sp>
    </p:spTree>
    <p:extLst>
      <p:ext uri="{BB962C8B-B14F-4D97-AF65-F5344CB8AC3E}">
        <p14:creationId xmlns:p14="http://schemas.microsoft.com/office/powerpoint/2010/main" val="2806361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同心圆 3"/>
          <p:cNvSpPr/>
          <p:nvPr userDrawn="1"/>
        </p:nvSpPr>
        <p:spPr>
          <a:xfrm rot="2315675">
            <a:off x="53176" y="1234866"/>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饼形 4"/>
          <p:cNvSpPr/>
          <p:nvPr userDrawn="1"/>
        </p:nvSpPr>
        <p:spPr>
          <a:xfrm>
            <a:off x="-936104" y="-888256"/>
            <a:ext cx="1835696" cy="1796976"/>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userDrawn="1"/>
        </p:nvSpPr>
        <p:spPr>
          <a:xfrm>
            <a:off x="34925" y="0"/>
            <a:ext cx="1703388" cy="1700213"/>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矩形 6"/>
          <p:cNvSpPr/>
          <p:nvPr/>
        </p:nvSpPr>
        <p:spPr>
          <a:xfrm>
            <a:off x="2282825" y="0"/>
            <a:ext cx="62499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矩形 7"/>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椭圆 8"/>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0" name="椭圆 9"/>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1" name="矩形 10"/>
          <p:cNvSpPr/>
          <p:nvPr userDrawn="1"/>
        </p:nvSpPr>
        <p:spPr>
          <a:xfrm>
            <a:off x="755650" y="0"/>
            <a:ext cx="75612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2" name="图片 11" descr="中山先生.PNG"/>
          <p:cNvPicPr>
            <a:picLocks noChangeAspect="1"/>
          </p:cNvPicPr>
          <p:nvPr userDrawn="1"/>
        </p:nvPicPr>
        <p:blipFill>
          <a:blip r:embed="rId2" cstate="print">
            <a:lum contrast="40000"/>
          </a:blip>
          <a:stretch>
            <a:fillRect/>
          </a:stretch>
        </p:blipFill>
        <p:spPr>
          <a:xfrm>
            <a:off x="7559915" y="764704"/>
            <a:ext cx="972525" cy="3600400"/>
          </a:xfrm>
          <a:prstGeom prst="rect">
            <a:avLst/>
          </a:prstGeom>
          <a:ln>
            <a:noFill/>
          </a:ln>
          <a:effectLst>
            <a:softEdge rad="112500"/>
          </a:effectLst>
        </p:spPr>
      </p:pic>
      <p:pic>
        <p:nvPicPr>
          <p:cNvPr id="13" name="Picture 4" descr="SMIE-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0" y="188913"/>
            <a:ext cx="248443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3"/>
          <p:cNvSpPr txBox="1">
            <a:spLocks/>
          </p:cNvSpPr>
          <p:nvPr userDrawn="1"/>
        </p:nvSpPr>
        <p:spPr>
          <a:xfrm>
            <a:off x="1187450" y="1341438"/>
            <a:ext cx="6335713" cy="1052512"/>
          </a:xfrm>
          <a:prstGeom prst="rect">
            <a:avLst/>
          </a:prstGeom>
        </p:spPr>
        <p:txBody>
          <a:bodyPr anchor="b">
            <a:normAutofit fontScale="92500"/>
          </a:bodyPr>
          <a:lstStyle>
            <a:lvl1pPr algn="l">
              <a:defRPr/>
            </a:lvl1pPr>
            <a:extLst/>
          </a:lstStyle>
          <a:p>
            <a:pPr fontAlgn="auto">
              <a:spcAft>
                <a:spcPts val="0"/>
              </a:spcAft>
              <a:defRPr/>
            </a:pP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单击此处编辑母版标题样式</a:t>
            </a: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5" name="椭圆 14"/>
          <p:cNvSpPr/>
          <p:nvPr userDrawn="1"/>
        </p:nvSpPr>
        <p:spPr>
          <a:xfrm>
            <a:off x="899592" y="1484784"/>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7" name="矩形 16"/>
          <p:cNvSpPr/>
          <p:nvPr userDrawn="1"/>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1763688" y="3068960"/>
            <a:ext cx="5904656" cy="2069976"/>
          </a:xfrm>
        </p:spPr>
        <p:txBody>
          <a:bodyPr anchor="t"/>
          <a:lstStyle>
            <a:lvl1pPr algn="l">
              <a:lnSpc>
                <a:spcPts val="4500"/>
              </a:lnSpc>
              <a:buNone/>
              <a:defRPr sz="4000" b="1" cap="all"/>
            </a:lvl1pPr>
            <a:extLst/>
          </a:lstStyle>
          <a:p>
            <a:r>
              <a:rPr lang="zh-CN" altLang="en-US" smtClean="0"/>
              <a:t>单击此处编辑母版标题样式</a:t>
            </a:r>
            <a:endParaRPr lang="en-US" dirty="0"/>
          </a:p>
        </p:txBody>
      </p:sp>
      <p:sp>
        <p:nvSpPr>
          <p:cNvPr id="16" name="副标题 21"/>
          <p:cNvSpPr>
            <a:spLocks noGrp="1"/>
          </p:cNvSpPr>
          <p:nvPr>
            <p:ph type="subTitle" idx="13"/>
          </p:nvPr>
        </p:nvSpPr>
        <p:spPr>
          <a:xfrm>
            <a:off x="1763688" y="4725144"/>
            <a:ext cx="4536504" cy="103252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18" name="日期占位符 3"/>
          <p:cNvSpPr>
            <a:spLocks noGrp="1"/>
          </p:cNvSpPr>
          <p:nvPr>
            <p:ph type="dt" sz="half" idx="14"/>
          </p:nvPr>
        </p:nvSpPr>
        <p:spPr/>
        <p:txBody>
          <a:bodyPr/>
          <a:lstStyle>
            <a:lvl1pPr>
              <a:defRPr/>
            </a:lvl1pPr>
            <a:extLst/>
          </a:lstStyle>
          <a:p>
            <a:pPr>
              <a:defRPr/>
            </a:pPr>
            <a:fld id="{0257442C-B3BD-45E5-8B10-DC49C2E84A50}" type="datetimeFigureOut">
              <a:rPr lang="zh-CN" altLang="en-US"/>
              <a:pPr>
                <a:defRPr/>
              </a:pPr>
              <a:t>2016/3/15</a:t>
            </a:fld>
            <a:endParaRPr lang="zh-CN" altLang="en-US"/>
          </a:p>
        </p:txBody>
      </p:sp>
      <p:sp>
        <p:nvSpPr>
          <p:cNvPr id="19" name="页脚占位符 4"/>
          <p:cNvSpPr>
            <a:spLocks noGrp="1"/>
          </p:cNvSpPr>
          <p:nvPr>
            <p:ph type="ftr" sz="quarter" idx="15"/>
          </p:nvPr>
        </p:nvSpPr>
        <p:spPr/>
        <p:txBody>
          <a:bodyPr/>
          <a:lstStyle>
            <a:lvl1pPr>
              <a:defRPr/>
            </a:lvl1pPr>
            <a:extLst/>
          </a:lstStyle>
          <a:p>
            <a:pPr>
              <a:defRPr/>
            </a:pPr>
            <a:endParaRPr lang="zh-CN" altLang="en-US"/>
          </a:p>
        </p:txBody>
      </p:sp>
      <p:sp>
        <p:nvSpPr>
          <p:cNvPr id="20" name="灯片编号占位符 5"/>
          <p:cNvSpPr>
            <a:spLocks noGrp="1"/>
          </p:cNvSpPr>
          <p:nvPr>
            <p:ph type="sldNum" sz="quarter" idx="16"/>
          </p:nvPr>
        </p:nvSpPr>
        <p:spPr/>
        <p:txBody>
          <a:bodyPr/>
          <a:lstStyle>
            <a:lvl1pPr>
              <a:defRPr/>
            </a:lvl1pPr>
          </a:lstStyle>
          <a:p>
            <a:fld id="{965BBC08-C513-434B-82E3-2A23CE7C091F}" type="slidenum">
              <a:rPr lang="zh-CN" altLang="en-US"/>
              <a:pPr/>
              <a:t>‹#›</a:t>
            </a:fld>
            <a:endParaRPr lang="zh-CN" altLang="en-US"/>
          </a:p>
        </p:txBody>
      </p:sp>
    </p:spTree>
    <p:extLst>
      <p:ext uri="{BB962C8B-B14F-4D97-AF65-F5344CB8AC3E}">
        <p14:creationId xmlns:p14="http://schemas.microsoft.com/office/powerpoint/2010/main" val="17692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412776"/>
            <a:ext cx="4026024" cy="38659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19088" y="1171575"/>
            <a:ext cx="685800"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4572000" y="118427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5508104" y="1591816"/>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dirty="0"/>
          </a:p>
        </p:txBody>
      </p:sp>
      <p:sp>
        <p:nvSpPr>
          <p:cNvPr id="3" name="图片占位符 2"/>
          <p:cNvSpPr>
            <a:spLocks noGrp="1"/>
          </p:cNvSpPr>
          <p:nvPr>
            <p:ph type="pic" idx="1"/>
          </p:nvPr>
        </p:nvSpPr>
        <p:spPr>
          <a:xfrm>
            <a:off x="899592" y="1628800"/>
            <a:ext cx="3744416" cy="2866459"/>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99592" y="4725144"/>
            <a:ext cx="3744416" cy="477416"/>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a:lvl1pPr>
            <a:extLst/>
          </a:lstStyle>
          <a:p>
            <a:pPr>
              <a:defRPr/>
            </a:pPr>
            <a:fld id="{D6C49751-D2E6-48AF-B200-A9F5C67C09D2}" type="datetimeFigureOut">
              <a:rPr lang="zh-CN" altLang="en-US"/>
              <a:pPr>
                <a:defRPr/>
              </a:pPr>
              <a:t>2016/3/15</a:t>
            </a:fld>
            <a:endParaRPr lang="zh-CN" altLang="en-US"/>
          </a:p>
        </p:txBody>
      </p:sp>
      <p:sp>
        <p:nvSpPr>
          <p:cNvPr id="10" name="页脚占位符 5"/>
          <p:cNvSpPr>
            <a:spLocks noGrp="1"/>
          </p:cNvSpPr>
          <p:nvPr>
            <p:ph type="ftr" sz="quarter" idx="11"/>
          </p:nvPr>
        </p:nvSpPr>
        <p:spPr/>
        <p:txBody>
          <a:bodyPr/>
          <a:lstStyle>
            <a:lvl1pPr>
              <a:defRPr/>
            </a:lvl1pPr>
            <a:extLst/>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FB2C6A5C-D56D-4D74-815F-6215DB21D1F8}" type="slidenum">
              <a:rPr lang="zh-CN" altLang="en-US"/>
              <a:pPr/>
              <a:t>‹#›</a:t>
            </a:fld>
            <a:endParaRPr lang="zh-CN" altLang="en-US"/>
          </a:p>
        </p:txBody>
      </p:sp>
    </p:spTree>
    <p:extLst>
      <p:ext uri="{BB962C8B-B14F-4D97-AF65-F5344CB8AC3E}">
        <p14:creationId xmlns:p14="http://schemas.microsoft.com/office/powerpoint/2010/main" val="37610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9E5A22-5805-4186-9F9A-49F673FC4DB9}" type="datetimeFigureOut">
              <a:rPr lang="zh-CN" altLang="en-US"/>
              <a:pPr>
                <a:defRPr/>
              </a:pPr>
              <a:t>2016/3/15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0538747-85E5-4642-B8EC-A9E49FB7BCF7}" type="slidenum">
              <a:rPr lang="zh-CN" altLang="en-US"/>
              <a:pPr/>
              <a:t>‹#›</a:t>
            </a:fld>
            <a:endParaRPr lang="zh-CN" altLang="en-US"/>
          </a:p>
        </p:txBody>
      </p:sp>
    </p:spTree>
    <p:extLst>
      <p:ext uri="{BB962C8B-B14F-4D97-AF65-F5344CB8AC3E}">
        <p14:creationId xmlns:p14="http://schemas.microsoft.com/office/powerpoint/2010/main" val="98607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E58653E1-3B7A-49FB-AD11-2DF1F76591CC}" type="datetimeFigureOut">
              <a:rPr lang="zh-CN" altLang="en-US"/>
              <a:pPr>
                <a:defRPr/>
              </a:pPr>
              <a:t>2016/3/15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8EEB8A0F-D241-4384-ACAB-C387C20840F8}" type="slidenum">
              <a:rPr lang="zh-CN" altLang="en-US"/>
              <a:pPr/>
              <a:t>‹#›</a:t>
            </a:fld>
            <a:endParaRPr lang="zh-CN" altLang="en-US"/>
          </a:p>
        </p:txBody>
      </p:sp>
    </p:spTree>
    <p:extLst>
      <p:ext uri="{BB962C8B-B14F-4D97-AF65-F5344CB8AC3E}">
        <p14:creationId xmlns:p14="http://schemas.microsoft.com/office/powerpoint/2010/main" val="339457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23"/>
          <p:cNvSpPr>
            <a:spLocks noGrp="1"/>
          </p:cNvSpPr>
          <p:nvPr>
            <p:ph type="dt" sz="half" idx="10"/>
          </p:nvPr>
        </p:nvSpPr>
        <p:spPr/>
        <p:txBody>
          <a:bodyPr/>
          <a:lstStyle>
            <a:lvl1pPr>
              <a:defRPr/>
            </a:lvl1pPr>
          </a:lstStyle>
          <a:p>
            <a:pPr>
              <a:defRPr/>
            </a:pPr>
            <a:fld id="{D9680FA3-E041-4D49-98E7-80037F869A7F}" type="datetimeFigureOut">
              <a:rPr lang="zh-CN" altLang="en-US"/>
              <a:pPr>
                <a:defRPr/>
              </a:pPr>
              <a:t>2016/3/15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CC84DF9-30F1-4D14-9F57-2FC9ABF30B48}" type="slidenum">
              <a:rPr lang="zh-CN" altLang="en-US"/>
              <a:pPr/>
              <a:t>‹#›</a:t>
            </a:fld>
            <a:endParaRPr lang="zh-CN" altLang="en-US"/>
          </a:p>
        </p:txBody>
      </p:sp>
    </p:spTree>
    <p:extLst>
      <p:ext uri="{BB962C8B-B14F-4D97-AF65-F5344CB8AC3E}">
        <p14:creationId xmlns:p14="http://schemas.microsoft.com/office/powerpoint/2010/main" val="335576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4" name="图片 3" descr="中大珠海校区教学楼_副本.png"/>
          <p:cNvPicPr>
            <a:picLocks noChangeAspect="1"/>
          </p:cNvPicPr>
          <p:nvPr userDrawn="1"/>
        </p:nvPicPr>
        <p:blipFill>
          <a:blip r:embed="rId2" cstate="print">
            <a:lum/>
          </a:blip>
          <a:stretch>
            <a:fillRect/>
          </a:stretch>
        </p:blipFill>
        <p:spPr>
          <a:xfrm>
            <a:off x="683568" y="5949280"/>
            <a:ext cx="7920880" cy="1008113"/>
          </a:xfrm>
          <a:prstGeom prst="rect">
            <a:avLst/>
          </a:prstGeom>
          <a:ln>
            <a:noFill/>
          </a:ln>
          <a:effectLst>
            <a:softEdge rad="112500"/>
          </a:effectLst>
        </p:spPr>
      </p:pic>
      <p:sp>
        <p:nvSpPr>
          <p:cNvPr id="6" name="竖排文字占位符 2"/>
          <p:cNvSpPr>
            <a:spLocks noGrp="1"/>
          </p:cNvSpPr>
          <p:nvPr>
            <p:ph type="body" orient="vert" idx="1"/>
          </p:nvPr>
        </p:nvSpPr>
        <p:spPr>
          <a:xfrm>
            <a:off x="1466408" y="1508720"/>
            <a:ext cx="7498080" cy="4800600"/>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标题 1"/>
          <p:cNvSpPr>
            <a:spLocks noGrp="1"/>
          </p:cNvSpPr>
          <p:nvPr>
            <p:ph type="title"/>
          </p:nvPr>
        </p:nvSpPr>
        <p:spPr>
          <a:xfrm>
            <a:off x="1435608" y="274638"/>
            <a:ext cx="7498080" cy="1143000"/>
          </a:xfrm>
        </p:spPr>
        <p:txBody>
          <a:bodyPr/>
          <a:lstStyle>
            <a:extLst/>
          </a:lstStyle>
          <a:p>
            <a:r>
              <a:rPr lang="zh-CN" altLang="en-US" smtClean="0"/>
              <a:t>单击此处编辑母版标题样式</a:t>
            </a:r>
            <a:endParaRPr lang="en-US"/>
          </a:p>
        </p:txBody>
      </p:sp>
      <p:sp>
        <p:nvSpPr>
          <p:cNvPr id="5" name="日期占位符 6"/>
          <p:cNvSpPr>
            <a:spLocks noGrp="1"/>
          </p:cNvSpPr>
          <p:nvPr>
            <p:ph type="dt" sz="half" idx="10"/>
          </p:nvPr>
        </p:nvSpPr>
        <p:spPr/>
        <p:txBody>
          <a:bodyPr/>
          <a:lstStyle>
            <a:lvl1pPr>
              <a:defRPr/>
            </a:lvl1pPr>
          </a:lstStyle>
          <a:p>
            <a:pPr>
              <a:defRPr/>
            </a:pPr>
            <a:fld id="{7F9E93FE-7A73-4C9C-9F49-9A18BC446901}" type="datetimeFigureOut">
              <a:rPr lang="zh-CN" altLang="en-US"/>
              <a:pPr>
                <a:defRPr/>
              </a:pPr>
              <a:t>2016/3/15</a:t>
            </a:fld>
            <a:endParaRPr lang="zh-CN" altLang="en-US" dirty="0"/>
          </a:p>
        </p:txBody>
      </p:sp>
      <p:sp>
        <p:nvSpPr>
          <p:cNvPr id="7" name="页脚占位符 7"/>
          <p:cNvSpPr>
            <a:spLocks noGrp="1"/>
          </p:cNvSpPr>
          <p:nvPr>
            <p:ph type="ftr" sz="quarter" idx="11"/>
          </p:nvPr>
        </p:nvSpPr>
        <p:spPr/>
        <p:txBody>
          <a:bodyPr/>
          <a:lstStyle>
            <a:lvl1pPr>
              <a:defRPr dirty="0"/>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fld id="{C03BE249-4D7E-4684-A055-872EA284AE3E}" type="slidenum">
              <a:rPr lang="zh-CN" altLang="en-US"/>
              <a:pPr/>
              <a:t>‹#›</a:t>
            </a:fld>
            <a:endParaRPr lang="zh-CN" altLang="en-US"/>
          </a:p>
        </p:txBody>
      </p:sp>
    </p:spTree>
    <p:extLst>
      <p:ext uri="{BB962C8B-B14F-4D97-AF65-F5344CB8AC3E}">
        <p14:creationId xmlns:p14="http://schemas.microsoft.com/office/powerpoint/2010/main" val="42457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99592" y="5765761"/>
            <a:ext cx="7632848" cy="975607"/>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85A4FEFC-EBE4-42D1-B5E4-24813909F82B}" type="datetimeFigureOut">
              <a:rPr lang="zh-CN" altLang="en-US"/>
              <a:pPr>
                <a:defRPr/>
              </a:pPr>
              <a:t>2016/3/15</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3F951B5F-C660-4EC6-A289-238780674C84}" type="slidenum">
              <a:rPr lang="zh-CN" altLang="en-US"/>
              <a:pPr/>
              <a:t>‹#›</a:t>
            </a:fld>
            <a:endParaRPr lang="zh-CN" altLang="en-US"/>
          </a:p>
        </p:txBody>
      </p:sp>
    </p:spTree>
    <p:extLst>
      <p:ext uri="{BB962C8B-B14F-4D97-AF65-F5344CB8AC3E}">
        <p14:creationId xmlns:p14="http://schemas.microsoft.com/office/powerpoint/2010/main" val="31875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27584" y="5733256"/>
            <a:ext cx="7632848" cy="1008112"/>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F2D7B089-7751-4169-93D7-54B7645A3B39}" type="datetimeFigureOut">
              <a:rPr lang="zh-CN" altLang="en-US"/>
              <a:pPr>
                <a:defRPr/>
              </a:pPr>
              <a:t>2016/3/15</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D9C9B9F4-A36D-4C42-8EF4-1642E07045B6}" type="slidenum">
              <a:rPr lang="zh-CN" altLang="en-US"/>
              <a:pPr/>
              <a:t>‹#›</a:t>
            </a:fld>
            <a:endParaRPr lang="zh-CN" altLang="en-US"/>
          </a:p>
        </p:txBody>
      </p:sp>
    </p:spTree>
    <p:extLst>
      <p:ext uri="{BB962C8B-B14F-4D97-AF65-F5344CB8AC3E}">
        <p14:creationId xmlns:p14="http://schemas.microsoft.com/office/powerpoint/2010/main" val="30561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7B1E7FA5-934D-45A0-9E02-06867AC70C79}" type="datetimeFigureOut">
              <a:rPr lang="zh-CN" altLang="en-US"/>
              <a:pPr>
                <a:defRPr/>
              </a:pPr>
              <a:t>2016/3/15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07CBC872-1287-43CE-81F9-EB822AA84066}" type="slidenum">
              <a:rPr lang="zh-CN" altLang="en-US"/>
              <a:pPr/>
              <a:t>‹#›</a:t>
            </a:fld>
            <a:endParaRPr lang="zh-CN" altLang="en-US"/>
          </a:p>
        </p:txBody>
      </p:sp>
    </p:spTree>
    <p:extLst>
      <p:ext uri="{BB962C8B-B14F-4D97-AF65-F5344CB8AC3E}">
        <p14:creationId xmlns:p14="http://schemas.microsoft.com/office/powerpoint/2010/main" val="20176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BEAC935A-053A-4B09-875D-8B0E76876B34}" type="datetimeFigureOut">
              <a:rPr lang="zh-CN" altLang="en-US"/>
              <a:pPr>
                <a:defRPr/>
              </a:pPr>
              <a:t>2016/3/15</a:t>
            </a:fld>
            <a:endParaRPr lang="zh-CN" altLang="en-US" dirty="0"/>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fld id="{74018AD7-E313-4414-80D6-9FB6E8AB5238}" type="slidenum">
              <a:rPr lang="zh-CN" altLang="en-US"/>
              <a:pPr/>
              <a:t>‹#›</a:t>
            </a:fld>
            <a:endParaRPr lang="zh-CN" altLang="en-US"/>
          </a:p>
        </p:txBody>
      </p:sp>
    </p:spTree>
    <p:extLst>
      <p:ext uri="{BB962C8B-B14F-4D97-AF65-F5344CB8AC3E}">
        <p14:creationId xmlns:p14="http://schemas.microsoft.com/office/powerpoint/2010/main" val="11171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1132736"/>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716016" y="1132736"/>
            <a:ext cx="403244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844824"/>
            <a:ext cx="4023360" cy="3239312"/>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内容占位符 5"/>
          <p:cNvSpPr>
            <a:spLocks noGrp="1"/>
          </p:cNvSpPr>
          <p:nvPr>
            <p:ph sz="quarter" idx="4"/>
          </p:nvPr>
        </p:nvSpPr>
        <p:spPr>
          <a:xfrm>
            <a:off x="4716016" y="1844824"/>
            <a:ext cx="4023360" cy="3250704"/>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日期占位符 6"/>
          <p:cNvSpPr>
            <a:spLocks noGrp="1"/>
          </p:cNvSpPr>
          <p:nvPr>
            <p:ph type="dt" sz="half" idx="10"/>
          </p:nvPr>
        </p:nvSpPr>
        <p:spPr/>
        <p:txBody>
          <a:bodyPr/>
          <a:lstStyle>
            <a:lvl1pPr>
              <a:defRPr/>
            </a:lvl1pPr>
            <a:extLst/>
          </a:lstStyle>
          <a:p>
            <a:pPr>
              <a:defRPr/>
            </a:pPr>
            <a:fld id="{F51100F4-7B9D-4B26-B9DD-64DD7C7AF909}" type="datetimeFigureOut">
              <a:rPr lang="zh-CN" altLang="en-US"/>
              <a:pPr>
                <a:defRPr/>
              </a:pPr>
              <a:t>2016/3/15</a:t>
            </a:fld>
            <a:endParaRPr lang="zh-CN" altLang="en-US"/>
          </a:p>
        </p:txBody>
      </p:sp>
      <p:sp>
        <p:nvSpPr>
          <p:cNvPr id="9" name="页脚占位符 7"/>
          <p:cNvSpPr>
            <a:spLocks noGrp="1"/>
          </p:cNvSpPr>
          <p:nvPr>
            <p:ph type="ftr" sz="quarter" idx="11"/>
          </p:nvPr>
        </p:nvSpPr>
        <p:spPr/>
        <p:txBody>
          <a:bodyPr/>
          <a:lstStyle>
            <a:lvl1pPr>
              <a:defRPr/>
            </a:lvl1pPr>
            <a:extLst/>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E39358A6-C6A2-44E7-8023-8192C0650D59}" type="slidenum">
              <a:rPr lang="zh-CN" altLang="en-US"/>
              <a:pPr/>
              <a:t>‹#›</a:t>
            </a:fld>
            <a:endParaRPr lang="zh-CN" altLang="en-US"/>
          </a:p>
        </p:txBody>
      </p:sp>
    </p:spTree>
    <p:extLst>
      <p:ext uri="{BB962C8B-B14F-4D97-AF65-F5344CB8AC3E}">
        <p14:creationId xmlns:p14="http://schemas.microsoft.com/office/powerpoint/2010/main" val="34461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4" name="日期占位符 23"/>
          <p:cNvSpPr>
            <a:spLocks noGrp="1"/>
          </p:cNvSpPr>
          <p:nvPr>
            <p:ph type="dt" sz="half" idx="10"/>
          </p:nvPr>
        </p:nvSpPr>
        <p:spPr/>
        <p:txBody>
          <a:bodyPr/>
          <a:lstStyle>
            <a:lvl1pPr>
              <a:defRPr/>
            </a:lvl1pPr>
          </a:lstStyle>
          <a:p>
            <a:pPr>
              <a:defRPr/>
            </a:pPr>
            <a:fld id="{0D058329-8A30-4B75-969A-3BE2CD69BA35}" type="datetimeFigureOut">
              <a:rPr lang="zh-CN" altLang="en-US"/>
              <a:pPr>
                <a:defRPr/>
              </a:pPr>
              <a:t>2016/3/15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44D8B4B5-1042-4146-9656-4675871C1343}" type="slidenum">
              <a:rPr lang="zh-CN" altLang="en-US"/>
              <a:pPr/>
              <a:t>‹#›</a:t>
            </a:fld>
            <a:endParaRPr lang="zh-CN" altLang="en-US"/>
          </a:p>
        </p:txBody>
      </p:sp>
    </p:spTree>
    <p:extLst>
      <p:ext uri="{BB962C8B-B14F-4D97-AF65-F5344CB8AC3E}">
        <p14:creationId xmlns:p14="http://schemas.microsoft.com/office/powerpoint/2010/main" val="7349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4" name="图片 3"/>
          <p:cNvPicPr/>
          <p:nvPr userDrawn="1"/>
        </p:nvPicPr>
        <p:blipFill>
          <a:blip r:embed="rId2" cstate="print"/>
          <a:srcRect r="10059"/>
          <a:stretch>
            <a:fillRect/>
          </a:stretch>
        </p:blipFill>
        <p:spPr bwMode="auto">
          <a:xfrm>
            <a:off x="899592" y="4869160"/>
            <a:ext cx="3888432" cy="1656184"/>
          </a:xfrm>
          <a:prstGeom prst="rect">
            <a:avLst/>
          </a:prstGeom>
          <a:ln>
            <a:noFill/>
          </a:ln>
          <a:effectLst>
            <a:softEdge rad="112500"/>
          </a:effectLst>
        </p:spPr>
      </p:pic>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5" name="日期占位符 2"/>
          <p:cNvSpPr>
            <a:spLocks noGrp="1"/>
          </p:cNvSpPr>
          <p:nvPr>
            <p:ph type="dt" sz="half" idx="10"/>
          </p:nvPr>
        </p:nvSpPr>
        <p:spPr/>
        <p:txBody>
          <a:bodyPr/>
          <a:lstStyle>
            <a:lvl1pPr>
              <a:defRPr/>
            </a:lvl1pPr>
            <a:extLst/>
          </a:lstStyle>
          <a:p>
            <a:pPr>
              <a:defRPr/>
            </a:pPr>
            <a:fld id="{C1FDBA76-FCDD-47B0-A38D-E9F29246B4BF}" type="datetimeFigureOut">
              <a:rPr lang="zh-CN" altLang="en-US"/>
              <a:pPr>
                <a:defRPr/>
              </a:pPr>
              <a:t>2016/3/15</a:t>
            </a:fld>
            <a:endParaRPr lang="zh-CN" altLang="en-US"/>
          </a:p>
        </p:txBody>
      </p:sp>
      <p:sp>
        <p:nvSpPr>
          <p:cNvPr id="6" name="页脚占位符 3"/>
          <p:cNvSpPr>
            <a:spLocks noGrp="1"/>
          </p:cNvSpPr>
          <p:nvPr>
            <p:ph type="ftr" sz="quarter" idx="11"/>
          </p:nvPr>
        </p:nvSpPr>
        <p:spPr/>
        <p:txBody>
          <a:bodyPr/>
          <a:lstStyle>
            <a:lvl1pPr>
              <a:defRPr/>
            </a:lvl1pPr>
            <a:extLst/>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fld id="{F69CF492-7E2E-4B7A-9FDC-42BFEABD197E}" type="slidenum">
              <a:rPr lang="zh-CN" altLang="en-US"/>
              <a:pPr/>
              <a:t>‹#›</a:t>
            </a:fld>
            <a:endParaRPr lang="zh-CN" altLang="en-US"/>
          </a:p>
        </p:txBody>
      </p:sp>
    </p:spTree>
    <p:extLst>
      <p:ext uri="{BB962C8B-B14F-4D97-AF65-F5344CB8AC3E}">
        <p14:creationId xmlns:p14="http://schemas.microsoft.com/office/powerpoint/2010/main" val="21258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dirty="0"/>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日期占位符 4"/>
          <p:cNvSpPr>
            <a:spLocks noGrp="1"/>
          </p:cNvSpPr>
          <p:nvPr>
            <p:ph type="dt" sz="half" idx="10"/>
          </p:nvPr>
        </p:nvSpPr>
        <p:spPr/>
        <p:txBody>
          <a:bodyPr/>
          <a:lstStyle>
            <a:lvl1pPr>
              <a:defRPr/>
            </a:lvl1pPr>
            <a:extLst/>
          </a:lstStyle>
          <a:p>
            <a:pPr>
              <a:defRPr/>
            </a:pPr>
            <a:fld id="{385D2DBF-D006-420A-8EB9-6B3145E6EDE5}" type="datetimeFigureOut">
              <a:rPr lang="zh-CN" altLang="en-US"/>
              <a:pPr>
                <a:defRPr/>
              </a:pPr>
              <a:t>2016/3/15</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A11663E-8ED5-4E9F-8D63-91CAA6D78E8A}" type="slidenum">
              <a:rPr lang="zh-CN" altLang="en-US"/>
              <a:pPr/>
              <a:t>‹#›</a:t>
            </a:fld>
            <a:endParaRPr lang="zh-CN" altLang="en-US"/>
          </a:p>
        </p:txBody>
      </p:sp>
    </p:spTree>
    <p:extLst>
      <p:ext uri="{BB962C8B-B14F-4D97-AF65-F5344CB8AC3E}">
        <p14:creationId xmlns:p14="http://schemas.microsoft.com/office/powerpoint/2010/main" val="30290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同心圆 10"/>
          <p:cNvSpPr/>
          <p:nvPr/>
        </p:nvSpPr>
        <p:spPr>
          <a:xfrm rot="2315675">
            <a:off x="35773" y="1333591"/>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饼形 6"/>
          <p:cNvSpPr/>
          <p:nvPr/>
        </p:nvSpPr>
        <p:spPr>
          <a:xfrm>
            <a:off x="-879372" y="-930145"/>
            <a:ext cx="1758743" cy="1860290"/>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1113" y="25400"/>
            <a:ext cx="1703388" cy="1747838"/>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755650" y="0"/>
            <a:ext cx="77771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249363" y="846138"/>
            <a:ext cx="7210425" cy="1143000"/>
          </a:xfrm>
          <a:prstGeom prst="rect">
            <a:avLst/>
          </a:prstGeom>
        </p:spPr>
        <p:txBody>
          <a:bodyPr anchor="ctr">
            <a:normAutofit/>
          </a:bodyPr>
          <a:lstStyle>
            <a:extLst/>
          </a:lstStyle>
          <a:p>
            <a:r>
              <a:rPr lang="zh-CN" altLang="en-US" dirty="0" smtClean="0"/>
              <a:t>单击此处编辑母版标题样式</a:t>
            </a:r>
            <a:endParaRPr lang="en-US" dirty="0"/>
          </a:p>
        </p:txBody>
      </p:sp>
      <p:sp>
        <p:nvSpPr>
          <p:cNvPr id="1033" name="文本占位符 8"/>
          <p:cNvSpPr>
            <a:spLocks noGrp="1"/>
          </p:cNvSpPr>
          <p:nvPr>
            <p:ph type="body" idx="1"/>
          </p:nvPr>
        </p:nvSpPr>
        <p:spPr bwMode="auto">
          <a:xfrm>
            <a:off x="1258888" y="1868488"/>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6CE3988C-3E27-4BD5-9B99-9B3B3C113861}" type="datetimeFigureOut">
              <a:rPr lang="zh-CN" altLang="en-US"/>
              <a:pPr>
                <a:defRPr/>
              </a:pPr>
              <a:t>2016/3/15</a:t>
            </a:fld>
            <a:endParaRPr lang="zh-CN" altLang="en-US" dirty="0"/>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005526"/>
                </a:solidFill>
                <a:latin typeface="Franklin Gothic Book" panose="020B0503020102020204" pitchFamily="34" charset="0"/>
                <a:ea typeface="黑体" panose="02010609060101010101" pitchFamily="49" charset="-122"/>
              </a:defRPr>
            </a:lvl1pPr>
          </a:lstStyle>
          <a:p>
            <a:fld id="{FF296CA9-E9CD-4711-98C6-6889CB95D897}" type="slidenum">
              <a:rPr lang="zh-CN" altLang="en-US"/>
              <a:pPr/>
              <a:t>‹#›</a:t>
            </a:fld>
            <a:endParaRPr lang="zh-CN" altLang="en-US"/>
          </a:p>
        </p:txBody>
      </p:sp>
      <p:sp>
        <p:nvSpPr>
          <p:cNvPr id="15" name="矩形 14"/>
          <p:cNvSpPr/>
          <p:nvPr/>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椭圆 12"/>
          <p:cNvSpPr/>
          <p:nvPr/>
        </p:nvSpPr>
        <p:spPr>
          <a:xfrm>
            <a:off x="683568" y="1556792"/>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58" r:id="rId4"/>
    <p:sldLayoutId id="2147484059" r:id="rId5"/>
    <p:sldLayoutId id="2147484067" r:id="rId6"/>
    <p:sldLayoutId id="2147484060" r:id="rId7"/>
    <p:sldLayoutId id="2147484068" r:id="rId8"/>
    <p:sldLayoutId id="2147484069" r:id="rId9"/>
    <p:sldLayoutId id="2147484070" r:id="rId10"/>
    <p:sldLayoutId id="2147484061" r:id="rId11"/>
    <p:sldLayoutId id="2147484062" r:id="rId12"/>
    <p:sldLayoutId id="2147484063" r:id="rId13"/>
    <p:sldLayoutId id="2147484071" r:id="rId14"/>
  </p:sldLayoutIdLst>
  <p:txStyles>
    <p:titleStyle>
      <a:lvl1pPr algn="l" rtl="0" eaLnBrk="0" fontAlgn="base" hangingPunct="0">
        <a:spcBef>
          <a:spcPct val="0"/>
        </a:spcBef>
        <a:spcAft>
          <a:spcPct val="0"/>
        </a:spcAft>
        <a:defRPr sz="4300" kern="1200">
          <a:solidFill>
            <a:srgbClr val="323232"/>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2pPr>
      <a:lvl3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3pPr>
      <a:lvl4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4pPr>
      <a:lvl5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5pPr>
      <a:lvl6pPr marL="4572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6pPr>
      <a:lvl7pPr marL="9144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7pPr>
      <a:lvl8pPr marL="13716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8pPr>
      <a:lvl9pPr marL="18288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gi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700808"/>
            <a:ext cx="7405688" cy="1473200"/>
          </a:xfrm>
        </p:spPr>
        <p:txBody>
          <a:bodyPr>
            <a:normAutofit fontScale="90000"/>
          </a:bodyPr>
          <a:lstStyle/>
          <a:p>
            <a:pPr eaLnBrk="1" fontAlgn="auto" hangingPunct="1">
              <a:spcAft>
                <a:spcPts val="0"/>
              </a:spcAft>
              <a:defRPr/>
            </a:pP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MIE-311</a:t>
            </a:r>
            <a:br>
              <a:rPr lang="en-US" altLang="zh-CN" sz="5300" dirty="0" smtClean="0">
                <a:solidFill>
                  <a:schemeClr val="tx2">
                    <a:satMod val="130000"/>
                  </a:schemeClr>
                </a:solidFill>
                <a:latin typeface="Georgia" panose="02040502050405020303" pitchFamily="18" charset="0"/>
                <a:cs typeface="Times New Roman" panose="02020603050405020304" pitchFamily="18" charset="0"/>
              </a:rPr>
            </a:b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Mobile Network Security</a:t>
            </a:r>
            <a:endParaRPr lang="zh-CN" altLang="en-US"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148064" y="4941168"/>
            <a:ext cx="3373241" cy="1752600"/>
          </a:xfrm>
        </p:spPr>
        <p:txBody>
          <a:bodyPr>
            <a:normAutofit/>
          </a:bodyPr>
          <a:lstStyle/>
          <a:p>
            <a:pPr eaLnBrk="1" fontAlgn="auto" hangingPunct="1">
              <a:spcAft>
                <a:spcPts val="0"/>
              </a:spcAft>
              <a:buFont typeface="Wingdings 2"/>
              <a:buNone/>
              <a:defRPr/>
            </a:pPr>
            <a:r>
              <a:rPr lang="en-US" altLang="zh-CN" sz="1800" dirty="0" err="1" smtClean="0"/>
              <a:t>Zhe</a:t>
            </a:r>
            <a:r>
              <a:rPr lang="en-US" altLang="zh-CN" sz="1800" dirty="0" smtClean="0"/>
              <a:t> </a:t>
            </a:r>
            <a:r>
              <a:rPr lang="en-US" altLang="zh-CN" sz="1800" dirty="0" err="1" smtClean="0"/>
              <a:t>XuanYuan</a:t>
            </a:r>
            <a:r>
              <a:rPr lang="en-US" altLang="zh-CN" sz="1800" dirty="0" smtClean="0"/>
              <a:t> (</a:t>
            </a:r>
            <a:r>
              <a:rPr lang="zh-CN" altLang="en-US" sz="1800" dirty="0" smtClean="0"/>
              <a:t>轩辕哲</a:t>
            </a:r>
            <a:r>
              <a:rPr lang="en-US" altLang="zh-CN" sz="1800" dirty="0" smtClean="0"/>
              <a:t>) xuanyuanz@mail.sysu.edu.cn</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Modulo-2 Addition</a:t>
            </a:r>
            <a:endParaRPr lang="zh-CN" altLang="en-US" dirty="0">
              <a:effectLst/>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Bitwise exclusive-or: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Let </a:t>
            </a:r>
            <a:r>
              <a:rPr lang="en-US" altLang="zh-CN" sz="2400" i="1" dirty="0">
                <a:latin typeface="Times New Roman" panose="02020603050405020304" pitchFamily="18" charset="0"/>
                <a:cs typeface="Times New Roman" panose="02020603050405020304" pitchFamily="18" charset="0"/>
              </a:rPr>
              <a:t>x = x</a:t>
            </a:r>
            <a:r>
              <a:rPr lang="en-US" altLang="zh-CN" sz="2400" i="1"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 · · · x</a:t>
            </a:r>
            <a:r>
              <a:rPr lang="en-US" altLang="zh-CN" sz="2400" i="1" baseline="-25000" dirty="0">
                <a:latin typeface="Times New Roman" panose="02020603050405020304" pitchFamily="18" charset="0"/>
                <a:cs typeface="Times New Roman" panose="02020603050405020304" pitchFamily="18" charset="0"/>
              </a:rPr>
              <a:t>n</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y = y</a:t>
            </a:r>
            <a:r>
              <a:rPr lang="en-US" altLang="zh-CN" sz="2400" i="1"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y</a:t>
            </a:r>
            <a:r>
              <a:rPr lang="en-US" altLang="zh-CN" sz="2400" i="1"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 · · · y</a:t>
            </a:r>
            <a:r>
              <a:rPr lang="en-US" altLang="zh-CN" sz="2400" i="1"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The bitwise exclusive-or of </a:t>
            </a:r>
            <a:r>
              <a:rPr lang="en-US" altLang="zh-CN" sz="2400" i="1" dirty="0">
                <a:latin typeface="Times New Roman" panose="02020603050405020304" pitchFamily="18" charset="0"/>
                <a:cs typeface="Times New Roman" panose="02020603050405020304" pitchFamily="18" charset="0"/>
              </a:rPr>
              <a:t>x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 is </a:t>
            </a:r>
            <a:endParaRPr lang="en-US" altLang="zh-CN" sz="2400" dirty="0" smtClean="0">
              <a:latin typeface="Times New Roman" panose="02020603050405020304" pitchFamily="18" charset="0"/>
              <a:cs typeface="Times New Roman" panose="02020603050405020304" pitchFamily="18" charset="0"/>
            </a:endParaRPr>
          </a:p>
          <a:p>
            <a:pPr marL="82550" indent="0" algn="ctr">
              <a:buNone/>
            </a:pP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 </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y</a:t>
            </a:r>
            <a:r>
              <a:rPr lang="en-US" altLang="zh-CN" sz="2400" i="1"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y</a:t>
            </a:r>
            <a:r>
              <a:rPr lang="en-US" altLang="zh-CN" sz="2400" i="1"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x</a:t>
            </a:r>
            <a:r>
              <a:rPr lang="en-US" altLang="zh-CN" sz="2400" i="1" baseline="-25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y</a:t>
            </a:r>
            <a:r>
              <a:rPr lang="en-US" altLang="zh-CN" sz="2400" i="1" baseline="-25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Example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203848" y="4532313"/>
            <a:ext cx="2657475" cy="1704975"/>
          </a:xfrm>
          <a:prstGeom prst="rect">
            <a:avLst/>
          </a:prstGeom>
        </p:spPr>
      </p:pic>
    </p:spTree>
    <p:extLst>
      <p:ext uri="{BB962C8B-B14F-4D97-AF65-F5344CB8AC3E}">
        <p14:creationId xmlns:p14="http://schemas.microsoft.com/office/powerpoint/2010/main" val="93303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effectLst/>
                <a:latin typeface="Times New Roman" panose="02020603050405020304" pitchFamily="18" charset="0"/>
                <a:cs typeface="Times New Roman" panose="02020603050405020304" pitchFamily="18" charset="0"/>
              </a:rPr>
              <a:t>Encoding Messages (Data): ASCII Code</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Amer. Standard Code for Inform. Interchange: </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blank 1, letters (capital + lower case) 26+26=52,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digits (0,1, ..., 9) 10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symbols 32 [punctuation symbols, accents, brackets, operators</a:t>
            </a:r>
            <a:r>
              <a:rPr lang="en-US" altLang="zh-CN" sz="2000" dirty="0" smtClean="0">
                <a:latin typeface="Times New Roman" panose="02020603050405020304" pitchFamily="18" charset="0"/>
                <a:cs typeface="Times New Roman" panose="02020603050405020304" pitchFamily="18" charset="0"/>
              </a:rPr>
              <a:t>].</a:t>
            </a:r>
          </a:p>
          <a:p>
            <a:pPr lvl="1"/>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controls 33 (non-printable characters</a:t>
            </a:r>
            <a:r>
              <a:rPr lang="en-US" altLang="zh-CN" sz="2000" dirty="0" smtClean="0">
                <a:latin typeface="Times New Roman" panose="02020603050405020304" pitchFamily="18" charset="0"/>
                <a:cs typeface="Times New Roman" panose="02020603050405020304" pitchFamily="18" charset="0"/>
              </a:rPr>
              <a:t>).</a:t>
            </a:r>
          </a:p>
          <a:p>
            <a:pPr lvl="1"/>
            <a:r>
              <a:rPr lang="en-US" altLang="zh-CN" sz="2000" dirty="0" smtClean="0">
                <a:latin typeface="Times New Roman" panose="02020603050405020304" pitchFamily="18" charset="0"/>
                <a:cs typeface="Times New Roman" panose="02020603050405020304" pitchFamily="18" charset="0"/>
              </a:rPr>
              <a:t>Altogether </a:t>
            </a:r>
            <a:r>
              <a:rPr lang="en-US" altLang="zh-CN" sz="2000" dirty="0">
                <a:latin typeface="Times New Roman" panose="02020603050405020304" pitchFamily="18" charset="0"/>
                <a:cs typeface="Times New Roman" panose="02020603050405020304" pitchFamily="18" charset="0"/>
              </a:rPr>
              <a:t>128 characters. Each is encoded into a string of 7 bits. Example: e = 01100101, ” = </a:t>
            </a:r>
            <a:r>
              <a:rPr lang="en-US" altLang="zh-CN" sz="2000" dirty="0" smtClean="0">
                <a:latin typeface="Times New Roman" panose="02020603050405020304" pitchFamily="18" charset="0"/>
                <a:cs typeface="Times New Roman" panose="02020603050405020304" pitchFamily="18" charset="0"/>
              </a:rPr>
              <a:t>00100010.</a:t>
            </a:r>
          </a:p>
          <a:p>
            <a:pPr lvl="1"/>
            <a:r>
              <a:rPr lang="en-US" altLang="zh-CN" sz="2000" dirty="0" smtClean="0">
                <a:latin typeface="Times New Roman" panose="02020603050405020304" pitchFamily="18" charset="0"/>
                <a:cs typeface="Times New Roman" panose="02020603050405020304" pitchFamily="18" charset="0"/>
              </a:rPr>
              <a:t>Check out</a:t>
            </a:r>
          </a:p>
          <a:p>
            <a:pPr marL="403225" lvl="1" indent="0">
              <a:buNone/>
            </a:pPr>
            <a:r>
              <a:rPr lang="en-US" altLang="zh-CN" sz="2000" dirty="0" smtClean="0">
                <a:latin typeface="Times New Roman" panose="02020603050405020304" pitchFamily="18" charset="0"/>
                <a:cs typeface="Times New Roman" panose="02020603050405020304" pitchFamily="18" charset="0"/>
              </a:rPr>
              <a:t>	http</a:t>
            </a:r>
            <a:r>
              <a:rPr lang="en-US" altLang="zh-CN" sz="2000" dirty="0">
                <a:latin typeface="Times New Roman" panose="02020603050405020304" pitchFamily="18" charset="0"/>
                <a:cs typeface="Times New Roman" panose="02020603050405020304" pitchFamily="18" charset="0"/>
              </a:rPr>
              <a:t>://www.neurophys.wisc.edu/comp/docs/ascii/</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9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200" dirty="0">
                <a:solidFill>
                  <a:schemeClr val="tx2">
                    <a:satMod val="130000"/>
                  </a:schemeClr>
                </a:solidFill>
                <a:latin typeface="Times New Roman" panose="02020603050405020304" pitchFamily="18" charset="0"/>
                <a:cs typeface="Times New Roman" panose="02020603050405020304" pitchFamily="18" charset="0"/>
              </a:rPr>
              <a:t>Random and pseudorandom </a:t>
            </a:r>
            <a:r>
              <a:rPr lang="en-US" altLang="zh-CN" sz="3200" dirty="0" smtClean="0">
                <a:solidFill>
                  <a:schemeClr val="tx2">
                    <a:satMod val="130000"/>
                  </a:schemeClr>
                </a:solidFill>
                <a:latin typeface="Times New Roman" panose="02020603050405020304" pitchFamily="18" charset="0"/>
                <a:cs typeface="Times New Roman" panose="02020603050405020304" pitchFamily="18" charset="0"/>
              </a:rPr>
              <a:t>numbers</a:t>
            </a:r>
            <a:endParaRPr lang="zh-CN" altLang="en-US" sz="6600"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Randomness is the basis for secure key generation</a:t>
            </a:r>
          </a:p>
          <a:p>
            <a:r>
              <a:rPr lang="en-US" altLang="zh-CN" sz="2400" dirty="0" smtClean="0">
                <a:latin typeface="Times New Roman" panose="02020603050405020304" pitchFamily="18" charset="0"/>
                <a:cs typeface="Times New Roman" panose="02020603050405020304" pitchFamily="18" charset="0"/>
              </a:rPr>
              <a:t>Criteria:</a:t>
            </a:r>
          </a:p>
          <a:p>
            <a:pPr lvl="1"/>
            <a:r>
              <a:rPr lang="en-US" altLang="zh-CN" sz="2000" dirty="0" smtClean="0">
                <a:latin typeface="Times New Roman" panose="02020603050405020304" pitchFamily="18" charset="0"/>
                <a:cs typeface="Times New Roman" panose="02020603050405020304" pitchFamily="18" charset="0"/>
              </a:rPr>
              <a:t>Uniform distribution</a:t>
            </a:r>
          </a:p>
          <a:p>
            <a:pPr lvl="1"/>
            <a:r>
              <a:rPr lang="en-US" altLang="zh-CN" sz="2000" dirty="0" smtClean="0">
                <a:latin typeface="Times New Roman" panose="02020603050405020304" pitchFamily="18" charset="0"/>
                <a:cs typeface="Times New Roman" panose="02020603050405020304" pitchFamily="18" charset="0"/>
              </a:rPr>
              <a:t>Independence</a:t>
            </a:r>
          </a:p>
          <a:p>
            <a:r>
              <a:rPr lang="en-US" altLang="zh-CN" sz="2400" dirty="0" smtClean="0">
                <a:latin typeface="Times New Roman" panose="02020603050405020304" pitchFamily="18" charset="0"/>
                <a:cs typeface="Times New Roman" panose="02020603050405020304" pitchFamily="18" charset="0"/>
              </a:rPr>
              <a:t>Generation of random numbers</a:t>
            </a:r>
          </a:p>
          <a:p>
            <a:pPr lvl="1"/>
            <a:r>
              <a:rPr lang="en-US" altLang="zh-CN" sz="2000" dirty="0" smtClean="0">
                <a:latin typeface="Times New Roman" panose="02020603050405020304" pitchFamily="18" charset="0"/>
                <a:cs typeface="Times New Roman" panose="02020603050405020304" pitchFamily="18" charset="0"/>
              </a:rPr>
              <a:t>Entropy source drawn from the physical </a:t>
            </a:r>
          </a:p>
          <a:p>
            <a:pPr marL="403225" lvl="1" indent="0">
              <a:buNone/>
            </a:pPr>
            <a:r>
              <a:rPr lang="en-US" altLang="zh-CN" sz="2000" dirty="0" smtClean="0">
                <a:latin typeface="Times New Roman" panose="02020603050405020304" pitchFamily="18" charset="0"/>
                <a:cs typeface="Times New Roman" panose="02020603050405020304" pitchFamily="18" charset="0"/>
              </a:rPr>
              <a:t>environment of the computer and could </a:t>
            </a:r>
            <a:endParaRPr lang="en-US" altLang="zh-CN" sz="2000" dirty="0">
              <a:latin typeface="Times New Roman" panose="02020603050405020304" pitchFamily="18" charset="0"/>
              <a:cs typeface="Times New Roman" panose="02020603050405020304" pitchFamily="18" charset="0"/>
            </a:endParaRPr>
          </a:p>
          <a:p>
            <a:pPr marL="403225" lvl="1" indent="0">
              <a:buNone/>
            </a:pPr>
            <a:r>
              <a:rPr lang="en-US" altLang="zh-CN" sz="2000" dirty="0" smtClean="0">
                <a:latin typeface="Times New Roman" panose="02020603050405020304" pitchFamily="18" charset="0"/>
                <a:cs typeface="Times New Roman" panose="02020603050405020304" pitchFamily="18" charset="0"/>
              </a:rPr>
              <a:t>include things such as keystroke timing</a:t>
            </a:r>
          </a:p>
          <a:p>
            <a:pPr marL="403225" lvl="1" indent="0">
              <a:buNone/>
            </a:pPr>
            <a:r>
              <a:rPr lang="en-US" altLang="zh-CN" sz="2000" dirty="0" smtClean="0">
                <a:latin typeface="Times New Roman" panose="02020603050405020304" pitchFamily="18" charset="0"/>
                <a:cs typeface="Times New Roman" panose="02020603050405020304" pitchFamily="18" charset="0"/>
              </a:rPr>
              <a:t>patterns, disk electrical activity, mouse </a:t>
            </a:r>
          </a:p>
          <a:p>
            <a:pPr marL="403225" lvl="1" indent="0">
              <a:buNone/>
            </a:pPr>
            <a:r>
              <a:rPr lang="en-US" altLang="zh-CN" sz="2000" dirty="0" smtClean="0">
                <a:latin typeface="Times New Roman" panose="02020603050405020304" pitchFamily="18" charset="0"/>
                <a:cs typeface="Times New Roman" panose="02020603050405020304" pitchFamily="18" charset="0"/>
              </a:rPr>
              <a:t>movements</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7019925" y="2636912"/>
            <a:ext cx="2124075" cy="3733800"/>
          </a:xfrm>
          <a:prstGeom prst="rect">
            <a:avLst/>
          </a:prstGeom>
        </p:spPr>
      </p:pic>
      <p:pic>
        <p:nvPicPr>
          <p:cNvPr id="1026" name="Picture 2" descr="RFC 1149.5 specified 4 as the standard IEEE-vetted random num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5451979"/>
            <a:ext cx="38100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0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solidFill>
                  <a:schemeClr val="tx2">
                    <a:satMod val="130000"/>
                  </a:schemeClr>
                </a:solidFill>
                <a:effectLst/>
                <a:latin typeface="Times New Roman" panose="02020603050405020304" pitchFamily="18" charset="0"/>
                <a:cs typeface="Times New Roman" panose="02020603050405020304" pitchFamily="18" charset="0"/>
              </a:rPr>
              <a:t>Random and pseudorandom numbers</a:t>
            </a:r>
            <a:endParaRPr lang="zh-CN" altLang="en-US" sz="3200" dirty="0">
              <a:effectLst/>
            </a:endParaRPr>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True randomness is too expensive to obtain</a:t>
            </a:r>
          </a:p>
          <a:p>
            <a:r>
              <a:rPr lang="en-US" altLang="zh-CN" sz="2400" dirty="0" smtClean="0">
                <a:solidFill>
                  <a:schemeClr val="tx2">
                    <a:satMod val="130000"/>
                  </a:schemeClr>
                </a:solidFill>
                <a:latin typeface="Times New Roman" panose="02020603050405020304" pitchFamily="18" charset="0"/>
                <a:cs typeface="Times New Roman" panose="02020603050405020304" pitchFamily="18" charset="0"/>
              </a:rPr>
              <a:t>Pseudorandom numbers: sequences of numbers that appear to be random generated by some algorithm</a:t>
            </a:r>
          </a:p>
          <a:p>
            <a:r>
              <a:rPr lang="en-US" altLang="zh-CN" sz="2400" dirty="0" smtClean="0">
                <a:latin typeface="Times New Roman" panose="02020603050405020304" pitchFamily="18" charset="0"/>
                <a:cs typeface="Times New Roman" panose="02020603050405020304" pitchFamily="18" charset="0"/>
              </a:rPr>
              <a:t>PRG: deterministic, not statistically random</a:t>
            </a:r>
          </a:p>
          <a:p>
            <a:r>
              <a:rPr lang="en-US" altLang="zh-CN" sz="2400" dirty="0" smtClean="0">
                <a:latin typeface="Times New Roman" panose="02020603050405020304" pitchFamily="18" charset="0"/>
                <a:cs typeface="Times New Roman" panose="02020603050405020304" pitchFamily="18" charset="0"/>
              </a:rPr>
              <a:t>But can pass many randomness test</a:t>
            </a:r>
          </a:p>
          <a:p>
            <a:r>
              <a:rPr lang="en-US" altLang="zh-CN" sz="2400" dirty="0" smtClean="0">
                <a:latin typeface="Times New Roman" panose="02020603050405020304" pitchFamily="18" charset="0"/>
                <a:cs typeface="Times New Roman" panose="02020603050405020304" pitchFamily="18" charset="0"/>
              </a:rPr>
              <a:t>Example:</a:t>
            </a:r>
          </a:p>
          <a:p>
            <a:pPr marL="82550" indent="0">
              <a:buNone/>
            </a:pPr>
            <a:r>
              <a:rPr lang="en-US" sz="2400" dirty="0">
                <a:latin typeface="Times New Roman" panose="02020603050405020304" pitchFamily="18" charset="0"/>
                <a:cs typeface="Times New Roman" panose="02020603050405020304" pitchFamily="18" charset="0"/>
              </a:rPr>
              <a:t>	</a:t>
            </a:r>
            <a:r>
              <a:rPr lang="en-US" sz="2000" dirty="0" err="1" smtClean="0">
                <a:latin typeface="Times New Roman"/>
                <a:cs typeface="Times New Roman"/>
              </a:rPr>
              <a:t>glibc</a:t>
            </a:r>
            <a:r>
              <a:rPr lang="en-US" sz="2000" dirty="0" smtClean="0">
                <a:latin typeface="Times New Roman"/>
                <a:cs typeface="Times New Roman"/>
              </a:rPr>
              <a:t> </a:t>
            </a:r>
            <a:r>
              <a:rPr lang="en-US" sz="2000" dirty="0">
                <a:latin typeface="Times New Roman"/>
                <a:cs typeface="Times New Roman"/>
              </a:rPr>
              <a:t>random():</a:t>
            </a:r>
          </a:p>
          <a:p>
            <a:pPr marL="0" indent="0">
              <a:buNone/>
            </a:pPr>
            <a:r>
              <a:rPr lang="en-US" sz="2000" dirty="0">
                <a:latin typeface="Times New Roman"/>
                <a:cs typeface="Times New Roman"/>
              </a:rPr>
              <a:t>	r[i] ← </a:t>
            </a:r>
            <a:r>
              <a:rPr lang="en-US" sz="2400" dirty="0">
                <a:latin typeface="Times New Roman"/>
                <a:cs typeface="Times New Roman"/>
              </a:rPr>
              <a:t>( </a:t>
            </a:r>
            <a:r>
              <a:rPr lang="en-US" sz="2000" dirty="0">
                <a:latin typeface="Times New Roman"/>
                <a:cs typeface="Times New Roman"/>
              </a:rPr>
              <a:t>r[i-3] + r[i-31] </a:t>
            </a:r>
            <a:r>
              <a:rPr lang="en-US" sz="2400" dirty="0">
                <a:latin typeface="Times New Roman"/>
                <a:cs typeface="Times New Roman"/>
              </a:rPr>
              <a:t>)</a:t>
            </a:r>
            <a:r>
              <a:rPr lang="en-US" sz="2000" dirty="0">
                <a:latin typeface="Times New Roman"/>
                <a:cs typeface="Times New Roman"/>
              </a:rPr>
              <a:t>  % 2</a:t>
            </a:r>
            <a:r>
              <a:rPr lang="en-US" sz="2000" baseline="30000" dirty="0">
                <a:latin typeface="Times New Roman"/>
                <a:cs typeface="Times New Roman"/>
              </a:rPr>
              <a:t>32</a:t>
            </a:r>
          </a:p>
          <a:p>
            <a:pPr marL="0" indent="0">
              <a:buNone/>
            </a:pPr>
            <a:r>
              <a:rPr lang="en-US" sz="2000" dirty="0">
                <a:latin typeface="Times New Roman"/>
                <a:cs typeface="Times New Roman"/>
              </a:rPr>
              <a:t>	output  r[i] &gt;&gt; 1</a:t>
            </a:r>
            <a:endParaRPr lang="en-US" sz="1800" dirty="0">
              <a:latin typeface="Times New Roman"/>
              <a:cs typeface="Times New Roman"/>
            </a:endParaRPr>
          </a:p>
          <a:p>
            <a:r>
              <a:rPr lang="en-US" altLang="zh-CN" sz="2400" b="1" dirty="0" smtClean="0">
                <a:latin typeface="Times New Roman" panose="02020603050405020304" pitchFamily="18" charset="0"/>
                <a:cs typeface="Times New Roman" panose="02020603050405020304" pitchFamily="18" charset="0"/>
              </a:rPr>
              <a:t>Q: </a:t>
            </a:r>
            <a:r>
              <a:rPr lang="en-US" altLang="zh-CN" sz="2400" dirty="0" smtClean="0">
                <a:latin typeface="Times New Roman" panose="02020603050405020304" pitchFamily="18" charset="0"/>
                <a:cs typeface="Times New Roman" panose="02020603050405020304" pitchFamily="18" charset="0"/>
              </a:rPr>
              <a:t>How to determine if a PRG is</a:t>
            </a:r>
          </a:p>
          <a:p>
            <a:pPr marL="82550" indent="0">
              <a:buNone/>
            </a:pPr>
            <a:r>
              <a:rPr lang="en-US" altLang="zh-CN" sz="2400" dirty="0" smtClean="0">
                <a:latin typeface="Times New Roman" panose="02020603050405020304" pitchFamily="18" charset="0"/>
                <a:cs typeface="Times New Roman" panose="02020603050405020304" pitchFamily="18" charset="0"/>
              </a:rPr>
              <a:t>    good or bad?</a:t>
            </a:r>
            <a:endParaRPr lang="zh-CN" altLang="en-US"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6223198" y="3743325"/>
            <a:ext cx="2237234" cy="3114675"/>
          </a:xfrm>
          <a:prstGeom prst="rect">
            <a:avLst/>
          </a:prstGeom>
        </p:spPr>
      </p:pic>
    </p:spTree>
    <p:extLst>
      <p:ext uri="{BB962C8B-B14F-4D97-AF65-F5344CB8AC3E}">
        <p14:creationId xmlns:p14="http://schemas.microsoft.com/office/powerpoint/2010/main" val="375654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latin typeface="Times New Roman" pitchFamily="18" charset="0"/>
                <a:cs typeface="Times New Roman" pitchFamily="18" charset="0"/>
              </a:rPr>
              <a:t>Group, Ring, Field</a:t>
            </a:r>
            <a:endParaRPr lang="zh-CN" altLang="en-US" dirty="0">
              <a:effectLst/>
              <a:latin typeface="Times New Roman" pitchFamily="18" charset="0"/>
              <a:cs typeface="Times New Roman"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290266267"/>
              </p:ext>
            </p:extLst>
          </p:nvPr>
        </p:nvGraphicFramePr>
        <p:xfrm>
          <a:off x="1115616" y="2276872"/>
          <a:ext cx="7273926" cy="1752600"/>
        </p:xfrm>
        <a:graphic>
          <a:graphicData uri="http://schemas.openxmlformats.org/drawingml/2006/table">
            <a:tbl>
              <a:tblPr firstRow="1" bandRow="1">
                <a:tableStyleId>{5C22544A-7EE6-4342-B048-85BDC9FD1C3A}</a:tableStyleId>
              </a:tblPr>
              <a:tblGrid>
                <a:gridCol w="2424642"/>
                <a:gridCol w="2424642"/>
                <a:gridCol w="2424642"/>
              </a:tblGrid>
              <a:tr h="370840">
                <a:tc>
                  <a:txBody>
                    <a:bodyPr/>
                    <a:lstStyle/>
                    <a:p>
                      <a:r>
                        <a:rPr lang="en-US" altLang="zh-CN" dirty="0" smtClean="0"/>
                        <a:t>Algebraic Structure</a:t>
                      </a:r>
                      <a:endParaRPr lang="zh-CN" altLang="en-US" dirty="0"/>
                    </a:p>
                  </a:txBody>
                  <a:tcPr/>
                </a:tc>
                <a:tc>
                  <a:txBody>
                    <a:bodyPr/>
                    <a:lstStyle/>
                    <a:p>
                      <a:r>
                        <a:rPr lang="en-US" altLang="zh-CN" dirty="0" smtClean="0"/>
                        <a:t>Supported</a:t>
                      </a:r>
                      <a:r>
                        <a:rPr lang="en-US" altLang="zh-CN" baseline="0" dirty="0" smtClean="0"/>
                        <a:t> Typical Operations</a:t>
                      </a:r>
                      <a:endParaRPr lang="zh-CN" altLang="en-US" dirty="0"/>
                    </a:p>
                  </a:txBody>
                  <a:tcPr/>
                </a:tc>
                <a:tc>
                  <a:txBody>
                    <a:bodyPr/>
                    <a:lstStyle/>
                    <a:p>
                      <a:r>
                        <a:rPr lang="en-US" altLang="zh-CN" dirty="0" smtClean="0"/>
                        <a:t>Typical Sets of Integers</a:t>
                      </a:r>
                      <a:endParaRPr lang="zh-CN" altLang="en-US" dirty="0"/>
                    </a:p>
                  </a:txBody>
                  <a:tcPr/>
                </a:tc>
              </a:tr>
              <a:tr h="370840">
                <a:tc>
                  <a:txBody>
                    <a:bodyPr/>
                    <a:lstStyle/>
                    <a:p>
                      <a:r>
                        <a:rPr lang="en-US" altLang="zh-CN" dirty="0" smtClean="0"/>
                        <a:t>Group</a:t>
                      </a:r>
                      <a:endParaRPr lang="zh-CN" altLang="en-US" dirty="0"/>
                    </a:p>
                  </a:txBody>
                  <a:tcPr/>
                </a:tc>
                <a:tc>
                  <a:txBody>
                    <a:bodyPr/>
                    <a:lstStyle/>
                    <a:p>
                      <a:r>
                        <a:rPr lang="en-US" altLang="zh-CN" dirty="0" smtClean="0"/>
                        <a:t>(+,-) or (x,/)</a:t>
                      </a:r>
                      <a:endParaRPr lang="zh-CN" altLang="en-US" dirty="0"/>
                    </a:p>
                  </a:txBody>
                  <a:tcPr/>
                </a:tc>
                <a:tc>
                  <a:txBody>
                    <a:bodyPr/>
                    <a:lstStyle/>
                    <a:p>
                      <a:r>
                        <a:rPr lang="en-US" altLang="zh-CN" dirty="0" smtClean="0"/>
                        <a:t>Z</a:t>
                      </a:r>
                      <a:r>
                        <a:rPr lang="en-US" altLang="zh-CN" sz="1400" dirty="0" smtClean="0"/>
                        <a:t>n</a:t>
                      </a:r>
                      <a:r>
                        <a:rPr lang="en-US" altLang="zh-CN" baseline="0" dirty="0" smtClean="0"/>
                        <a:t> or Z</a:t>
                      </a:r>
                      <a:r>
                        <a:rPr lang="en-US" altLang="zh-CN" sz="1400" baseline="0" dirty="0" smtClean="0"/>
                        <a:t>n</a:t>
                      </a:r>
                      <a:r>
                        <a:rPr lang="en-US" altLang="zh-CN" baseline="0" dirty="0" smtClean="0"/>
                        <a:t>*</a:t>
                      </a:r>
                      <a:endParaRPr lang="zh-CN" altLang="en-US" dirty="0"/>
                    </a:p>
                  </a:txBody>
                  <a:tcPr/>
                </a:tc>
              </a:tr>
              <a:tr h="370840">
                <a:tc>
                  <a:txBody>
                    <a:bodyPr/>
                    <a:lstStyle/>
                    <a:p>
                      <a:r>
                        <a:rPr lang="en-US" altLang="zh-CN" dirty="0" smtClean="0"/>
                        <a:t>Ring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or (x)</a:t>
                      </a:r>
                      <a:endParaRPr lang="zh-CN" altLang="en-US" dirty="0" smtClean="0"/>
                    </a:p>
                  </a:txBody>
                  <a:tcPr/>
                </a:tc>
                <a:tc>
                  <a:txBody>
                    <a:bodyPr/>
                    <a:lstStyle/>
                    <a:p>
                      <a:r>
                        <a:rPr lang="en-US" altLang="zh-CN" dirty="0" smtClean="0"/>
                        <a:t>Z</a:t>
                      </a:r>
                      <a:endParaRPr lang="zh-CN" altLang="en-US" dirty="0"/>
                    </a:p>
                  </a:txBody>
                  <a:tcPr/>
                </a:tc>
              </a:tr>
              <a:tr h="370840">
                <a:tc>
                  <a:txBody>
                    <a:bodyPr/>
                    <a:lstStyle/>
                    <a:p>
                      <a:r>
                        <a:rPr lang="en-US" altLang="zh-CN" dirty="0" smtClean="0"/>
                        <a:t>Field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and (x,/)</a:t>
                      </a:r>
                      <a:endParaRPr lang="zh-CN" altLang="en-US" dirty="0" smtClean="0"/>
                    </a:p>
                  </a:txBody>
                  <a:tcPr/>
                </a:tc>
                <a:tc>
                  <a:txBody>
                    <a:bodyPr/>
                    <a:lstStyle/>
                    <a:p>
                      <a:r>
                        <a:rPr lang="en-US" altLang="zh-CN" dirty="0" err="1" smtClean="0"/>
                        <a:t>Z</a:t>
                      </a:r>
                      <a:r>
                        <a:rPr lang="en-US" altLang="zh-CN" sz="1400" dirty="0" err="1" smtClean="0"/>
                        <a:t>p</a:t>
                      </a:r>
                      <a:endParaRPr lang="zh-CN" altLang="en-US" sz="1400" dirty="0"/>
                    </a:p>
                  </a:txBody>
                  <a:tcPr/>
                </a:tc>
              </a:tr>
            </a:tbl>
          </a:graphicData>
        </a:graphic>
      </p:graphicFrame>
      <p:sp>
        <p:nvSpPr>
          <p:cNvPr id="5" name="TextBox 4"/>
          <p:cNvSpPr txBox="1"/>
          <p:nvPr/>
        </p:nvSpPr>
        <p:spPr>
          <a:xfrm>
            <a:off x="1331640" y="4365104"/>
            <a:ext cx="6552728" cy="2585323"/>
          </a:xfrm>
          <a:prstGeom prst="rect">
            <a:avLst/>
          </a:prstGeom>
          <a:noFill/>
        </p:spPr>
        <p:txBody>
          <a:bodyPr wrap="square" rtlCol="0">
            <a:spAutoFit/>
          </a:bodyPr>
          <a:lstStyle/>
          <a:p>
            <a:r>
              <a:rPr lang="en-US" altLang="zh-CN" dirty="0">
                <a:latin typeface="Times New Roman" pitchFamily="18" charset="0"/>
                <a:cs typeface="Times New Roman" pitchFamily="18" charset="0"/>
              </a:rPr>
              <a:t>Z</a:t>
            </a:r>
            <a:r>
              <a:rPr lang="en-US" altLang="zh-CN" sz="1400"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{0,1,…,n-1}</a:t>
            </a:r>
          </a:p>
          <a:p>
            <a:r>
              <a:rPr lang="en-US" altLang="zh-CN" dirty="0">
                <a:latin typeface="Times New Roman" pitchFamily="18" charset="0"/>
                <a:cs typeface="Times New Roman" pitchFamily="18" charset="0"/>
              </a:rPr>
              <a:t>Z</a:t>
            </a:r>
            <a:r>
              <a:rPr lang="en-US" altLang="zh-CN" sz="1400" dirty="0">
                <a:latin typeface="Times New Roman" pitchFamily="18" charset="0"/>
                <a:cs typeface="Times New Roman" pitchFamily="18" charset="0"/>
              </a:rPr>
              <a:t>n</a:t>
            </a:r>
            <a:r>
              <a:rPr lang="en-US" altLang="zh-CN" dirty="0" smtClean="0">
                <a:latin typeface="Times New Roman" pitchFamily="18" charset="0"/>
                <a:cs typeface="Times New Roman" pitchFamily="18" charset="0"/>
              </a:rPr>
              <a:t>*: {all elements in Z</a:t>
            </a:r>
            <a:r>
              <a:rPr lang="en-US" altLang="zh-CN" sz="1400" dirty="0" smtClean="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that has a multiplicative reverse}</a:t>
            </a:r>
          </a:p>
          <a:p>
            <a:r>
              <a:rPr lang="en-US" altLang="zh-CN" dirty="0" err="1" smtClean="0">
                <a:latin typeface="Times New Roman" pitchFamily="18" charset="0"/>
                <a:cs typeface="Times New Roman" pitchFamily="18" charset="0"/>
              </a:rPr>
              <a:t>Z</a:t>
            </a:r>
            <a:r>
              <a:rPr lang="en-US" altLang="zh-CN" sz="1400" dirty="0" err="1" smtClean="0">
                <a:latin typeface="Times New Roman" pitchFamily="18" charset="0"/>
                <a:cs typeface="Times New Roman" pitchFamily="18" charset="0"/>
              </a:rPr>
              <a:t>p</a:t>
            </a:r>
            <a:r>
              <a:rPr lang="en-US" altLang="zh-CN" sz="1400" dirty="0" smtClean="0">
                <a:latin typeface="Times New Roman" pitchFamily="18" charset="0"/>
                <a:cs typeface="Times New Roman" pitchFamily="18" charset="0"/>
              </a:rPr>
              <a:t> :</a:t>
            </a:r>
            <a:r>
              <a:rPr lang="zh-CN" altLang="en-US" sz="1400"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n is a prime number</a:t>
            </a:r>
          </a:p>
          <a:p>
            <a:endParaRPr lang="en-US" altLang="zh-CN" sz="2400" dirty="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Finite Fields: a filed with a finite number of elements</a:t>
            </a:r>
            <a:endParaRPr lang="zh-CN" altLang="en-US" sz="2400" dirty="0">
              <a:latin typeface="Times New Roman" pitchFamily="18" charset="0"/>
              <a:cs typeface="Times New Roman" pitchFamily="18" charset="0"/>
            </a:endParaRPr>
          </a:p>
          <a:p>
            <a:endParaRPr lang="zh-CN" altLang="en-US" dirty="0"/>
          </a:p>
          <a:p>
            <a:endParaRPr lang="zh-CN" altLang="en-US" dirty="0"/>
          </a:p>
        </p:txBody>
      </p:sp>
    </p:spTree>
    <p:extLst>
      <p:ext uri="{BB962C8B-B14F-4D97-AF65-F5344CB8AC3E}">
        <p14:creationId xmlns:p14="http://schemas.microsoft.com/office/powerpoint/2010/main" val="140748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err="1" smtClean="0">
                    <a:effectLst/>
                    <a:latin typeface="Times New Roman" pitchFamily="18" charset="0"/>
                    <a:cs typeface="Times New Roman" pitchFamily="18" charset="0"/>
                  </a:rPr>
                  <a:t>Galios</a:t>
                </a:r>
                <a:r>
                  <a:rPr lang="en-US" altLang="zh-CN" dirty="0" smtClean="0">
                    <a:effectLst/>
                    <a:latin typeface="Times New Roman" pitchFamily="18" charset="0"/>
                    <a:cs typeface="Times New Roman" pitchFamily="18" charset="0"/>
                  </a:rPr>
                  <a:t> fields and GF(</a:t>
                </a:r>
                <a14:m>
                  <m:oMath xmlns:m="http://schemas.openxmlformats.org/officeDocument/2006/math">
                    <m:sSup>
                      <m:sSupPr>
                        <m:ctrlPr>
                          <a:rPr lang="en-US" altLang="zh-CN" i="1" smtClean="0">
                            <a:effectLst/>
                            <a:latin typeface="Cambria Math" panose="02040503050406030204" pitchFamily="18" charset="0"/>
                            <a:cs typeface="Times New Roman" pitchFamily="18" charset="0"/>
                          </a:rPr>
                        </m:ctrlPr>
                      </m:sSupPr>
                      <m:e>
                        <m:r>
                          <m:rPr>
                            <m:nor/>
                          </m:rPr>
                          <a:rPr lang="en-US" altLang="zh-CN" dirty="0">
                            <a:effectLst/>
                            <a:latin typeface="Times New Roman" pitchFamily="18" charset="0"/>
                            <a:cs typeface="Times New Roman" pitchFamily="18" charset="0"/>
                          </a:rPr>
                          <m:t>2</m:t>
                        </m:r>
                      </m:e>
                      <m:sup>
                        <m:r>
                          <m:rPr>
                            <m:nor/>
                          </m:rPr>
                          <a:rPr lang="en-US" altLang="zh-CN" dirty="0">
                            <a:effectLst/>
                            <a:latin typeface="Times New Roman" pitchFamily="18" charset="0"/>
                            <a:cs typeface="Times New Roman" pitchFamily="18" charset="0"/>
                          </a:rPr>
                          <m:t>n</m:t>
                        </m:r>
                      </m:sup>
                    </m:sSup>
                  </m:oMath>
                </a14:m>
                <a:r>
                  <a:rPr lang="en-US" altLang="zh-CN" dirty="0" smtClean="0">
                    <a:effectLst/>
                    <a:latin typeface="Times New Roman" pitchFamily="18" charset="0"/>
                    <a:cs typeface="Times New Roman" pitchFamily="18" charset="0"/>
                  </a:rPr>
                  <a:t>) fields</a:t>
                </a:r>
                <a:endParaRPr lang="zh-CN" altLang="en-US" dirty="0">
                  <a:effectLst/>
                  <a:latin typeface="Times New Roman" pitchFamily="18" charset="0"/>
                  <a:cs typeface="Times New Roman"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3381" r="-423" b="-101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59632" y="1916832"/>
                <a:ext cx="7273925" cy="4368800"/>
              </a:xfrm>
            </p:spPr>
            <p:txBody>
              <a:bodyPr/>
              <a:lstStyle/>
              <a:p>
                <a:r>
                  <a:rPr lang="en-US" altLang="zh-CN" dirty="0" smtClean="0">
                    <a:latin typeface="Times New Roman" pitchFamily="18" charset="0"/>
                    <a:cs typeface="Times New Roman" pitchFamily="18" charset="0"/>
                  </a:rPr>
                  <a:t>In order for a field to be finite the number of elements in the field should be </a:t>
                </a:r>
                <a14:m>
                  <m:oMath xmlns:m="http://schemas.openxmlformats.org/officeDocument/2006/math">
                    <m:sSup>
                      <m:sSupPr>
                        <m:ctrlPr>
                          <a:rPr lang="en-US" altLang="zh-CN" i="1">
                            <a:latin typeface="Cambria Math" panose="02040503050406030204" pitchFamily="18" charset="0"/>
                            <a:cs typeface="Times New Roman" pitchFamily="18" charset="0"/>
                          </a:rPr>
                        </m:ctrlPr>
                      </m:sSupPr>
                      <m:e>
                        <m:r>
                          <m:rPr>
                            <m:nor/>
                          </m:rPr>
                          <a:rPr lang="en-US" altLang="zh-CN" b="0" i="1" dirty="0" smtClean="0">
                            <a:latin typeface="Times New Roman" pitchFamily="18" charset="0"/>
                            <a:cs typeface="Times New Roman" pitchFamily="18" charset="0"/>
                          </a:rPr>
                          <m:t>p</m:t>
                        </m:r>
                      </m:e>
                      <m:sup>
                        <m:r>
                          <m:rPr>
                            <m:nor/>
                          </m:rPr>
                          <a:rPr lang="en-US" altLang="zh-CN" i="1" dirty="0">
                            <a:latin typeface="Times New Roman" pitchFamily="18" charset="0"/>
                            <a:cs typeface="Times New Roman" pitchFamily="18" charset="0"/>
                          </a:rPr>
                          <m:t>n</m:t>
                        </m:r>
                      </m:sup>
                    </m:sSup>
                  </m:oMath>
                </a14:m>
                <a:endParaRPr lang="en-US" altLang="zh-CN" i="1"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In cryptography, we often need to use for operations (+,-,x,/)</a:t>
                </a:r>
              </a:p>
              <a:p>
                <a:r>
                  <a:rPr lang="en-US" altLang="zh-CN" dirty="0" smtClean="0">
                    <a:latin typeface="Times New Roman" pitchFamily="18" charset="0"/>
                    <a:cs typeface="Times New Roman" pitchFamily="18" charset="0"/>
                  </a:rPr>
                  <a:t>GF(p) compared to GF(</a:t>
                </a:r>
                <a14:m>
                  <m:oMath xmlns:m="http://schemas.openxmlformats.org/officeDocument/2006/math">
                    <m:sSup>
                      <m:sSupPr>
                        <m:ctrlPr>
                          <a:rPr lang="en-US" altLang="zh-CN" i="1">
                            <a:latin typeface="Cambria Math" panose="02040503050406030204" pitchFamily="18" charset="0"/>
                            <a:cs typeface="Times New Roman" pitchFamily="18" charset="0"/>
                          </a:rPr>
                        </m:ctrlPr>
                      </m:sSupPr>
                      <m:e>
                        <m:r>
                          <m:rPr>
                            <m:nor/>
                          </m:rPr>
                          <a:rPr lang="en-US" altLang="zh-CN" dirty="0">
                            <a:latin typeface="Times New Roman" pitchFamily="18" charset="0"/>
                            <a:cs typeface="Times New Roman" pitchFamily="18" charset="0"/>
                          </a:rPr>
                          <m:t>2</m:t>
                        </m:r>
                      </m:e>
                      <m:sup>
                        <m:r>
                          <m:rPr>
                            <m:nor/>
                          </m:rPr>
                          <a:rPr lang="en-US" altLang="zh-CN" dirty="0">
                            <a:latin typeface="Times New Roman" pitchFamily="18" charset="0"/>
                            <a:cs typeface="Times New Roman" pitchFamily="18" charset="0"/>
                          </a:rPr>
                          <m:t>n</m:t>
                        </m:r>
                      </m:sup>
                    </m:sSup>
                  </m:oMath>
                </a14:m>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59632" y="1916832"/>
                <a:ext cx="7273925" cy="4368800"/>
              </a:xfrm>
              <a:blipFill rotWithShape="1">
                <a:blip r:embed="rId3"/>
                <a:stretch>
                  <a:fillRect t="-1953" r="-3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69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4400" dirty="0">
                <a:solidFill>
                  <a:schemeClr val="tx2">
                    <a:satMod val="130000"/>
                  </a:schemeClr>
                </a:solidFill>
                <a:latin typeface="Times New Roman" panose="02020603050405020304" pitchFamily="18" charset="0"/>
                <a:cs typeface="Times New Roman" panose="02020603050405020304" pitchFamily="18" charset="0"/>
              </a:rPr>
              <a:t>Symmetric encryption </a:t>
            </a:r>
            <a:r>
              <a:rPr lang="en-US" altLang="zh-CN" sz="4400" dirty="0" smtClean="0">
                <a:solidFill>
                  <a:schemeClr val="tx2">
                    <a:satMod val="130000"/>
                  </a:schemeClr>
                </a:solidFill>
                <a:latin typeface="Times New Roman" panose="02020603050405020304" pitchFamily="18" charset="0"/>
                <a:cs typeface="Times New Roman" panose="02020603050405020304" pitchFamily="18" charset="0"/>
              </a:rPr>
              <a:t>principles</a:t>
            </a:r>
            <a:endParaRPr lang="en-US" dirty="0"/>
          </a:p>
        </p:txBody>
      </p:sp>
      <p:pic>
        <p:nvPicPr>
          <p:cNvPr id="11" name="Picture 10"/>
          <p:cNvPicPr>
            <a:picLocks noChangeAspect="1"/>
          </p:cNvPicPr>
          <p:nvPr/>
        </p:nvPicPr>
        <p:blipFill>
          <a:blip r:embed="rId2"/>
          <a:stretch>
            <a:fillRect/>
          </a:stretch>
        </p:blipFill>
        <p:spPr>
          <a:xfrm>
            <a:off x="792088" y="1902068"/>
            <a:ext cx="7740352" cy="2679060"/>
          </a:xfrm>
          <a:prstGeom prst="rect">
            <a:avLst/>
          </a:prstGeom>
        </p:spPr>
      </p:pic>
      <p:sp>
        <p:nvSpPr>
          <p:cNvPr id="12" name="内容占位符 2"/>
          <p:cNvSpPr>
            <a:spLocks noGrp="1"/>
          </p:cNvSpPr>
          <p:nvPr>
            <p:ph idx="1"/>
          </p:nvPr>
        </p:nvSpPr>
        <p:spPr>
          <a:xfrm>
            <a:off x="827584" y="4581128"/>
            <a:ext cx="7705229" cy="2160240"/>
          </a:xfrm>
        </p:spPr>
        <p:txBody>
          <a:bodyPr/>
          <a:lstStyle/>
          <a:p>
            <a:r>
              <a:rPr lang="en-US" altLang="zh-CN" sz="2400" dirty="0" smtClean="0">
                <a:latin typeface="Times New Roman" panose="02020603050405020304" pitchFamily="18" charset="0"/>
                <a:cs typeface="Times New Roman" panose="02020603050405020304" pitchFamily="18" charset="0"/>
              </a:rPr>
              <a:t>5 tuple: {M, C, K, E</a:t>
            </a:r>
            <a:r>
              <a:rPr lang="en-US" altLang="zh-CN" sz="2400" baseline="-25000" dirty="0" smtClean="0">
                <a:latin typeface="Times New Roman" panose="02020603050405020304" pitchFamily="18" charset="0"/>
                <a:cs typeface="Times New Roman" panose="02020603050405020304" pitchFamily="18" charset="0"/>
              </a:rPr>
              <a:t>k</a:t>
            </a:r>
            <a:r>
              <a:rPr lang="en-US" altLang="zh-CN" sz="2400" dirty="0" smtClean="0">
                <a:latin typeface="Times New Roman" panose="02020603050405020304" pitchFamily="18" charset="0"/>
                <a:cs typeface="Times New Roman" panose="02020603050405020304" pitchFamily="18" charset="0"/>
              </a:rPr>
              <a:t>, D</a:t>
            </a:r>
            <a:r>
              <a:rPr lang="en-US" altLang="zh-CN" sz="2400" baseline="-25000" dirty="0" smtClean="0">
                <a:latin typeface="Times New Roman" panose="02020603050405020304" pitchFamily="18" charset="0"/>
                <a:cs typeface="Times New Roman" panose="02020603050405020304" pitchFamily="18" charset="0"/>
              </a:rPr>
              <a:t>k</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Any k </a:t>
            </a:r>
            <a:r>
              <a:rPr lang="en-US" sz="2400" dirty="0">
                <a:latin typeface="Times New Roman"/>
                <a:cs typeface="Times New Roman"/>
              </a:rPr>
              <a:t>∈ </a:t>
            </a:r>
            <a:r>
              <a:rPr lang="en-US" sz="2400" dirty="0" smtClean="0">
                <a:latin typeface="Times New Roman"/>
                <a:cs typeface="Times New Roman"/>
              </a:rPr>
              <a:t>K, can be the key</a:t>
            </a:r>
          </a:p>
          <a:p>
            <a:r>
              <a:rPr lang="en-US" sz="2400" dirty="0" smtClean="0">
                <a:latin typeface="Times New Roman"/>
                <a:cs typeface="Times New Roman"/>
              </a:rPr>
              <a:t> </a:t>
            </a:r>
            <a:r>
              <a:rPr lang="en-US" altLang="zh-CN" sz="2400" dirty="0" err="1" smtClean="0">
                <a:latin typeface="Times New Roman"/>
                <a:cs typeface="Times New Roman"/>
              </a:rPr>
              <a:t>D</a:t>
            </a:r>
            <a:r>
              <a:rPr lang="en-US" altLang="zh-CN" sz="2400" baseline="-25000" dirty="0" err="1" smtClean="0">
                <a:latin typeface="Times New Roman"/>
                <a:cs typeface="Times New Roman"/>
              </a:rPr>
              <a:t>k</a:t>
            </a:r>
            <a:r>
              <a:rPr lang="en-US" altLang="zh-CN" sz="2400" dirty="0" smtClean="0">
                <a:latin typeface="Times New Roman"/>
                <a:cs typeface="Times New Roman"/>
              </a:rPr>
              <a:t>(</a:t>
            </a:r>
            <a:r>
              <a:rPr lang="en-US" altLang="zh-CN" sz="2400" dirty="0" err="1" smtClean="0">
                <a:latin typeface="Times New Roman"/>
                <a:cs typeface="Times New Roman"/>
              </a:rPr>
              <a:t>E</a:t>
            </a:r>
            <a:r>
              <a:rPr lang="en-US" altLang="zh-CN" sz="2400" baseline="-25000" dirty="0" err="1" smtClean="0">
                <a:latin typeface="Times New Roman"/>
                <a:cs typeface="Times New Roman"/>
              </a:rPr>
              <a:t>k</a:t>
            </a:r>
            <a:r>
              <a:rPr lang="en-US" altLang="zh-CN" sz="2400" dirty="0" smtClean="0">
                <a:latin typeface="Times New Roman"/>
                <a:cs typeface="Times New Roman"/>
              </a:rPr>
              <a:t>(m))=m, for each </a:t>
            </a:r>
            <a:r>
              <a:rPr lang="en-US" altLang="zh-CN" sz="2400" dirty="0" err="1" smtClean="0">
                <a:latin typeface="Times New Roman"/>
                <a:cs typeface="Times New Roman"/>
              </a:rPr>
              <a:t>m</a:t>
            </a:r>
            <a:r>
              <a:rPr lang="en-US" sz="2400" dirty="0" err="1" smtClean="0">
                <a:latin typeface="Times New Roman"/>
                <a:cs typeface="Times New Roman"/>
              </a:rPr>
              <a:t>∈M</a:t>
            </a:r>
            <a:endParaRPr lang="en-US" sz="2400" dirty="0">
              <a:latin typeface="Times New Roman"/>
              <a:cs typeface="Times New Roman"/>
            </a:endParaRPr>
          </a:p>
        </p:txBody>
      </p:sp>
    </p:spTree>
    <p:extLst>
      <p:ext uri="{BB962C8B-B14F-4D97-AF65-F5344CB8AC3E}">
        <p14:creationId xmlns:p14="http://schemas.microsoft.com/office/powerpoint/2010/main" val="2462050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2">
                    <a:satMod val="130000"/>
                  </a:schemeClr>
                </a:solidFill>
                <a:latin typeface="Times New Roman" panose="02020603050405020304" pitchFamily="18" charset="0"/>
                <a:cs typeface="Times New Roman" panose="02020603050405020304" pitchFamily="18" charset="0"/>
              </a:rPr>
              <a:t>Symmetric encryption principles</a:t>
            </a:r>
            <a:endParaRPr lang="en-US" dirty="0"/>
          </a:p>
        </p:txBody>
      </p:sp>
      <p:pic>
        <p:nvPicPr>
          <p:cNvPr id="5" name="Picture 4"/>
          <p:cNvPicPr>
            <a:picLocks noChangeAspect="1"/>
          </p:cNvPicPr>
          <p:nvPr/>
        </p:nvPicPr>
        <p:blipFill>
          <a:blip r:embed="rId3"/>
          <a:stretch>
            <a:fillRect/>
          </a:stretch>
        </p:blipFill>
        <p:spPr>
          <a:xfrm>
            <a:off x="0" y="3824405"/>
            <a:ext cx="9144000" cy="3033595"/>
          </a:xfrm>
          <a:prstGeom prst="rect">
            <a:avLst/>
          </a:prstGeom>
        </p:spPr>
      </p:pic>
      <p:sp>
        <p:nvSpPr>
          <p:cNvPr id="6" name="内容占位符 2"/>
          <p:cNvSpPr>
            <a:spLocks noGrp="1"/>
          </p:cNvSpPr>
          <p:nvPr>
            <p:ph idx="1"/>
          </p:nvPr>
        </p:nvSpPr>
        <p:spPr>
          <a:xfrm>
            <a:off x="755576" y="1844824"/>
            <a:ext cx="7705229" cy="2016224"/>
          </a:xfrm>
        </p:spPr>
        <p:txBody>
          <a:bodyPr/>
          <a:lstStyle/>
          <a:p>
            <a:r>
              <a:rPr lang="en-US" altLang="zh-CN" sz="2400" dirty="0" smtClean="0">
                <a:latin typeface="Times New Roman" panose="02020603050405020304" pitchFamily="18" charset="0"/>
                <a:cs typeface="Times New Roman" panose="02020603050405020304" pitchFamily="18" charset="0"/>
              </a:rPr>
              <a:t>Security depends on the secrecy of the key, not the algorithm</a:t>
            </a:r>
          </a:p>
          <a:p>
            <a:r>
              <a:rPr lang="en-US" altLang="zh-CN" sz="2400" dirty="0" smtClean="0">
                <a:latin typeface="Times New Roman" panose="02020603050405020304" pitchFamily="18" charset="0"/>
                <a:cs typeface="Times New Roman" panose="02020603050405020304" pitchFamily="18" charset="0"/>
              </a:rPr>
              <a:t>A good algorithm is a good trade-off between security and efficiency</a:t>
            </a:r>
          </a:p>
        </p:txBody>
      </p:sp>
      <p:pic>
        <p:nvPicPr>
          <p:cNvPr id="8" name="Picture 7" descr="key and lock.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8709"/>
            <a:ext cx="2088232" cy="1174631"/>
          </a:xfrm>
          <a:prstGeom prst="rect">
            <a:avLst/>
          </a:prstGeom>
        </p:spPr>
      </p:pic>
    </p:spTree>
    <p:extLst>
      <p:ext uri="{BB962C8B-B14F-4D97-AF65-F5344CB8AC3E}">
        <p14:creationId xmlns:p14="http://schemas.microsoft.com/office/powerpoint/2010/main" val="2909476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Stream ciphers</a:t>
            </a:r>
            <a:endParaRPr lang="en-US" dirty="0">
              <a:latin typeface="Times New Roman"/>
              <a:cs typeface="Times New Roman"/>
            </a:endParaRPr>
          </a:p>
        </p:txBody>
      </p:sp>
      <p:pic>
        <p:nvPicPr>
          <p:cNvPr id="4" name="Picture 3"/>
          <p:cNvPicPr>
            <a:picLocks noChangeAspect="1"/>
          </p:cNvPicPr>
          <p:nvPr/>
        </p:nvPicPr>
        <p:blipFill>
          <a:blip r:embed="rId3"/>
          <a:stretch>
            <a:fillRect/>
          </a:stretch>
        </p:blipFill>
        <p:spPr>
          <a:xfrm>
            <a:off x="827584" y="1844824"/>
            <a:ext cx="7560840" cy="3610596"/>
          </a:xfrm>
          <a:prstGeom prst="rect">
            <a:avLst/>
          </a:prstGeom>
        </p:spPr>
      </p:pic>
      <p:sp>
        <p:nvSpPr>
          <p:cNvPr id="5" name="内容占位符 2"/>
          <p:cNvSpPr>
            <a:spLocks noGrp="1"/>
          </p:cNvSpPr>
          <p:nvPr>
            <p:ph idx="1"/>
          </p:nvPr>
        </p:nvSpPr>
        <p:spPr>
          <a:xfrm>
            <a:off x="755576" y="5589240"/>
            <a:ext cx="7705229" cy="2016224"/>
          </a:xfrm>
        </p:spPr>
        <p:txBody>
          <a:bodyPr/>
          <a:lstStyle/>
          <a:p>
            <a:r>
              <a:rPr lang="en-US" altLang="zh-CN" sz="2400" dirty="0" smtClean="0">
                <a:latin typeface="Times New Roman" panose="02020603050405020304" pitchFamily="18" charset="0"/>
                <a:cs typeface="Times New Roman" panose="02020603050405020304" pitchFamily="18" charset="0"/>
              </a:rPr>
              <a:t>Key stream should appear to be as random as possible</a:t>
            </a:r>
          </a:p>
          <a:p>
            <a:r>
              <a:rPr lang="en-US" altLang="zh-CN" sz="2400" dirty="0" smtClean="0">
                <a:latin typeface="Times New Roman" panose="02020603050405020304" pitchFamily="18" charset="0"/>
                <a:cs typeface="Times New Roman" panose="02020603050405020304" pitchFamily="18" charset="0"/>
              </a:rPr>
              <a:t>Fast</a:t>
            </a:r>
          </a:p>
        </p:txBody>
      </p:sp>
    </p:spTree>
    <p:extLst>
      <p:ext uri="{BB962C8B-B14F-4D97-AF65-F5344CB8AC3E}">
        <p14:creationId xmlns:p14="http://schemas.microsoft.com/office/powerpoint/2010/main" val="1918024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Stream </a:t>
            </a:r>
            <a:r>
              <a:rPr lang="en-US" dirty="0" smtClean="0">
                <a:latin typeface="Times New Roman"/>
                <a:cs typeface="Times New Roman"/>
              </a:rPr>
              <a:t>ciphers: RC4 </a:t>
            </a:r>
            <a:endParaRPr lang="en-US" dirty="0"/>
          </a:p>
        </p:txBody>
      </p:sp>
      <p:sp>
        <p:nvSpPr>
          <p:cNvPr id="3" name="Content Placeholder 2"/>
          <p:cNvSpPr>
            <a:spLocks noGrp="1"/>
          </p:cNvSpPr>
          <p:nvPr>
            <p:ph idx="1"/>
          </p:nvPr>
        </p:nvSpPr>
        <p:spPr/>
        <p:txBody>
          <a:bodyPr/>
          <a:lstStyle/>
          <a:p>
            <a:r>
              <a:rPr lang="en-US" sz="2400" dirty="0" smtClean="0">
                <a:latin typeface="Times New Roman"/>
                <a:cs typeface="Times New Roman"/>
              </a:rPr>
              <a:t>Designed by Ron </a:t>
            </a:r>
            <a:r>
              <a:rPr lang="en-US" sz="2400" dirty="0" err="1" smtClean="0">
                <a:latin typeface="Times New Roman"/>
                <a:cs typeface="Times New Roman"/>
              </a:rPr>
              <a:t>Rivest</a:t>
            </a:r>
            <a:r>
              <a:rPr lang="en-US" sz="2400" dirty="0" smtClean="0">
                <a:latin typeface="Times New Roman"/>
                <a:cs typeface="Times New Roman"/>
              </a:rPr>
              <a:t>, 1987</a:t>
            </a:r>
          </a:p>
          <a:p>
            <a:r>
              <a:rPr lang="en-US" sz="2400" dirty="0" smtClean="0">
                <a:latin typeface="Times New Roman"/>
                <a:cs typeface="Times New Roman"/>
              </a:rPr>
              <a:t>Variable key size, byte-oriented operation</a:t>
            </a:r>
          </a:p>
          <a:p>
            <a:r>
              <a:rPr lang="en-US" sz="2400" dirty="0" smtClean="0">
                <a:latin typeface="Times New Roman"/>
                <a:cs typeface="Times New Roman"/>
              </a:rPr>
              <a:t>Used in SSL, WEP, WPA etc.</a:t>
            </a:r>
          </a:p>
          <a:p>
            <a:r>
              <a:rPr lang="en-US" sz="2400" dirty="0" smtClean="0">
                <a:latin typeface="Times New Roman"/>
                <a:cs typeface="Times New Roman"/>
              </a:rPr>
              <a:t>Efficient to implement in software, relatively</a:t>
            </a:r>
            <a:endParaRPr lang="en-US" sz="2400" dirty="0">
              <a:latin typeface="Times New Roman"/>
              <a:cs typeface="Times New Roman"/>
            </a:endParaRPr>
          </a:p>
        </p:txBody>
      </p:sp>
      <p:pic>
        <p:nvPicPr>
          <p:cNvPr id="4" name="Picture 3"/>
          <p:cNvPicPr>
            <a:picLocks noChangeAspect="1"/>
          </p:cNvPicPr>
          <p:nvPr/>
        </p:nvPicPr>
        <p:blipFill>
          <a:blip r:embed="rId2"/>
          <a:stretch>
            <a:fillRect/>
          </a:stretch>
        </p:blipFill>
        <p:spPr>
          <a:xfrm>
            <a:off x="1115616" y="3789040"/>
            <a:ext cx="6946900" cy="2324100"/>
          </a:xfrm>
          <a:prstGeom prst="rect">
            <a:avLst/>
          </a:prstGeom>
        </p:spPr>
      </p:pic>
      <p:sp>
        <p:nvSpPr>
          <p:cNvPr id="5" name="TextBox 4"/>
          <p:cNvSpPr txBox="1"/>
          <p:nvPr/>
        </p:nvSpPr>
        <p:spPr>
          <a:xfrm>
            <a:off x="2483768" y="6165304"/>
            <a:ext cx="4608512" cy="369332"/>
          </a:xfrm>
          <a:prstGeom prst="rect">
            <a:avLst/>
          </a:prstGeom>
          <a:noFill/>
        </p:spPr>
        <p:txBody>
          <a:bodyPr wrap="square" rtlCol="0">
            <a:spAutoFit/>
          </a:bodyPr>
          <a:lstStyle/>
          <a:p>
            <a:r>
              <a:rPr lang="en-US" dirty="0" smtClean="0"/>
              <a:t>Speed comparison on </a:t>
            </a:r>
            <a:r>
              <a:rPr lang="en-US" dirty="0" err="1" smtClean="0"/>
              <a:t>pentium</a:t>
            </a:r>
            <a:r>
              <a:rPr lang="en-US" dirty="0" smtClean="0"/>
              <a:t> II</a:t>
            </a:r>
            <a:endParaRPr lang="en-US" dirty="0"/>
          </a:p>
        </p:txBody>
      </p:sp>
    </p:spTree>
    <p:extLst>
      <p:ext uri="{BB962C8B-B14F-4D97-AF65-F5344CB8AC3E}">
        <p14:creationId xmlns:p14="http://schemas.microsoft.com/office/powerpoint/2010/main" val="2830278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100" dirty="0">
                <a:solidFill>
                  <a:schemeClr val="tx2">
                    <a:satMod val="130000"/>
                  </a:schemeClr>
                </a:solidFill>
                <a:effectLst/>
                <a:latin typeface="Times New Roman" panose="02020603050405020304" pitchFamily="18" charset="0"/>
                <a:cs typeface="Times New Roman" panose="02020603050405020304" pitchFamily="18" charset="0"/>
              </a:rPr>
              <a:t>Lecture </a:t>
            </a:r>
            <a:r>
              <a:rPr lang="en-US" altLang="zh-CN" sz="3100" dirty="0" smtClean="0">
                <a:solidFill>
                  <a:schemeClr val="tx2">
                    <a:satMod val="130000"/>
                  </a:schemeClr>
                </a:solidFill>
                <a:effectLst/>
                <a:latin typeface="Times New Roman" panose="02020603050405020304" pitchFamily="18" charset="0"/>
                <a:cs typeface="Times New Roman" panose="02020603050405020304" pitchFamily="18" charset="0"/>
              </a:rPr>
              <a:t>2: </a:t>
            </a:r>
            <a:r>
              <a:rPr lang="en-US" altLang="zh-CN" sz="3200" dirty="0">
                <a:solidFill>
                  <a:schemeClr val="tx2">
                    <a:satMod val="130000"/>
                  </a:schemeClr>
                </a:solidFill>
                <a:effectLst/>
                <a:latin typeface="Times New Roman" panose="02020603050405020304" pitchFamily="18" charset="0"/>
                <a:cs typeface="Times New Roman" panose="02020603050405020304" pitchFamily="18" charset="0"/>
              </a:rPr>
              <a:t>Symmetric </a:t>
            </a:r>
            <a:r>
              <a:rPr lang="en-US" altLang="zh-CN" sz="3200" dirty="0" smtClean="0">
                <a:solidFill>
                  <a:schemeClr val="tx2">
                    <a:satMod val="130000"/>
                  </a:schemeClr>
                </a:solidFill>
                <a:effectLst/>
                <a:latin typeface="Times New Roman" panose="02020603050405020304" pitchFamily="18" charset="0"/>
                <a:cs typeface="Times New Roman" panose="02020603050405020304" pitchFamily="18" charset="0"/>
              </a:rPr>
              <a:t>encryption</a:t>
            </a:r>
            <a:endParaRPr lang="zh-CN" altLang="en-US" sz="3100" dirty="0">
              <a:solidFill>
                <a:schemeClr val="tx2">
                  <a:satMod val="130000"/>
                </a:schemeClr>
              </a:solidFill>
              <a:effectLst/>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1249363" y="2132856"/>
            <a:ext cx="7273925" cy="4368800"/>
          </a:xfrm>
        </p:spPr>
        <p:txBody>
          <a:bodyPr/>
          <a:lstStyle/>
          <a:p>
            <a:r>
              <a:rPr lang="en-US" altLang="zh-CN" sz="2000" dirty="0">
                <a:solidFill>
                  <a:schemeClr val="tx2">
                    <a:satMod val="130000"/>
                  </a:schemeClr>
                </a:solidFill>
                <a:latin typeface="Times New Roman" panose="02020603050405020304" pitchFamily="18" charset="0"/>
                <a:cs typeface="Times New Roman" panose="02020603050405020304" pitchFamily="18" charset="0"/>
              </a:rPr>
              <a:t>Mathematical Foundations </a:t>
            </a:r>
            <a:r>
              <a:rPr lang="zh-CN" altLang="en-US" sz="2000" dirty="0">
                <a:solidFill>
                  <a:schemeClr val="tx2">
                    <a:satMod val="130000"/>
                  </a:schemeClr>
                </a:solidFill>
                <a:latin typeface="Times New Roman" panose="02020603050405020304" pitchFamily="18" charset="0"/>
                <a:cs typeface="Times New Roman" panose="02020603050405020304" pitchFamily="18" charset="0"/>
              </a:rPr>
              <a:t>（</a:t>
            </a:r>
            <a:r>
              <a:rPr lang="en-US" altLang="zh-CN" sz="2000" dirty="0">
                <a:solidFill>
                  <a:schemeClr val="tx2">
                    <a:satMod val="130000"/>
                  </a:schemeClr>
                </a:solidFill>
                <a:latin typeface="Times New Roman" panose="02020603050405020304" pitchFamily="18" charset="0"/>
                <a:cs typeface="Times New Roman" panose="02020603050405020304" pitchFamily="18" charset="0"/>
              </a:rPr>
              <a:t>I</a:t>
            </a:r>
            <a:r>
              <a:rPr lang="zh-CN" altLang="en-US" sz="2000" dirty="0" smtClean="0">
                <a:solidFill>
                  <a:schemeClr val="tx2">
                    <a:satMod val="130000"/>
                  </a:schemeClr>
                </a:solidFill>
                <a:latin typeface="Times New Roman" panose="02020603050405020304" pitchFamily="18" charset="0"/>
                <a:cs typeface="Times New Roman" panose="02020603050405020304" pitchFamily="18" charset="0"/>
              </a:rPr>
              <a:t>）</a:t>
            </a:r>
            <a:endParaRPr lang="en-US" altLang="zh-CN" sz="2000" dirty="0" smtClean="0">
              <a:solidFill>
                <a:schemeClr val="tx2">
                  <a:satMod val="130000"/>
                </a:schemeClr>
              </a:solidFill>
              <a:latin typeface="Times New Roman" panose="02020603050405020304" pitchFamily="18" charset="0"/>
              <a:cs typeface="Times New Roman" panose="02020603050405020304" pitchFamily="18" charset="0"/>
            </a:endParaRP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Modulo operation</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Group, ring </a:t>
            </a:r>
            <a:r>
              <a:rPr lang="en-US" altLang="zh-CN" sz="1600" smtClean="0">
                <a:solidFill>
                  <a:schemeClr val="tx2">
                    <a:satMod val="130000"/>
                  </a:schemeClr>
                </a:solidFill>
                <a:latin typeface="Times New Roman" panose="02020603050405020304" pitchFamily="18" charset="0"/>
                <a:cs typeface="Times New Roman" panose="02020603050405020304" pitchFamily="18" charset="0"/>
              </a:rPr>
              <a:t>and field</a:t>
            </a:r>
            <a:endParaRPr lang="en-US" altLang="zh-CN" sz="1600" dirty="0" smtClean="0">
              <a:solidFill>
                <a:schemeClr val="tx2">
                  <a:satMod val="130000"/>
                </a:schemeClr>
              </a:solidFill>
              <a:latin typeface="Times New Roman" panose="02020603050405020304" pitchFamily="18" charset="0"/>
              <a:cs typeface="Times New Roman" panose="02020603050405020304" pitchFamily="18" charset="0"/>
            </a:endParaRP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Random and pseudorandom numbers</a:t>
            </a:r>
          </a:p>
          <a:p>
            <a:endParaRPr lang="en-US" altLang="zh-CN" sz="2000" dirty="0" smtClean="0">
              <a:solidFill>
                <a:schemeClr val="tx2">
                  <a:satMod val="130000"/>
                </a:schemeClr>
              </a:solidFill>
              <a:latin typeface="Times New Roman" panose="02020603050405020304" pitchFamily="18" charset="0"/>
              <a:cs typeface="Times New Roman" panose="02020603050405020304" pitchFamily="18" charset="0"/>
            </a:endParaRPr>
          </a:p>
          <a:p>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Symmetric encryption principles</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Basic principles</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Stream ciphers 	</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Block ciphers</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Cipher block modes of operation</a:t>
            </a:r>
          </a:p>
          <a:p>
            <a:pPr lvl="1"/>
            <a:r>
              <a:rPr lang="en-US" altLang="zh-CN" sz="1600" dirty="0" smtClean="0">
                <a:solidFill>
                  <a:schemeClr val="tx2">
                    <a:satMod val="130000"/>
                  </a:schemeClr>
                </a:solidFill>
                <a:latin typeface="Times New Roman" panose="02020603050405020304" pitchFamily="18" charset="0"/>
                <a:cs typeface="Times New Roman" panose="02020603050405020304" pitchFamily="18" charset="0"/>
              </a:rPr>
              <a:t>Key management for one key ciphers</a:t>
            </a:r>
          </a:p>
          <a:p>
            <a:pPr lvl="1"/>
            <a:endParaRPr lang="en-US" altLang="zh-CN" sz="1600" dirty="0" smtClean="0">
              <a:solidFill>
                <a:schemeClr val="tx2">
                  <a:satMod val="130000"/>
                </a:schemeClr>
              </a:solidFill>
              <a:latin typeface="Times New Roman" panose="02020603050405020304" pitchFamily="18" charset="0"/>
              <a:cs typeface="Times New Roman" panose="02020603050405020304" pitchFamily="18" charset="0"/>
            </a:endParaRPr>
          </a:p>
          <a:p>
            <a:pPr lvl="1"/>
            <a:endParaRPr lang="en-US" altLang="zh-CN" sz="1600" dirty="0" smtClean="0">
              <a:solidFill>
                <a:schemeClr val="tx2">
                  <a:satMod val="130000"/>
                </a:schemeClr>
              </a:solidFill>
              <a:latin typeface="Times New Roman" panose="02020603050405020304" pitchFamily="18" charset="0"/>
              <a:cs typeface="Times New Roman" panose="02020603050405020304" pitchFamily="18" charset="0"/>
            </a:endParaRPr>
          </a:p>
          <a:p>
            <a:endParaRPr lang="en-US" altLang="zh-CN" sz="2000" dirty="0" smtClean="0"/>
          </a:p>
          <a:p>
            <a:pPr lvl="1"/>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679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20688"/>
            <a:ext cx="7210425" cy="1143000"/>
          </a:xfrm>
        </p:spPr>
        <p:txBody>
          <a:bodyPr/>
          <a:lstStyle/>
          <a:p>
            <a:r>
              <a:rPr lang="en-US" dirty="0">
                <a:latin typeface="Times New Roman"/>
                <a:cs typeface="Times New Roman"/>
              </a:rPr>
              <a:t>Stream ciphers: RC4 </a:t>
            </a:r>
            <a:endParaRPr lang="en-US" dirty="0"/>
          </a:p>
        </p:txBody>
      </p:sp>
      <p:pic>
        <p:nvPicPr>
          <p:cNvPr id="4" name="Picture 3"/>
          <p:cNvPicPr>
            <a:picLocks noChangeAspect="1"/>
          </p:cNvPicPr>
          <p:nvPr/>
        </p:nvPicPr>
        <p:blipFill rotWithShape="1">
          <a:blip r:embed="rId2"/>
          <a:srcRect l="-647" t="470" r="647" b="3551"/>
          <a:stretch/>
        </p:blipFill>
        <p:spPr>
          <a:xfrm>
            <a:off x="755576" y="1659663"/>
            <a:ext cx="7584395" cy="5198337"/>
          </a:xfrm>
          <a:prstGeom prst="rect">
            <a:avLst/>
          </a:prstGeom>
        </p:spPr>
      </p:pic>
    </p:spTree>
    <p:extLst>
      <p:ext uri="{BB962C8B-B14F-4D97-AF65-F5344CB8AC3E}">
        <p14:creationId xmlns:p14="http://schemas.microsoft.com/office/powerpoint/2010/main" val="408233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Stream ciphers: RC4 </a:t>
            </a:r>
            <a:endParaRPr lang="en-US" dirty="0"/>
          </a:p>
        </p:txBody>
      </p:sp>
      <p:sp>
        <p:nvSpPr>
          <p:cNvPr id="7" name="Rectangle 6"/>
          <p:cNvSpPr/>
          <p:nvPr/>
        </p:nvSpPr>
        <p:spPr>
          <a:xfrm>
            <a:off x="1331640" y="1844824"/>
            <a:ext cx="4572000" cy="1200329"/>
          </a:xfrm>
          <a:prstGeom prst="rect">
            <a:avLst/>
          </a:prstGeom>
        </p:spPr>
        <p:txBody>
          <a:bodyPr>
            <a:spAutoFit/>
          </a:bodyPr>
          <a:lstStyle/>
          <a:p>
            <a:r>
              <a:rPr lang="en-US" dirty="0">
                <a:latin typeface="Times New Roman"/>
                <a:cs typeface="Times New Roman"/>
              </a:rPr>
              <a:t>/* Initialization */</a:t>
            </a:r>
          </a:p>
          <a:p>
            <a:r>
              <a:rPr lang="en-US" dirty="0">
                <a:latin typeface="Times New Roman"/>
                <a:cs typeface="Times New Roman"/>
              </a:rPr>
              <a:t>for i </a:t>
            </a:r>
            <a:r>
              <a:rPr lang="en-US" dirty="0" smtClean="0">
                <a:latin typeface="Times New Roman"/>
                <a:cs typeface="Times New Roman"/>
              </a:rPr>
              <a:t>=0 </a:t>
            </a:r>
            <a:r>
              <a:rPr lang="en-US" dirty="0">
                <a:latin typeface="Times New Roman"/>
                <a:cs typeface="Times New Roman"/>
              </a:rPr>
              <a:t>to 255 do</a:t>
            </a:r>
          </a:p>
          <a:p>
            <a:r>
              <a:rPr lang="en-US" dirty="0" smtClean="0">
                <a:latin typeface="Times New Roman"/>
                <a:cs typeface="Times New Roman"/>
              </a:rPr>
              <a:t>	S[i] =  </a:t>
            </a:r>
            <a:r>
              <a:rPr lang="en-US" dirty="0">
                <a:latin typeface="Times New Roman"/>
                <a:cs typeface="Times New Roman"/>
              </a:rPr>
              <a:t>i;</a:t>
            </a:r>
          </a:p>
          <a:p>
            <a:r>
              <a:rPr lang="en-US" dirty="0" smtClean="0">
                <a:latin typeface="Times New Roman"/>
                <a:cs typeface="Times New Roman"/>
              </a:rPr>
              <a:t>	T[i</a:t>
            </a:r>
            <a:r>
              <a:rPr lang="en-US" dirty="0">
                <a:latin typeface="Times New Roman"/>
                <a:cs typeface="Times New Roman"/>
              </a:rPr>
              <a:t>] </a:t>
            </a:r>
            <a:r>
              <a:rPr lang="en-US" dirty="0" smtClean="0">
                <a:latin typeface="Times New Roman"/>
                <a:cs typeface="Times New Roman"/>
              </a:rPr>
              <a:t>= K</a:t>
            </a:r>
            <a:r>
              <a:rPr lang="en-US" dirty="0">
                <a:latin typeface="Times New Roman"/>
                <a:cs typeface="Times New Roman"/>
              </a:rPr>
              <a:t>[i mod </a:t>
            </a:r>
            <a:r>
              <a:rPr lang="en-US" dirty="0" err="1">
                <a:latin typeface="Times New Roman"/>
                <a:cs typeface="Times New Roman"/>
              </a:rPr>
              <a:t>keylen</a:t>
            </a:r>
            <a:r>
              <a:rPr lang="en-US" dirty="0">
                <a:latin typeface="Times New Roman"/>
                <a:cs typeface="Times New Roman"/>
              </a:rPr>
              <a:t>];</a:t>
            </a:r>
          </a:p>
        </p:txBody>
      </p:sp>
      <p:sp>
        <p:nvSpPr>
          <p:cNvPr id="8" name="Rectangle 7"/>
          <p:cNvSpPr/>
          <p:nvPr/>
        </p:nvSpPr>
        <p:spPr>
          <a:xfrm>
            <a:off x="1403648" y="3031792"/>
            <a:ext cx="4572000" cy="1477328"/>
          </a:xfrm>
          <a:prstGeom prst="rect">
            <a:avLst/>
          </a:prstGeom>
        </p:spPr>
        <p:txBody>
          <a:bodyPr>
            <a:spAutoFit/>
          </a:bodyPr>
          <a:lstStyle/>
          <a:p>
            <a:r>
              <a:rPr lang="en-US" dirty="0">
                <a:latin typeface="Times New Roman"/>
                <a:cs typeface="Times New Roman"/>
              </a:rPr>
              <a:t>/* Initial Permutation of S */</a:t>
            </a:r>
          </a:p>
          <a:p>
            <a:r>
              <a:rPr lang="en-US" dirty="0">
                <a:latin typeface="Times New Roman"/>
                <a:cs typeface="Times New Roman"/>
              </a:rPr>
              <a:t>j</a:t>
            </a:r>
            <a:r>
              <a:rPr lang="en-US" dirty="0" smtClean="0">
                <a:latin typeface="Times New Roman"/>
                <a:cs typeface="Times New Roman"/>
              </a:rPr>
              <a:t>= </a:t>
            </a:r>
            <a:r>
              <a:rPr lang="en-US" dirty="0">
                <a:latin typeface="Times New Roman"/>
                <a:cs typeface="Times New Roman"/>
              </a:rPr>
              <a:t>0;</a:t>
            </a:r>
          </a:p>
          <a:p>
            <a:r>
              <a:rPr lang="en-US" dirty="0">
                <a:latin typeface="Times New Roman"/>
                <a:cs typeface="Times New Roman"/>
              </a:rPr>
              <a:t>for </a:t>
            </a:r>
            <a:r>
              <a:rPr lang="en-US" dirty="0" smtClean="0">
                <a:latin typeface="Times New Roman"/>
                <a:cs typeface="Times New Roman"/>
              </a:rPr>
              <a:t>i= </a:t>
            </a:r>
            <a:r>
              <a:rPr lang="en-US" dirty="0">
                <a:latin typeface="Times New Roman"/>
                <a:cs typeface="Times New Roman"/>
              </a:rPr>
              <a:t>0 to 255 do</a:t>
            </a:r>
          </a:p>
          <a:p>
            <a:r>
              <a:rPr lang="en-US" dirty="0" smtClean="0">
                <a:latin typeface="Times New Roman"/>
                <a:cs typeface="Times New Roman"/>
              </a:rPr>
              <a:t>	j =(j + </a:t>
            </a:r>
            <a:r>
              <a:rPr lang="en-US" dirty="0">
                <a:latin typeface="Times New Roman"/>
                <a:cs typeface="Times New Roman"/>
              </a:rPr>
              <a:t>S[i] </a:t>
            </a:r>
            <a:r>
              <a:rPr lang="en-US" dirty="0" smtClean="0">
                <a:latin typeface="Times New Roman"/>
                <a:cs typeface="Times New Roman"/>
              </a:rPr>
              <a:t>+ T</a:t>
            </a:r>
            <a:r>
              <a:rPr lang="en-US" dirty="0">
                <a:latin typeface="Times New Roman"/>
                <a:cs typeface="Times New Roman"/>
              </a:rPr>
              <a:t>[i]) mod 256;</a:t>
            </a:r>
          </a:p>
          <a:p>
            <a:r>
              <a:rPr lang="en-US" dirty="0" smtClean="0">
                <a:latin typeface="Times New Roman"/>
                <a:cs typeface="Times New Roman"/>
              </a:rPr>
              <a:t>	Swap </a:t>
            </a:r>
            <a:r>
              <a:rPr lang="en-US" dirty="0">
                <a:latin typeface="Times New Roman"/>
                <a:cs typeface="Times New Roman"/>
              </a:rPr>
              <a:t>(S[i], S[j]);</a:t>
            </a:r>
          </a:p>
        </p:txBody>
      </p:sp>
      <p:sp>
        <p:nvSpPr>
          <p:cNvPr id="9" name="Rectangle 8"/>
          <p:cNvSpPr/>
          <p:nvPr/>
        </p:nvSpPr>
        <p:spPr>
          <a:xfrm>
            <a:off x="1403648" y="4560694"/>
            <a:ext cx="4572000" cy="2308324"/>
          </a:xfrm>
          <a:prstGeom prst="rect">
            <a:avLst/>
          </a:prstGeom>
        </p:spPr>
        <p:txBody>
          <a:bodyPr>
            <a:spAutoFit/>
          </a:bodyPr>
          <a:lstStyle/>
          <a:p>
            <a:r>
              <a:rPr lang="en-US" dirty="0">
                <a:latin typeface="Times New Roman"/>
                <a:cs typeface="Times New Roman"/>
              </a:rPr>
              <a:t>/* Stream Generation */</a:t>
            </a:r>
          </a:p>
          <a:p>
            <a:r>
              <a:rPr lang="en-US" dirty="0">
                <a:latin typeface="Times New Roman"/>
                <a:cs typeface="Times New Roman"/>
              </a:rPr>
              <a:t>i, j </a:t>
            </a:r>
            <a:r>
              <a:rPr lang="en-US" dirty="0" smtClean="0">
                <a:latin typeface="Times New Roman"/>
                <a:cs typeface="Times New Roman"/>
              </a:rPr>
              <a:t>= 0</a:t>
            </a:r>
            <a:r>
              <a:rPr lang="en-US" dirty="0">
                <a:latin typeface="Times New Roman"/>
                <a:cs typeface="Times New Roman"/>
              </a:rPr>
              <a:t>;</a:t>
            </a:r>
          </a:p>
          <a:p>
            <a:r>
              <a:rPr lang="en-US" dirty="0" smtClean="0">
                <a:latin typeface="Times New Roman"/>
                <a:cs typeface="Times New Roman"/>
              </a:rPr>
              <a:t>while </a:t>
            </a:r>
            <a:r>
              <a:rPr lang="en-US" dirty="0">
                <a:latin typeface="Times New Roman"/>
                <a:cs typeface="Times New Roman"/>
              </a:rPr>
              <a:t>(true)</a:t>
            </a:r>
          </a:p>
          <a:p>
            <a:r>
              <a:rPr lang="en-US" dirty="0" smtClean="0">
                <a:latin typeface="Times New Roman"/>
                <a:cs typeface="Times New Roman"/>
              </a:rPr>
              <a:t>	i = (i + </a:t>
            </a:r>
            <a:r>
              <a:rPr lang="en-US" dirty="0">
                <a:latin typeface="Times New Roman"/>
                <a:cs typeface="Times New Roman"/>
              </a:rPr>
              <a:t>1) mod 256;</a:t>
            </a:r>
          </a:p>
          <a:p>
            <a:r>
              <a:rPr lang="en-US" dirty="0" smtClean="0">
                <a:latin typeface="Times New Roman"/>
                <a:cs typeface="Times New Roman"/>
              </a:rPr>
              <a:t>	j = (</a:t>
            </a:r>
            <a:r>
              <a:rPr lang="en-US" dirty="0">
                <a:latin typeface="Times New Roman"/>
                <a:cs typeface="Times New Roman"/>
              </a:rPr>
              <a:t>j </a:t>
            </a:r>
            <a:r>
              <a:rPr lang="en-US" dirty="0" smtClean="0">
                <a:latin typeface="Times New Roman"/>
                <a:cs typeface="Times New Roman"/>
              </a:rPr>
              <a:t>+ S</a:t>
            </a:r>
            <a:r>
              <a:rPr lang="en-US" dirty="0">
                <a:latin typeface="Times New Roman"/>
                <a:cs typeface="Times New Roman"/>
              </a:rPr>
              <a:t>[i]) mod 256;</a:t>
            </a:r>
          </a:p>
          <a:p>
            <a:r>
              <a:rPr lang="en-US" dirty="0" smtClean="0">
                <a:latin typeface="Times New Roman"/>
                <a:cs typeface="Times New Roman"/>
              </a:rPr>
              <a:t>	Swap </a:t>
            </a:r>
            <a:r>
              <a:rPr lang="en-US" dirty="0">
                <a:latin typeface="Times New Roman"/>
                <a:cs typeface="Times New Roman"/>
              </a:rPr>
              <a:t>(S[i], S[j]);</a:t>
            </a:r>
          </a:p>
          <a:p>
            <a:r>
              <a:rPr lang="en-US" dirty="0" smtClean="0">
                <a:latin typeface="Times New Roman"/>
                <a:cs typeface="Times New Roman"/>
              </a:rPr>
              <a:t>	t = (</a:t>
            </a:r>
            <a:r>
              <a:rPr lang="en-US" dirty="0">
                <a:latin typeface="Times New Roman"/>
                <a:cs typeface="Times New Roman"/>
              </a:rPr>
              <a:t>S[i</a:t>
            </a:r>
            <a:r>
              <a:rPr lang="en-US" dirty="0" smtClean="0">
                <a:latin typeface="Times New Roman"/>
                <a:cs typeface="Times New Roman"/>
              </a:rPr>
              <a:t>] + </a:t>
            </a:r>
            <a:r>
              <a:rPr lang="en-US" dirty="0">
                <a:latin typeface="Times New Roman"/>
                <a:cs typeface="Times New Roman"/>
              </a:rPr>
              <a:t>S[j]) mod 256;</a:t>
            </a:r>
          </a:p>
          <a:p>
            <a:r>
              <a:rPr lang="en-US" dirty="0" smtClean="0">
                <a:latin typeface="Times New Roman"/>
                <a:cs typeface="Times New Roman"/>
              </a:rPr>
              <a:t>	k = S</a:t>
            </a:r>
            <a:r>
              <a:rPr lang="en-US" dirty="0">
                <a:latin typeface="Times New Roman"/>
                <a:cs typeface="Times New Roman"/>
              </a:rPr>
              <a:t>[t];</a:t>
            </a:r>
          </a:p>
        </p:txBody>
      </p:sp>
    </p:spTree>
    <p:extLst>
      <p:ext uri="{BB962C8B-B14F-4D97-AF65-F5344CB8AC3E}">
        <p14:creationId xmlns:p14="http://schemas.microsoft.com/office/powerpoint/2010/main" val="1097948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Stream ciphers: RC4 </a:t>
            </a:r>
            <a:endParaRPr lang="en-US" dirty="0"/>
          </a:p>
        </p:txBody>
      </p:sp>
      <p:sp>
        <p:nvSpPr>
          <p:cNvPr id="3" name="Content Placeholder 2"/>
          <p:cNvSpPr>
            <a:spLocks noGrp="1"/>
          </p:cNvSpPr>
          <p:nvPr>
            <p:ph idx="1"/>
          </p:nvPr>
        </p:nvSpPr>
        <p:spPr>
          <a:xfrm>
            <a:off x="1187624" y="1844824"/>
            <a:ext cx="7273925" cy="4368800"/>
          </a:xfrm>
        </p:spPr>
        <p:txBody>
          <a:bodyPr/>
          <a:lstStyle/>
          <a:p>
            <a:pPr>
              <a:spcBef>
                <a:spcPts val="2376"/>
              </a:spcBef>
            </a:pPr>
            <a:r>
              <a:rPr lang="en-US" dirty="0">
                <a:latin typeface="Times New Roman"/>
                <a:cs typeface="Times New Roman"/>
              </a:rPr>
              <a:t>Weaknesses:</a:t>
            </a:r>
          </a:p>
          <a:p>
            <a:pPr marL="914400" lvl="1" indent="-457200">
              <a:buFont typeface="+mj-lt"/>
              <a:buAutoNum type="arabicPeriod"/>
            </a:pPr>
            <a:r>
              <a:rPr lang="en-US" sz="2200" dirty="0">
                <a:latin typeface="Times New Roman"/>
                <a:cs typeface="Times New Roman"/>
              </a:rPr>
              <a:t>Bias in initial output:     </a:t>
            </a:r>
            <a:r>
              <a:rPr lang="en-US" sz="2200" dirty="0" err="1">
                <a:latin typeface="Times New Roman"/>
                <a:cs typeface="Times New Roman"/>
              </a:rPr>
              <a:t>Pr</a:t>
            </a:r>
            <a:r>
              <a:rPr lang="en-US" sz="2200" dirty="0">
                <a:latin typeface="Times New Roman"/>
                <a:cs typeface="Times New Roman"/>
              </a:rPr>
              <a:t>[ 2</a:t>
            </a:r>
            <a:r>
              <a:rPr lang="en-US" sz="2200" baseline="30000" dirty="0">
                <a:latin typeface="Times New Roman"/>
                <a:cs typeface="Times New Roman"/>
              </a:rPr>
              <a:t>nd</a:t>
            </a:r>
            <a:r>
              <a:rPr lang="en-US" sz="2200" dirty="0">
                <a:latin typeface="Times New Roman"/>
                <a:cs typeface="Times New Roman"/>
              </a:rPr>
              <a:t> byte = 0 ]  =  2/256</a:t>
            </a:r>
          </a:p>
          <a:p>
            <a:pPr marL="914400" lvl="1" indent="-457200">
              <a:buFont typeface="+mj-lt"/>
              <a:buAutoNum type="arabicPeriod"/>
            </a:pPr>
            <a:r>
              <a:rPr lang="en-US" sz="2200" dirty="0">
                <a:latin typeface="Times New Roman"/>
                <a:cs typeface="Times New Roman"/>
              </a:rPr>
              <a:t>Prob. of   (0,0)   is     1/256</a:t>
            </a:r>
            <a:r>
              <a:rPr lang="en-US" sz="2200" baseline="30000" dirty="0">
                <a:latin typeface="Times New Roman"/>
                <a:cs typeface="Times New Roman"/>
              </a:rPr>
              <a:t>2  </a:t>
            </a:r>
            <a:r>
              <a:rPr lang="en-US" sz="2200" dirty="0">
                <a:latin typeface="Times New Roman"/>
                <a:cs typeface="Times New Roman"/>
              </a:rPr>
              <a:t>+  1/</a:t>
            </a:r>
            <a:r>
              <a:rPr lang="en-US" sz="2200" dirty="0" smtClean="0">
                <a:latin typeface="Times New Roman"/>
                <a:cs typeface="Times New Roman"/>
              </a:rPr>
              <a:t>256</a:t>
            </a:r>
            <a:r>
              <a:rPr lang="en-US" sz="2200" baseline="30000" dirty="0" smtClean="0">
                <a:latin typeface="Times New Roman"/>
                <a:cs typeface="Times New Roman"/>
              </a:rPr>
              <a:t>3</a:t>
            </a:r>
          </a:p>
          <a:p>
            <a:pPr>
              <a:spcBef>
                <a:spcPts val="2376"/>
              </a:spcBef>
            </a:pPr>
            <a:r>
              <a:rPr lang="en-US" dirty="0" smtClean="0">
                <a:latin typeface="Times New Roman"/>
                <a:cs typeface="Times New Roman"/>
              </a:rPr>
              <a:t>Modern stream ciphers:</a:t>
            </a:r>
          </a:p>
          <a:p>
            <a:pPr lvl="1">
              <a:spcBef>
                <a:spcPts val="2376"/>
              </a:spcBef>
            </a:pPr>
            <a:r>
              <a:rPr lang="en-US" sz="2000" dirty="0" err="1" smtClean="0">
                <a:latin typeface="Times New Roman"/>
                <a:cs typeface="Times New Roman"/>
              </a:rPr>
              <a:t>eStream</a:t>
            </a:r>
            <a:r>
              <a:rPr lang="en-US" sz="2000" dirty="0" smtClean="0">
                <a:latin typeface="Times New Roman"/>
                <a:cs typeface="Times New Roman"/>
              </a:rPr>
              <a:t>: Salsa</a:t>
            </a:r>
          </a:p>
          <a:p>
            <a:pPr lvl="1">
              <a:spcBef>
                <a:spcPts val="2376"/>
              </a:spcBef>
            </a:pPr>
            <a:r>
              <a:rPr lang="en-US" sz="1800" dirty="0" smtClean="0">
                <a:latin typeface="Times New Roman"/>
                <a:cs typeface="Times New Roman"/>
              </a:rPr>
              <a:t>Designed </a:t>
            </a:r>
            <a:r>
              <a:rPr lang="en-US" sz="1800" dirty="0">
                <a:latin typeface="Times New Roman"/>
                <a:cs typeface="Times New Roman"/>
              </a:rPr>
              <a:t>to be fast on x86   (SSE2</a:t>
            </a:r>
            <a:r>
              <a:rPr lang="en-US" sz="1800" dirty="0" smtClean="0">
                <a:latin typeface="Times New Roman"/>
                <a:cs typeface="Times New Roman"/>
              </a:rPr>
              <a:t>), 5 times faster than RC4</a:t>
            </a:r>
          </a:p>
          <a:p>
            <a:pPr marL="403225" lvl="1" indent="0" algn="ctr">
              <a:spcBef>
                <a:spcPts val="2376"/>
              </a:spcBef>
              <a:buNone/>
            </a:pPr>
            <a:r>
              <a:rPr lang="en-US" sz="2000" i="1" dirty="0">
                <a:latin typeface="Times New Roman"/>
                <a:cs typeface="Times New Roman"/>
              </a:rPr>
              <a:t>E(k, m ; r)</a:t>
            </a:r>
            <a:r>
              <a:rPr lang="en-US" sz="2000" dirty="0">
                <a:latin typeface="Times New Roman"/>
                <a:cs typeface="Times New Roman"/>
              </a:rPr>
              <a:t>  = </a:t>
            </a:r>
            <a:r>
              <a:rPr lang="en-US" sz="2000" i="1" dirty="0">
                <a:latin typeface="Times New Roman"/>
                <a:cs typeface="Times New Roman"/>
              </a:rPr>
              <a:t> m</a:t>
            </a:r>
            <a:r>
              <a:rPr lang="en-US" sz="2000" dirty="0">
                <a:latin typeface="Times New Roman"/>
                <a:cs typeface="Times New Roman"/>
              </a:rPr>
              <a:t> </a:t>
            </a:r>
            <a:r>
              <a:rPr lang="en-US" dirty="0">
                <a:latin typeface="Times New Roman"/>
                <a:cs typeface="Times New Roman"/>
              </a:rPr>
              <a:t>⊕</a:t>
            </a:r>
            <a:r>
              <a:rPr lang="en-US" sz="2000" dirty="0">
                <a:latin typeface="Times New Roman"/>
                <a:cs typeface="Times New Roman"/>
              </a:rPr>
              <a:t> PRG(</a:t>
            </a:r>
            <a:r>
              <a:rPr lang="en-US" sz="2000" i="1" dirty="0">
                <a:latin typeface="Times New Roman"/>
                <a:cs typeface="Times New Roman"/>
              </a:rPr>
              <a:t>k ; r</a:t>
            </a:r>
            <a:r>
              <a:rPr lang="en-US" sz="2000" dirty="0" smtClean="0">
                <a:latin typeface="Times New Roman"/>
                <a:cs typeface="Times New Roman"/>
              </a:rPr>
              <a:t>)</a:t>
            </a:r>
          </a:p>
          <a:p>
            <a:pPr marL="403225" lvl="1" indent="0">
              <a:spcBef>
                <a:spcPts val="2376"/>
              </a:spcBef>
              <a:buNone/>
            </a:pPr>
            <a:r>
              <a:rPr lang="en-US" sz="2000" dirty="0" smtClean="0">
                <a:latin typeface="Times New Roman"/>
                <a:cs typeface="Times New Roman"/>
              </a:rPr>
              <a:t>Where</a:t>
            </a:r>
            <a:r>
              <a:rPr lang="zh-CN" altLang="en-US" sz="2000" dirty="0" smtClean="0">
                <a:latin typeface="Times New Roman"/>
                <a:cs typeface="Times New Roman"/>
              </a:rPr>
              <a:t> </a:t>
            </a:r>
            <a:r>
              <a:rPr lang="en-US" altLang="zh-CN" sz="2000" i="1" dirty="0" smtClean="0">
                <a:latin typeface="Times New Roman"/>
                <a:cs typeface="Times New Roman"/>
              </a:rPr>
              <a:t>r</a:t>
            </a:r>
            <a:r>
              <a:rPr lang="zh-CN" altLang="en-US" sz="2000" i="1" dirty="0" smtClean="0">
                <a:latin typeface="Times New Roman"/>
                <a:cs typeface="Times New Roman"/>
              </a:rPr>
              <a:t> </a:t>
            </a:r>
            <a:r>
              <a:rPr lang="en-US" altLang="zh-CN" sz="2000" dirty="0" smtClean="0">
                <a:latin typeface="Times New Roman"/>
                <a:cs typeface="Times New Roman"/>
              </a:rPr>
              <a:t>is</a:t>
            </a:r>
            <a:r>
              <a:rPr lang="zh-CN" altLang="en-US" sz="2000" dirty="0" smtClean="0">
                <a:latin typeface="Times New Roman"/>
                <a:cs typeface="Times New Roman"/>
              </a:rPr>
              <a:t> </a:t>
            </a:r>
            <a:r>
              <a:rPr lang="en-US" altLang="zh-CN" sz="2000" dirty="0" smtClean="0">
                <a:latin typeface="Times New Roman"/>
                <a:cs typeface="Times New Roman"/>
              </a:rPr>
              <a:t>a</a:t>
            </a:r>
            <a:r>
              <a:rPr lang="zh-CN" altLang="en-US" sz="2000" dirty="0" smtClean="0">
                <a:latin typeface="Times New Roman"/>
                <a:cs typeface="Times New Roman"/>
              </a:rPr>
              <a:t> </a:t>
            </a:r>
            <a:r>
              <a:rPr lang="en-US" altLang="zh-CN" sz="2000" dirty="0" smtClean="0">
                <a:latin typeface="Times New Roman"/>
                <a:cs typeface="Times New Roman"/>
              </a:rPr>
              <a:t>nonce</a:t>
            </a:r>
            <a:r>
              <a:rPr lang="zh-CN" altLang="en-US" sz="2000" dirty="0" smtClean="0">
                <a:latin typeface="Times New Roman"/>
                <a:cs typeface="Times New Roman"/>
              </a:rPr>
              <a:t> </a:t>
            </a:r>
            <a:r>
              <a:rPr lang="en-US" altLang="zh-CN" sz="2000" dirty="0" smtClean="0">
                <a:latin typeface="Times New Roman"/>
                <a:cs typeface="Times New Roman"/>
              </a:rPr>
              <a:t>that</a:t>
            </a:r>
            <a:r>
              <a:rPr lang="zh-CN" altLang="en-US" sz="2000" dirty="0" smtClean="0">
                <a:latin typeface="Times New Roman"/>
                <a:cs typeface="Times New Roman"/>
              </a:rPr>
              <a:t> </a:t>
            </a:r>
            <a:r>
              <a:rPr lang="en-US" altLang="zh-CN" sz="2000" dirty="0" smtClean="0">
                <a:latin typeface="Times New Roman"/>
                <a:cs typeface="Times New Roman"/>
              </a:rPr>
              <a:t>represents</a:t>
            </a:r>
            <a:r>
              <a:rPr lang="zh-CN" altLang="en-US" sz="2000" dirty="0" smtClean="0">
                <a:latin typeface="Times New Roman"/>
                <a:cs typeface="Times New Roman"/>
              </a:rPr>
              <a:t> </a:t>
            </a:r>
            <a:r>
              <a:rPr lang="en-US" altLang="zh-CN" sz="2000" dirty="0" smtClean="0">
                <a:latin typeface="Times New Roman"/>
                <a:cs typeface="Times New Roman"/>
              </a:rPr>
              <a:t>a</a:t>
            </a:r>
            <a:r>
              <a:rPr lang="zh-CN" altLang="en-US" sz="2000" dirty="0" smtClean="0">
                <a:latin typeface="Times New Roman"/>
                <a:cs typeface="Times New Roman"/>
              </a:rPr>
              <a:t> </a:t>
            </a:r>
            <a:r>
              <a:rPr lang="en-US" altLang="zh-CN" sz="2000" dirty="0" smtClean="0">
                <a:latin typeface="Times New Roman"/>
                <a:cs typeface="Times New Roman"/>
              </a:rPr>
              <a:t>non-repeating</a:t>
            </a:r>
            <a:r>
              <a:rPr lang="zh-CN" altLang="en-US" sz="2000" dirty="0" smtClean="0">
                <a:latin typeface="Times New Roman"/>
                <a:cs typeface="Times New Roman"/>
              </a:rPr>
              <a:t> </a:t>
            </a:r>
            <a:r>
              <a:rPr lang="en-US" altLang="zh-CN" sz="2000" dirty="0" smtClean="0">
                <a:latin typeface="Times New Roman"/>
                <a:cs typeface="Times New Roman"/>
              </a:rPr>
              <a:t>value</a:t>
            </a:r>
            <a:r>
              <a:rPr lang="zh-CN" altLang="en-US" sz="2000" dirty="0" smtClean="0">
                <a:latin typeface="Times New Roman"/>
                <a:cs typeface="Times New Roman"/>
              </a:rPr>
              <a:t> </a:t>
            </a:r>
            <a:r>
              <a:rPr lang="en-US" altLang="zh-CN" sz="2000" dirty="0" smtClean="0">
                <a:latin typeface="Times New Roman"/>
                <a:cs typeface="Times New Roman"/>
              </a:rPr>
              <a:t>for</a:t>
            </a:r>
            <a:r>
              <a:rPr lang="zh-CN" altLang="en-US" sz="2000" dirty="0" smtClean="0">
                <a:latin typeface="Times New Roman"/>
                <a:cs typeface="Times New Roman"/>
              </a:rPr>
              <a:t> </a:t>
            </a:r>
            <a:r>
              <a:rPr lang="en-US" altLang="zh-CN" sz="2000" dirty="0" smtClean="0">
                <a:latin typeface="Times New Roman"/>
                <a:cs typeface="Times New Roman"/>
              </a:rPr>
              <a:t>a</a:t>
            </a:r>
            <a:r>
              <a:rPr lang="zh-CN" altLang="en-US" sz="2000" dirty="0" smtClean="0">
                <a:latin typeface="Times New Roman"/>
                <a:cs typeface="Times New Roman"/>
              </a:rPr>
              <a:t> </a:t>
            </a:r>
            <a:r>
              <a:rPr lang="en-US" altLang="zh-CN" sz="2000" dirty="0" smtClean="0">
                <a:latin typeface="Times New Roman"/>
                <a:cs typeface="Times New Roman"/>
              </a:rPr>
              <a:t>given</a:t>
            </a:r>
            <a:r>
              <a:rPr lang="zh-CN" altLang="en-US" sz="2000" dirty="0" smtClean="0">
                <a:latin typeface="Times New Roman"/>
                <a:cs typeface="Times New Roman"/>
              </a:rPr>
              <a:t> </a:t>
            </a:r>
            <a:r>
              <a:rPr lang="en-US" altLang="zh-CN" sz="2000" dirty="0" smtClean="0">
                <a:latin typeface="Times New Roman"/>
                <a:cs typeface="Times New Roman"/>
              </a:rPr>
              <a:t>key</a:t>
            </a:r>
            <a:endParaRPr lang="en-US" sz="2000" i="1" dirty="0">
              <a:latin typeface="Times New Roman"/>
              <a:cs typeface="Times New Roman"/>
            </a:endParaRPr>
          </a:p>
          <a:p>
            <a:pPr lvl="1">
              <a:spcBef>
                <a:spcPts val="2376"/>
              </a:spcBef>
            </a:pPr>
            <a:endParaRPr lang="en-US" dirty="0" smtClean="0">
              <a:latin typeface="Times New Roman"/>
              <a:cs typeface="Times New Roman"/>
            </a:endParaRPr>
          </a:p>
          <a:p>
            <a:pPr marL="0" indent="0" eaLnBrk="1" hangingPunct="1">
              <a:lnSpc>
                <a:spcPct val="90000"/>
              </a:lnSpc>
              <a:buNone/>
              <a:tabLst>
                <a:tab pos="1143000" algn="l"/>
                <a:tab pos="2628900" algn="l"/>
                <a:tab pos="3149600" algn="l"/>
                <a:tab pos="5321300" algn="l"/>
                <a:tab pos="5715000" algn="l"/>
              </a:tabLst>
            </a:pPr>
            <a:r>
              <a:rPr lang="en-US" sz="1600" dirty="0" smtClean="0"/>
              <a:t>		</a:t>
            </a:r>
            <a:endParaRPr lang="en-US" dirty="0">
              <a:latin typeface="Times New Roman"/>
              <a:cs typeface="Times New Roman"/>
            </a:endParaRPr>
          </a:p>
        </p:txBody>
      </p:sp>
    </p:spTree>
    <p:extLst>
      <p:ext uri="{BB962C8B-B14F-4D97-AF65-F5344CB8AC3E}">
        <p14:creationId xmlns:p14="http://schemas.microsoft.com/office/powerpoint/2010/main" val="963833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Stream ciphers: </a:t>
            </a:r>
            <a:r>
              <a:rPr lang="en-US" dirty="0" smtClean="0">
                <a:latin typeface="Times New Roman"/>
                <a:cs typeface="Times New Roman"/>
              </a:rPr>
              <a:t>Attacks </a:t>
            </a:r>
            <a:endParaRPr lang="en-US" dirty="0"/>
          </a:p>
        </p:txBody>
      </p:sp>
      <p:sp>
        <p:nvSpPr>
          <p:cNvPr id="3" name="Content Placeholder 2"/>
          <p:cNvSpPr>
            <a:spLocks noGrp="1"/>
          </p:cNvSpPr>
          <p:nvPr>
            <p:ph idx="1"/>
          </p:nvPr>
        </p:nvSpPr>
        <p:spPr>
          <a:xfrm>
            <a:off x="1258888" y="1868488"/>
            <a:ext cx="7273925" cy="4872880"/>
          </a:xfrm>
        </p:spPr>
        <p:txBody>
          <a:bodyPr/>
          <a:lstStyle/>
          <a:p>
            <a:r>
              <a:rPr lang="en-US" sz="2000" dirty="0" smtClean="0">
                <a:latin typeface="Times New Roman"/>
                <a:cs typeface="Times New Roman"/>
              </a:rPr>
              <a:t>Attack</a:t>
            </a:r>
            <a:r>
              <a:rPr lang="zh-CN" altLang="en-US" sz="2000" dirty="0" smtClean="0">
                <a:latin typeface="Times New Roman"/>
                <a:cs typeface="Times New Roman"/>
              </a:rPr>
              <a:t> </a:t>
            </a:r>
            <a:r>
              <a:rPr lang="en-US" altLang="zh-CN" sz="2000" dirty="0" smtClean="0">
                <a:latin typeface="Times New Roman"/>
                <a:cs typeface="Times New Roman"/>
              </a:rPr>
              <a:t>1:</a:t>
            </a:r>
            <a:r>
              <a:rPr lang="zh-CN" altLang="en-US" sz="2000" dirty="0" smtClean="0">
                <a:latin typeface="Times New Roman"/>
                <a:cs typeface="Times New Roman"/>
              </a:rPr>
              <a:t> </a:t>
            </a:r>
            <a:r>
              <a:rPr lang="en-US" altLang="zh-CN" sz="2000" dirty="0" smtClean="0">
                <a:latin typeface="Times New Roman"/>
                <a:cs typeface="Times New Roman"/>
              </a:rPr>
              <a:t>use</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key</a:t>
            </a:r>
            <a:r>
              <a:rPr lang="zh-CN" altLang="en-US" sz="2000" dirty="0" smtClean="0">
                <a:latin typeface="Times New Roman"/>
                <a:cs typeface="Times New Roman"/>
              </a:rPr>
              <a:t> </a:t>
            </a:r>
            <a:r>
              <a:rPr lang="en-US" altLang="zh-CN" sz="2000" dirty="0" smtClean="0">
                <a:latin typeface="Times New Roman"/>
                <a:cs typeface="Times New Roman"/>
              </a:rPr>
              <a:t>more</a:t>
            </a:r>
            <a:r>
              <a:rPr lang="zh-CN" altLang="en-US" sz="2000" dirty="0" smtClean="0">
                <a:latin typeface="Times New Roman"/>
                <a:cs typeface="Times New Roman"/>
              </a:rPr>
              <a:t> </a:t>
            </a:r>
            <a:r>
              <a:rPr lang="en-US" altLang="zh-CN" sz="2000" dirty="0" smtClean="0">
                <a:latin typeface="Times New Roman"/>
                <a:cs typeface="Times New Roman"/>
              </a:rPr>
              <a:t>than</a:t>
            </a:r>
            <a:r>
              <a:rPr lang="zh-CN" altLang="en-US" sz="2000" dirty="0" smtClean="0">
                <a:latin typeface="Times New Roman"/>
                <a:cs typeface="Times New Roman"/>
              </a:rPr>
              <a:t> </a:t>
            </a:r>
            <a:r>
              <a:rPr lang="en-US" altLang="zh-CN" sz="2000" dirty="0" smtClean="0">
                <a:latin typeface="Times New Roman"/>
                <a:cs typeface="Times New Roman"/>
              </a:rPr>
              <a:t>once</a:t>
            </a:r>
          </a:p>
          <a:p>
            <a:pPr marL="82550" indent="0" algn="ctr">
              <a:buNone/>
            </a:pPr>
            <a:r>
              <a:rPr lang="zh-CN" altLang="en-US" sz="1800" dirty="0" smtClean="0">
                <a:latin typeface="Times New Roman"/>
                <a:cs typeface="Times New Roman"/>
              </a:rPr>
              <a:t> </a:t>
            </a:r>
            <a:r>
              <a:rPr lang="en-US" sz="1800" dirty="0" smtClean="0">
                <a:latin typeface="Times New Roman"/>
                <a:cs typeface="Times New Roman"/>
              </a:rPr>
              <a:t>C</a:t>
            </a:r>
            <a:r>
              <a:rPr lang="en-US" sz="1800" baseline="-25000" dirty="0" smtClean="0">
                <a:latin typeface="Times New Roman"/>
                <a:cs typeface="Times New Roman"/>
              </a:rPr>
              <a:t>1</a:t>
            </a:r>
            <a:r>
              <a:rPr lang="en-US" sz="1800" dirty="0" smtClean="0">
                <a:latin typeface="Times New Roman"/>
                <a:cs typeface="Times New Roman"/>
              </a:rPr>
              <a:t>  </a:t>
            </a:r>
            <a:r>
              <a:rPr lang="en-US" sz="1800" dirty="0">
                <a:latin typeface="Times New Roman"/>
                <a:cs typeface="Times New Roman"/>
                <a:sym typeface="Symbol" pitchFamily="18" charset="2"/>
              </a:rPr>
              <a:t>  m</a:t>
            </a:r>
            <a:r>
              <a:rPr lang="en-US" sz="1800" baseline="-25000" dirty="0">
                <a:latin typeface="Times New Roman"/>
                <a:cs typeface="Times New Roman"/>
                <a:sym typeface="Symbol" pitchFamily="18" charset="2"/>
              </a:rPr>
              <a:t>1</a:t>
            </a:r>
            <a:r>
              <a:rPr lang="en-US" sz="1800" dirty="0">
                <a:latin typeface="Times New Roman"/>
                <a:cs typeface="Times New Roman"/>
                <a:sym typeface="Symbol" pitchFamily="18" charset="2"/>
              </a:rPr>
              <a:t>    PRG(k)</a:t>
            </a:r>
          </a:p>
          <a:p>
            <a:pPr marL="82550" lvl="1" indent="0" algn="ctr">
              <a:lnSpc>
                <a:spcPct val="140000"/>
              </a:lnSpc>
              <a:spcBef>
                <a:spcPts val="600"/>
              </a:spcBef>
              <a:buSzPct val="80000"/>
              <a:buNone/>
            </a:pPr>
            <a:r>
              <a:rPr lang="zh-CN" altLang="en-US" sz="1800" dirty="0">
                <a:latin typeface="Times New Roman"/>
                <a:cs typeface="Times New Roman"/>
                <a:sym typeface="Symbol" pitchFamily="18" charset="2"/>
              </a:rPr>
              <a:t> </a:t>
            </a:r>
            <a:r>
              <a:rPr lang="en-US" sz="1800" dirty="0" smtClean="0">
                <a:latin typeface="Times New Roman"/>
                <a:cs typeface="Times New Roman"/>
              </a:rPr>
              <a:t>C</a:t>
            </a:r>
            <a:r>
              <a:rPr lang="en-US" sz="1800" baseline="-25000" dirty="0" smtClean="0">
                <a:latin typeface="Times New Roman"/>
                <a:cs typeface="Times New Roman"/>
              </a:rPr>
              <a:t>2</a:t>
            </a:r>
            <a:r>
              <a:rPr lang="en-US" sz="1800" dirty="0" smtClean="0">
                <a:latin typeface="Times New Roman"/>
                <a:cs typeface="Times New Roman"/>
              </a:rPr>
              <a:t>  </a:t>
            </a:r>
            <a:r>
              <a:rPr lang="en-US" sz="1800" dirty="0">
                <a:latin typeface="Times New Roman"/>
                <a:cs typeface="Times New Roman"/>
                <a:sym typeface="Symbol" pitchFamily="18" charset="2"/>
              </a:rPr>
              <a:t>  m</a:t>
            </a:r>
            <a:r>
              <a:rPr lang="en-US" sz="1800" baseline="-25000" dirty="0">
                <a:latin typeface="Times New Roman"/>
                <a:cs typeface="Times New Roman"/>
                <a:sym typeface="Symbol" pitchFamily="18" charset="2"/>
              </a:rPr>
              <a:t>2 </a:t>
            </a:r>
            <a:r>
              <a:rPr lang="en-US" sz="1800" dirty="0">
                <a:latin typeface="Times New Roman"/>
                <a:cs typeface="Times New Roman"/>
                <a:sym typeface="Symbol" pitchFamily="18" charset="2"/>
              </a:rPr>
              <a:t>   PRG(k)</a:t>
            </a:r>
          </a:p>
          <a:p>
            <a:r>
              <a:rPr lang="en-US" sz="2000" dirty="0" smtClean="0">
                <a:latin typeface="Times New Roman"/>
                <a:cs typeface="Times New Roman"/>
              </a:rPr>
              <a:t>What</a:t>
            </a:r>
            <a:r>
              <a:rPr lang="zh-CN" altLang="en-US" sz="2000" dirty="0" smtClean="0">
                <a:latin typeface="Times New Roman"/>
                <a:cs typeface="Times New Roman"/>
              </a:rPr>
              <a:t> </a:t>
            </a:r>
            <a:r>
              <a:rPr lang="en-US" altLang="zh-CN" sz="2000" dirty="0" smtClean="0">
                <a:latin typeface="Times New Roman"/>
                <a:cs typeface="Times New Roman"/>
              </a:rPr>
              <a:t>an</a:t>
            </a:r>
            <a:r>
              <a:rPr lang="zh-CN" altLang="en-US" sz="2000" dirty="0" smtClean="0">
                <a:latin typeface="Times New Roman"/>
                <a:cs typeface="Times New Roman"/>
              </a:rPr>
              <a:t> </a:t>
            </a:r>
            <a:r>
              <a:rPr lang="en-US" altLang="zh-CN" sz="2000" dirty="0" smtClean="0">
                <a:latin typeface="Times New Roman"/>
                <a:cs typeface="Times New Roman"/>
              </a:rPr>
              <a:t>adversary</a:t>
            </a:r>
            <a:r>
              <a:rPr lang="zh-CN" altLang="en-US" sz="2000" dirty="0" smtClean="0">
                <a:latin typeface="Times New Roman"/>
                <a:cs typeface="Times New Roman"/>
              </a:rPr>
              <a:t> </a:t>
            </a:r>
            <a:r>
              <a:rPr lang="en-US" altLang="zh-CN" sz="2000" dirty="0" smtClean="0">
                <a:latin typeface="Times New Roman"/>
                <a:cs typeface="Times New Roman"/>
              </a:rPr>
              <a:t>can</a:t>
            </a:r>
            <a:r>
              <a:rPr lang="zh-CN" altLang="en-US" sz="2000" dirty="0" smtClean="0">
                <a:latin typeface="Times New Roman"/>
                <a:cs typeface="Times New Roman"/>
              </a:rPr>
              <a:t> </a:t>
            </a:r>
            <a:r>
              <a:rPr lang="en-US" altLang="zh-CN" sz="2000" dirty="0" smtClean="0">
                <a:latin typeface="Times New Roman"/>
                <a:cs typeface="Times New Roman"/>
              </a:rPr>
              <a:t>get</a:t>
            </a:r>
            <a:r>
              <a:rPr lang="zh-CN" altLang="en-US" sz="2000" dirty="0" smtClean="0">
                <a:latin typeface="Times New Roman"/>
                <a:cs typeface="Times New Roman"/>
              </a:rPr>
              <a:t> </a:t>
            </a:r>
            <a:r>
              <a:rPr lang="en-US" altLang="zh-CN" sz="2000" dirty="0" smtClean="0">
                <a:latin typeface="Times New Roman"/>
                <a:cs typeface="Times New Roman"/>
              </a:rPr>
              <a:t>is</a:t>
            </a:r>
            <a:r>
              <a:rPr lang="zh-CN" altLang="en-US" sz="2000" dirty="0" smtClean="0">
                <a:latin typeface="Times New Roman"/>
                <a:cs typeface="Times New Roman"/>
              </a:rPr>
              <a:t> </a:t>
            </a:r>
            <a:endParaRPr lang="en-US" altLang="zh-CN" sz="2000" dirty="0" smtClean="0">
              <a:latin typeface="Times New Roman"/>
              <a:cs typeface="Times New Roman"/>
            </a:endParaRPr>
          </a:p>
          <a:p>
            <a:pPr marL="82550" indent="0" algn="ctr">
              <a:buNone/>
            </a:pPr>
            <a:r>
              <a:rPr lang="en-US" sz="1800" dirty="0">
                <a:latin typeface="Times New Roman"/>
                <a:cs typeface="Times New Roman"/>
                <a:sym typeface="Symbol" pitchFamily="18" charset="2"/>
              </a:rPr>
              <a:t>C</a:t>
            </a:r>
            <a:r>
              <a:rPr lang="en-US" sz="1800" baseline="-25000" dirty="0">
                <a:latin typeface="Times New Roman"/>
                <a:cs typeface="Times New Roman"/>
                <a:sym typeface="Symbol" pitchFamily="18" charset="2"/>
              </a:rPr>
              <a:t>1 </a:t>
            </a:r>
            <a:r>
              <a:rPr lang="en-US" sz="1800" dirty="0">
                <a:latin typeface="Times New Roman"/>
                <a:cs typeface="Times New Roman"/>
                <a:sym typeface="Symbol" pitchFamily="18" charset="2"/>
              </a:rPr>
              <a:t>   C</a:t>
            </a:r>
            <a:r>
              <a:rPr lang="en-US" sz="1800" baseline="-25000" dirty="0">
                <a:latin typeface="Times New Roman"/>
                <a:cs typeface="Times New Roman"/>
                <a:sym typeface="Symbol" pitchFamily="18" charset="2"/>
              </a:rPr>
              <a:t>2       </a:t>
            </a:r>
            <a:r>
              <a:rPr lang="en-US" sz="1800" b="1" dirty="0">
                <a:latin typeface="Times New Roman"/>
                <a:cs typeface="Times New Roman"/>
                <a:sym typeface="Symbol" pitchFamily="18" charset="2"/>
              </a:rPr>
              <a:t></a:t>
            </a:r>
            <a:r>
              <a:rPr lang="en-US" sz="1800" dirty="0">
                <a:latin typeface="Times New Roman"/>
                <a:cs typeface="Times New Roman"/>
                <a:sym typeface="Symbol" pitchFamily="18" charset="2"/>
              </a:rPr>
              <a:t>        m</a:t>
            </a:r>
            <a:r>
              <a:rPr lang="en-US" sz="1800" baseline="-25000" dirty="0">
                <a:latin typeface="Times New Roman"/>
                <a:cs typeface="Times New Roman"/>
                <a:sym typeface="Symbol" pitchFamily="18" charset="2"/>
              </a:rPr>
              <a:t>1</a:t>
            </a:r>
            <a:r>
              <a:rPr lang="en-US" sz="1800" dirty="0">
                <a:latin typeface="Times New Roman"/>
                <a:cs typeface="Times New Roman"/>
                <a:sym typeface="Symbol" pitchFamily="18" charset="2"/>
              </a:rPr>
              <a:t>   m</a:t>
            </a:r>
            <a:r>
              <a:rPr lang="en-US" sz="1800" baseline="-25000" dirty="0">
                <a:latin typeface="Times New Roman"/>
                <a:cs typeface="Times New Roman"/>
                <a:sym typeface="Symbol" pitchFamily="18" charset="2"/>
              </a:rPr>
              <a:t>2 </a:t>
            </a:r>
            <a:endParaRPr lang="en-US" sz="1800" baseline="-25000" dirty="0" smtClean="0">
              <a:latin typeface="Times New Roman"/>
              <a:cs typeface="Times New Roman"/>
              <a:sym typeface="Symbol" pitchFamily="18" charset="2"/>
            </a:endParaRPr>
          </a:p>
          <a:p>
            <a:pPr algn="ctr"/>
            <a:endParaRPr lang="en-US" sz="1800" dirty="0" smtClean="0">
              <a:latin typeface="Times New Roman"/>
              <a:cs typeface="Times New Roman"/>
            </a:endParaRPr>
          </a:p>
          <a:p>
            <a:r>
              <a:rPr lang="en-US" sz="2000" dirty="0">
                <a:latin typeface="Times New Roman"/>
                <a:cs typeface="Times New Roman"/>
                <a:sym typeface="Symbol" pitchFamily="18" charset="2"/>
              </a:rPr>
              <a:t>R</a:t>
            </a:r>
            <a:r>
              <a:rPr lang="en-US" sz="2000" dirty="0" smtClean="0">
                <a:latin typeface="Times New Roman"/>
                <a:cs typeface="Times New Roman"/>
                <a:sym typeface="Symbol" pitchFamily="18" charset="2"/>
              </a:rPr>
              <a:t>edundancy </a:t>
            </a:r>
            <a:r>
              <a:rPr lang="en-US" sz="2000" dirty="0">
                <a:latin typeface="Times New Roman"/>
                <a:cs typeface="Times New Roman"/>
                <a:sym typeface="Symbol" pitchFamily="18" charset="2"/>
              </a:rPr>
              <a:t>in English and ASCII encoding </a:t>
            </a:r>
            <a:endParaRPr lang="en-US" sz="2000" dirty="0" smtClean="0">
              <a:latin typeface="Times New Roman"/>
              <a:cs typeface="Times New Roman"/>
              <a:sym typeface="Symbol" pitchFamily="18" charset="2"/>
            </a:endParaRPr>
          </a:p>
          <a:p>
            <a:pPr marL="82550" lvl="1" indent="0" algn="ctr">
              <a:spcBef>
                <a:spcPts val="600"/>
              </a:spcBef>
              <a:buSzPct val="80000"/>
              <a:buNone/>
            </a:pPr>
            <a:r>
              <a:rPr lang="en-US" sz="2400" dirty="0">
                <a:latin typeface="Times New Roman"/>
                <a:cs typeface="Times New Roman"/>
                <a:sym typeface="Symbol" pitchFamily="18" charset="2"/>
              </a:rPr>
              <a:t>m</a:t>
            </a:r>
            <a:r>
              <a:rPr lang="en-US" sz="2400" baseline="-25000" dirty="0">
                <a:latin typeface="Times New Roman"/>
                <a:cs typeface="Times New Roman"/>
                <a:sym typeface="Symbol" pitchFamily="18" charset="2"/>
              </a:rPr>
              <a:t>1</a:t>
            </a:r>
            <a:r>
              <a:rPr lang="en-US" sz="2400" dirty="0">
                <a:latin typeface="Times New Roman"/>
                <a:cs typeface="Times New Roman"/>
                <a:sym typeface="Symbol" pitchFamily="18" charset="2"/>
              </a:rPr>
              <a:t>   m</a:t>
            </a:r>
            <a:r>
              <a:rPr lang="en-US" sz="2400" baseline="-25000" dirty="0">
                <a:latin typeface="Times New Roman"/>
                <a:cs typeface="Times New Roman"/>
                <a:sym typeface="Symbol" pitchFamily="18" charset="2"/>
              </a:rPr>
              <a:t>2       </a:t>
            </a:r>
            <a:r>
              <a:rPr lang="en-US" sz="2400" b="1" dirty="0">
                <a:latin typeface="Times New Roman"/>
                <a:cs typeface="Times New Roman"/>
                <a:sym typeface="Symbol" pitchFamily="18" charset="2"/>
              </a:rPr>
              <a:t></a:t>
            </a:r>
            <a:r>
              <a:rPr lang="en-US" sz="2400" dirty="0">
                <a:latin typeface="Times New Roman"/>
                <a:cs typeface="Times New Roman"/>
                <a:sym typeface="Symbol" pitchFamily="18" charset="2"/>
              </a:rPr>
              <a:t>      m</a:t>
            </a:r>
            <a:r>
              <a:rPr lang="en-US" sz="2400" baseline="-25000" dirty="0">
                <a:latin typeface="Times New Roman"/>
                <a:cs typeface="Times New Roman"/>
                <a:sym typeface="Symbol" pitchFamily="18" charset="2"/>
              </a:rPr>
              <a:t>1</a:t>
            </a:r>
            <a:r>
              <a:rPr lang="en-US" sz="2400" dirty="0">
                <a:latin typeface="Times New Roman"/>
                <a:cs typeface="Times New Roman"/>
                <a:sym typeface="Symbol" pitchFamily="18" charset="2"/>
              </a:rPr>
              <a:t> ,  m</a:t>
            </a:r>
            <a:r>
              <a:rPr lang="en-US" sz="2400" baseline="-25000" dirty="0">
                <a:latin typeface="Times New Roman"/>
                <a:cs typeface="Times New Roman"/>
                <a:sym typeface="Symbol" pitchFamily="18" charset="2"/>
              </a:rPr>
              <a:t>2</a:t>
            </a:r>
            <a:endParaRPr lang="en-US" sz="2400" dirty="0">
              <a:latin typeface="Times New Roman"/>
              <a:cs typeface="Times New Roman"/>
              <a:sym typeface="Symbol" pitchFamily="18" charset="2"/>
            </a:endParaRPr>
          </a:p>
          <a:p>
            <a:endParaRPr lang="en-US" sz="2000" dirty="0" smtClean="0">
              <a:latin typeface="Times New Roman"/>
              <a:cs typeface="Times New Roman"/>
            </a:endParaRPr>
          </a:p>
          <a:p>
            <a:r>
              <a:rPr lang="en-US" sz="2000" dirty="0" smtClean="0">
                <a:latin typeface="Times New Roman"/>
                <a:cs typeface="Times New Roman"/>
              </a:rPr>
              <a:t>Real</a:t>
            </a:r>
            <a:r>
              <a:rPr lang="zh-CN" altLang="en-US" sz="2000" dirty="0" smtClean="0">
                <a:latin typeface="Times New Roman"/>
                <a:cs typeface="Times New Roman"/>
              </a:rPr>
              <a:t> </a:t>
            </a:r>
            <a:r>
              <a:rPr lang="en-US" altLang="zh-CN" sz="2000" dirty="0" smtClean="0">
                <a:latin typeface="Times New Roman"/>
                <a:cs typeface="Times New Roman"/>
              </a:rPr>
              <a:t>world</a:t>
            </a:r>
            <a:r>
              <a:rPr lang="zh-CN" altLang="en-US" sz="2000" dirty="0" smtClean="0">
                <a:latin typeface="Times New Roman"/>
                <a:cs typeface="Times New Roman"/>
              </a:rPr>
              <a:t> </a:t>
            </a:r>
            <a:r>
              <a:rPr lang="en-US" altLang="zh-CN" sz="2000" dirty="0" smtClean="0">
                <a:latin typeface="Times New Roman"/>
                <a:cs typeface="Times New Roman"/>
              </a:rPr>
              <a:t>examples</a:t>
            </a:r>
          </a:p>
          <a:p>
            <a:pPr lvl="1"/>
            <a:r>
              <a:rPr lang="en-US" altLang="zh-CN" sz="1600" dirty="0" smtClean="0">
                <a:latin typeface="Times New Roman"/>
                <a:cs typeface="Times New Roman"/>
              </a:rPr>
              <a:t>World</a:t>
            </a:r>
            <a:r>
              <a:rPr lang="zh-CN" altLang="en-US" sz="1600" dirty="0" smtClean="0">
                <a:latin typeface="Times New Roman"/>
                <a:cs typeface="Times New Roman"/>
              </a:rPr>
              <a:t> </a:t>
            </a:r>
            <a:r>
              <a:rPr lang="en-US" altLang="zh-CN" sz="1600" dirty="0" smtClean="0">
                <a:latin typeface="Times New Roman"/>
                <a:cs typeface="Times New Roman"/>
              </a:rPr>
              <a:t>war</a:t>
            </a:r>
            <a:r>
              <a:rPr lang="zh-CN" altLang="en-US" sz="1600" dirty="0" smtClean="0">
                <a:latin typeface="Times New Roman"/>
                <a:cs typeface="Times New Roman"/>
              </a:rPr>
              <a:t> </a:t>
            </a:r>
            <a:r>
              <a:rPr lang="en-US" altLang="zh-CN" sz="1600" dirty="0" smtClean="0">
                <a:latin typeface="Times New Roman"/>
                <a:cs typeface="Times New Roman"/>
              </a:rPr>
              <a:t>II</a:t>
            </a:r>
          </a:p>
          <a:p>
            <a:pPr lvl="1"/>
            <a:r>
              <a:rPr lang="en-US" altLang="zh-CN" sz="1600" dirty="0" smtClean="0">
                <a:latin typeface="Times New Roman"/>
                <a:cs typeface="Times New Roman"/>
              </a:rPr>
              <a:t>Server</a:t>
            </a:r>
            <a:r>
              <a:rPr lang="zh-CN" altLang="en-US" sz="1600" dirty="0" smtClean="0">
                <a:latin typeface="Times New Roman"/>
                <a:cs typeface="Times New Roman"/>
              </a:rPr>
              <a:t> </a:t>
            </a:r>
            <a:r>
              <a:rPr lang="en-US" altLang="zh-CN" sz="1600" dirty="0" smtClean="0">
                <a:latin typeface="Times New Roman"/>
                <a:cs typeface="Times New Roman"/>
              </a:rPr>
              <a:t>–</a:t>
            </a:r>
            <a:r>
              <a:rPr lang="zh-CN" altLang="en-US" sz="1600" dirty="0" smtClean="0">
                <a:latin typeface="Times New Roman"/>
                <a:cs typeface="Times New Roman"/>
              </a:rPr>
              <a:t> </a:t>
            </a:r>
            <a:r>
              <a:rPr lang="en-US" altLang="zh-CN" sz="1600" dirty="0" smtClean="0">
                <a:latin typeface="Times New Roman"/>
                <a:cs typeface="Times New Roman"/>
              </a:rPr>
              <a:t>Client</a:t>
            </a:r>
            <a:r>
              <a:rPr lang="zh-CN" altLang="en-US" sz="1600" dirty="0" smtClean="0">
                <a:latin typeface="Times New Roman"/>
                <a:cs typeface="Times New Roman"/>
              </a:rPr>
              <a:t> </a:t>
            </a:r>
            <a:r>
              <a:rPr lang="en-US" altLang="zh-CN" sz="1600" dirty="0" smtClean="0">
                <a:latin typeface="Times New Roman"/>
                <a:cs typeface="Times New Roman"/>
              </a:rPr>
              <a:t>(MS</a:t>
            </a:r>
            <a:r>
              <a:rPr lang="zh-CN" altLang="en-US" sz="1600" dirty="0" smtClean="0">
                <a:latin typeface="Times New Roman"/>
                <a:cs typeface="Times New Roman"/>
              </a:rPr>
              <a:t> </a:t>
            </a:r>
            <a:r>
              <a:rPr lang="en-US" altLang="zh-CN" sz="1600" dirty="0" smtClean="0">
                <a:latin typeface="Times New Roman"/>
                <a:cs typeface="Times New Roman"/>
              </a:rPr>
              <a:t>PPTP)</a:t>
            </a:r>
          </a:p>
          <a:p>
            <a:pPr lvl="1"/>
            <a:r>
              <a:rPr lang="en-US" altLang="zh-CN" sz="1600" dirty="0" smtClean="0">
                <a:latin typeface="Times New Roman"/>
                <a:cs typeface="Times New Roman"/>
              </a:rPr>
              <a:t>WEP</a:t>
            </a:r>
            <a:r>
              <a:rPr lang="zh-CN" altLang="en-US" sz="1600" dirty="0" smtClean="0">
                <a:latin typeface="Times New Roman"/>
                <a:cs typeface="Times New Roman"/>
              </a:rPr>
              <a:t> </a:t>
            </a:r>
            <a:r>
              <a:rPr lang="zh-CN" altLang="zh-CN" sz="1600" dirty="0" smtClean="0">
                <a:latin typeface="Times New Roman"/>
                <a:cs typeface="Times New Roman"/>
              </a:rPr>
              <a:t>(</a:t>
            </a:r>
            <a:r>
              <a:rPr lang="en-US" altLang="zh-CN" sz="1600" dirty="0" smtClean="0">
                <a:latin typeface="Times New Roman"/>
                <a:cs typeface="Times New Roman"/>
              </a:rPr>
              <a:t>802.11b</a:t>
            </a:r>
            <a:r>
              <a:rPr lang="zh-CN" altLang="zh-CN" sz="1600" dirty="0" smtClean="0">
                <a:latin typeface="Times New Roman"/>
                <a:cs typeface="Times New Roman"/>
              </a:rPr>
              <a:t>)</a:t>
            </a:r>
            <a:endParaRPr lang="en-US" altLang="zh-CN" sz="1600" dirty="0" smtClean="0">
              <a:latin typeface="Times New Roman"/>
              <a:cs typeface="Times New Roman"/>
            </a:endParaRPr>
          </a:p>
          <a:p>
            <a:pPr lvl="1"/>
            <a:endParaRPr lang="en-US" sz="1600" dirty="0">
              <a:latin typeface="Times New Roman"/>
              <a:cs typeface="Times New Roman"/>
            </a:endParaRPr>
          </a:p>
        </p:txBody>
      </p:sp>
    </p:spTree>
    <p:extLst>
      <p:ext uri="{BB962C8B-B14F-4D97-AF65-F5344CB8AC3E}">
        <p14:creationId xmlns:p14="http://schemas.microsoft.com/office/powerpoint/2010/main" val="1956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Stream ciphers: Attacks </a:t>
            </a:r>
            <a:endParaRPr lang="en-US" dirty="0"/>
          </a:p>
        </p:txBody>
      </p:sp>
      <p:sp>
        <p:nvSpPr>
          <p:cNvPr id="3" name="Content Placeholder 2"/>
          <p:cNvSpPr>
            <a:spLocks noGrp="1"/>
          </p:cNvSpPr>
          <p:nvPr>
            <p:ph idx="1"/>
          </p:nvPr>
        </p:nvSpPr>
        <p:spPr/>
        <p:txBody>
          <a:bodyPr/>
          <a:lstStyle/>
          <a:p>
            <a:r>
              <a:rPr lang="en-US" dirty="0">
                <a:latin typeface="Times New Roman"/>
                <a:cs typeface="Times New Roman"/>
              </a:rPr>
              <a:t>Attack</a:t>
            </a:r>
            <a:r>
              <a:rPr lang="zh-CN" altLang="en-US" dirty="0">
                <a:latin typeface="Times New Roman"/>
                <a:cs typeface="Times New Roman"/>
              </a:rPr>
              <a:t> </a:t>
            </a:r>
            <a:r>
              <a:rPr lang="en-US" altLang="zh-CN" dirty="0" smtClean="0">
                <a:latin typeface="Times New Roman"/>
                <a:cs typeface="Times New Roman"/>
              </a:rPr>
              <a:t>2:</a:t>
            </a:r>
            <a:r>
              <a:rPr lang="zh-CN" altLang="en-US" dirty="0" smtClean="0">
                <a:latin typeface="Times New Roman"/>
                <a:cs typeface="Times New Roman"/>
              </a:rPr>
              <a:t> </a:t>
            </a:r>
            <a:r>
              <a:rPr lang="en-US" altLang="zh-CN" dirty="0" smtClean="0">
                <a:latin typeface="Times New Roman"/>
                <a:cs typeface="Times New Roman"/>
              </a:rPr>
              <a:t>integrity</a:t>
            </a:r>
          </a:p>
          <a:p>
            <a:endParaRPr lang="en-US" altLang="zh-CN" dirty="0">
              <a:latin typeface="Times New Roman"/>
              <a:cs typeface="Times New Roman"/>
            </a:endParaRPr>
          </a:p>
          <a:p>
            <a:endParaRPr lang="en-US" altLang="zh-CN" dirty="0" smtClean="0">
              <a:latin typeface="Times New Roman"/>
              <a:cs typeface="Times New Roman"/>
            </a:endParaRPr>
          </a:p>
          <a:p>
            <a:endParaRPr lang="en-US" altLang="zh-CN" dirty="0">
              <a:latin typeface="Times New Roman"/>
              <a:cs typeface="Times New Roman"/>
            </a:endParaRPr>
          </a:p>
          <a:p>
            <a:endParaRPr lang="en-US" altLang="zh-CN" dirty="0" smtClean="0">
              <a:latin typeface="Times New Roman"/>
              <a:cs typeface="Times New Roman"/>
            </a:endParaRPr>
          </a:p>
          <a:p>
            <a:r>
              <a:rPr lang="en-US" altLang="zh-CN" dirty="0" smtClean="0">
                <a:latin typeface="Times New Roman"/>
                <a:cs typeface="Times New Roman"/>
              </a:rPr>
              <a:t>Example</a:t>
            </a:r>
            <a:r>
              <a:rPr lang="zh-CN" altLang="en-US" dirty="0" smtClean="0">
                <a:latin typeface="Times New Roman"/>
                <a:cs typeface="Times New Roman"/>
              </a:rPr>
              <a:t>：</a:t>
            </a:r>
            <a:r>
              <a:rPr lang="en-US" altLang="zh-CN" dirty="0" smtClean="0">
                <a:latin typeface="Times New Roman"/>
                <a:cs typeface="Times New Roman"/>
              </a:rPr>
              <a:t>Email</a:t>
            </a:r>
            <a:endParaRPr lang="en-US" altLang="zh-CN" dirty="0">
              <a:latin typeface="Times New Roman"/>
              <a:cs typeface="Times New Roman"/>
            </a:endParaRPr>
          </a:p>
          <a:p>
            <a:endParaRPr lang="en-US" dirty="0"/>
          </a:p>
        </p:txBody>
      </p:sp>
      <p:sp>
        <p:nvSpPr>
          <p:cNvPr id="4" name="Rectangle 3"/>
          <p:cNvSpPr/>
          <p:nvPr/>
        </p:nvSpPr>
        <p:spPr>
          <a:xfrm>
            <a:off x="899592" y="2924944"/>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latin typeface="Times New Roman"/>
                <a:cs typeface="Times New Roman"/>
              </a:rPr>
              <a:t>m</a:t>
            </a:r>
            <a:endParaRPr lang="en-US" sz="2800" dirty="0">
              <a:solidFill>
                <a:srgbClr val="FF0000"/>
              </a:solidFill>
              <a:latin typeface="Times New Roman"/>
              <a:cs typeface="Times New Roman"/>
            </a:endParaRPr>
          </a:p>
        </p:txBody>
      </p:sp>
      <p:cxnSp>
        <p:nvCxnSpPr>
          <p:cNvPr id="5" name="Straight Arrow Connector 4"/>
          <p:cNvCxnSpPr/>
          <p:nvPr/>
        </p:nvCxnSpPr>
        <p:spPr>
          <a:xfrm>
            <a:off x="3261792" y="3077344"/>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795192" y="2620144"/>
            <a:ext cx="1620756" cy="461665"/>
          </a:xfrm>
          <a:prstGeom prst="rect">
            <a:avLst/>
          </a:prstGeom>
          <a:noFill/>
        </p:spPr>
        <p:txBody>
          <a:bodyPr wrap="none" rtlCol="0">
            <a:spAutoFit/>
          </a:bodyPr>
          <a:lstStyle/>
          <a:p>
            <a:r>
              <a:rPr lang="en-US" sz="2400" dirty="0" err="1">
                <a:latin typeface="Times New Roman"/>
                <a:cs typeface="Times New Roman"/>
              </a:rPr>
              <a:t>e</a:t>
            </a:r>
            <a:r>
              <a:rPr lang="en-US" sz="2400" dirty="0" err="1" smtClean="0">
                <a:latin typeface="Times New Roman"/>
                <a:cs typeface="Times New Roman"/>
              </a:rPr>
              <a:t>nc</a:t>
            </a:r>
            <a:r>
              <a:rPr lang="en-US" sz="2400" dirty="0" smtClean="0">
                <a:latin typeface="Times New Roman"/>
                <a:cs typeface="Times New Roman"/>
              </a:rPr>
              <a:t>  ( ⊕k )</a:t>
            </a:r>
            <a:endParaRPr lang="en-US" sz="2400" dirty="0">
              <a:latin typeface="Times New Roman"/>
              <a:cs typeface="Times New Roman"/>
            </a:endParaRPr>
          </a:p>
        </p:txBody>
      </p:sp>
      <p:sp>
        <p:nvSpPr>
          <p:cNvPr id="7" name="Rectangle 6"/>
          <p:cNvSpPr/>
          <p:nvPr/>
        </p:nvSpPr>
        <p:spPr>
          <a:xfrm>
            <a:off x="6157392" y="2848744"/>
            <a:ext cx="1828800" cy="381000"/>
          </a:xfrm>
          <a:prstGeom prst="rect">
            <a:avLst/>
          </a:prstGeom>
          <a:pattFill prst="lgCheck">
            <a:fgClr>
              <a:schemeClr val="bg1">
                <a:lumMod val="7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solidFill>
                  <a:srgbClr val="FF0000"/>
                </a:solidFill>
                <a:latin typeface="Times New Roman"/>
                <a:cs typeface="Times New Roman"/>
              </a:rPr>
              <a:t>m</a:t>
            </a:r>
            <a:r>
              <a:rPr lang="en-US" sz="2400" dirty="0" err="1" smtClean="0">
                <a:solidFill>
                  <a:srgbClr val="FF0000"/>
                </a:solidFill>
                <a:latin typeface="Times New Roman"/>
                <a:cs typeface="Times New Roman"/>
              </a:rPr>
              <a:t>⊕</a:t>
            </a:r>
            <a:r>
              <a:rPr lang="en-US" sz="2800" dirty="0" err="1" smtClean="0">
                <a:solidFill>
                  <a:srgbClr val="FF0000"/>
                </a:solidFill>
                <a:latin typeface="Times New Roman"/>
                <a:cs typeface="Times New Roman"/>
              </a:rPr>
              <a:t>k</a:t>
            </a:r>
            <a:endParaRPr lang="en-US" sz="2800" dirty="0">
              <a:solidFill>
                <a:srgbClr val="FF0000"/>
              </a:solidFill>
              <a:latin typeface="Times New Roman"/>
              <a:cs typeface="Times New Roman"/>
            </a:endParaRPr>
          </a:p>
        </p:txBody>
      </p:sp>
      <p:cxnSp>
        <p:nvCxnSpPr>
          <p:cNvPr id="8" name="Straight Arrow Connector 7"/>
          <p:cNvCxnSpPr/>
          <p:nvPr/>
        </p:nvCxnSpPr>
        <p:spPr>
          <a:xfrm flipH="1">
            <a:off x="3337992" y="4215879"/>
            <a:ext cx="2286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flipH="1">
            <a:off x="3871392" y="3758679"/>
            <a:ext cx="1543812" cy="461665"/>
          </a:xfrm>
          <a:prstGeom prst="rect">
            <a:avLst/>
          </a:prstGeom>
          <a:noFill/>
        </p:spPr>
        <p:txBody>
          <a:bodyPr wrap="none" rtlCol="0">
            <a:spAutoFit/>
          </a:bodyPr>
          <a:lstStyle/>
          <a:p>
            <a:r>
              <a:rPr lang="en-US" sz="2400" dirty="0" err="1">
                <a:latin typeface="Times New Roman"/>
                <a:cs typeface="Times New Roman"/>
              </a:rPr>
              <a:t>d</a:t>
            </a:r>
            <a:r>
              <a:rPr lang="en-US" sz="2400" dirty="0" err="1" smtClean="0">
                <a:latin typeface="Times New Roman"/>
                <a:cs typeface="Times New Roman"/>
              </a:rPr>
              <a:t>ec</a:t>
            </a:r>
            <a:r>
              <a:rPr lang="en-US" sz="2400" dirty="0" smtClean="0">
                <a:latin typeface="Times New Roman"/>
                <a:cs typeface="Times New Roman"/>
              </a:rPr>
              <a:t> ( ⊕k )</a:t>
            </a:r>
            <a:endParaRPr lang="en-US" sz="2400" dirty="0">
              <a:latin typeface="Times New Roman"/>
              <a:cs typeface="Times New Roman"/>
            </a:endParaRPr>
          </a:p>
        </p:txBody>
      </p:sp>
      <p:sp>
        <p:nvSpPr>
          <p:cNvPr id="10" name="Rectangle 9"/>
          <p:cNvSpPr/>
          <p:nvPr/>
        </p:nvSpPr>
        <p:spPr>
          <a:xfrm>
            <a:off x="899592" y="3991744"/>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solidFill>
                  <a:srgbClr val="FF0000"/>
                </a:solidFill>
                <a:latin typeface="Times New Roman"/>
                <a:cs typeface="Times New Roman"/>
              </a:rPr>
              <a:t>m</a:t>
            </a:r>
            <a:r>
              <a:rPr lang="en-US" sz="2800" dirty="0" err="1" smtClean="0">
                <a:solidFill>
                  <a:srgbClr val="FF0000"/>
                </a:solidFill>
                <a:latin typeface="Times New Roman"/>
                <a:cs typeface="Times New Roman"/>
              </a:rPr>
              <a:t>⊕p</a:t>
            </a:r>
            <a:endParaRPr lang="en-US" sz="2800" dirty="0">
              <a:solidFill>
                <a:srgbClr val="FF0000"/>
              </a:solidFill>
              <a:latin typeface="Times New Roman"/>
              <a:cs typeface="Times New Roman"/>
            </a:endParaRPr>
          </a:p>
        </p:txBody>
      </p:sp>
      <p:grpSp>
        <p:nvGrpSpPr>
          <p:cNvPr id="11" name="Group 10"/>
          <p:cNvGrpSpPr/>
          <p:nvPr/>
        </p:nvGrpSpPr>
        <p:grpSpPr>
          <a:xfrm>
            <a:off x="5928792" y="2924944"/>
            <a:ext cx="2755027" cy="1447800"/>
            <a:chOff x="5410200" y="1581150"/>
            <a:chExt cx="2755027" cy="1447800"/>
          </a:xfrm>
        </p:grpSpPr>
        <p:sp>
          <p:nvSpPr>
            <p:cNvPr id="12" name="Rectangle 11"/>
            <p:cNvSpPr/>
            <p:nvPr/>
          </p:nvSpPr>
          <p:spPr>
            <a:xfrm>
              <a:off x="5638800" y="2038350"/>
              <a:ext cx="1828800" cy="38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FF0000"/>
                  </a:solidFill>
                  <a:latin typeface="Times New Roman"/>
                  <a:cs typeface="Times New Roman"/>
                </a:rPr>
                <a:t>p</a:t>
              </a:r>
              <a:endParaRPr lang="en-US" sz="2800" dirty="0">
                <a:solidFill>
                  <a:srgbClr val="FF0000"/>
                </a:solidFill>
                <a:latin typeface="Times New Roman"/>
                <a:cs typeface="Times New Roman"/>
              </a:endParaRPr>
            </a:p>
          </p:txBody>
        </p:sp>
        <p:sp>
          <p:nvSpPr>
            <p:cNvPr id="13" name="Rectangle 12"/>
            <p:cNvSpPr/>
            <p:nvPr/>
          </p:nvSpPr>
          <p:spPr>
            <a:xfrm>
              <a:off x="5638800" y="2647950"/>
              <a:ext cx="1828800" cy="381000"/>
            </a:xfrm>
            <a:prstGeom prst="rect">
              <a:avLst/>
            </a:prstGeom>
            <a:pattFill prst="lgCheck">
              <a:fgClr>
                <a:schemeClr val="bg1">
                  <a:lumMod val="6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FF0000"/>
                  </a:solidFill>
                  <a:latin typeface="Times New Roman"/>
                  <a:cs typeface="Times New Roman"/>
                </a:rPr>
                <a:t>(</a:t>
              </a:r>
              <a:r>
                <a:rPr lang="en-US" sz="2400" dirty="0" err="1" smtClean="0">
                  <a:solidFill>
                    <a:srgbClr val="FF0000"/>
                  </a:solidFill>
                  <a:latin typeface="Times New Roman"/>
                  <a:cs typeface="Times New Roman"/>
                </a:rPr>
                <a:t>m</a:t>
              </a:r>
              <a:r>
                <a:rPr lang="en-US" sz="2400" dirty="0" err="1">
                  <a:solidFill>
                    <a:srgbClr val="FF0000"/>
                  </a:solidFill>
                  <a:latin typeface="Times New Roman"/>
                  <a:cs typeface="Times New Roman"/>
                </a:rPr>
                <a:t>⊕</a:t>
              </a:r>
              <a:r>
                <a:rPr lang="en-US" sz="2400" dirty="0" err="1" smtClean="0">
                  <a:solidFill>
                    <a:srgbClr val="FF0000"/>
                  </a:solidFill>
                  <a:latin typeface="Times New Roman"/>
                  <a:cs typeface="Times New Roman"/>
                </a:rPr>
                <a:t>k</a:t>
              </a:r>
              <a:r>
                <a:rPr lang="en-US" sz="2400" dirty="0">
                  <a:solidFill>
                    <a:srgbClr val="FF0000"/>
                  </a:solidFill>
                  <a:latin typeface="Times New Roman"/>
                  <a:cs typeface="Times New Roman"/>
                </a:rPr>
                <a:t>)</a:t>
              </a:r>
              <a:r>
                <a:rPr lang="en-US" sz="2400" dirty="0" smtClean="0">
                  <a:solidFill>
                    <a:srgbClr val="FF0000"/>
                  </a:solidFill>
                  <a:latin typeface="Times New Roman"/>
                  <a:cs typeface="Times New Roman"/>
                </a:rPr>
                <a:t>⊕p</a:t>
              </a:r>
              <a:endParaRPr lang="en-US" sz="2400" dirty="0">
                <a:solidFill>
                  <a:srgbClr val="FF0000"/>
                </a:solidFill>
                <a:latin typeface="Times New Roman"/>
                <a:cs typeface="Times New Roman"/>
              </a:endParaRPr>
            </a:p>
          </p:txBody>
        </p:sp>
        <p:sp>
          <p:nvSpPr>
            <p:cNvPr id="14" name="TextBox 13"/>
            <p:cNvSpPr txBox="1"/>
            <p:nvPr/>
          </p:nvSpPr>
          <p:spPr>
            <a:xfrm>
              <a:off x="7467600" y="1581150"/>
              <a:ext cx="697627" cy="707886"/>
            </a:xfrm>
            <a:prstGeom prst="rect">
              <a:avLst/>
            </a:prstGeom>
            <a:noFill/>
          </p:spPr>
          <p:txBody>
            <a:bodyPr wrap="none" rtlCol="0">
              <a:spAutoFit/>
            </a:bodyPr>
            <a:lstStyle/>
            <a:p>
              <a:r>
                <a:rPr lang="en-US" sz="4000" dirty="0">
                  <a:latin typeface="Times New Roman"/>
                  <a:cs typeface="Times New Roman"/>
                </a:rPr>
                <a:t>⊕</a:t>
              </a:r>
            </a:p>
          </p:txBody>
        </p:sp>
        <p:cxnSp>
          <p:nvCxnSpPr>
            <p:cNvPr id="15" name="Straight Connector 14"/>
            <p:cNvCxnSpPr/>
            <p:nvPr/>
          </p:nvCxnSpPr>
          <p:spPr>
            <a:xfrm>
              <a:off x="5410200" y="2533650"/>
              <a:ext cx="2667000"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2416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latin typeface="Times New Roman" panose="02020603050405020304" pitchFamily="18" charset="0"/>
                <a:cs typeface="Times New Roman" panose="02020603050405020304" pitchFamily="18" charset="0"/>
              </a:rPr>
              <a:t>Block ciphers</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Overview</a:t>
            </a:r>
          </a:p>
          <a:p>
            <a:r>
              <a:rPr lang="en-US" altLang="zh-CN" dirty="0" err="1" smtClean="0">
                <a:latin typeface="Times New Roman" panose="02020603050405020304" pitchFamily="18" charset="0"/>
                <a:cs typeface="Times New Roman" panose="02020603050405020304" pitchFamily="18" charset="0"/>
              </a:rPr>
              <a:t>Feistel</a:t>
            </a:r>
            <a:r>
              <a:rPr lang="en-US" altLang="zh-CN" dirty="0" smtClean="0">
                <a:latin typeface="Times New Roman" panose="02020603050405020304" pitchFamily="18" charset="0"/>
                <a:cs typeface="Times New Roman" panose="02020603050405020304" pitchFamily="18" charset="0"/>
              </a:rPr>
              <a:t> Network</a:t>
            </a:r>
          </a:p>
          <a:p>
            <a:r>
              <a:rPr lang="en-US" altLang="zh-CN" dirty="0" smtClean="0">
                <a:latin typeface="Times New Roman" panose="02020603050405020304" pitchFamily="18" charset="0"/>
                <a:cs typeface="Times New Roman" panose="02020603050405020304" pitchFamily="18" charset="0"/>
              </a:rPr>
              <a:t>DES</a:t>
            </a:r>
          </a:p>
          <a:p>
            <a:r>
              <a:rPr lang="en-US" altLang="zh-CN" dirty="0" smtClean="0">
                <a:latin typeface="Times New Roman" panose="02020603050405020304" pitchFamily="18" charset="0"/>
                <a:cs typeface="Times New Roman" panose="02020603050405020304" pitchFamily="18" charset="0"/>
              </a:rPr>
              <a:t>AES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70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latin typeface="Times New Roman" panose="02020603050405020304" pitchFamily="18" charset="0"/>
                <a:cs typeface="Times New Roman" panose="02020603050405020304" pitchFamily="18" charset="0"/>
              </a:rPr>
              <a:t>Block ciphers: overview</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A block cipher processes the plaintext input in fixed-sized blocks and produces a block of ciphertext of equal size for each plaintext block</a:t>
            </a:r>
            <a:endParaRPr lang="zh-CN" altLang="en-US" sz="2400" dirty="0">
              <a:latin typeface="Times New Roman" panose="02020603050405020304" pitchFamily="18" charset="0"/>
              <a:cs typeface="Times New Roman" panose="02020603050405020304" pitchFamily="18" charset="0"/>
            </a:endParaRPr>
          </a:p>
        </p:txBody>
      </p:sp>
      <p:sp>
        <p:nvSpPr>
          <p:cNvPr id="4" name="Rectangle 4"/>
          <p:cNvSpPr>
            <a:spLocks noChangeArrowheads="1"/>
          </p:cNvSpPr>
          <p:nvPr/>
        </p:nvSpPr>
        <p:spPr bwMode="auto">
          <a:xfrm>
            <a:off x="3852334" y="4489673"/>
            <a:ext cx="1371600" cy="742950"/>
          </a:xfrm>
          <a:prstGeom prst="rect">
            <a:avLst/>
          </a:prstGeom>
          <a:solidFill>
            <a:schemeClr val="accent6">
              <a:lumMod val="60000"/>
              <a:lumOff val="40000"/>
            </a:schemeClr>
          </a:solidFill>
          <a:ln w="57150">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sz="2800" b="1" dirty="0">
                <a:solidFill>
                  <a:srgbClr val="0000FF"/>
                </a:solidFill>
                <a:latin typeface="Tahoma" pitchFamily="34" charset="0"/>
              </a:rPr>
              <a:t>E, D</a:t>
            </a:r>
          </a:p>
        </p:txBody>
      </p:sp>
      <p:sp>
        <p:nvSpPr>
          <p:cNvPr id="5" name="Line 5"/>
          <p:cNvSpPr>
            <a:spLocks noChangeShapeType="1"/>
          </p:cNvSpPr>
          <p:nvPr/>
        </p:nvSpPr>
        <p:spPr bwMode="auto">
          <a:xfrm>
            <a:off x="2924944" y="4861148"/>
            <a:ext cx="914400" cy="0"/>
          </a:xfrm>
          <a:prstGeom prst="line">
            <a:avLst/>
          </a:prstGeom>
          <a:noFill/>
          <a:ln w="9525">
            <a:solidFill>
              <a:schemeClr val="tx1"/>
            </a:solidFill>
            <a:round/>
            <a:headEnd type="none" w="med" len="me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Line 6"/>
          <p:cNvSpPr>
            <a:spLocks noChangeShapeType="1"/>
          </p:cNvSpPr>
          <p:nvPr/>
        </p:nvSpPr>
        <p:spPr bwMode="auto">
          <a:xfrm>
            <a:off x="5210944" y="4861148"/>
            <a:ext cx="914400" cy="0"/>
          </a:xfrm>
          <a:prstGeom prst="line">
            <a:avLst/>
          </a:prstGeom>
          <a:noFill/>
          <a:ln w="9525">
            <a:solidFill>
              <a:schemeClr val="tx1"/>
            </a:solidFill>
            <a:round/>
            <a:headEnd type="none" w="med" len="me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7"/>
          <p:cNvSpPr>
            <a:spLocks noChangeArrowheads="1"/>
          </p:cNvSpPr>
          <p:nvPr/>
        </p:nvSpPr>
        <p:spPr bwMode="auto">
          <a:xfrm>
            <a:off x="6125344" y="4689698"/>
            <a:ext cx="2209800" cy="342900"/>
          </a:xfrm>
          <a:prstGeom prst="rect">
            <a:avLst/>
          </a:prstGeom>
          <a:solidFill>
            <a:schemeClr val="accent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a:latin typeface="Tahoma" pitchFamily="34" charset="0"/>
              </a:rPr>
              <a:t>CT Block</a:t>
            </a:r>
          </a:p>
        </p:txBody>
      </p:sp>
      <p:sp>
        <p:nvSpPr>
          <p:cNvPr id="8" name="Text Box 8"/>
          <p:cNvSpPr txBox="1">
            <a:spLocks noChangeArrowheads="1"/>
          </p:cNvSpPr>
          <p:nvPr/>
        </p:nvSpPr>
        <p:spPr bwMode="auto">
          <a:xfrm>
            <a:off x="6839313" y="4343781"/>
            <a:ext cx="746531" cy="36933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dirty="0">
                <a:latin typeface="Tahoma" pitchFamily="34" charset="0"/>
              </a:rPr>
              <a:t>n</a:t>
            </a:r>
            <a:r>
              <a:rPr lang="en-US" sz="1800" dirty="0" smtClean="0">
                <a:latin typeface="Tahoma" pitchFamily="34" charset="0"/>
              </a:rPr>
              <a:t> bits</a:t>
            </a:r>
            <a:endParaRPr lang="en-US" sz="1800" dirty="0">
              <a:latin typeface="Tahoma" pitchFamily="34" charset="0"/>
            </a:endParaRPr>
          </a:p>
        </p:txBody>
      </p:sp>
      <p:sp>
        <p:nvSpPr>
          <p:cNvPr id="9" name="Rectangle 9"/>
          <p:cNvSpPr>
            <a:spLocks noChangeArrowheads="1"/>
          </p:cNvSpPr>
          <p:nvPr/>
        </p:nvSpPr>
        <p:spPr bwMode="auto">
          <a:xfrm>
            <a:off x="740544" y="4689698"/>
            <a:ext cx="2209800" cy="342900"/>
          </a:xfrm>
          <a:prstGeom prst="rect">
            <a:avLst/>
          </a:prstGeom>
          <a:solidFill>
            <a:schemeClr val="accent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sz="2000">
                <a:latin typeface="Tahoma" pitchFamily="34" charset="0"/>
              </a:rPr>
              <a:t>PT Block</a:t>
            </a:r>
          </a:p>
        </p:txBody>
      </p:sp>
      <p:sp>
        <p:nvSpPr>
          <p:cNvPr id="10" name="Text Box 10"/>
          <p:cNvSpPr txBox="1">
            <a:spLocks noChangeArrowheads="1"/>
          </p:cNvSpPr>
          <p:nvPr/>
        </p:nvSpPr>
        <p:spPr bwMode="auto">
          <a:xfrm>
            <a:off x="1354447" y="4319413"/>
            <a:ext cx="808960" cy="400110"/>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sz="2000" dirty="0">
                <a:latin typeface="Tahoma" pitchFamily="34" charset="0"/>
              </a:rPr>
              <a:t>n</a:t>
            </a:r>
            <a:r>
              <a:rPr lang="en-US" sz="2000" dirty="0" smtClean="0">
                <a:latin typeface="Tahoma" pitchFamily="34" charset="0"/>
              </a:rPr>
              <a:t> bits</a:t>
            </a:r>
            <a:endParaRPr lang="en-US" sz="2000" dirty="0">
              <a:latin typeface="Tahoma" pitchFamily="34" charset="0"/>
            </a:endParaRPr>
          </a:p>
        </p:txBody>
      </p:sp>
      <p:sp>
        <p:nvSpPr>
          <p:cNvPr id="11" name="Rectangle 11"/>
          <p:cNvSpPr>
            <a:spLocks noChangeArrowheads="1"/>
          </p:cNvSpPr>
          <p:nvPr/>
        </p:nvSpPr>
        <p:spPr bwMode="auto">
          <a:xfrm>
            <a:off x="4067944" y="5661248"/>
            <a:ext cx="990600" cy="342900"/>
          </a:xfrm>
          <a:prstGeom prst="rect">
            <a:avLst/>
          </a:prstGeom>
          <a:solidFill>
            <a:schemeClr val="accent1"/>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a:latin typeface="Tahoma" pitchFamily="34" charset="0"/>
              </a:rPr>
              <a:t>Key</a:t>
            </a:r>
          </a:p>
        </p:txBody>
      </p:sp>
      <p:sp>
        <p:nvSpPr>
          <p:cNvPr id="12" name="Text Box 12"/>
          <p:cNvSpPr txBox="1">
            <a:spLocks noChangeArrowheads="1"/>
          </p:cNvSpPr>
          <p:nvPr/>
        </p:nvSpPr>
        <p:spPr bwMode="auto">
          <a:xfrm>
            <a:off x="5129231" y="5682679"/>
            <a:ext cx="733342" cy="36933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sz="1800" dirty="0">
                <a:latin typeface="Tahoma" pitchFamily="34" charset="0"/>
              </a:rPr>
              <a:t>k </a:t>
            </a:r>
            <a:r>
              <a:rPr lang="en-US" sz="1800" dirty="0" smtClean="0">
                <a:latin typeface="Tahoma" pitchFamily="34" charset="0"/>
              </a:rPr>
              <a:t>bits</a:t>
            </a:r>
            <a:endParaRPr lang="en-US" sz="1800" dirty="0">
              <a:latin typeface="Tahoma" pitchFamily="34" charset="0"/>
            </a:endParaRPr>
          </a:p>
        </p:txBody>
      </p:sp>
      <p:sp>
        <p:nvSpPr>
          <p:cNvPr id="13" name="Line 13"/>
          <p:cNvSpPr>
            <a:spLocks noChangeShapeType="1"/>
          </p:cNvSpPr>
          <p:nvPr/>
        </p:nvSpPr>
        <p:spPr bwMode="auto">
          <a:xfrm flipV="1">
            <a:off x="4601344" y="5204048"/>
            <a:ext cx="0" cy="4572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26804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Block ciphers: overview</a:t>
            </a:r>
            <a:endParaRPr lang="zh-CN" altLang="en-US" dirty="0"/>
          </a:p>
        </p:txBody>
      </p:sp>
      <p:sp>
        <p:nvSpPr>
          <p:cNvPr id="3" name="内容占位符 2"/>
          <p:cNvSpPr>
            <a:spLocks noGrp="1"/>
          </p:cNvSpPr>
          <p:nvPr>
            <p:ph idx="1"/>
          </p:nvPr>
        </p:nvSpPr>
        <p:spPr/>
        <p:txBody>
          <a:bodyPr/>
          <a:lstStyle/>
          <a:p>
            <a:r>
              <a:rPr lang="en-US" altLang="zh-CN" sz="2000" dirty="0" smtClean="0">
                <a:latin typeface="Times New Roman" panose="02020603050405020304" pitchFamily="18" charset="0"/>
                <a:cs typeface="Times New Roman" panose="02020603050405020304" pitchFamily="18" charset="0"/>
              </a:rPr>
              <a:t>Components:</a:t>
            </a:r>
          </a:p>
          <a:p>
            <a:pPr lvl="1"/>
            <a:r>
              <a:rPr lang="en-US" altLang="zh-CN" sz="2000" dirty="0" smtClean="0">
                <a:latin typeface="Times New Roman" panose="02020603050405020304" pitchFamily="18" charset="0"/>
                <a:cs typeface="Times New Roman" panose="02020603050405020304" pitchFamily="18" charset="0"/>
              </a:rPr>
              <a:t>Block size</a:t>
            </a:r>
          </a:p>
          <a:p>
            <a:pPr lvl="1"/>
            <a:r>
              <a:rPr lang="en-US" altLang="zh-CN" sz="2000" dirty="0" smtClean="0">
                <a:latin typeface="Times New Roman" panose="02020603050405020304" pitchFamily="18" charset="0"/>
                <a:cs typeface="Times New Roman" panose="02020603050405020304" pitchFamily="18" charset="0"/>
              </a:rPr>
              <a:t>Key size</a:t>
            </a:r>
          </a:p>
          <a:p>
            <a:pPr lvl="1"/>
            <a:r>
              <a:rPr lang="en-US" altLang="zh-CN" sz="2000" dirty="0" smtClean="0">
                <a:latin typeface="Times New Roman" panose="02020603050405020304" pitchFamily="18" charset="0"/>
                <a:cs typeface="Times New Roman" panose="02020603050405020304" pitchFamily="18" charset="0"/>
              </a:rPr>
              <a:t>Number of rounds</a:t>
            </a:r>
          </a:p>
          <a:p>
            <a:pPr lvl="1"/>
            <a:r>
              <a:rPr lang="en-US" altLang="zh-CN" sz="2000" dirty="0" err="1" smtClean="0">
                <a:latin typeface="Times New Roman" panose="02020603050405020304" pitchFamily="18" charset="0"/>
                <a:cs typeface="Times New Roman" panose="02020603050405020304" pitchFamily="18" charset="0"/>
              </a:rPr>
              <a:t>Subkey</a:t>
            </a:r>
            <a:r>
              <a:rPr lang="en-US" altLang="zh-CN" sz="2000" dirty="0" smtClean="0">
                <a:latin typeface="Times New Roman" panose="02020603050405020304" pitchFamily="18" charset="0"/>
                <a:cs typeface="Times New Roman" panose="02020603050405020304" pitchFamily="18" charset="0"/>
              </a:rPr>
              <a:t> generation algorithm</a:t>
            </a:r>
          </a:p>
          <a:p>
            <a:pPr lvl="1"/>
            <a:r>
              <a:rPr lang="en-US" altLang="zh-CN" sz="2000" dirty="0" smtClean="0">
                <a:latin typeface="Times New Roman" panose="02020603050405020304" pitchFamily="18" charset="0"/>
                <a:cs typeface="Times New Roman" panose="02020603050405020304" pitchFamily="18" charset="0"/>
              </a:rPr>
              <a:t>Round function</a:t>
            </a:r>
            <a:endParaRPr lang="zh-CN" altLang="en-US" sz="2000" dirty="0">
              <a:latin typeface="Times New Roman" panose="02020603050405020304" pitchFamily="18" charset="0"/>
              <a:cs typeface="Times New Roman" panose="02020603050405020304" pitchFamily="18" charset="0"/>
            </a:endParaRPr>
          </a:p>
        </p:txBody>
      </p:sp>
      <p:sp>
        <p:nvSpPr>
          <p:cNvPr id="4" name="Rectangle 5"/>
          <p:cNvSpPr/>
          <p:nvPr/>
        </p:nvSpPr>
        <p:spPr bwMode="auto">
          <a:xfrm>
            <a:off x="4140567" y="4094163"/>
            <a:ext cx="1143000" cy="285750"/>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mn-lt"/>
              </a:rPr>
              <a:t>key  k</a:t>
            </a:r>
            <a:endParaRPr lang="en-US" dirty="0">
              <a:latin typeface="+mn-lt"/>
            </a:endParaRPr>
          </a:p>
        </p:txBody>
      </p:sp>
      <p:sp>
        <p:nvSpPr>
          <p:cNvPr id="5" name="Trapezoid 6"/>
          <p:cNvSpPr/>
          <p:nvPr/>
        </p:nvSpPr>
        <p:spPr bwMode="auto">
          <a:xfrm>
            <a:off x="1884063" y="4379913"/>
            <a:ext cx="5638800" cy="685800"/>
          </a:xfrm>
          <a:prstGeom prst="trapezoid">
            <a:avLst>
              <a:gd name="adj" fmla="val 243342"/>
            </a:avLst>
          </a:prstGeom>
          <a:solidFill>
            <a:srgbClr val="66FFFF"/>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latin typeface="+mn-lt"/>
            </a:endParaRPr>
          </a:p>
        </p:txBody>
      </p:sp>
      <p:sp>
        <p:nvSpPr>
          <p:cNvPr id="6" name="TextBox 7"/>
          <p:cNvSpPr txBox="1"/>
          <p:nvPr/>
        </p:nvSpPr>
        <p:spPr>
          <a:xfrm>
            <a:off x="3738411" y="4551363"/>
            <a:ext cx="15153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mn-lt"/>
              </a:rPr>
              <a:t>key expansion</a:t>
            </a:r>
          </a:p>
        </p:txBody>
      </p:sp>
      <p:sp>
        <p:nvSpPr>
          <p:cNvPr id="7" name="Rectangle 8"/>
          <p:cNvSpPr/>
          <p:nvPr/>
        </p:nvSpPr>
        <p:spPr bwMode="auto">
          <a:xfrm>
            <a:off x="1884063" y="5065713"/>
            <a:ext cx="609600" cy="304800"/>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latin typeface="+mn-lt"/>
              </a:rPr>
              <a:t>k</a:t>
            </a:r>
            <a:r>
              <a:rPr lang="en-US" sz="2000" baseline="-25000" dirty="0" smtClean="0">
                <a:latin typeface="+mn-lt"/>
              </a:rPr>
              <a:t>1</a:t>
            </a:r>
            <a:endParaRPr lang="en-US" sz="2000" dirty="0">
              <a:latin typeface="+mn-lt"/>
            </a:endParaRPr>
          </a:p>
        </p:txBody>
      </p:sp>
      <p:sp>
        <p:nvSpPr>
          <p:cNvPr id="8" name="Rectangle 9"/>
          <p:cNvSpPr/>
          <p:nvPr/>
        </p:nvSpPr>
        <p:spPr bwMode="auto">
          <a:xfrm>
            <a:off x="3027063" y="5065713"/>
            <a:ext cx="609600" cy="304800"/>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latin typeface="+mn-lt"/>
              </a:rPr>
              <a:t>k</a:t>
            </a:r>
            <a:r>
              <a:rPr lang="en-US" sz="2000" baseline="-25000" dirty="0" smtClean="0">
                <a:latin typeface="+mn-lt"/>
              </a:rPr>
              <a:t>2</a:t>
            </a:r>
            <a:endParaRPr lang="en-US" sz="2000" dirty="0">
              <a:latin typeface="+mn-lt"/>
            </a:endParaRPr>
          </a:p>
        </p:txBody>
      </p:sp>
      <p:sp>
        <p:nvSpPr>
          <p:cNvPr id="9" name="Rectangle 10"/>
          <p:cNvSpPr/>
          <p:nvPr/>
        </p:nvSpPr>
        <p:spPr bwMode="auto">
          <a:xfrm>
            <a:off x="4170063" y="5065713"/>
            <a:ext cx="609600" cy="304800"/>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smtClean="0">
                <a:latin typeface="+mn-lt"/>
              </a:rPr>
              <a:t>k</a:t>
            </a:r>
            <a:r>
              <a:rPr lang="en-US" sz="2000" baseline="-25000" dirty="0" smtClean="0">
                <a:latin typeface="+mn-lt"/>
              </a:rPr>
              <a:t>3</a:t>
            </a:r>
            <a:endParaRPr lang="en-US" sz="2000" dirty="0">
              <a:latin typeface="+mn-lt"/>
            </a:endParaRPr>
          </a:p>
        </p:txBody>
      </p:sp>
      <p:sp>
        <p:nvSpPr>
          <p:cNvPr id="10" name="Rectangle 11"/>
          <p:cNvSpPr/>
          <p:nvPr/>
        </p:nvSpPr>
        <p:spPr bwMode="auto">
          <a:xfrm>
            <a:off x="6913263" y="5065713"/>
            <a:ext cx="609600" cy="304800"/>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err="1" smtClean="0">
                <a:latin typeface="+mn-lt"/>
              </a:rPr>
              <a:t>k</a:t>
            </a:r>
            <a:r>
              <a:rPr lang="en-US" sz="2000" baseline="-25000" dirty="0" err="1" smtClean="0">
                <a:latin typeface="+mn-lt"/>
              </a:rPr>
              <a:t>n</a:t>
            </a:r>
            <a:endParaRPr lang="en-US" sz="2000" dirty="0">
              <a:latin typeface="+mn-lt"/>
            </a:endParaRPr>
          </a:p>
        </p:txBody>
      </p:sp>
      <p:sp>
        <p:nvSpPr>
          <p:cNvPr id="11" name="Rectangle 12"/>
          <p:cNvSpPr/>
          <p:nvPr/>
        </p:nvSpPr>
        <p:spPr bwMode="auto">
          <a:xfrm rot="16200000">
            <a:off x="1779290" y="5913437"/>
            <a:ext cx="857250" cy="647701"/>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mn-lt"/>
              </a:rPr>
              <a:t>R(k</a:t>
            </a:r>
            <a:r>
              <a:rPr lang="en-US" baseline="-25000" dirty="0" smtClean="0">
                <a:latin typeface="+mn-lt"/>
              </a:rPr>
              <a:t>1</a:t>
            </a:r>
            <a:r>
              <a:rPr lang="en-US" dirty="0" smtClean="0">
                <a:latin typeface="+mn-lt"/>
              </a:rPr>
              <a:t>, </a:t>
            </a:r>
            <a:r>
              <a:rPr lang="en-US" dirty="0" smtClean="0">
                <a:latin typeface="+mn-lt"/>
                <a:sym typeface="Symbol"/>
              </a:rPr>
              <a:t>)</a:t>
            </a:r>
            <a:endParaRPr lang="en-US" dirty="0">
              <a:latin typeface="+mn-lt"/>
            </a:endParaRPr>
          </a:p>
        </p:txBody>
      </p:sp>
      <p:sp>
        <p:nvSpPr>
          <p:cNvPr id="12" name="Rectangle 14"/>
          <p:cNvSpPr/>
          <p:nvPr/>
        </p:nvSpPr>
        <p:spPr bwMode="auto">
          <a:xfrm rot="16200000">
            <a:off x="2960387" y="5913437"/>
            <a:ext cx="857250" cy="647701"/>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mn-lt"/>
              </a:rPr>
              <a:t>R(k</a:t>
            </a:r>
            <a:r>
              <a:rPr lang="en-US" baseline="-25000" dirty="0" smtClean="0">
                <a:latin typeface="+mn-lt"/>
              </a:rPr>
              <a:t>2</a:t>
            </a:r>
            <a:r>
              <a:rPr lang="en-US" dirty="0" smtClean="0">
                <a:latin typeface="+mn-lt"/>
              </a:rPr>
              <a:t>, </a:t>
            </a:r>
            <a:r>
              <a:rPr lang="en-US" dirty="0" smtClean="0">
                <a:latin typeface="+mn-lt"/>
                <a:sym typeface="Symbol"/>
              </a:rPr>
              <a:t>)</a:t>
            </a:r>
            <a:endParaRPr lang="en-US" dirty="0">
              <a:latin typeface="+mn-lt"/>
            </a:endParaRPr>
          </a:p>
        </p:txBody>
      </p:sp>
      <p:sp>
        <p:nvSpPr>
          <p:cNvPr id="13" name="Rectangle 15"/>
          <p:cNvSpPr/>
          <p:nvPr/>
        </p:nvSpPr>
        <p:spPr bwMode="auto">
          <a:xfrm rot="16200000">
            <a:off x="4103387" y="5913437"/>
            <a:ext cx="857250" cy="647701"/>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mn-lt"/>
              </a:rPr>
              <a:t>R(k</a:t>
            </a:r>
            <a:r>
              <a:rPr lang="en-US" baseline="-25000" dirty="0" smtClean="0">
                <a:latin typeface="+mn-lt"/>
              </a:rPr>
              <a:t>3</a:t>
            </a:r>
            <a:r>
              <a:rPr lang="en-US" dirty="0" smtClean="0">
                <a:latin typeface="+mn-lt"/>
              </a:rPr>
              <a:t>, </a:t>
            </a:r>
            <a:r>
              <a:rPr lang="en-US" dirty="0" smtClean="0">
                <a:latin typeface="+mn-lt"/>
                <a:sym typeface="Symbol"/>
              </a:rPr>
              <a:t>)</a:t>
            </a:r>
            <a:endParaRPr lang="en-US" dirty="0">
              <a:latin typeface="+mn-lt"/>
            </a:endParaRPr>
          </a:p>
        </p:txBody>
      </p:sp>
      <p:sp>
        <p:nvSpPr>
          <p:cNvPr id="14" name="Rectangle 16"/>
          <p:cNvSpPr/>
          <p:nvPr/>
        </p:nvSpPr>
        <p:spPr bwMode="auto">
          <a:xfrm rot="16200000">
            <a:off x="6846587" y="5913437"/>
            <a:ext cx="857250" cy="647701"/>
          </a:xfrm>
          <a:prstGeom prst="rect">
            <a:avLst/>
          </a:prstGeom>
          <a:solidFill>
            <a:schemeClr val="accent1"/>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mn-lt"/>
              </a:rPr>
              <a:t>R(</a:t>
            </a:r>
            <a:r>
              <a:rPr lang="en-US" dirty="0" err="1" smtClean="0">
                <a:latin typeface="+mn-lt"/>
              </a:rPr>
              <a:t>k</a:t>
            </a:r>
            <a:r>
              <a:rPr lang="en-US" baseline="-25000" dirty="0" err="1" smtClean="0">
                <a:latin typeface="+mn-lt"/>
              </a:rPr>
              <a:t>n</a:t>
            </a:r>
            <a:r>
              <a:rPr lang="en-US" dirty="0" smtClean="0">
                <a:latin typeface="+mn-lt"/>
              </a:rPr>
              <a:t>, </a:t>
            </a:r>
            <a:r>
              <a:rPr lang="en-US" dirty="0" smtClean="0">
                <a:latin typeface="+mn-lt"/>
                <a:sym typeface="Symbol"/>
              </a:rPr>
              <a:t>)</a:t>
            </a:r>
            <a:endParaRPr lang="en-US" dirty="0">
              <a:latin typeface="+mn-lt"/>
            </a:endParaRPr>
          </a:p>
        </p:txBody>
      </p:sp>
      <p:cxnSp>
        <p:nvCxnSpPr>
          <p:cNvPr id="15" name="Straight Arrow Connector 18"/>
          <p:cNvCxnSpPr/>
          <p:nvPr/>
        </p:nvCxnSpPr>
        <p:spPr bwMode="auto">
          <a:xfrm rot="5400000">
            <a:off x="2017413" y="5579864"/>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6" name="Straight Arrow Connector 20"/>
          <p:cNvCxnSpPr/>
          <p:nvPr/>
        </p:nvCxnSpPr>
        <p:spPr bwMode="auto">
          <a:xfrm rot="5400000">
            <a:off x="3161207" y="5579268"/>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7" name="Straight Arrow Connector 21"/>
          <p:cNvCxnSpPr/>
          <p:nvPr/>
        </p:nvCxnSpPr>
        <p:spPr bwMode="auto">
          <a:xfrm rot="5400000">
            <a:off x="4304207" y="5579268"/>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8" name="Straight Arrow Connector 22"/>
          <p:cNvCxnSpPr/>
          <p:nvPr/>
        </p:nvCxnSpPr>
        <p:spPr bwMode="auto">
          <a:xfrm rot="5400000">
            <a:off x="7047407" y="5579268"/>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9" name="Straight Arrow Connector 23"/>
          <p:cNvCxnSpPr/>
          <p:nvPr/>
        </p:nvCxnSpPr>
        <p:spPr bwMode="auto">
          <a:xfrm>
            <a:off x="2569863" y="6208712"/>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0" name="Straight Arrow Connector 25"/>
          <p:cNvCxnSpPr/>
          <p:nvPr/>
        </p:nvCxnSpPr>
        <p:spPr bwMode="auto">
          <a:xfrm>
            <a:off x="3712863" y="6207521"/>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6"/>
          <p:cNvCxnSpPr/>
          <p:nvPr/>
        </p:nvCxnSpPr>
        <p:spPr bwMode="auto">
          <a:xfrm>
            <a:off x="4855863" y="6208712"/>
            <a:ext cx="457200" cy="1191"/>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 name="Straight Arrow Connector 27"/>
          <p:cNvCxnSpPr/>
          <p:nvPr/>
        </p:nvCxnSpPr>
        <p:spPr bwMode="auto">
          <a:xfrm>
            <a:off x="6532263" y="6208712"/>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8"/>
          <p:cNvCxnSpPr/>
          <p:nvPr/>
        </p:nvCxnSpPr>
        <p:spPr bwMode="auto">
          <a:xfrm>
            <a:off x="7599063" y="6208712"/>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9"/>
          <p:cNvCxnSpPr/>
          <p:nvPr/>
        </p:nvCxnSpPr>
        <p:spPr bwMode="auto">
          <a:xfrm>
            <a:off x="1426863" y="6208712"/>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5" name="Straight Connector 31"/>
          <p:cNvCxnSpPr/>
          <p:nvPr/>
        </p:nvCxnSpPr>
        <p:spPr bwMode="auto">
          <a:xfrm>
            <a:off x="5389263" y="6208712"/>
            <a:ext cx="1143000" cy="1191"/>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26" name="TextBox 32"/>
          <p:cNvSpPr txBox="1"/>
          <p:nvPr/>
        </p:nvSpPr>
        <p:spPr>
          <a:xfrm>
            <a:off x="893463" y="5914093"/>
            <a:ext cx="471503"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latin typeface="+mn-lt"/>
              </a:rPr>
              <a:t>m</a:t>
            </a:r>
            <a:endParaRPr lang="en-US" dirty="0" smtClean="0">
              <a:latin typeface="+mn-lt"/>
            </a:endParaRPr>
          </a:p>
        </p:txBody>
      </p:sp>
      <p:sp>
        <p:nvSpPr>
          <p:cNvPr id="27" name="TextBox 33"/>
          <p:cNvSpPr txBox="1"/>
          <p:nvPr/>
        </p:nvSpPr>
        <p:spPr>
          <a:xfrm>
            <a:off x="8132463" y="5903913"/>
            <a:ext cx="3810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latin typeface="+mn-lt"/>
              </a:rPr>
              <a:t>c</a:t>
            </a:r>
            <a:endParaRPr lang="en-US" dirty="0" smtClean="0">
              <a:latin typeface="+mn-lt"/>
            </a:endParaRPr>
          </a:p>
        </p:txBody>
      </p:sp>
    </p:spTree>
    <p:extLst>
      <p:ext uri="{BB962C8B-B14F-4D97-AF65-F5344CB8AC3E}">
        <p14:creationId xmlns:p14="http://schemas.microsoft.com/office/powerpoint/2010/main" val="391100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0"/>
            <a:ext cx="7210425" cy="1143000"/>
          </a:xfrm>
        </p:spPr>
        <p:txBody>
          <a:bodyPr>
            <a:normAutofit/>
          </a:bodyPr>
          <a:lstStyle/>
          <a:p>
            <a:r>
              <a:rPr lang="en-US" altLang="zh-CN" sz="3200" dirty="0">
                <a:effectLst/>
                <a:latin typeface="Times New Roman" panose="02020603050405020304" pitchFamily="18" charset="0"/>
                <a:cs typeface="Times New Roman" panose="02020603050405020304" pitchFamily="18" charset="0"/>
              </a:rPr>
              <a:t>Block ciphers</a:t>
            </a:r>
            <a:r>
              <a:rPr lang="en-US" altLang="zh-CN" sz="3200" dirty="0" smtClean="0">
                <a:effectLst/>
                <a:latin typeface="Times New Roman" panose="02020603050405020304" pitchFamily="18" charset="0"/>
                <a:cs typeface="Times New Roman" panose="02020603050405020304" pitchFamily="18" charset="0"/>
              </a:rPr>
              <a:t>:</a:t>
            </a:r>
            <a:br>
              <a:rPr lang="en-US" altLang="zh-CN" sz="3200" dirty="0" smtClean="0">
                <a:effectLst/>
                <a:latin typeface="Times New Roman" panose="02020603050405020304" pitchFamily="18" charset="0"/>
                <a:cs typeface="Times New Roman" panose="02020603050405020304" pitchFamily="18" charset="0"/>
              </a:rPr>
            </a:br>
            <a:r>
              <a:rPr lang="en-US" altLang="zh-CN" sz="3200" dirty="0" smtClean="0">
                <a:effectLst/>
                <a:latin typeface="Times New Roman" panose="02020603050405020304" pitchFamily="18" charset="0"/>
                <a:cs typeface="Times New Roman" panose="02020603050405020304" pitchFamily="18" charset="0"/>
              </a:rPr>
              <a:t> </a:t>
            </a:r>
            <a:r>
              <a:rPr lang="en-US" altLang="zh-CN" sz="3200" dirty="0" err="1" smtClean="0">
                <a:effectLst/>
                <a:latin typeface="Times New Roman" panose="02020603050405020304" pitchFamily="18" charset="0"/>
                <a:cs typeface="Times New Roman" panose="02020603050405020304" pitchFamily="18" charset="0"/>
              </a:rPr>
              <a:t>feistel</a:t>
            </a:r>
            <a:r>
              <a:rPr lang="en-US" altLang="zh-CN" sz="3200" dirty="0" smtClean="0">
                <a:effectLst/>
                <a:latin typeface="Times New Roman" panose="02020603050405020304" pitchFamily="18" charset="0"/>
                <a:cs typeface="Times New Roman" panose="02020603050405020304" pitchFamily="18" charset="0"/>
              </a:rPr>
              <a:t> network</a:t>
            </a:r>
            <a:endParaRPr lang="zh-CN" altLang="en-US" sz="3200" dirty="0"/>
          </a:p>
        </p:txBody>
      </p:sp>
      <p:sp>
        <p:nvSpPr>
          <p:cNvPr id="3" name="内容占位符 2"/>
          <p:cNvSpPr>
            <a:spLocks noGrp="1"/>
          </p:cNvSpPr>
          <p:nvPr>
            <p:ph idx="1"/>
          </p:nvPr>
        </p:nvSpPr>
        <p:spPr>
          <a:xfrm>
            <a:off x="755576" y="1340768"/>
            <a:ext cx="3159844" cy="5976664"/>
          </a:xfrm>
        </p:spPr>
        <p:txBody>
          <a:bodyPr/>
          <a:lstStyle/>
          <a:p>
            <a:r>
              <a:rPr lang="en-US" altLang="zh-CN" sz="2000" dirty="0" smtClean="0">
                <a:latin typeface="Times New Roman" panose="02020603050405020304" pitchFamily="18" charset="0"/>
                <a:cs typeface="Times New Roman" panose="02020603050405020304" pitchFamily="18" charset="0"/>
              </a:rPr>
              <a:t>A particular example of general structure used by symmetric block ciphers</a:t>
            </a:r>
          </a:p>
          <a:p>
            <a:r>
              <a:rPr lang="en-US" altLang="zh-CN" sz="2000" dirty="0" smtClean="0">
                <a:latin typeface="Times New Roman" panose="02020603050405020304" pitchFamily="18" charset="0"/>
                <a:cs typeface="Times New Roman" panose="02020603050405020304" pitchFamily="18" charset="0"/>
              </a:rPr>
              <a:t>All rounds have the same structure</a:t>
            </a:r>
          </a:p>
          <a:p>
            <a:r>
              <a:rPr lang="en-US" altLang="zh-CN" sz="2000" dirty="0" smtClean="0">
                <a:latin typeface="Times New Roman" panose="02020603050405020304" pitchFamily="18" charset="0"/>
                <a:cs typeface="Times New Roman" panose="02020603050405020304" pitchFamily="18" charset="0"/>
              </a:rPr>
              <a:t>Decryption process is exactly the inverse of encryption. (Why?)</a:t>
            </a:r>
          </a:p>
          <a:p>
            <a:r>
              <a:rPr lang="en-US" altLang="zh-CN" sz="2000" dirty="0" err="1">
                <a:latin typeface="Times New Roman" panose="02020603050405020304" pitchFamily="18" charset="0"/>
                <a:cs typeface="Times New Roman" panose="02020603050405020304" pitchFamily="18" charset="0"/>
              </a:rPr>
              <a:t>L</a:t>
            </a:r>
            <a:r>
              <a:rPr lang="en-US" altLang="zh-CN" sz="2000" dirty="0" err="1" smtClean="0">
                <a:latin typeface="Times New Roman" panose="02020603050405020304" pitchFamily="18" charset="0"/>
                <a:cs typeface="Times New Roman" panose="02020603050405020304" pitchFamily="18" charset="0"/>
              </a:rPr>
              <a:t>E</a:t>
            </a:r>
            <a:r>
              <a:rPr lang="en-US" altLang="zh-CN" sz="2000" baseline="-25000" dirty="0" err="1"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RE</a:t>
            </a:r>
            <a:r>
              <a:rPr lang="en-US" altLang="zh-CN" sz="2000" baseline="-25000" dirty="0" smtClean="0">
                <a:latin typeface="Times New Roman" panose="02020603050405020304" pitchFamily="18" charset="0"/>
                <a:cs typeface="Times New Roman" panose="02020603050405020304" pitchFamily="18" charset="0"/>
              </a:rPr>
              <a:t>i-1</a:t>
            </a:r>
          </a:p>
          <a:p>
            <a:pPr marL="8255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RE</a:t>
            </a:r>
            <a:r>
              <a:rPr lang="en-US" altLang="zh-CN" sz="2000" baseline="-25000" dirty="0" err="1"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endParaRPr lang="en-US" altLang="zh-CN" sz="2000" baseline="-25000" dirty="0">
              <a:latin typeface="Times New Roman" panose="02020603050405020304" pitchFamily="18" charset="0"/>
              <a:cs typeface="Times New Roman" panose="02020603050405020304" pitchFamily="18" charset="0"/>
            </a:endParaRPr>
          </a:p>
          <a:p>
            <a:pPr marL="82550" indent="0">
              <a:buNone/>
            </a:pPr>
            <a:endParaRPr lang="zh-CN" altLang="en-US" sz="2000" dirty="0">
              <a:latin typeface="Times New Roman" panose="02020603050405020304" pitchFamily="18" charset="0"/>
              <a:cs typeface="Times New Roman" panose="02020603050405020304" pitchFamily="18" charset="0"/>
            </a:endParaRPr>
          </a:p>
        </p:txBody>
      </p:sp>
      <p:pic>
        <p:nvPicPr>
          <p:cNvPr id="28" name="图片 27"/>
          <p:cNvPicPr>
            <a:picLocks noChangeAspect="1"/>
          </p:cNvPicPr>
          <p:nvPr/>
        </p:nvPicPr>
        <p:blipFill>
          <a:blip r:embed="rId2"/>
          <a:stretch>
            <a:fillRect/>
          </a:stretch>
        </p:blipFill>
        <p:spPr>
          <a:xfrm>
            <a:off x="4139952" y="32151"/>
            <a:ext cx="4968925" cy="6827530"/>
          </a:xfrm>
          <a:prstGeom prst="rect">
            <a:avLst/>
          </a:prstGeom>
        </p:spPr>
      </p:pic>
    </p:spTree>
    <p:extLst>
      <p:ext uri="{BB962C8B-B14F-4D97-AF65-F5344CB8AC3E}">
        <p14:creationId xmlns:p14="http://schemas.microsoft.com/office/powerpoint/2010/main" val="3480092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effectLst/>
                <a:latin typeface="Times New Roman" panose="02020603050405020304" pitchFamily="18" charset="0"/>
                <a:cs typeface="Times New Roman" panose="02020603050405020304" pitchFamily="18" charset="0"/>
              </a:rPr>
              <a:t>Block </a:t>
            </a:r>
            <a:r>
              <a:rPr lang="en-US" altLang="zh-CN" sz="4400" dirty="0" smtClean="0">
                <a:effectLst/>
                <a:latin typeface="Times New Roman" panose="02020603050405020304" pitchFamily="18" charset="0"/>
                <a:cs typeface="Times New Roman" panose="02020603050405020304" pitchFamily="18" charset="0"/>
              </a:rPr>
              <a:t>ciphers: DES</a:t>
            </a:r>
            <a:endParaRPr lang="zh-CN" altLang="en-US"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A 16 round </a:t>
            </a:r>
            <a:r>
              <a:rPr lang="en-US" altLang="zh-CN" sz="2400" dirty="0" err="1" smtClean="0">
                <a:latin typeface="Times New Roman" panose="02020603050405020304" pitchFamily="18" charset="0"/>
                <a:cs typeface="Times New Roman" panose="02020603050405020304" pitchFamily="18" charset="0"/>
              </a:rPr>
              <a:t>feistel</a:t>
            </a:r>
            <a:r>
              <a:rPr lang="en-US" altLang="zh-CN" sz="2400" dirty="0" smtClean="0">
                <a:latin typeface="Times New Roman" panose="02020603050405020304" pitchFamily="18" charset="0"/>
                <a:cs typeface="Times New Roman" panose="02020603050405020304" pitchFamily="18" charset="0"/>
              </a:rPr>
              <a:t> network</a:t>
            </a:r>
          </a:p>
          <a:p>
            <a:r>
              <a:rPr lang="en-US" altLang="zh-CN" sz="2400" dirty="0">
                <a:latin typeface="Times New Roman" panose="02020603050405020304" pitchFamily="18" charset="0"/>
                <a:cs typeface="Times New Roman" panose="02020603050405020304" pitchFamily="18" charset="0"/>
              </a:rPr>
              <a:t>It is a “block’’ cipher with key length 56 bits. </a:t>
            </a: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was designed by IBM in 1976 for the National Bureau of Standards (NBS), with approval from the National Security Agency (NSA).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had been used as a standard for encryption until 2000</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new encryption standard was adopted in 2000, as a replacement of DES.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17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200" dirty="0">
                <a:solidFill>
                  <a:schemeClr val="tx2">
                    <a:satMod val="130000"/>
                  </a:schemeClr>
                </a:solidFill>
                <a:latin typeface="Times New Roman" panose="02020603050405020304" pitchFamily="18" charset="0"/>
                <a:cs typeface="Times New Roman" panose="02020603050405020304" pitchFamily="18" charset="0"/>
              </a:rPr>
              <a:t>Modulo </a:t>
            </a:r>
            <a:r>
              <a:rPr lang="en-US" altLang="zh-CN" sz="3200" dirty="0" smtClean="0">
                <a:solidFill>
                  <a:schemeClr val="tx2">
                    <a:satMod val="130000"/>
                  </a:schemeClr>
                </a:solidFill>
                <a:latin typeface="Times New Roman" panose="02020603050405020304" pitchFamily="18" charset="0"/>
                <a:cs typeface="Times New Roman" panose="02020603050405020304" pitchFamily="18" charset="0"/>
              </a:rPr>
              <a:t>operation</a:t>
            </a:r>
            <a:endParaRPr lang="en-US" altLang="zh-CN" sz="32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latin typeface="Times New Roman" panose="02020603050405020304" pitchFamily="18" charset="0"/>
                <a:cs typeface="Times New Roman" panose="02020603050405020304" pitchFamily="18" charset="0"/>
              </a:rPr>
              <a:t>Remainder</a:t>
            </a:r>
            <a:r>
              <a:rPr lang="en-US" altLang="zh-CN" sz="2000" dirty="0">
                <a:latin typeface="Times New Roman" panose="02020603050405020304" pitchFamily="18" charset="0"/>
                <a:cs typeface="Times New Roman" panose="02020603050405020304" pitchFamily="18" charset="0"/>
              </a:rPr>
              <a:t>: Let </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 &gt; 0 be an integer and let a be any integer. Then </a:t>
            </a:r>
            <a:r>
              <a:rPr lang="en-US" altLang="zh-CN" sz="2000" dirty="0" smtClean="0">
                <a:latin typeface="Times New Roman" panose="02020603050405020304" pitchFamily="18" charset="0"/>
                <a:cs typeface="Times New Roman" panose="02020603050405020304" pitchFamily="18" charset="0"/>
              </a:rPr>
              <a:t>there are </a:t>
            </a:r>
            <a:r>
              <a:rPr lang="en-US" altLang="zh-CN" sz="2000" dirty="0">
                <a:latin typeface="Times New Roman" panose="02020603050405020304" pitchFamily="18" charset="0"/>
                <a:cs typeface="Times New Roman" panose="02020603050405020304" pitchFamily="18" charset="0"/>
              </a:rPr>
              <a:t>two unique integers </a:t>
            </a:r>
            <a:r>
              <a:rPr lang="en-US" altLang="zh-CN" sz="2000" i="1"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 such that</a:t>
            </a:r>
          </a:p>
          <a:p>
            <a:pPr marL="82550" indent="0" algn="ctr">
              <a:buNone/>
            </a:pPr>
            <a:r>
              <a:rPr lang="en-US" altLang="zh-CN" sz="2000" i="1" dirty="0">
                <a:latin typeface="Times New Roman" panose="02020603050405020304" pitchFamily="18" charset="0"/>
                <a:cs typeface="Times New Roman" panose="02020603050405020304" pitchFamily="18" charset="0"/>
              </a:rPr>
              <a:t>a = </a:t>
            </a:r>
            <a:r>
              <a:rPr lang="en-US" altLang="zh-CN" sz="2000" i="1" dirty="0" err="1">
                <a:latin typeface="Times New Roman" panose="02020603050405020304" pitchFamily="18" charset="0"/>
                <a:cs typeface="Times New Roman" panose="02020603050405020304" pitchFamily="18" charset="0"/>
              </a:rPr>
              <a:t>qb</a:t>
            </a:r>
            <a:r>
              <a:rPr lang="en-US" altLang="zh-CN" sz="2000" i="1"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a:t>
            </a:r>
          </a:p>
          <a:p>
            <a:pPr marL="8255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where </a:t>
            </a:r>
            <a:r>
              <a:rPr lang="en-US" altLang="zh-CN" sz="2000" i="1" dirty="0" smtClean="0">
                <a:latin typeface="Times New Roman" panose="02020603050405020304" pitchFamily="18" charset="0"/>
                <a:cs typeface="Times New Roman" panose="02020603050405020304" pitchFamily="18" charset="0"/>
              </a:rPr>
              <a:t>q = </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a/b</a:t>
            </a:r>
            <a:r>
              <a:rPr lang="en-US" altLang="zh-CN" sz="2000" dirty="0" smtClean="0">
                <a:latin typeface="Times New Roman" panose="02020603050405020304" pitchFamily="18" charset="0"/>
                <a:cs typeface="Times New Roman" panose="02020603050405020304" pitchFamily="18" charset="0"/>
              </a:rPr>
              <a:t>⌋, and </a:t>
            </a:r>
            <a:r>
              <a:rPr lang="en-US" altLang="zh-CN" sz="2000" i="1" dirty="0" smtClean="0">
                <a:latin typeface="Times New Roman" panose="02020603050405020304" pitchFamily="18" charset="0"/>
                <a:cs typeface="Times New Roman" panose="02020603050405020304" pitchFamily="18" charset="0"/>
              </a:rPr>
              <a:t>0 ≤ r &lt; b</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and </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 are the </a:t>
            </a:r>
            <a:r>
              <a:rPr lang="en-US" altLang="zh-CN" sz="2000" b="1" dirty="0" smtClean="0">
                <a:latin typeface="Times New Roman" panose="02020603050405020304" pitchFamily="18" charset="0"/>
                <a:cs typeface="Times New Roman" panose="02020603050405020304" pitchFamily="18" charset="0"/>
              </a:rPr>
              <a:t>quotient</a:t>
            </a:r>
            <a:r>
              <a:rPr lang="en-US" altLang="zh-CN" sz="2000" dirty="0" smtClean="0">
                <a:latin typeface="Times New Roman" panose="02020603050405020304" pitchFamily="18" charset="0"/>
                <a:cs typeface="Times New Roman" panose="02020603050405020304" pitchFamily="18" charset="0"/>
              </a:rPr>
              <a:t> and    </a:t>
            </a:r>
          </a:p>
          <a:p>
            <a:pPr marL="8255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remainder</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We </a:t>
            </a:r>
            <a:r>
              <a:rPr lang="en-US" altLang="zh-CN" sz="2000" dirty="0">
                <a:latin typeface="Times New Roman" panose="02020603050405020304" pitchFamily="18" charset="0"/>
                <a:cs typeface="Times New Roman" panose="02020603050405020304" pitchFamily="18" charset="0"/>
              </a:rPr>
              <a:t>write</a:t>
            </a:r>
          </a:p>
          <a:p>
            <a:pPr marL="82550" indent="0">
              <a:buNone/>
            </a:pP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r </a:t>
            </a:r>
            <a:r>
              <a:rPr lang="en-US" altLang="zh-CN" sz="2000" i="1" dirty="0">
                <a:latin typeface="Times New Roman" panose="02020603050405020304" pitchFamily="18" charset="0"/>
                <a:cs typeface="Times New Roman" panose="02020603050405020304" pitchFamily="18" charset="0"/>
              </a:rPr>
              <a:t>= a </a:t>
            </a:r>
            <a:r>
              <a:rPr lang="en-US" altLang="zh-CN" sz="2000" b="1" i="1" dirty="0">
                <a:latin typeface="Times New Roman" panose="02020603050405020304" pitchFamily="18" charset="0"/>
                <a:cs typeface="Times New Roman" panose="02020603050405020304" pitchFamily="18" charset="0"/>
              </a:rPr>
              <a:t>mod</a:t>
            </a:r>
            <a:r>
              <a:rPr lang="en-US" altLang="zh-CN" sz="2000" i="1" dirty="0">
                <a:latin typeface="Times New Roman" panose="02020603050405020304" pitchFamily="18" charset="0"/>
                <a:cs typeface="Times New Roman" panose="02020603050405020304" pitchFamily="18" charset="0"/>
              </a:rPr>
              <a:t> b</a:t>
            </a:r>
            <a:r>
              <a:rPr lang="en-US" altLang="zh-CN" sz="2000" dirty="0">
                <a:latin typeface="Times New Roman" panose="02020603050405020304" pitchFamily="18" charset="0"/>
                <a:cs typeface="Times New Roman" panose="02020603050405020304" pitchFamily="18" charset="0"/>
              </a:rPr>
              <a:t>.</a:t>
            </a:r>
          </a:p>
          <a:p>
            <a:endParaRPr lang="en-US" altLang="zh-CN" dirty="0" smtClean="0"/>
          </a:p>
          <a:p>
            <a:r>
              <a:rPr lang="en-US" altLang="zh-CN" sz="2000" b="1" dirty="0">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rPr>
              <a:t>: 89 mod 7 = 5 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-13 mod 6 = </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23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effectLst/>
                <a:latin typeface="Times New Roman" panose="02020603050405020304" pitchFamily="18" charset="0"/>
                <a:cs typeface="Times New Roman" panose="02020603050405020304" pitchFamily="18" charset="0"/>
              </a:rPr>
              <a:t>Block </a:t>
            </a:r>
            <a:r>
              <a:rPr lang="en-US" altLang="zh-CN" sz="4400" dirty="0" smtClean="0">
                <a:effectLst/>
                <a:latin typeface="Times New Roman" panose="02020603050405020304" pitchFamily="18" charset="0"/>
                <a:cs typeface="Times New Roman" panose="02020603050405020304" pitchFamily="18" charset="0"/>
              </a:rPr>
              <a:t>ciphers: DES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49363" y="1700808"/>
            <a:ext cx="7273925" cy="1640904"/>
          </a:xfrm>
        </p:spPr>
        <p:txBody>
          <a:bodyPr/>
          <a:lstStyle/>
          <a:p>
            <a:r>
              <a:rPr lang="en-US" altLang="zh-CN" sz="2000" dirty="0" smtClean="0">
                <a:latin typeface="Times New Roman" panose="02020603050405020304" pitchFamily="18" charset="0"/>
                <a:cs typeface="Times New Roman" panose="02020603050405020304" pitchFamily="18" charset="0"/>
              </a:rPr>
              <a:t>The same 56-bit cipher key is used for both encryption and decryption</a:t>
            </a:r>
          </a:p>
          <a:p>
            <a:r>
              <a:rPr lang="en-US" altLang="zh-CN" sz="2000" dirty="0" smtClean="0">
                <a:latin typeface="Times New Roman" panose="02020603050405020304" pitchFamily="18" charset="0"/>
                <a:cs typeface="Times New Roman" panose="02020603050405020304" pitchFamily="18" charset="0"/>
              </a:rPr>
              <a:t>The origin 56-bit key is expanded into 16 48-bit round keys</a:t>
            </a:r>
          </a:p>
          <a:p>
            <a:r>
              <a:rPr lang="en-US" altLang="zh-CN" sz="2000" dirty="0" smtClean="0">
                <a:latin typeface="Times New Roman" panose="02020603050405020304" pitchFamily="18" charset="0"/>
                <a:cs typeface="Times New Roman" panose="02020603050405020304" pitchFamily="18" charset="0"/>
              </a:rPr>
              <a:t>DES takes 64-bit plaintext and creates a 64-bit ciphertext</a:t>
            </a:r>
          </a:p>
          <a:p>
            <a:r>
              <a:rPr lang="en-US" altLang="zh-CN" sz="2000" dirty="0">
                <a:latin typeface="Times New Roman" panose="02020603050405020304" pitchFamily="18" charset="0"/>
                <a:cs typeface="Times New Roman" panose="02020603050405020304" pitchFamily="18" charset="0"/>
              </a:rPr>
              <a:t>Initial permutation and final permutation</a:t>
            </a:r>
          </a:p>
          <a:p>
            <a:endParaRPr lang="zh-CN" alt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1058566" y="4362028"/>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058566" y="6267028"/>
            <a:ext cx="6848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rot="16200000">
            <a:off x="899693" y="5092401"/>
            <a:ext cx="8648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64  bits</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7764166" y="4362028"/>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7611766" y="6278696"/>
            <a:ext cx="77457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rot="16200000">
            <a:off x="7605293" y="5067002"/>
            <a:ext cx="8648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64  bits</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332233" y="4717628"/>
            <a:ext cx="2895600" cy="1143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rgbClr val="000090"/>
                </a:solidFill>
                <a:latin typeface="Times New Roman" panose="02020603050405020304" pitchFamily="18" charset="0"/>
                <a:cs typeface="Times New Roman" panose="02020603050405020304" pitchFamily="18" charset="0"/>
              </a:rPr>
              <a:t>16 round </a:t>
            </a:r>
            <a:br>
              <a:rPr lang="en-US" sz="2400" dirty="0" smtClean="0">
                <a:solidFill>
                  <a:srgbClr val="000090"/>
                </a:solidFill>
                <a:latin typeface="Times New Roman" panose="02020603050405020304" pitchFamily="18" charset="0"/>
                <a:cs typeface="Times New Roman" panose="02020603050405020304" pitchFamily="18" charset="0"/>
              </a:rPr>
            </a:br>
            <a:r>
              <a:rPr lang="en-US" sz="2400" dirty="0" err="1" smtClean="0">
                <a:solidFill>
                  <a:srgbClr val="000090"/>
                </a:solidFill>
                <a:latin typeface="Times New Roman" panose="02020603050405020304" pitchFamily="18" charset="0"/>
                <a:cs typeface="Times New Roman" panose="02020603050405020304" pitchFamily="18" charset="0"/>
              </a:rPr>
              <a:t>Feistel</a:t>
            </a:r>
            <a:r>
              <a:rPr lang="en-US" sz="2400" dirty="0" smtClean="0">
                <a:solidFill>
                  <a:srgbClr val="000090"/>
                </a:solidFill>
                <a:latin typeface="Times New Roman" panose="02020603050405020304" pitchFamily="18" charset="0"/>
                <a:cs typeface="Times New Roman" panose="02020603050405020304" pitchFamily="18" charset="0"/>
              </a:rPr>
              <a:t> network</a:t>
            </a:r>
            <a:endParaRPr lang="en-US" sz="2400" dirty="0">
              <a:solidFill>
                <a:srgbClr val="000090"/>
              </a:solidFill>
              <a:latin typeface="Times New Roman" panose="02020603050405020304" pitchFamily="18" charset="0"/>
              <a:cs typeface="Times New Roman" panose="02020603050405020304" pitchFamily="18" charset="0"/>
            </a:endParaRPr>
          </a:p>
        </p:txBody>
      </p:sp>
      <p:cxnSp>
        <p:nvCxnSpPr>
          <p:cNvPr id="13" name="Straight Arrow Connector 13"/>
          <p:cNvCxnSpPr>
            <a:stCxn id="4" idx="3"/>
            <a:endCxn id="25" idx="1"/>
          </p:cNvCxnSpPr>
          <p:nvPr/>
        </p:nvCxnSpPr>
        <p:spPr>
          <a:xfrm flipV="1">
            <a:off x="1668166" y="5295478"/>
            <a:ext cx="623979" cy="19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5"/>
          <p:cNvCxnSpPr>
            <a:stCxn id="25" idx="3"/>
            <a:endCxn id="10" idx="1"/>
          </p:cNvCxnSpPr>
          <p:nvPr/>
        </p:nvCxnSpPr>
        <p:spPr>
          <a:xfrm flipV="1">
            <a:off x="2634048" y="5289128"/>
            <a:ext cx="698185"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7"/>
          <p:cNvCxnSpPr>
            <a:stCxn id="10" idx="3"/>
          </p:cNvCxnSpPr>
          <p:nvPr/>
        </p:nvCxnSpPr>
        <p:spPr>
          <a:xfrm flipV="1">
            <a:off x="6227833" y="5285671"/>
            <a:ext cx="596500" cy="3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9"/>
          <p:cNvCxnSpPr>
            <a:endCxn id="7" idx="1"/>
          </p:cNvCxnSpPr>
          <p:nvPr/>
        </p:nvCxnSpPr>
        <p:spPr>
          <a:xfrm>
            <a:off x="7166236" y="5314528"/>
            <a:ext cx="5979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33"/>
          <p:cNvGrpSpPr/>
          <p:nvPr/>
        </p:nvGrpSpPr>
        <p:grpSpPr>
          <a:xfrm>
            <a:off x="3332233" y="3638128"/>
            <a:ext cx="2895600" cy="1338997"/>
            <a:chOff x="2895600" y="2038350"/>
            <a:chExt cx="2895600" cy="1338997"/>
          </a:xfrm>
        </p:grpSpPr>
        <p:sp>
          <p:nvSpPr>
            <p:cNvPr id="19"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rgbClr val="000090"/>
                  </a:solidFill>
                  <a:latin typeface="Times New Roman" panose="02020603050405020304" pitchFamily="18" charset="0"/>
                  <a:cs typeface="Times New Roman" panose="02020603050405020304" pitchFamily="18" charset="0"/>
                </a:rPr>
                <a:t>k</a:t>
              </a:r>
              <a:endParaRPr lang="en-US" dirty="0">
                <a:solidFill>
                  <a:srgbClr val="000090"/>
                </a:solidFill>
                <a:latin typeface="Times New Roman" panose="02020603050405020304" pitchFamily="18" charset="0"/>
                <a:cs typeface="Times New Roman" panose="02020603050405020304" pitchFamily="18" charset="0"/>
              </a:endParaRPr>
            </a:p>
          </p:txBody>
        </p:sp>
        <p:sp>
          <p:nvSpPr>
            <p:cNvPr id="20"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ey expansion</a:t>
              </a:r>
              <a:endParaRPr lang="en-US" dirty="0">
                <a:latin typeface="Times New Roman" panose="02020603050405020304" pitchFamily="18" charset="0"/>
                <a:cs typeface="Times New Roman" panose="02020603050405020304" pitchFamily="18" charset="0"/>
              </a:endParaRPr>
            </a:p>
          </p:txBody>
        </p:sp>
        <p:sp>
          <p:nvSpPr>
            <p:cNvPr id="21"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rgbClr val="000090"/>
                  </a:solidFill>
                  <a:latin typeface="Times New Roman" panose="02020603050405020304" pitchFamily="18" charset="0"/>
                  <a:cs typeface="Times New Roman" panose="02020603050405020304" pitchFamily="18" charset="0"/>
                </a:rPr>
                <a:t>k</a:t>
              </a:r>
              <a:r>
                <a:rPr lang="en-US" sz="2400" baseline="-25000" dirty="0" smtClean="0">
                  <a:solidFill>
                    <a:srgbClr val="000090"/>
                  </a:solidFill>
                  <a:latin typeface="Times New Roman" panose="02020603050405020304" pitchFamily="18" charset="0"/>
                  <a:cs typeface="Times New Roman" panose="02020603050405020304" pitchFamily="18" charset="0"/>
                </a:rPr>
                <a:t>1</a:t>
              </a:r>
              <a:endParaRPr lang="en-US" baseline="-25000" dirty="0">
                <a:solidFill>
                  <a:srgbClr val="000090"/>
                </a:solidFill>
                <a:latin typeface="Times New Roman" panose="02020603050405020304" pitchFamily="18" charset="0"/>
                <a:cs typeface="Times New Roman" panose="02020603050405020304" pitchFamily="18" charset="0"/>
              </a:endParaRPr>
            </a:p>
          </p:txBody>
        </p:sp>
        <p:sp>
          <p:nvSpPr>
            <p:cNvPr id="22"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rgbClr val="000090"/>
                  </a:solidFill>
                  <a:latin typeface="Times New Roman" panose="02020603050405020304" pitchFamily="18" charset="0"/>
                  <a:cs typeface="Times New Roman" panose="02020603050405020304" pitchFamily="18" charset="0"/>
                </a:rPr>
                <a:t>k</a:t>
              </a:r>
              <a:r>
                <a:rPr lang="en-US" sz="2400" baseline="-25000" dirty="0">
                  <a:solidFill>
                    <a:srgbClr val="000090"/>
                  </a:solidFill>
                  <a:latin typeface="Times New Roman" panose="02020603050405020304" pitchFamily="18" charset="0"/>
                  <a:cs typeface="Times New Roman" panose="02020603050405020304" pitchFamily="18" charset="0"/>
                </a:rPr>
                <a:t>2</a:t>
              </a:r>
              <a:endParaRPr lang="en-US" baseline="-25000" dirty="0">
                <a:solidFill>
                  <a:srgbClr val="000090"/>
                </a:solidFill>
                <a:latin typeface="Times New Roman" panose="02020603050405020304" pitchFamily="18" charset="0"/>
                <a:cs typeface="Times New Roman" panose="02020603050405020304" pitchFamily="18" charset="0"/>
              </a:endParaRPr>
            </a:p>
          </p:txBody>
        </p:sp>
        <p:sp>
          <p:nvSpPr>
            <p:cNvPr id="23"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solidFill>
                    <a:srgbClr val="000090"/>
                  </a:solidFill>
                  <a:latin typeface="Times New Roman" panose="02020603050405020304" pitchFamily="18" charset="0"/>
                  <a:cs typeface="Times New Roman" panose="02020603050405020304" pitchFamily="18" charset="0"/>
                </a:rPr>
                <a:t>k</a:t>
              </a:r>
              <a:r>
                <a:rPr lang="en-US" sz="2400" baseline="-25000" dirty="0" smtClean="0">
                  <a:solidFill>
                    <a:srgbClr val="000090"/>
                  </a:solidFill>
                  <a:latin typeface="Times New Roman" panose="02020603050405020304" pitchFamily="18" charset="0"/>
                  <a:cs typeface="Times New Roman" panose="02020603050405020304" pitchFamily="18" charset="0"/>
                </a:rPr>
                <a:t>16</a:t>
              </a:r>
              <a:endParaRPr lang="en-US" baseline="-25000" dirty="0">
                <a:solidFill>
                  <a:srgbClr val="000090"/>
                </a:solidFill>
                <a:latin typeface="Times New Roman" panose="02020603050405020304" pitchFamily="18" charset="0"/>
                <a:cs typeface="Times New Roman" panose="02020603050405020304" pitchFamily="18" charset="0"/>
              </a:endParaRPr>
            </a:p>
          </p:txBody>
        </p:sp>
        <p:sp>
          <p:nvSpPr>
            <p:cNvPr id="24" name="TextBox 32"/>
            <p:cNvSpPr txBox="1"/>
            <p:nvPr/>
          </p:nvSpPr>
          <p:spPr>
            <a:xfrm>
              <a:off x="4406900" y="2546350"/>
              <a:ext cx="702436"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smtClean="0">
                  <a:latin typeface="Times New Roman" panose="02020603050405020304" pitchFamily="18" charset="0"/>
                  <a:cs typeface="Times New Roman" panose="02020603050405020304" pitchFamily="18" charset="0"/>
                </a:rPr>
                <a:t>⋯</a:t>
              </a:r>
              <a:endParaRPr lang="en-US" sz="4800" b="1" dirty="0">
                <a:latin typeface="Times New Roman" panose="02020603050405020304" pitchFamily="18" charset="0"/>
                <a:cs typeface="Times New Roman" panose="02020603050405020304" pitchFamily="18" charset="0"/>
              </a:endParaRPr>
            </a:p>
          </p:txBody>
        </p:sp>
      </p:grpSp>
      <p:sp>
        <p:nvSpPr>
          <p:cNvPr id="18" name="TextBox 34"/>
          <p:cNvSpPr txBox="1"/>
          <p:nvPr/>
        </p:nvSpPr>
        <p:spPr>
          <a:xfrm>
            <a:off x="3134016" y="6381328"/>
            <a:ext cx="347481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To invert, use keys in reverse order</a:t>
            </a:r>
            <a:endParaRPr lang="en-US" dirty="0">
              <a:latin typeface="Times New Roman" panose="02020603050405020304" pitchFamily="18" charset="0"/>
              <a:cs typeface="Times New Roman" panose="02020603050405020304" pitchFamily="18" charset="0"/>
            </a:endParaRPr>
          </a:p>
        </p:txBody>
      </p:sp>
      <p:sp>
        <p:nvSpPr>
          <p:cNvPr id="25" name="Rectangle 3"/>
          <p:cNvSpPr/>
          <p:nvPr/>
        </p:nvSpPr>
        <p:spPr>
          <a:xfrm>
            <a:off x="2292145" y="4571578"/>
            <a:ext cx="341903" cy="1447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vert="eaVert"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anose="02020603050405020304" pitchFamily="18" charset="0"/>
                <a:cs typeface="Times New Roman" panose="02020603050405020304" pitchFamily="18" charset="0"/>
              </a:rPr>
              <a:t>Permutation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6" name="Rectangle 3"/>
          <p:cNvSpPr/>
          <p:nvPr/>
        </p:nvSpPr>
        <p:spPr>
          <a:xfrm>
            <a:off x="6824333" y="4561771"/>
            <a:ext cx="341903" cy="1447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vert="eaVert"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latin typeface="Times New Roman" panose="02020603050405020304" pitchFamily="18" charset="0"/>
                <a:cs typeface="Times New Roman" panose="02020603050405020304" pitchFamily="18" charset="0"/>
              </a:rPr>
              <a:t>Permutation</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977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DES</a:t>
            </a:r>
            <a:endParaRPr lang="zh-CN" altLang="en-US" dirty="0"/>
          </a:p>
        </p:txBody>
      </p:sp>
      <p:sp>
        <p:nvSpPr>
          <p:cNvPr id="3" name="内容占位符 2"/>
          <p:cNvSpPr>
            <a:spLocks noGrp="1"/>
          </p:cNvSpPr>
          <p:nvPr>
            <p:ph idx="1"/>
          </p:nvPr>
        </p:nvSpPr>
        <p:spPr/>
        <p:txBody>
          <a:bodyPr/>
          <a:lstStyle/>
          <a:p>
            <a:r>
              <a:rPr lang="en-US" altLang="zh-CN" sz="2800" dirty="0" smtClean="0">
                <a:latin typeface="Times New Roman" panose="02020603050405020304" pitchFamily="18" charset="0"/>
                <a:cs typeface="Times New Roman" panose="02020603050405020304" pitchFamily="18" charset="0"/>
              </a:rPr>
              <a:t>Rounds:</a:t>
            </a:r>
          </a:p>
          <a:p>
            <a:pPr lvl="1"/>
            <a:r>
              <a:rPr lang="en-US" altLang="zh-CN" sz="2400" dirty="0" smtClean="0">
                <a:latin typeface="Times New Roman" panose="02020603050405020304" pitchFamily="18" charset="0"/>
                <a:cs typeface="Times New Roman" panose="02020603050405020304" pitchFamily="18" charset="0"/>
              </a:rPr>
              <a:t>F, the function</a:t>
            </a:r>
          </a:p>
          <a:p>
            <a:pPr lvl="2"/>
            <a:r>
              <a:rPr lang="en-US" altLang="zh-CN" sz="2000" dirty="0" smtClean="0">
                <a:latin typeface="Times New Roman" panose="02020603050405020304" pitchFamily="18" charset="0"/>
                <a:cs typeface="Times New Roman" panose="02020603050405020304" pitchFamily="18" charset="0"/>
              </a:rPr>
              <a:t>Expansion</a:t>
            </a:r>
          </a:p>
          <a:p>
            <a:pPr lvl="2"/>
            <a:r>
              <a:rPr lang="en-US" altLang="zh-CN" sz="2000" dirty="0" smtClean="0">
                <a:latin typeface="Times New Roman" panose="02020603050405020304" pitchFamily="18" charset="0"/>
                <a:cs typeface="Times New Roman" panose="02020603050405020304" pitchFamily="18" charset="0"/>
              </a:rPr>
              <a:t>Key</a:t>
            </a:r>
          </a:p>
          <a:p>
            <a:pPr lvl="2"/>
            <a:r>
              <a:rPr lang="en-US" altLang="zh-CN" sz="2000" dirty="0" smtClean="0">
                <a:latin typeface="Times New Roman" panose="02020603050405020304" pitchFamily="18" charset="0"/>
                <a:cs typeface="Times New Roman" panose="02020603050405020304" pitchFamily="18" charset="0"/>
              </a:rPr>
              <a:t>S-box</a:t>
            </a:r>
          </a:p>
          <a:p>
            <a:pPr marL="403225" lvl="1" indent="0">
              <a:buNone/>
            </a:pPr>
            <a:endParaRPr lang="en-US" altLang="zh-CN" sz="2400" dirty="0" smtClean="0">
              <a:latin typeface="Times New Roman" panose="02020603050405020304" pitchFamily="18" charset="0"/>
              <a:cs typeface="Times New Roman" panose="02020603050405020304" pitchFamily="18" charset="0"/>
            </a:endParaRPr>
          </a:p>
          <a:p>
            <a:pPr lvl="1"/>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644008" y="2401244"/>
            <a:ext cx="3815780" cy="4430877"/>
          </a:xfrm>
          <a:prstGeom prst="rect">
            <a:avLst/>
          </a:prstGeom>
        </p:spPr>
      </p:pic>
    </p:spTree>
    <p:extLst>
      <p:ext uri="{BB962C8B-B14F-4D97-AF65-F5344CB8AC3E}">
        <p14:creationId xmlns:p14="http://schemas.microsoft.com/office/powerpoint/2010/main" val="3202070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effectLst/>
                <a:latin typeface="Times New Roman" panose="02020603050405020304" pitchFamily="18" charset="0"/>
                <a:cs typeface="Times New Roman" panose="02020603050405020304" pitchFamily="18" charset="0"/>
              </a:rPr>
              <a:t>Block ciphers: DES</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The F function</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835696" y="2564904"/>
            <a:ext cx="5651550" cy="4016948"/>
          </a:xfrm>
          <a:prstGeom prst="rect">
            <a:avLst/>
          </a:prstGeom>
        </p:spPr>
      </p:pic>
    </p:spTree>
    <p:extLst>
      <p:ext uri="{BB962C8B-B14F-4D97-AF65-F5344CB8AC3E}">
        <p14:creationId xmlns:p14="http://schemas.microsoft.com/office/powerpoint/2010/main" val="3189877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DES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989138"/>
            <a:ext cx="5885183" cy="1517898"/>
          </a:xfrm>
        </p:spPr>
      </p:pic>
      <p:pic>
        <p:nvPicPr>
          <p:cNvPr id="4" name="Content Placeholder 3"/>
          <p:cNvPicPr>
            <a:picLocks noChangeAspect="1"/>
          </p:cNvPicPr>
          <p:nvPr/>
        </p:nvPicPr>
        <p:blipFill rotWithShape="1">
          <a:blip r:embed="rId3"/>
          <a:srcRect l="-458" r="163"/>
          <a:stretch/>
        </p:blipFill>
        <p:spPr>
          <a:xfrm>
            <a:off x="1037256" y="4295829"/>
            <a:ext cx="7338046" cy="1803400"/>
          </a:xfrm>
          <a:prstGeom prst="rect">
            <a:avLst/>
          </a:prstGeom>
        </p:spPr>
      </p:pic>
      <p:sp>
        <p:nvSpPr>
          <p:cNvPr id="7" name="文本框 6"/>
          <p:cNvSpPr txBox="1"/>
          <p:nvPr/>
        </p:nvSpPr>
        <p:spPr>
          <a:xfrm>
            <a:off x="3491880" y="3645024"/>
            <a:ext cx="3600400" cy="369332"/>
          </a:xfrm>
          <a:prstGeom prst="rect">
            <a:avLst/>
          </a:prstGeom>
          <a:noFill/>
        </p:spPr>
        <p:txBody>
          <a:bodyPr wrap="square" rtlCol="0">
            <a:spAutoFit/>
          </a:bodyPr>
          <a:lstStyle/>
          <a:p>
            <a:r>
              <a:rPr lang="en-US" altLang="zh-CN" dirty="0" smtClean="0"/>
              <a:t>The expansion permutation</a:t>
            </a:r>
            <a:endParaRPr lang="zh-CN" altLang="en-US" dirty="0"/>
          </a:p>
        </p:txBody>
      </p:sp>
      <p:sp>
        <p:nvSpPr>
          <p:cNvPr id="9" name="文本框 8"/>
          <p:cNvSpPr txBox="1"/>
          <p:nvPr/>
        </p:nvSpPr>
        <p:spPr>
          <a:xfrm>
            <a:off x="4283968" y="6071394"/>
            <a:ext cx="3600400" cy="369332"/>
          </a:xfrm>
          <a:prstGeom prst="rect">
            <a:avLst/>
          </a:prstGeom>
          <a:noFill/>
        </p:spPr>
        <p:txBody>
          <a:bodyPr wrap="square" rtlCol="0">
            <a:spAutoFit/>
          </a:bodyPr>
          <a:lstStyle/>
          <a:p>
            <a:r>
              <a:rPr lang="en-US" altLang="zh-CN" dirty="0" smtClean="0"/>
              <a:t>The S-box</a:t>
            </a:r>
            <a:endParaRPr lang="zh-CN" altLang="en-US" dirty="0"/>
          </a:p>
        </p:txBody>
      </p:sp>
    </p:spTree>
    <p:extLst>
      <p:ext uri="{BB962C8B-B14F-4D97-AF65-F5344CB8AC3E}">
        <p14:creationId xmlns:p14="http://schemas.microsoft.com/office/powerpoint/2010/main" val="278285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a:t>
            </a:r>
            <a:r>
              <a:rPr lang="en-US" altLang="zh-CN" sz="4000" dirty="0" smtClean="0">
                <a:effectLst/>
                <a:latin typeface="Times New Roman" panose="02020603050405020304" pitchFamily="18" charset="0"/>
                <a:cs typeface="Times New Roman" panose="02020603050405020304" pitchFamily="18" charset="0"/>
              </a:rPr>
              <a:t>3DES</a:t>
            </a:r>
            <a:endParaRPr lang="zh-CN" altLang="en-US"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The analysis of security property of DES is out of the scope of this course, interested students are referred to the textbook.</a:t>
            </a:r>
          </a:p>
          <a:p>
            <a:r>
              <a:rPr lang="en-US" altLang="zh-CN" sz="2400" dirty="0">
                <a:latin typeface="Times New Roman" panose="02020603050405020304" pitchFamily="18" charset="0"/>
                <a:cs typeface="Times New Roman" panose="02020603050405020304" pitchFamily="18" charset="0"/>
              </a:rPr>
              <a:t>1997:  DES broken by exhaustive search</a:t>
            </a:r>
          </a:p>
          <a:p>
            <a:r>
              <a:rPr lang="en-US" altLang="zh-CN" sz="2400" dirty="0">
                <a:latin typeface="Times New Roman" panose="02020603050405020304" pitchFamily="18" charset="0"/>
                <a:cs typeface="Times New Roman" panose="02020603050405020304" pitchFamily="18" charset="0"/>
              </a:rPr>
              <a:t>3DES was incorporated as part of the Data Encryption Standard in 1999 with the publication of FIPS 46-3</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915816" y="4293096"/>
            <a:ext cx="3816424" cy="2479903"/>
          </a:xfrm>
          <a:prstGeom prst="rect">
            <a:avLst/>
          </a:prstGeom>
        </p:spPr>
      </p:pic>
    </p:spTree>
    <p:extLst>
      <p:ext uri="{BB962C8B-B14F-4D97-AF65-F5344CB8AC3E}">
        <p14:creationId xmlns:p14="http://schemas.microsoft.com/office/powerpoint/2010/main" val="672966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effectLst/>
                <a:latin typeface="Times New Roman" panose="02020603050405020304" pitchFamily="18" charset="0"/>
                <a:cs typeface="Times New Roman" panose="02020603050405020304" pitchFamily="18" charset="0"/>
              </a:rPr>
              <a:t>Block ciphers: </a:t>
            </a:r>
            <a:r>
              <a:rPr lang="en-US" altLang="zh-CN" sz="4400" dirty="0" smtClean="0">
                <a:effectLst/>
                <a:latin typeface="Times New Roman" panose="02020603050405020304" pitchFamily="18" charset="0"/>
                <a:cs typeface="Times New Roman" panose="02020603050405020304" pitchFamily="18" charset="0"/>
              </a:rPr>
              <a:t>AES</a:t>
            </a:r>
            <a:endParaRPr lang="zh-CN" altLang="en-US"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replacement for DES was needed because </a:t>
            </a:r>
            <a:r>
              <a:rPr lang="en-US" altLang="zh-CN" sz="2400" dirty="0" smtClean="0">
                <a:latin typeface="Times New Roman" panose="02020603050405020304" pitchFamily="18" charset="0"/>
                <a:cs typeface="Times New Roman" panose="02020603050405020304" pitchFamily="18" charset="0"/>
              </a:rPr>
              <a:t>DES is </a:t>
            </a:r>
            <a:r>
              <a:rPr lang="en-US" altLang="zh-CN" sz="2400" dirty="0">
                <a:latin typeface="Times New Roman" panose="02020603050405020304" pitchFamily="18" charset="0"/>
                <a:cs typeface="Times New Roman" panose="02020603050405020304" pitchFamily="18" charset="0"/>
              </a:rPr>
              <a:t>subject to exhaustive key search attacks.</a:t>
            </a:r>
          </a:p>
          <a:p>
            <a:r>
              <a:rPr lang="en-US" altLang="zh-CN" sz="2400" dirty="0" smtClean="0">
                <a:latin typeface="Times New Roman" panose="02020603050405020304" pitchFamily="18" charset="0"/>
                <a:cs typeface="Times New Roman" panose="02020603050405020304" pitchFamily="18" charset="0"/>
              </a:rPr>
              <a:t>US </a:t>
            </a:r>
            <a:r>
              <a:rPr lang="en-US" altLang="zh-CN" sz="2400" dirty="0">
                <a:latin typeface="Times New Roman" panose="02020603050405020304" pitchFamily="18" charset="0"/>
                <a:cs typeface="Times New Roman" panose="02020603050405020304" pitchFamily="18" charset="0"/>
              </a:rPr>
              <a:t>NIST issued call for ciphers in 1997</a:t>
            </a:r>
          </a:p>
          <a:p>
            <a:r>
              <a:rPr lang="en-US" altLang="zh-CN" sz="2400" dirty="0" smtClean="0">
                <a:latin typeface="Times New Roman" panose="02020603050405020304" pitchFamily="18" charset="0"/>
                <a:cs typeface="Times New Roman" panose="02020603050405020304" pitchFamily="18" charset="0"/>
              </a:rPr>
              <a:t>15 </a:t>
            </a:r>
            <a:r>
              <a:rPr lang="en-US" altLang="zh-CN" sz="2400" dirty="0">
                <a:latin typeface="Times New Roman" panose="02020603050405020304" pitchFamily="18" charset="0"/>
                <a:cs typeface="Times New Roman" panose="02020603050405020304" pitchFamily="18" charset="0"/>
              </a:rPr>
              <a:t>candidates accepted in Jun 98</a:t>
            </a:r>
          </a:p>
          <a:p>
            <a:r>
              <a:rPr lang="en-US" altLang="zh-CN" sz="2400" dirty="0" smtClean="0">
                <a:latin typeface="Times New Roman" panose="02020603050405020304" pitchFamily="18" charset="0"/>
                <a:cs typeface="Times New Roman" panose="02020603050405020304" pitchFamily="18" charset="0"/>
              </a:rPr>
              <a:t>5 </a:t>
            </a:r>
            <a:r>
              <a:rPr lang="en-US" altLang="zh-CN" sz="2400" dirty="0">
                <a:latin typeface="Times New Roman" panose="02020603050405020304" pitchFamily="18" charset="0"/>
                <a:cs typeface="Times New Roman" panose="02020603050405020304" pitchFamily="18" charset="0"/>
              </a:rPr>
              <a:t>were shortlisted in Aug-99</a:t>
            </a:r>
          </a:p>
          <a:p>
            <a:r>
              <a:rPr lang="en-US" altLang="zh-CN" sz="2400" dirty="0" err="1" smtClean="0">
                <a:latin typeface="Times New Roman" panose="02020603050405020304" pitchFamily="18" charset="0"/>
                <a:cs typeface="Times New Roman" panose="02020603050405020304" pitchFamily="18" charset="0"/>
              </a:rPr>
              <a:t>Rijndael</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was selected as the AES in Oct-2000</a:t>
            </a:r>
          </a:p>
          <a:p>
            <a:r>
              <a:rPr lang="en-US" altLang="zh-CN" sz="2400" dirty="0" smtClean="0">
                <a:latin typeface="Times New Roman" panose="02020603050405020304" pitchFamily="18" charset="0"/>
                <a:cs typeface="Times New Roman" panose="02020603050405020304" pitchFamily="18" charset="0"/>
              </a:rPr>
              <a:t>Issued </a:t>
            </a:r>
            <a:r>
              <a:rPr lang="en-US" altLang="zh-CN" sz="2400" dirty="0">
                <a:latin typeface="Times New Roman" panose="02020603050405020304" pitchFamily="18" charset="0"/>
                <a:cs typeface="Times New Roman" panose="02020603050405020304" pitchFamily="18" charset="0"/>
              </a:rPr>
              <a:t>as FIPS PUB 197 standard in Nov-2001</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485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AES</a:t>
            </a:r>
            <a:endParaRPr lang="zh-CN" altLang="en-US" dirty="0"/>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A private key symmetric block cipher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128-bit plaintext block, 128/192/256-bit keys </a:t>
            </a:r>
          </a:p>
          <a:p>
            <a:r>
              <a:rPr lang="en-US" altLang="zh-CN" sz="2400" dirty="0" smtClean="0">
                <a:latin typeface="Times New Roman" panose="02020603050405020304" pitchFamily="18" charset="0"/>
                <a:cs typeface="Times New Roman" panose="02020603050405020304" pitchFamily="18" charset="0"/>
              </a:rPr>
              <a:t>Stronger </a:t>
            </a:r>
            <a:r>
              <a:rPr lang="en-US" altLang="zh-CN" sz="2400" dirty="0">
                <a:latin typeface="Times New Roman" panose="02020603050405020304" pitchFamily="18" charset="0"/>
                <a:cs typeface="Times New Roman" panose="02020603050405020304" pitchFamily="18" charset="0"/>
              </a:rPr>
              <a:t>&amp; faster than “</a:t>
            </a:r>
            <a:r>
              <a:rPr lang="en-US" altLang="zh-CN" sz="2400" dirty="0" smtClean="0">
                <a:latin typeface="Times New Roman" panose="02020603050405020304" pitchFamily="18" charset="0"/>
                <a:cs typeface="Times New Roman" panose="02020603050405020304" pitchFamily="18" charset="0"/>
              </a:rPr>
              <a:t>Triple-DES”</a:t>
            </a:r>
          </a:p>
          <a:p>
            <a:r>
              <a:rPr lang="en-US" altLang="zh-CN" sz="2400" dirty="0" smtClean="0">
                <a:latin typeface="Times New Roman" panose="02020603050405020304" pitchFamily="18" charset="0"/>
                <a:cs typeface="Times New Roman" panose="02020603050405020304" pitchFamily="18" charset="0"/>
              </a:rPr>
              <a:t>Active </a:t>
            </a:r>
            <a:r>
              <a:rPr lang="en-US" altLang="zh-CN" sz="2400" dirty="0">
                <a:latin typeface="Times New Roman" panose="02020603050405020304" pitchFamily="18" charset="0"/>
                <a:cs typeface="Times New Roman" panose="02020603050405020304" pitchFamily="18" charset="0"/>
              </a:rPr>
              <a:t>life of 20-30 years </a:t>
            </a:r>
          </a:p>
          <a:p>
            <a:r>
              <a:rPr lang="en-US" altLang="zh-CN" sz="2400" dirty="0" smtClean="0">
                <a:latin typeface="Times New Roman" panose="02020603050405020304" pitchFamily="18" charset="0"/>
                <a:cs typeface="Times New Roman" panose="02020603050405020304" pitchFamily="18" charset="0"/>
              </a:rPr>
              <a:t>Efficient </a:t>
            </a:r>
            <a:r>
              <a:rPr lang="en-US" altLang="zh-CN" sz="2400" dirty="0">
                <a:latin typeface="Times New Roman" panose="02020603050405020304" pitchFamily="18" charset="0"/>
                <a:cs typeface="Times New Roman" panose="02020603050405020304" pitchFamily="18" charset="0"/>
              </a:rPr>
              <a:t>in both software and hardware implementations </a:t>
            </a:r>
          </a:p>
          <a:p>
            <a:r>
              <a:rPr lang="en-US" altLang="zh-CN" sz="2400" dirty="0" smtClean="0">
                <a:latin typeface="Times New Roman" panose="02020603050405020304" pitchFamily="18" charset="0"/>
                <a:cs typeface="Times New Roman" panose="02020603050405020304" pitchFamily="18" charset="0"/>
              </a:rPr>
              <a:t>Simple </a:t>
            </a:r>
            <a:r>
              <a:rPr lang="en-US" altLang="zh-CN" sz="2400" dirty="0">
                <a:latin typeface="Times New Roman" panose="02020603050405020304" pitchFamily="18" charset="0"/>
                <a:cs typeface="Times New Roman" panose="02020603050405020304" pitchFamily="18" charset="0"/>
              </a:rPr>
              <a:t>in design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Suitable </a:t>
            </a:r>
            <a:r>
              <a:rPr lang="en-US" altLang="zh-CN" sz="2400" dirty="0">
                <a:latin typeface="Times New Roman" panose="02020603050405020304" pitchFamily="18" charset="0"/>
                <a:cs typeface="Times New Roman" panose="02020603050405020304" pitchFamily="18" charset="0"/>
              </a:rPr>
              <a:t>for smart cards (memory requirement)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255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effectLst/>
                <a:latin typeface="Times New Roman" panose="02020603050405020304" pitchFamily="18" charset="0"/>
                <a:cs typeface="Times New Roman" panose="02020603050405020304" pitchFamily="18" charset="0"/>
              </a:rPr>
              <a:t>Block ciphers: AES</a:t>
            </a:r>
            <a:endParaRPr lang="zh-CN" altLang="en-US" dirty="0"/>
          </a:p>
        </p:txBody>
      </p:sp>
      <p:sp>
        <p:nvSpPr>
          <p:cNvPr id="3" name="内容占位符 2"/>
          <p:cNvSpPr>
            <a:spLocks noGrp="1"/>
          </p:cNvSpPr>
          <p:nvPr>
            <p:ph idx="1"/>
          </p:nvPr>
        </p:nvSpPr>
        <p:spPr/>
        <p:txBody>
          <a:bodyPr/>
          <a:lstStyle/>
          <a:p>
            <a:r>
              <a:rPr lang="en-US" altLang="zh-CN" sz="1800" dirty="0">
                <a:latin typeface="Times New Roman" panose="02020603050405020304" pitchFamily="18" charset="0"/>
                <a:cs typeface="Times New Roman" panose="02020603050405020304" pitchFamily="18" charset="0"/>
              </a:rPr>
              <a:t>An initial round-key addition</a:t>
            </a:r>
          </a:p>
          <a:p>
            <a:r>
              <a:rPr lang="en-US" altLang="zh-CN" sz="1800" dirty="0" smtClean="0">
                <a:latin typeface="Times New Roman" panose="02020603050405020304" pitchFamily="18" charset="0"/>
                <a:cs typeface="Times New Roman" panose="02020603050405020304" pitchFamily="18" charset="0"/>
              </a:rPr>
              <a:t>9/11/13 </a:t>
            </a:r>
            <a:r>
              <a:rPr lang="en-US" altLang="zh-CN" sz="1800" dirty="0">
                <a:latin typeface="Times New Roman" panose="02020603050405020304" pitchFamily="18" charset="0"/>
                <a:cs typeface="Times New Roman" panose="02020603050405020304" pitchFamily="18" charset="0"/>
              </a:rPr>
              <a:t>rounds, corresponds </a:t>
            </a:r>
            <a:r>
              <a:rPr lang="en-US" altLang="zh-CN" sz="1800" dirty="0" smtClean="0">
                <a:latin typeface="Times New Roman" panose="02020603050405020304" pitchFamily="18" charset="0"/>
                <a:cs typeface="Times New Roman" panose="02020603050405020304" pitchFamily="18" charset="0"/>
              </a:rPr>
              <a:t>to, 128/192/156 </a:t>
            </a:r>
            <a:r>
              <a:rPr lang="en-US" altLang="zh-CN" sz="1800" dirty="0">
                <a:latin typeface="Times New Roman" panose="02020603050405020304" pitchFamily="18" charset="0"/>
                <a:cs typeface="Times New Roman" panose="02020603050405020304" pitchFamily="18" charset="0"/>
              </a:rPr>
              <a:t>bit keys</a:t>
            </a:r>
          </a:p>
          <a:p>
            <a:r>
              <a:rPr lang="en-US" altLang="zh-CN" sz="1800" dirty="0" smtClean="0">
                <a:latin typeface="Times New Roman" panose="02020603050405020304" pitchFamily="18" charset="0"/>
                <a:cs typeface="Times New Roman" panose="02020603050405020304" pitchFamily="18" charset="0"/>
              </a:rPr>
              <a:t>A </a:t>
            </a:r>
            <a:r>
              <a:rPr lang="en-US" altLang="zh-CN" sz="1800" dirty="0">
                <a:latin typeface="Times New Roman" panose="02020603050405020304" pitchFamily="18" charset="0"/>
                <a:cs typeface="Times New Roman" panose="02020603050405020304" pitchFamily="18" charset="0"/>
              </a:rPr>
              <a:t>final round, similar to other round, </a:t>
            </a:r>
            <a:r>
              <a:rPr lang="en-US" altLang="zh-CN" sz="1800" dirty="0" smtClean="0">
                <a:latin typeface="Times New Roman" panose="02020603050405020304" pitchFamily="18" charset="0"/>
                <a:cs typeface="Times New Roman" panose="02020603050405020304" pitchFamily="18" charset="0"/>
              </a:rPr>
              <a:t>but without </a:t>
            </a:r>
            <a:r>
              <a:rPr lang="en-US" altLang="zh-CN" sz="1800" dirty="0">
                <a:latin typeface="Times New Roman" panose="02020603050405020304" pitchFamily="18" charset="0"/>
                <a:cs typeface="Times New Roman" panose="02020603050405020304" pitchFamily="18" charset="0"/>
              </a:rPr>
              <a:t>mixed column operations </a:t>
            </a:r>
            <a:endParaRPr lang="zh-CN" altLang="en-US" sz="1800" dirty="0">
              <a:latin typeface="Times New Roman" panose="02020603050405020304" pitchFamily="18" charset="0"/>
              <a:cs typeface="Times New Roman" panose="02020603050405020304" pitchFamily="18" charset="0"/>
            </a:endParaRPr>
          </a:p>
        </p:txBody>
      </p:sp>
      <p:grpSp>
        <p:nvGrpSpPr>
          <p:cNvPr id="63" name="组合 62"/>
          <p:cNvGrpSpPr/>
          <p:nvPr/>
        </p:nvGrpSpPr>
        <p:grpSpPr>
          <a:xfrm>
            <a:off x="687101" y="3284984"/>
            <a:ext cx="7702953" cy="3296392"/>
            <a:chOff x="-60024" y="1371600"/>
            <a:chExt cx="9096520" cy="4236734"/>
          </a:xfrm>
        </p:grpSpPr>
        <p:sp>
          <p:nvSpPr>
            <p:cNvPr id="4" name="Rectangle 3"/>
            <p:cNvSpPr/>
            <p:nvPr/>
          </p:nvSpPr>
          <p:spPr>
            <a:xfrm>
              <a:off x="263452" y="2355324"/>
              <a:ext cx="907704" cy="709737"/>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input</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42060" y="1938254"/>
              <a:ext cx="30143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024" y="2447737"/>
              <a:ext cx="30143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grpSp>
          <p:nvGrpSpPr>
            <p:cNvPr id="7" name="Group 38"/>
            <p:cNvGrpSpPr/>
            <p:nvPr/>
          </p:nvGrpSpPr>
          <p:grpSpPr>
            <a:xfrm>
              <a:off x="2116019" y="1371600"/>
              <a:ext cx="5863075" cy="630878"/>
              <a:chOff x="1828800" y="895350"/>
              <a:chExt cx="5867400" cy="609600"/>
            </a:xfrm>
          </p:grpSpPr>
          <p:sp>
            <p:nvSpPr>
              <p:cNvPr id="61"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latin typeface="Times New Roman" panose="02020603050405020304" pitchFamily="18" charset="0"/>
                  <a:cs typeface="Times New Roman" panose="02020603050405020304" pitchFamily="18" charset="0"/>
                </a:endParaRPr>
              </a:p>
            </p:txBody>
          </p:sp>
          <p:sp>
            <p:nvSpPr>
              <p:cNvPr id="62" name="TextBox 37"/>
              <p:cNvSpPr txBox="1"/>
              <p:nvPr/>
            </p:nvSpPr>
            <p:spPr>
              <a:xfrm>
                <a:off x="4800600" y="895350"/>
                <a:ext cx="1333961" cy="38092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10 rounds</a:t>
                </a:r>
                <a:endParaRPr lang="en-US" sz="2000" dirty="0">
                  <a:latin typeface="Times New Roman" panose="02020603050405020304" pitchFamily="18" charset="0"/>
                  <a:cs typeface="Times New Roman" panose="02020603050405020304" pitchFamily="18" charset="0"/>
                </a:endParaRPr>
              </a:p>
            </p:txBody>
          </p:sp>
        </p:grpSp>
        <p:grpSp>
          <p:nvGrpSpPr>
            <p:cNvPr id="8" name="Group 93"/>
            <p:cNvGrpSpPr/>
            <p:nvPr/>
          </p:nvGrpSpPr>
          <p:grpSpPr>
            <a:xfrm>
              <a:off x="3968335" y="2050524"/>
              <a:ext cx="2238778" cy="1933257"/>
              <a:chOff x="3921810" y="1574274"/>
              <a:chExt cx="2240430" cy="1868055"/>
            </a:xfrm>
          </p:grpSpPr>
          <p:grpSp>
            <p:nvGrpSpPr>
              <p:cNvPr id="53" name="Group 39"/>
              <p:cNvGrpSpPr/>
              <p:nvPr/>
            </p:nvGrpSpPr>
            <p:grpSpPr>
              <a:xfrm>
                <a:off x="3921810" y="1574274"/>
                <a:ext cx="2240430" cy="1219200"/>
                <a:chOff x="3733800" y="1574274"/>
                <a:chExt cx="2240430" cy="1219200"/>
              </a:xfrm>
            </p:grpSpPr>
            <p:sp>
              <p:nvSpPr>
                <p:cNvPr id="57" name="Rectangle 19"/>
                <p:cNvSpPr/>
                <p:nvPr/>
              </p:nvSpPr>
              <p:spPr>
                <a:xfrm>
                  <a:off x="3733800" y="1574274"/>
                  <a:ext cx="1600200" cy="121920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sz="1400" dirty="0" err="1">
                      <a:solidFill>
                        <a:schemeClr val="tx1"/>
                      </a:solidFill>
                      <a:latin typeface="Times New Roman" panose="02020603050405020304" pitchFamily="18" charset="0"/>
                      <a:cs typeface="Times New Roman" panose="02020603050405020304" pitchFamily="18" charset="0"/>
                    </a:rPr>
                    <a:t>ByteSub</a:t>
                  </a:r>
                  <a:endParaRPr lang="en-US"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r>
                    <a:rPr lang="en-US" sz="1400" dirty="0" err="1">
                      <a:solidFill>
                        <a:schemeClr val="tx1"/>
                      </a:solidFill>
                      <a:latin typeface="Times New Roman" panose="02020603050405020304" pitchFamily="18" charset="0"/>
                      <a:cs typeface="Times New Roman" panose="02020603050405020304" pitchFamily="18" charset="0"/>
                    </a:rPr>
                    <a:t>ShiftRow</a:t>
                  </a:r>
                  <a:endParaRPr lang="en-US"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r>
                    <a:rPr lang="en-US" sz="1400" dirty="0" err="1">
                      <a:solidFill>
                        <a:schemeClr val="tx1"/>
                      </a:solidFill>
                      <a:latin typeface="Times New Roman" panose="02020603050405020304" pitchFamily="18" charset="0"/>
                      <a:cs typeface="Times New Roman" panose="02020603050405020304" pitchFamily="18" charset="0"/>
                    </a:rPr>
                    <a:t>MixColumn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58" name="TextBox 20"/>
                <p:cNvSpPr txBox="1"/>
                <p:nvPr/>
              </p:nvSpPr>
              <p:spPr>
                <a:xfrm rot="16200000">
                  <a:off x="5415735" y="2000856"/>
                  <a:ext cx="430676" cy="51210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59"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54" name="Group 48"/>
              <p:cNvGrpSpPr/>
              <p:nvPr/>
            </p:nvGrpSpPr>
            <p:grpSpPr>
              <a:xfrm>
                <a:off x="5546875" y="2343150"/>
                <a:ext cx="609600" cy="1099179"/>
                <a:chOff x="3032275" y="2451729"/>
                <a:chExt cx="609600" cy="1099179"/>
              </a:xfrm>
            </p:grpSpPr>
            <p:cxnSp>
              <p:nvCxnSpPr>
                <p:cNvPr id="55"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6"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k</a:t>
                  </a:r>
                  <a:r>
                    <a:rPr lang="en-US" sz="2000" baseline="-25000" dirty="0">
                      <a:solidFill>
                        <a:srgbClr val="000000"/>
                      </a:solidFill>
                      <a:latin typeface="Times New Roman" panose="02020603050405020304" pitchFamily="18" charset="0"/>
                      <a:cs typeface="Times New Roman" panose="02020603050405020304" pitchFamily="18" charset="0"/>
                    </a:rPr>
                    <a:t>2</a:t>
                  </a:r>
                  <a:endParaRPr lang="en-US" baseline="-25000" dirty="0">
                    <a:solidFill>
                      <a:srgbClr val="000000"/>
                    </a:solidFill>
                    <a:latin typeface="Times New Roman" panose="02020603050405020304" pitchFamily="18" charset="0"/>
                    <a:cs typeface="Times New Roman" panose="02020603050405020304" pitchFamily="18" charset="0"/>
                  </a:endParaRPr>
                </a:p>
              </p:txBody>
            </p:sp>
          </p:grpSp>
        </p:grpSp>
        <p:grpSp>
          <p:nvGrpSpPr>
            <p:cNvPr id="9" name="Group 90"/>
            <p:cNvGrpSpPr/>
            <p:nvPr/>
          </p:nvGrpSpPr>
          <p:grpSpPr>
            <a:xfrm>
              <a:off x="6294925" y="2279125"/>
              <a:ext cx="1010414" cy="1696678"/>
              <a:chOff x="6248400" y="1802874"/>
              <a:chExt cx="1011160" cy="1639455"/>
            </a:xfrm>
          </p:grpSpPr>
          <p:sp>
            <p:nvSpPr>
              <p:cNvPr id="48" name="TextBox 35"/>
              <p:cNvSpPr txBox="1"/>
              <p:nvPr/>
            </p:nvSpPr>
            <p:spPr>
              <a:xfrm>
                <a:off x="6248400" y="1802874"/>
                <a:ext cx="683162" cy="67394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grpSp>
            <p:nvGrpSpPr>
              <p:cNvPr id="49" name="Group 45"/>
              <p:cNvGrpSpPr/>
              <p:nvPr/>
            </p:nvGrpSpPr>
            <p:grpSpPr>
              <a:xfrm>
                <a:off x="6726160" y="2343150"/>
                <a:ext cx="533400" cy="1099179"/>
                <a:chOff x="3068560" y="2451729"/>
                <a:chExt cx="533400" cy="1099179"/>
              </a:xfrm>
            </p:grpSpPr>
            <p:cxnSp>
              <p:nvCxnSpPr>
                <p:cNvPr id="51"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2"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k</a:t>
                  </a:r>
                  <a:r>
                    <a:rPr lang="en-US" sz="2000" baseline="-25000" dirty="0">
                      <a:solidFill>
                        <a:srgbClr val="000000"/>
                      </a:solidFill>
                      <a:latin typeface="Times New Roman" panose="02020603050405020304" pitchFamily="18" charset="0"/>
                      <a:cs typeface="Times New Roman" panose="02020603050405020304" pitchFamily="18" charset="0"/>
                    </a:rPr>
                    <a:t>9</a:t>
                  </a:r>
                  <a:endParaRPr lang="en-US" baseline="-25000" dirty="0">
                    <a:solidFill>
                      <a:srgbClr val="000000"/>
                    </a:solidFill>
                    <a:latin typeface="Times New Roman" panose="02020603050405020304" pitchFamily="18" charset="0"/>
                    <a:cs typeface="Times New Roman" panose="02020603050405020304" pitchFamily="18" charset="0"/>
                  </a:endParaRPr>
                </a:p>
              </p:txBody>
            </p:sp>
          </p:grpSp>
          <p:sp>
            <p:nvSpPr>
              <p:cNvPr id="50" name="TextBox 55"/>
              <p:cNvSpPr txBox="1"/>
              <p:nvPr/>
            </p:nvSpPr>
            <p:spPr>
              <a:xfrm rot="16200000">
                <a:off x="6769475" y="2021188"/>
                <a:ext cx="430676" cy="51210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pSp>
        <p:grpSp>
          <p:nvGrpSpPr>
            <p:cNvPr id="10" name="Group 92"/>
            <p:cNvGrpSpPr/>
            <p:nvPr/>
          </p:nvGrpSpPr>
          <p:grpSpPr>
            <a:xfrm>
              <a:off x="1113325" y="2091120"/>
              <a:ext cx="2817322" cy="1891245"/>
              <a:chOff x="1066800" y="1614870"/>
              <a:chExt cx="2819400" cy="1827459"/>
            </a:xfrm>
          </p:grpSpPr>
          <p:sp>
            <p:nvSpPr>
              <p:cNvPr id="35" name="Rectangle 6"/>
              <p:cNvSpPr/>
              <p:nvPr/>
            </p:nvSpPr>
            <p:spPr>
              <a:xfrm>
                <a:off x="1698455" y="1614870"/>
                <a:ext cx="1600200" cy="121920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lIns="9144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arenBoth"/>
                </a:pPr>
                <a:r>
                  <a:rPr lang="en-US" sz="1400" dirty="0" err="1" smtClean="0">
                    <a:solidFill>
                      <a:schemeClr val="tx1"/>
                    </a:solidFill>
                    <a:latin typeface="Times New Roman" panose="02020603050405020304" pitchFamily="18" charset="0"/>
                    <a:cs typeface="Times New Roman" panose="02020603050405020304" pitchFamily="18" charset="0"/>
                  </a:rPr>
                  <a:t>ByteSub</a:t>
                </a:r>
                <a:endParaRPr lang="en-US" sz="1400" dirty="0" smtClean="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r>
                  <a:rPr lang="en-US" sz="1400" dirty="0" err="1" smtClean="0">
                    <a:solidFill>
                      <a:schemeClr val="tx1"/>
                    </a:solidFill>
                    <a:latin typeface="Times New Roman" panose="02020603050405020304" pitchFamily="18" charset="0"/>
                    <a:cs typeface="Times New Roman" panose="02020603050405020304" pitchFamily="18" charset="0"/>
                  </a:rPr>
                  <a:t>ShiftRow</a:t>
                </a:r>
                <a:endParaRPr lang="en-US" sz="1400" dirty="0" smtClean="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r>
                  <a:rPr lang="en-US" sz="1400" dirty="0" err="1" smtClean="0">
                    <a:solidFill>
                      <a:schemeClr val="tx1"/>
                    </a:solidFill>
                    <a:latin typeface="Times New Roman" panose="02020603050405020304" pitchFamily="18" charset="0"/>
                    <a:cs typeface="Times New Roman" panose="02020603050405020304" pitchFamily="18" charset="0"/>
                  </a:rPr>
                  <a:t>MixColumn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36" name="TextBox 8"/>
              <p:cNvSpPr txBox="1"/>
              <p:nvPr/>
            </p:nvSpPr>
            <p:spPr>
              <a:xfrm rot="16200000">
                <a:off x="3364665" y="2029357"/>
                <a:ext cx="430676" cy="51210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37"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39" name="Group 47"/>
              <p:cNvGrpSpPr/>
              <p:nvPr/>
            </p:nvGrpSpPr>
            <p:grpSpPr>
              <a:xfrm>
                <a:off x="3352800" y="2343150"/>
                <a:ext cx="533400" cy="1099179"/>
                <a:chOff x="3080655" y="2451729"/>
                <a:chExt cx="533400" cy="1099179"/>
              </a:xfrm>
            </p:grpSpPr>
            <p:cxnSp>
              <p:nvCxnSpPr>
                <p:cNvPr id="46"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k</a:t>
                  </a:r>
                  <a:r>
                    <a:rPr lang="en-US" sz="2000" baseline="-25000" dirty="0" smtClean="0">
                      <a:solidFill>
                        <a:srgbClr val="000000"/>
                      </a:solidFill>
                      <a:latin typeface="Times New Roman" panose="02020603050405020304" pitchFamily="18" charset="0"/>
                      <a:cs typeface="Times New Roman" panose="02020603050405020304" pitchFamily="18" charset="0"/>
                    </a:rPr>
                    <a:t>1</a:t>
                  </a:r>
                  <a:endParaRPr lang="en-US" baseline="-25000" dirty="0">
                    <a:solidFill>
                      <a:srgbClr val="000000"/>
                    </a:solidFill>
                    <a:latin typeface="Times New Roman" panose="02020603050405020304" pitchFamily="18" charset="0"/>
                    <a:cs typeface="Times New Roman" panose="02020603050405020304" pitchFamily="18" charset="0"/>
                  </a:endParaRPr>
                </a:p>
              </p:txBody>
            </p:sp>
          </p:grpSp>
          <p:cxnSp>
            <p:nvCxnSpPr>
              <p:cNvPr id="40"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1" name="TextBox 42"/>
              <p:cNvSpPr txBox="1"/>
              <p:nvPr/>
            </p:nvSpPr>
            <p:spPr>
              <a:xfrm rot="16200000">
                <a:off x="1130675" y="2053547"/>
                <a:ext cx="430676" cy="51210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42"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43" name="Group 56"/>
              <p:cNvGrpSpPr/>
              <p:nvPr/>
            </p:nvGrpSpPr>
            <p:grpSpPr>
              <a:xfrm>
                <a:off x="1094620" y="2343150"/>
                <a:ext cx="533400" cy="1066800"/>
                <a:chOff x="3075820" y="2451729"/>
                <a:chExt cx="533400" cy="1066800"/>
              </a:xfrm>
            </p:grpSpPr>
            <p:cxnSp>
              <p:nvCxnSpPr>
                <p:cNvPr id="44"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5"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k</a:t>
                  </a:r>
                  <a:r>
                    <a:rPr lang="en-US" sz="2000" baseline="-25000" dirty="0">
                      <a:solidFill>
                        <a:srgbClr val="000000"/>
                      </a:solidFill>
                      <a:latin typeface="Times New Roman" panose="02020603050405020304" pitchFamily="18" charset="0"/>
                      <a:cs typeface="Times New Roman" panose="02020603050405020304" pitchFamily="18" charset="0"/>
                    </a:rPr>
                    <a:t>0</a:t>
                  </a:r>
                  <a:endParaRPr lang="en-US" baseline="-25000" dirty="0">
                    <a:solidFill>
                      <a:srgbClr val="000000"/>
                    </a:solidFill>
                    <a:latin typeface="Times New Roman" panose="02020603050405020304" pitchFamily="18" charset="0"/>
                    <a:cs typeface="Times New Roman" panose="02020603050405020304" pitchFamily="18" charset="0"/>
                  </a:endParaRPr>
                </a:p>
              </p:txBody>
            </p:sp>
          </p:grpSp>
        </p:grpSp>
        <p:grpSp>
          <p:nvGrpSpPr>
            <p:cNvPr id="11" name="Group 91"/>
            <p:cNvGrpSpPr/>
            <p:nvPr/>
          </p:nvGrpSpPr>
          <p:grpSpPr>
            <a:xfrm>
              <a:off x="6828325" y="2014920"/>
              <a:ext cx="2208171" cy="3574320"/>
              <a:chOff x="6781800" y="1538670"/>
              <a:chExt cx="2209800" cy="3453770"/>
            </a:xfrm>
          </p:grpSpPr>
          <p:grpSp>
            <p:nvGrpSpPr>
              <p:cNvPr id="24" name="Group 40"/>
              <p:cNvGrpSpPr/>
              <p:nvPr/>
            </p:nvGrpSpPr>
            <p:grpSpPr>
              <a:xfrm>
                <a:off x="7203390" y="1538670"/>
                <a:ext cx="1788210" cy="3453770"/>
                <a:chOff x="6629400" y="1538670"/>
                <a:chExt cx="1788210" cy="3453770"/>
              </a:xfrm>
            </p:grpSpPr>
            <p:cxnSp>
              <p:nvCxnSpPr>
                <p:cNvPr id="29"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30" name="Rectangle 25"/>
                <p:cNvSpPr/>
                <p:nvPr/>
              </p:nvSpPr>
              <p:spPr>
                <a:xfrm>
                  <a:off x="6817410" y="1538670"/>
                  <a:ext cx="1600200" cy="1219200"/>
                </a:xfrm>
                <a:prstGeom prst="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sz="1400" dirty="0" err="1">
                      <a:solidFill>
                        <a:schemeClr val="tx1"/>
                      </a:solidFill>
                      <a:latin typeface="Times New Roman" panose="02020603050405020304" pitchFamily="18" charset="0"/>
                      <a:cs typeface="Times New Roman" panose="02020603050405020304" pitchFamily="18" charset="0"/>
                    </a:rPr>
                    <a:t>ByteSub</a:t>
                  </a:r>
                  <a:endParaRPr lang="en-US"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r>
                    <a:rPr lang="en-US" sz="1400" dirty="0" err="1">
                      <a:solidFill>
                        <a:schemeClr val="tx1"/>
                      </a:solidFill>
                      <a:latin typeface="Times New Roman" panose="02020603050405020304" pitchFamily="18" charset="0"/>
                      <a:cs typeface="Times New Roman" panose="02020603050405020304" pitchFamily="18" charset="0"/>
                    </a:rPr>
                    <a:t>ShiftRow</a:t>
                  </a:r>
                  <a:endParaRPr lang="en-US"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arenBoth"/>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31"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output</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2" name="TextBox 30"/>
                <p:cNvSpPr txBox="1"/>
                <p:nvPr/>
              </p:nvSpPr>
              <p:spPr>
                <a:xfrm>
                  <a:off x="7430149" y="4640818"/>
                  <a:ext cx="332868" cy="35162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33" name="TextBox 31"/>
                <p:cNvSpPr txBox="1"/>
                <p:nvPr/>
              </p:nvSpPr>
              <p:spPr>
                <a:xfrm>
                  <a:off x="6993550" y="4183618"/>
                  <a:ext cx="332868" cy="35162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34"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5" name="TextBox 67"/>
              <p:cNvSpPr txBox="1"/>
              <p:nvPr/>
            </p:nvSpPr>
            <p:spPr>
              <a:xfrm rot="16200000">
                <a:off x="7940295" y="3228273"/>
                <a:ext cx="430676" cy="51210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cxnSp>
            <p:nvCxnSpPr>
              <p:cNvPr id="26"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ectangle 70"/>
              <p:cNvSpPr/>
              <p:nvPr/>
            </p:nvSpPr>
            <p:spPr>
              <a:xfrm>
                <a:off x="6781800" y="3790949"/>
                <a:ext cx="595658"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smtClean="0">
                    <a:solidFill>
                      <a:srgbClr val="000000"/>
                    </a:solidFill>
                    <a:latin typeface="Times New Roman" panose="02020603050405020304" pitchFamily="18" charset="0"/>
                    <a:cs typeface="Times New Roman" panose="02020603050405020304" pitchFamily="18" charset="0"/>
                  </a:rPr>
                  <a:t>k</a:t>
                </a:r>
                <a:r>
                  <a:rPr lang="en-US" sz="2000" baseline="-25000" dirty="0" smtClean="0">
                    <a:solidFill>
                      <a:srgbClr val="000000"/>
                    </a:solidFill>
                    <a:latin typeface="Times New Roman" panose="02020603050405020304" pitchFamily="18" charset="0"/>
                    <a:cs typeface="Times New Roman" panose="02020603050405020304" pitchFamily="18" charset="0"/>
                  </a:rPr>
                  <a:t>10</a:t>
                </a:r>
                <a:endParaRPr lang="en-US" baseline="-25000" dirty="0">
                  <a:solidFill>
                    <a:srgbClr val="000000"/>
                  </a:solidFill>
                  <a:latin typeface="Times New Roman" panose="02020603050405020304" pitchFamily="18" charset="0"/>
                  <a:cs typeface="Times New Roman" panose="02020603050405020304" pitchFamily="18" charset="0"/>
                </a:endParaRPr>
              </a:p>
            </p:txBody>
          </p:sp>
          <p:cxnSp>
            <p:nvCxnSpPr>
              <p:cNvPr id="28"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89"/>
            <p:cNvGrpSpPr/>
            <p:nvPr/>
          </p:nvGrpSpPr>
          <p:grpSpPr>
            <a:xfrm>
              <a:off x="427525" y="3886201"/>
              <a:ext cx="6400799" cy="1602583"/>
              <a:chOff x="381000" y="3556618"/>
              <a:chExt cx="7105358" cy="1404141"/>
            </a:xfrm>
          </p:grpSpPr>
          <p:grpSp>
            <p:nvGrpSpPr>
              <p:cNvPr id="15" name="Group 65"/>
              <p:cNvGrpSpPr/>
              <p:nvPr/>
            </p:nvGrpSpPr>
            <p:grpSpPr>
              <a:xfrm>
                <a:off x="381000" y="3586705"/>
                <a:ext cx="6066798" cy="1374054"/>
                <a:chOff x="381000" y="3586705"/>
                <a:chExt cx="6066798" cy="1374054"/>
              </a:xfrm>
            </p:grpSpPr>
            <p:grpSp>
              <p:nvGrpSpPr>
                <p:cNvPr id="18" name="Group 63"/>
                <p:cNvGrpSpPr/>
                <p:nvPr/>
              </p:nvGrpSpPr>
              <p:grpSpPr>
                <a:xfrm>
                  <a:off x="381000" y="3586705"/>
                  <a:ext cx="6066798" cy="1374054"/>
                  <a:chOff x="381000" y="3586705"/>
                  <a:chExt cx="6066798" cy="1374054"/>
                </a:xfrm>
              </p:grpSpPr>
              <p:sp>
                <p:nvSpPr>
                  <p:cNvPr id="20" name="Rectangle 51"/>
                  <p:cNvSpPr/>
                  <p:nvPr/>
                </p:nvSpPr>
                <p:spPr>
                  <a:xfrm>
                    <a:off x="457200" y="4019550"/>
                    <a:ext cx="838200" cy="685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latin typeface="Times New Roman" panose="02020603050405020304" pitchFamily="18" charset="0"/>
                        <a:cs typeface="Times New Roman" panose="02020603050405020304" pitchFamily="18" charset="0"/>
                      </a:rPr>
                      <a:t>key</a:t>
                    </a:r>
                    <a:endParaRPr lang="en-US" sz="2400" dirty="0">
                      <a:latin typeface="Times New Roman" panose="02020603050405020304" pitchFamily="18" charset="0"/>
                      <a:cs typeface="Times New Roman" panose="02020603050405020304" pitchFamily="18" charset="0"/>
                    </a:endParaRPr>
                  </a:p>
                </p:txBody>
              </p:sp>
              <p:cxnSp>
                <p:nvCxnSpPr>
                  <p:cNvPr id="21" name="Curved Connector 53"/>
                  <p:cNvCxnSpPr>
                    <a:stCxn id="20" idx="3"/>
                    <a:endCxn id="47" idx="2"/>
                  </p:cNvCxnSpPr>
                  <p:nvPr/>
                </p:nvCxnSpPr>
                <p:spPr>
                  <a:xfrm flipV="1">
                    <a:off x="1295400" y="3586705"/>
                    <a:ext cx="2675837" cy="775746"/>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59"/>
                  <p:cNvCxnSpPr>
                    <a:stCxn id="20" idx="3"/>
                    <a:endCxn id="56" idx="2"/>
                  </p:cNvCxnSpPr>
                  <p:nvPr/>
                </p:nvCxnSpPr>
                <p:spPr>
                  <a:xfrm flipV="1">
                    <a:off x="1295400" y="3587976"/>
                    <a:ext cx="5152398" cy="7744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62"/>
                  <p:cNvSpPr txBox="1"/>
                  <p:nvPr/>
                </p:nvSpPr>
                <p:spPr>
                  <a:xfrm>
                    <a:off x="381000" y="4629150"/>
                    <a:ext cx="1065461" cy="33160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16 bytes</a:t>
                    </a:r>
                    <a:endParaRPr lang="en-US" dirty="0">
                      <a:latin typeface="Times New Roman" panose="02020603050405020304" pitchFamily="18" charset="0"/>
                      <a:cs typeface="Times New Roman" panose="02020603050405020304" pitchFamily="18" charset="0"/>
                    </a:endParaRPr>
                  </a:p>
                </p:txBody>
              </p:sp>
            </p:grpSp>
            <p:sp>
              <p:nvSpPr>
                <p:cNvPr id="19" name="TextBox 64"/>
                <p:cNvSpPr txBox="1"/>
                <p:nvPr/>
              </p:nvSpPr>
              <p:spPr>
                <a:xfrm>
                  <a:off x="3585308" y="4317303"/>
                  <a:ext cx="1748266" cy="33160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ey expansion:</a:t>
                  </a:r>
                  <a:endParaRPr lang="en-US" dirty="0">
                    <a:latin typeface="Times New Roman" panose="02020603050405020304" pitchFamily="18" charset="0"/>
                    <a:cs typeface="Times New Roman" panose="02020603050405020304" pitchFamily="18" charset="0"/>
                  </a:endParaRPr>
                </a:p>
              </p:txBody>
            </p:sp>
          </p:grpSp>
          <p:cxnSp>
            <p:nvCxnSpPr>
              <p:cNvPr id="16" name="Curved Connector 17"/>
              <p:cNvCxnSpPr>
                <a:stCxn id="20" idx="3"/>
                <a:endCxn id="45" idx="2"/>
              </p:cNvCxnSpPr>
              <p:nvPr/>
            </p:nvCxnSpPr>
            <p:spPr>
              <a:xfrm flipV="1">
                <a:off x="1295400" y="3556618"/>
                <a:ext cx="172784" cy="80583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81"/>
              <p:cNvCxnSpPr>
                <a:stCxn id="20" idx="3"/>
                <a:endCxn id="27" idx="1"/>
              </p:cNvCxnSpPr>
              <p:nvPr/>
            </p:nvCxnSpPr>
            <p:spPr>
              <a:xfrm flipV="1">
                <a:off x="1295400" y="4181283"/>
                <a:ext cx="6190958" cy="18116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 name="TextBox 113"/>
            <p:cNvSpPr txBox="1"/>
            <p:nvPr/>
          </p:nvSpPr>
          <p:spPr>
            <a:xfrm>
              <a:off x="1903868" y="3321337"/>
              <a:ext cx="1315810" cy="4746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invertible</a:t>
              </a:r>
              <a:endParaRPr lang="en-US" dirty="0">
                <a:latin typeface="Times New Roman" panose="02020603050405020304" pitchFamily="18" charset="0"/>
                <a:cs typeface="Times New Roman" panose="02020603050405020304" pitchFamily="18" charset="0"/>
              </a:endParaRPr>
            </a:p>
          </p:txBody>
        </p:sp>
        <p:sp>
          <p:nvSpPr>
            <p:cNvPr id="14" name="TextBox 114"/>
            <p:cNvSpPr txBox="1"/>
            <p:nvPr/>
          </p:nvSpPr>
          <p:spPr>
            <a:xfrm>
              <a:off x="3024538" y="5133645"/>
              <a:ext cx="2816932" cy="4746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16 bytes ⟶176 bytes</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93615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AES</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Round Function : </a:t>
            </a:r>
            <a:r>
              <a:rPr lang="en-US" altLang="zh-CN" dirty="0" err="1" smtClean="0">
                <a:latin typeface="Times New Roman" panose="02020603050405020304" pitchFamily="18" charset="0"/>
                <a:cs typeface="Times New Roman" panose="02020603050405020304" pitchFamily="18" charset="0"/>
              </a:rPr>
              <a:t>ByteSub</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Multiplicative </a:t>
            </a:r>
            <a:r>
              <a:rPr lang="en-US" altLang="zh-CN" dirty="0">
                <a:latin typeface="Times New Roman" panose="02020603050405020304" pitchFamily="18" charset="0"/>
                <a:cs typeface="Times New Roman" panose="02020603050405020304" pitchFamily="18" charset="0"/>
              </a:rPr>
              <a:t>inverse in GF(2</a:t>
            </a:r>
            <a:r>
              <a:rPr lang="en-US" altLang="zh-CN" baseline="30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is used</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043608" y="3645024"/>
            <a:ext cx="7272808" cy="2115571"/>
          </a:xfrm>
          <a:prstGeom prst="rect">
            <a:avLst/>
          </a:prstGeom>
        </p:spPr>
      </p:pic>
    </p:spTree>
    <p:extLst>
      <p:ext uri="{BB962C8B-B14F-4D97-AF65-F5344CB8AC3E}">
        <p14:creationId xmlns:p14="http://schemas.microsoft.com/office/powerpoint/2010/main" val="410867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effectLst/>
                <a:latin typeface="Times New Roman" panose="02020603050405020304" pitchFamily="18" charset="0"/>
                <a:cs typeface="Times New Roman" panose="02020603050405020304" pitchFamily="18" charset="0"/>
              </a:rPr>
              <a:t>Block ciphers: AES</a:t>
            </a:r>
            <a:endParaRPr lang="zh-CN" altLang="en-US" dirty="0"/>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Round Function : </a:t>
            </a:r>
            <a:r>
              <a:rPr lang="en-US" altLang="zh-CN" sz="2800" dirty="0" smtClean="0">
                <a:latin typeface="Times New Roman" panose="02020603050405020304" pitchFamily="18" charset="0"/>
                <a:cs typeface="Times New Roman" panose="02020603050405020304" pitchFamily="18" charset="0"/>
              </a:rPr>
              <a:t>Shift rows</a:t>
            </a:r>
          </a:p>
          <a:p>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Round Function : </a:t>
            </a:r>
            <a:r>
              <a:rPr lang="en-US" altLang="zh-CN" sz="2800" dirty="0" err="1" smtClean="0">
                <a:latin typeface="Times New Roman" panose="02020603050405020304" pitchFamily="18" charset="0"/>
                <a:cs typeface="Times New Roman" panose="02020603050405020304" pitchFamily="18" charset="0"/>
              </a:rPr>
              <a:t>MixColumn</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zh-CN" altLang="en-US" dirty="0"/>
          </a:p>
        </p:txBody>
      </p:sp>
      <p:pic>
        <p:nvPicPr>
          <p:cNvPr id="4" name="Picture 3"/>
          <p:cNvPicPr>
            <a:picLocks noChangeAspect="1"/>
          </p:cNvPicPr>
          <p:nvPr/>
        </p:nvPicPr>
        <p:blipFill>
          <a:blip r:embed="rId2"/>
          <a:stretch>
            <a:fillRect/>
          </a:stretch>
        </p:blipFill>
        <p:spPr>
          <a:xfrm>
            <a:off x="2555776" y="2433402"/>
            <a:ext cx="4069985" cy="1594560"/>
          </a:xfrm>
          <a:prstGeom prst="rect">
            <a:avLst/>
          </a:prstGeom>
        </p:spPr>
      </p:pic>
      <p:pic>
        <p:nvPicPr>
          <p:cNvPr id="5" name="图片 4"/>
          <p:cNvPicPr>
            <a:picLocks noChangeAspect="1"/>
          </p:cNvPicPr>
          <p:nvPr/>
        </p:nvPicPr>
        <p:blipFill>
          <a:blip r:embed="rId3"/>
          <a:stretch>
            <a:fillRect/>
          </a:stretch>
        </p:blipFill>
        <p:spPr>
          <a:xfrm>
            <a:off x="1849489" y="5045348"/>
            <a:ext cx="5626571" cy="1613306"/>
          </a:xfrm>
          <a:prstGeom prst="rect">
            <a:avLst/>
          </a:prstGeom>
        </p:spPr>
      </p:pic>
    </p:spTree>
    <p:extLst>
      <p:ext uri="{BB962C8B-B14F-4D97-AF65-F5344CB8AC3E}">
        <p14:creationId xmlns:p14="http://schemas.microsoft.com/office/powerpoint/2010/main" val="318735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solidFill>
                  <a:schemeClr val="tx2">
                    <a:satMod val="130000"/>
                  </a:schemeClr>
                </a:solidFill>
                <a:effectLst/>
                <a:latin typeface="Times New Roman" panose="02020603050405020304" pitchFamily="18" charset="0"/>
                <a:cs typeface="Times New Roman" panose="02020603050405020304" pitchFamily="18" charset="0"/>
              </a:rPr>
              <a:t>Set of residues: </a:t>
            </a:r>
            <a:r>
              <a:rPr lang="en-US" altLang="zh-CN" sz="4000" i="1" dirty="0" smtClean="0">
                <a:solidFill>
                  <a:schemeClr val="tx2">
                    <a:satMod val="130000"/>
                  </a:schemeClr>
                </a:solidFill>
                <a:effectLst/>
                <a:latin typeface="Times New Roman" panose="02020603050405020304" pitchFamily="18" charset="0"/>
                <a:cs typeface="Times New Roman" panose="02020603050405020304" pitchFamily="18" charset="0"/>
              </a:rPr>
              <a:t>Z</a:t>
            </a:r>
            <a:r>
              <a:rPr lang="en-US" altLang="zh-CN" sz="4000" i="1" baseline="-25000" dirty="0" smtClean="0">
                <a:solidFill>
                  <a:schemeClr val="tx2">
                    <a:satMod val="130000"/>
                  </a:schemeClr>
                </a:solidFill>
                <a:effectLst/>
                <a:latin typeface="Times New Roman" panose="02020603050405020304" pitchFamily="18" charset="0"/>
                <a:cs typeface="Times New Roman" panose="02020603050405020304" pitchFamily="18" charset="0"/>
              </a:rPr>
              <a:t>n</a:t>
            </a:r>
            <a:endParaRPr lang="zh-CN" altLang="en-US" sz="4000" i="1" baseline="-25000" dirty="0">
              <a:effectLst/>
            </a:endParaRPr>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The result of the modulo operation with modulus </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is always an integer between </a:t>
            </a:r>
            <a:r>
              <a:rPr lang="en-US" altLang="zh-CN" sz="2400" i="1"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 and </a:t>
            </a:r>
            <a:r>
              <a:rPr lang="en-US" altLang="zh-CN" sz="2400" i="1" dirty="0" smtClean="0">
                <a:latin typeface="Times New Roman" panose="02020603050405020304" pitchFamily="18" charset="0"/>
                <a:cs typeface="Times New Roman" panose="02020603050405020304" pitchFamily="18" charset="0"/>
              </a:rPr>
              <a:t>n-1</a:t>
            </a:r>
          </a:p>
          <a:p>
            <a:r>
              <a:rPr lang="en-US" altLang="zh-CN" sz="2400" dirty="0" smtClean="0">
                <a:latin typeface="Times New Roman" panose="02020603050405020304" pitchFamily="18" charset="0"/>
                <a:cs typeface="Times New Roman" panose="02020603050405020304" pitchFamily="18" charset="0"/>
              </a:rPr>
              <a:t>The formed set is called the set of residues modulo </a:t>
            </a:r>
            <a:r>
              <a:rPr lang="en-US" altLang="zh-CN" sz="2400" i="1" dirty="0" smtClean="0">
                <a:latin typeface="Times New Roman" panose="02020603050405020304" pitchFamily="18" charset="0"/>
                <a:cs typeface="Times New Roman" panose="02020603050405020304" pitchFamily="18" charset="0"/>
              </a:rPr>
              <a:t>n, </a:t>
            </a:r>
            <a:r>
              <a:rPr lang="en-US" altLang="zh-CN" sz="2400" dirty="0" smtClean="0">
                <a:latin typeface="Times New Roman" panose="02020603050405020304" pitchFamily="18" charset="0"/>
                <a:cs typeface="Times New Roman" panose="02020603050405020304" pitchFamily="18" charset="0"/>
              </a:rPr>
              <a:t>or</a:t>
            </a:r>
            <a:r>
              <a:rPr lang="en-US" altLang="zh-CN" sz="2400" i="1" dirty="0" smtClean="0">
                <a:latin typeface="Times New Roman" panose="02020603050405020304" pitchFamily="18" charset="0"/>
                <a:cs typeface="Times New Roman" panose="02020603050405020304" pitchFamily="18" charset="0"/>
              </a:rPr>
              <a:t> </a:t>
            </a:r>
            <a:r>
              <a:rPr lang="en-US" altLang="zh-CN" sz="2400" i="1" dirty="0" smtClean="0">
                <a:solidFill>
                  <a:schemeClr val="tx2">
                    <a:satMod val="130000"/>
                  </a:schemeClr>
                </a:solidFill>
                <a:latin typeface="Times New Roman" panose="02020603050405020304" pitchFamily="18" charset="0"/>
                <a:cs typeface="Times New Roman" panose="02020603050405020304" pitchFamily="18" charset="0"/>
              </a:rPr>
              <a:t>Z</a:t>
            </a:r>
            <a:r>
              <a:rPr lang="en-US" altLang="zh-CN" sz="2400" i="1" baseline="-25000" dirty="0" smtClean="0">
                <a:solidFill>
                  <a:schemeClr val="tx2">
                    <a:satMod val="130000"/>
                  </a:schemeClr>
                </a:solidFill>
                <a:latin typeface="Times New Roman" panose="02020603050405020304" pitchFamily="18" charset="0"/>
                <a:cs typeface="Times New Roman" panose="02020603050405020304" pitchFamily="18" charset="0"/>
              </a:rPr>
              <a:t>n</a:t>
            </a:r>
          </a:p>
          <a:p>
            <a:r>
              <a:rPr lang="en-US" altLang="zh-CN" sz="2400" dirty="0" smtClean="0">
                <a:solidFill>
                  <a:schemeClr val="tx2">
                    <a:satMod val="130000"/>
                  </a:schemeClr>
                </a:solidFill>
                <a:latin typeface="Times New Roman" panose="02020603050405020304" pitchFamily="18" charset="0"/>
                <a:cs typeface="Times New Roman" panose="02020603050405020304" pitchFamily="18" charset="0"/>
              </a:rPr>
              <a:t>For each </a:t>
            </a:r>
            <a:r>
              <a:rPr lang="en-US" altLang="zh-CN" sz="2400" i="1" dirty="0" smtClean="0">
                <a:solidFill>
                  <a:schemeClr val="tx2">
                    <a:satMod val="130000"/>
                  </a:schemeClr>
                </a:solidFill>
                <a:latin typeface="Times New Roman" panose="02020603050405020304" pitchFamily="18" charset="0"/>
                <a:cs typeface="Times New Roman" panose="02020603050405020304" pitchFamily="18" charset="0"/>
              </a:rPr>
              <a:t>n, </a:t>
            </a:r>
            <a:r>
              <a:rPr lang="en-US" altLang="zh-CN" sz="2400" dirty="0" smtClean="0">
                <a:solidFill>
                  <a:schemeClr val="tx2">
                    <a:satMod val="130000"/>
                  </a:schemeClr>
                </a:solidFill>
                <a:latin typeface="Times New Roman" panose="02020603050405020304" pitchFamily="18" charset="0"/>
                <a:cs typeface="Times New Roman" panose="02020603050405020304" pitchFamily="18" charset="0"/>
              </a:rPr>
              <a:t>we have one set of residues, </a:t>
            </a:r>
          </a:p>
          <a:p>
            <a:pPr marL="82550" lvl="1" indent="0" algn="ctr">
              <a:spcBef>
                <a:spcPts val="600"/>
              </a:spcBef>
              <a:buSzPct val="80000"/>
              <a:buNone/>
            </a:pP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Z</a:t>
            </a:r>
            <a:r>
              <a:rPr lang="en-US" altLang="zh-CN" sz="2000" i="1" baseline="-25000" dirty="0" smtClean="0">
                <a:solidFill>
                  <a:schemeClr val="tx2">
                    <a:satMod val="130000"/>
                  </a:schemeClr>
                </a:solidFill>
                <a:latin typeface="Times New Roman" panose="02020603050405020304" pitchFamily="18" charset="0"/>
                <a:cs typeface="Times New Roman" panose="02020603050405020304" pitchFamily="18" charset="0"/>
              </a:rPr>
              <a:t>n</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0,1,2,…,(n-1)</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endParaRPr lang="zh-CN" altLang="en-US" sz="2000" baseline="-25000" dirty="0">
              <a:latin typeface="Times New Roman" panose="02020603050405020304" pitchFamily="18" charset="0"/>
              <a:cs typeface="Times New Roman" panose="02020603050405020304" pitchFamily="18" charset="0"/>
            </a:endParaRPr>
          </a:p>
          <a:p>
            <a:pPr lvl="1"/>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for example:</a:t>
            </a:r>
          </a:p>
          <a:p>
            <a:pPr lvl="1"/>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Z</a:t>
            </a:r>
            <a:r>
              <a:rPr lang="en-US" altLang="zh-CN" sz="2000" i="1" baseline="-25000" dirty="0" smtClean="0">
                <a:solidFill>
                  <a:schemeClr val="tx2">
                    <a:satMod val="130000"/>
                  </a:schemeClr>
                </a:solidFill>
                <a:latin typeface="Times New Roman" panose="02020603050405020304" pitchFamily="18" charset="0"/>
                <a:cs typeface="Times New Roman" panose="02020603050405020304" pitchFamily="18" charset="0"/>
              </a:rPr>
              <a:t>2</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0,1</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 Z</a:t>
            </a:r>
            <a:r>
              <a:rPr lang="en-US" altLang="zh-CN" sz="2000" i="1" baseline="-25000" dirty="0" smtClean="0">
                <a:solidFill>
                  <a:schemeClr val="tx2">
                    <a:satMod val="130000"/>
                  </a:schemeClr>
                </a:solidFill>
                <a:latin typeface="Times New Roman" panose="02020603050405020304" pitchFamily="18" charset="0"/>
                <a:cs typeface="Times New Roman" panose="02020603050405020304" pitchFamily="18" charset="0"/>
              </a:rPr>
              <a:t>6</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0,1,2,3,4,5</a:t>
            </a:r>
            <a:r>
              <a:rPr lang="en-US" altLang="zh-CN" sz="2000" dirty="0" smtClean="0">
                <a:solidFill>
                  <a:schemeClr val="tx2">
                    <a:satMod val="130000"/>
                  </a:schemeClr>
                </a:solidFill>
                <a:latin typeface="Times New Roman" panose="02020603050405020304" pitchFamily="18" charset="0"/>
                <a:cs typeface="Times New Roman" panose="02020603050405020304" pitchFamily="18" charset="0"/>
              </a:rPr>
              <a:t>}</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a:t>
            </a:r>
            <a:endParaRPr lang="zh-CN" altLang="en-US" sz="2000" i="1" baseline="-25000" dirty="0">
              <a:latin typeface="Times New Roman" panose="02020603050405020304" pitchFamily="18" charset="0"/>
              <a:cs typeface="Times New Roman" panose="02020603050405020304" pitchFamily="18" charset="0"/>
            </a:endParaRPr>
          </a:p>
          <a:p>
            <a:pPr lvl="1"/>
            <a:endParaRPr lang="zh-CN" altLang="en-US" sz="2000" i="1" baseline="-25000" dirty="0">
              <a:latin typeface="Times New Roman" panose="02020603050405020304" pitchFamily="18" charset="0"/>
              <a:cs typeface="Times New Roman" panose="02020603050405020304" pitchFamily="18" charset="0"/>
            </a:endParaRPr>
          </a:p>
          <a:p>
            <a:endParaRPr lang="en-US" altLang="zh-CN" sz="2400" dirty="0" smtClean="0">
              <a:solidFill>
                <a:schemeClr val="tx2">
                  <a:satMod val="13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9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Block ciphers: AES</a:t>
            </a:r>
            <a:endParaRPr lang="zh-CN" altLang="en-US"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Simple </a:t>
            </a:r>
          </a:p>
          <a:p>
            <a:r>
              <a:rPr lang="en-US" altLang="zh-CN" sz="2400" dirty="0" smtClean="0">
                <a:latin typeface="Times New Roman" panose="02020603050405020304" pitchFamily="18" charset="0"/>
                <a:cs typeface="Times New Roman" panose="02020603050405020304" pitchFamily="18" charset="0"/>
              </a:rPr>
              <a:t>Symmetric </a:t>
            </a:r>
            <a:r>
              <a:rPr lang="en-US" altLang="zh-CN" sz="2400" dirty="0">
                <a:latin typeface="Times New Roman" panose="02020603050405020304" pitchFamily="18" charset="0"/>
                <a:cs typeface="Times New Roman" panose="02020603050405020304" pitchFamily="18" charset="0"/>
              </a:rPr>
              <a:t>and parallel </a:t>
            </a:r>
            <a:r>
              <a:rPr lang="en-US" altLang="zh-CN" sz="2400" dirty="0" smtClean="0">
                <a:latin typeface="Times New Roman" panose="02020603050405020304" pitchFamily="18" charset="0"/>
                <a:cs typeface="Times New Roman" panose="02020603050405020304" pitchFamily="18" charset="0"/>
              </a:rPr>
              <a:t>structure</a:t>
            </a:r>
          </a:p>
          <a:p>
            <a:r>
              <a:rPr lang="en-US" altLang="zh-CN" sz="2400" dirty="0" smtClean="0">
                <a:latin typeface="Times New Roman" panose="02020603050405020304" pitchFamily="18" charset="0"/>
                <a:cs typeface="Times New Roman" panose="02020603050405020304" pitchFamily="18" charset="0"/>
              </a:rPr>
              <a:t>Flexible </a:t>
            </a:r>
            <a:r>
              <a:rPr lang="en-US" altLang="zh-CN" sz="2400" dirty="0">
                <a:latin typeface="Times New Roman" panose="02020603050405020304" pitchFamily="18" charset="0"/>
                <a:cs typeface="Times New Roman" panose="02020603050405020304" pitchFamily="18" charset="0"/>
              </a:rPr>
              <a:t>implementation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Secure </a:t>
            </a:r>
            <a:r>
              <a:rPr lang="en-US" altLang="zh-CN" sz="2400" dirty="0">
                <a:latin typeface="Times New Roman" panose="02020603050405020304" pitchFamily="18" charset="0"/>
                <a:cs typeface="Times New Roman" panose="02020603050405020304" pitchFamily="18" charset="0"/>
              </a:rPr>
              <a:t>against all known cryptanalytic attacks </a:t>
            </a:r>
          </a:p>
          <a:p>
            <a:r>
              <a:rPr lang="en-US" altLang="zh-CN" sz="2400" dirty="0" smtClean="0">
                <a:latin typeface="Times New Roman" panose="02020603050405020304" pitchFamily="18" charset="0"/>
                <a:cs typeface="Times New Roman" panose="02020603050405020304" pitchFamily="18" charset="0"/>
              </a:rPr>
              <a:t>Suitable </a:t>
            </a:r>
            <a:r>
              <a:rPr lang="en-US" altLang="zh-CN" sz="2400" dirty="0">
                <a:latin typeface="Times New Roman" panose="02020603050405020304" pitchFamily="18" charset="0"/>
                <a:cs typeface="Times New Roman" panose="02020603050405020304" pitchFamily="18" charset="0"/>
              </a:rPr>
              <a:t>modern processors (32-bit processor</a:t>
            </a:r>
            <a:r>
              <a:rPr lang="en-US" altLang="zh-CN" sz="2400" dirty="0" smtClean="0">
                <a:latin typeface="Times New Roman" panose="02020603050405020304" pitchFamily="18" charset="0"/>
                <a:cs typeface="Times New Roman" panose="02020603050405020304" pitchFamily="18" charset="0"/>
              </a:rPr>
              <a:t>)</a:t>
            </a:r>
          </a:p>
          <a:p>
            <a:pPr lvl="1"/>
            <a:r>
              <a:rPr lang="en-US" altLang="zh-CN" sz="2000" b="1" dirty="0" smtClean="0"/>
              <a:t> </a:t>
            </a:r>
            <a:r>
              <a:rPr lang="en-US" altLang="zh-CN" sz="2000" b="1" dirty="0" err="1">
                <a:latin typeface="Times New Roman" panose="02020603050405020304" pitchFamily="18" charset="0"/>
                <a:cs typeface="Times New Roman" panose="02020603050405020304" pitchFamily="18" charset="0"/>
              </a:rPr>
              <a:t>aesenc</a:t>
            </a:r>
            <a:r>
              <a:rPr lang="en-US" altLang="zh-CN" sz="2000" b="1" dirty="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aesenclast</a:t>
            </a:r>
            <a:r>
              <a:rPr lang="en-US" altLang="zh-CN" sz="2000" b="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in </a:t>
            </a:r>
            <a:r>
              <a:rPr lang="en-US" altLang="zh-CN" sz="2000" dirty="0" err="1" smtClean="0">
                <a:latin typeface="Times New Roman" panose="02020603050405020304" pitchFamily="18" charset="0"/>
                <a:cs typeface="Times New Roman" panose="02020603050405020304" pitchFamily="18" charset="0"/>
              </a:rPr>
              <a:t>intel</a:t>
            </a:r>
            <a:r>
              <a:rPr lang="en-US" altLang="zh-CN" sz="2000" dirty="0" smtClean="0">
                <a:latin typeface="Times New Roman" panose="02020603050405020304" pitchFamily="18" charset="0"/>
                <a:cs typeface="Times New Roman" panose="02020603050405020304" pitchFamily="18" charset="0"/>
              </a:rPr>
              <a:t>, similar in AMD </a:t>
            </a:r>
            <a:r>
              <a:rPr lang="en-US" altLang="zh-CN" sz="2000" dirty="0" err="1" smtClean="0">
                <a:latin typeface="Times New Roman" panose="02020603050405020304" pitchFamily="18" charset="0"/>
                <a:cs typeface="Times New Roman" panose="02020603050405020304" pitchFamily="18" charset="0"/>
              </a:rPr>
              <a:t>cpus</a:t>
            </a:r>
            <a:r>
              <a:rPr lang="en-US" altLang="zh-CN" sz="2000" dirty="0" smtClean="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Suitable </a:t>
            </a:r>
            <a:r>
              <a:rPr lang="en-US" altLang="zh-CN" sz="2400" dirty="0">
                <a:latin typeface="Times New Roman" panose="02020603050405020304" pitchFamily="18" charset="0"/>
                <a:cs typeface="Times New Roman" panose="02020603050405020304" pitchFamily="18" charset="0"/>
              </a:rPr>
              <a:t>for smart cards (8-bit processor</a:t>
            </a:r>
            <a:r>
              <a:rPr lang="en-US" altLang="zh-CN" sz="2400" dirty="0" smtClean="0">
                <a:latin typeface="Times New Roman" panose="02020603050405020304" pitchFamily="18" charset="0"/>
                <a:cs typeface="Times New Roman" panose="02020603050405020304" pitchFamily="18" charset="0"/>
              </a:rPr>
              <a:t>)</a:t>
            </a:r>
          </a:p>
          <a:p>
            <a:pPr lvl="1"/>
            <a:r>
              <a:rPr lang="en-US" altLang="zh-CN" sz="2000" dirty="0" smtClean="0">
                <a:latin typeface="Times New Roman" panose="02020603050405020304" pitchFamily="18" charset="0"/>
                <a:cs typeface="Times New Roman" panose="02020603050405020304" pitchFamily="18" charset="0"/>
              </a:rPr>
              <a:t>Trade off between space and speed</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46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935037" y="1052736"/>
            <a:ext cx="8208963" cy="685800"/>
          </a:xfrm>
        </p:spPr>
        <p:txBody>
          <a:bodyPr>
            <a:normAutofit fontScale="90000"/>
          </a:bodyPr>
          <a:lstStyle/>
          <a:p>
            <a:pPr eaLnBrk="1" hangingPunct="1"/>
            <a:r>
              <a:rPr lang="en-US" dirty="0" smtClean="0">
                <a:latin typeface="Times New Roman" panose="02020603050405020304" pitchFamily="18" charset="0"/>
                <a:cs typeface="Times New Roman" panose="02020603050405020304" pitchFamily="18" charset="0"/>
              </a:rPr>
              <a:t>Performance:	</a:t>
            </a:r>
            <a:r>
              <a:rPr lang="en-US" sz="1600" dirty="0">
                <a:latin typeface="Times New Roman" panose="02020603050405020304" pitchFamily="18" charset="0"/>
                <a:cs typeface="Times New Roman" panose="02020603050405020304" pitchFamily="18" charset="0"/>
              </a:rPr>
              <a:t>Crypto++  5.6.0      [ Wei Dai ]</a:t>
            </a:r>
          </a:p>
        </p:txBody>
      </p:sp>
      <p:sp>
        <p:nvSpPr>
          <p:cNvPr id="25605" name="Rectangle 3"/>
          <p:cNvSpPr>
            <a:spLocks noGrp="1" noChangeArrowheads="1"/>
          </p:cNvSpPr>
          <p:nvPr>
            <p:ph type="body" idx="1"/>
          </p:nvPr>
        </p:nvSpPr>
        <p:spPr>
          <a:xfrm>
            <a:off x="757235" y="2043336"/>
            <a:ext cx="8610600" cy="4171950"/>
          </a:xfrm>
        </p:spPr>
        <p:txBody>
          <a:bodyPr>
            <a:noAutofit/>
          </a:bodyPr>
          <a:lstStyle/>
          <a:p>
            <a:pPr marL="0" indent="0" eaLnBrk="1" hangingPunct="1">
              <a:lnSpc>
                <a:spcPct val="90000"/>
              </a:lnSpc>
              <a:buNone/>
              <a:tabLst>
                <a:tab pos="742950" algn="l"/>
                <a:tab pos="2628900" algn="l"/>
                <a:tab pos="2857500" algn="l"/>
                <a:tab pos="4349750" algn="l"/>
              </a:tabLst>
            </a:pPr>
            <a:r>
              <a:rPr lang="en-US" sz="1600" dirty="0">
                <a:latin typeface="Times New Roman" panose="02020603050405020304" pitchFamily="18" charset="0"/>
                <a:cs typeface="Times New Roman" panose="02020603050405020304" pitchFamily="18" charset="0"/>
              </a:rPr>
              <a:t>AMD Opteron,   2.2 GHz     </a:t>
            </a:r>
            <a:r>
              <a:rPr lang="en-US" sz="1200" dirty="0">
                <a:latin typeface="Times New Roman" panose="02020603050405020304" pitchFamily="18" charset="0"/>
                <a:cs typeface="Times New Roman" panose="02020603050405020304" pitchFamily="18" charset="0"/>
              </a:rPr>
              <a:t>( Linux)</a:t>
            </a:r>
          </a:p>
          <a:p>
            <a:pPr eaLnBrk="1" hangingPunct="1">
              <a:lnSpc>
                <a:spcPct val="90000"/>
              </a:lnSpc>
              <a:tabLst>
                <a:tab pos="742950" algn="l"/>
                <a:tab pos="2628900" algn="l"/>
                <a:tab pos="2857500" algn="l"/>
                <a:tab pos="4349750" algn="l"/>
              </a:tabLst>
            </a:pPr>
            <a:endParaRPr lang="en-US" sz="1600" dirty="0">
              <a:latin typeface="Times New Roman" panose="02020603050405020304" pitchFamily="18" charset="0"/>
              <a:cs typeface="Times New Roman" panose="02020603050405020304" pitchFamily="18" charset="0"/>
            </a:endParaRPr>
          </a:p>
          <a:p>
            <a:pPr marL="0" indent="0" eaLnBrk="1" hangingPunct="1">
              <a:lnSpc>
                <a:spcPct val="90000"/>
              </a:lnSpc>
              <a:buNone/>
              <a:tabLst>
                <a:tab pos="1143000" algn="l"/>
                <a:tab pos="2857500" algn="l"/>
                <a:tab pos="3149600" algn="l"/>
                <a:tab pos="5321300" algn="l"/>
                <a:tab pos="5715000" algn="l"/>
              </a:tabLst>
            </a:pPr>
            <a:r>
              <a:rPr lang="en-US" sz="1600" dirty="0">
                <a:latin typeface="Times New Roman" panose="02020603050405020304" pitchFamily="18" charset="0"/>
                <a:cs typeface="Times New Roman" panose="02020603050405020304" pitchFamily="18" charset="0"/>
              </a:rPr>
              <a:t>	</a:t>
            </a:r>
            <a:r>
              <a:rPr lang="en-US" sz="2400" u="sng" dirty="0" smtClean="0">
                <a:latin typeface="Times New Roman" panose="02020603050405020304" pitchFamily="18" charset="0"/>
                <a:cs typeface="Times New Roman" panose="02020603050405020304" pitchFamily="18" charset="0"/>
              </a:rPr>
              <a:t>Cipher</a:t>
            </a:r>
            <a:r>
              <a:rPr lang="en-US" sz="2400" dirty="0" smtClean="0">
                <a:latin typeface="Times New Roman" panose="02020603050405020304" pitchFamily="18" charset="0"/>
                <a:cs typeface="Times New Roman" panose="02020603050405020304" pitchFamily="18" charset="0"/>
              </a:rPr>
              <a:t>	</a:t>
            </a:r>
            <a:r>
              <a:rPr lang="en-US" sz="2400" u="sng" dirty="0" smtClean="0">
                <a:latin typeface="Times New Roman" panose="02020603050405020304" pitchFamily="18" charset="0"/>
                <a:cs typeface="Times New Roman" panose="02020603050405020304" pitchFamily="18" charset="0"/>
              </a:rPr>
              <a:t>Block/key size</a:t>
            </a:r>
            <a:r>
              <a:rPr lang="en-US" sz="2400" dirty="0" smtClean="0">
                <a:latin typeface="Times New Roman" panose="02020603050405020304" pitchFamily="18" charset="0"/>
                <a:cs typeface="Times New Roman" panose="02020603050405020304" pitchFamily="18" charset="0"/>
              </a:rPr>
              <a:t>	</a:t>
            </a:r>
            <a:r>
              <a:rPr lang="en-US" sz="2400" u="sng" dirty="0" smtClean="0">
                <a:latin typeface="Times New Roman" panose="02020603050405020304" pitchFamily="18" charset="0"/>
                <a:cs typeface="Times New Roman" panose="02020603050405020304" pitchFamily="18" charset="0"/>
              </a:rPr>
              <a:t>Speed  </a:t>
            </a:r>
            <a:r>
              <a:rPr lang="en-US" sz="1600" u="sng" dirty="0">
                <a:latin typeface="Times New Roman" panose="02020603050405020304" pitchFamily="18" charset="0"/>
                <a:cs typeface="Times New Roman" panose="02020603050405020304" pitchFamily="18" charset="0"/>
              </a:rPr>
              <a:t>(MB/sec)</a:t>
            </a:r>
          </a:p>
          <a:p>
            <a:pPr marL="0" indent="0">
              <a:lnSpc>
                <a:spcPct val="90000"/>
              </a:lnSpc>
              <a:buNone/>
              <a:tabLst>
                <a:tab pos="1143000" algn="l"/>
                <a:tab pos="2857500" algn="l"/>
                <a:tab pos="3149600" algn="l"/>
                <a:tab pos="5321300" algn="l"/>
                <a:tab pos="5715000" algn="l"/>
              </a:tabLst>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RC4</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26</a:t>
            </a:r>
            <a:endParaRPr lang="en-US" sz="2400" u="sng" dirty="0" smtClean="0">
              <a:latin typeface="Times New Roman" panose="02020603050405020304" pitchFamily="18" charset="0"/>
              <a:cs typeface="Times New Roman" panose="02020603050405020304" pitchFamily="18" charset="0"/>
            </a:endParaRPr>
          </a:p>
          <a:p>
            <a:pPr marL="0" indent="0" eaLnBrk="1" hangingPunct="1">
              <a:lnSpc>
                <a:spcPct val="90000"/>
              </a:lnSpc>
              <a:spcBef>
                <a:spcPts val="1824"/>
              </a:spcBef>
              <a:buNone/>
              <a:tabLst>
                <a:tab pos="1028700" algn="l"/>
                <a:tab pos="2628900" algn="l"/>
                <a:tab pos="2857500" algn="l"/>
                <a:tab pos="4349750" algn="l"/>
                <a:tab pos="5715000" algn="l"/>
              </a:tabLst>
            </a:pPr>
            <a:r>
              <a:rPr lang="en-US" sz="2400" dirty="0" smtClean="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Salsa20/12</a:t>
            </a:r>
            <a:r>
              <a:rPr lang="en-US" sz="2400" dirty="0" smtClean="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643</a:t>
            </a:r>
          </a:p>
          <a:p>
            <a:pPr marL="0" indent="0" eaLnBrk="1" hangingPunct="1">
              <a:spcBef>
                <a:spcPts val="1224"/>
              </a:spcBef>
              <a:buNone/>
              <a:tabLst>
                <a:tab pos="1028700" algn="l"/>
                <a:tab pos="2628900" algn="l"/>
                <a:tab pos="2857500" algn="l"/>
                <a:tab pos="4349750" algn="l"/>
                <a:tab pos="5715000" algn="l"/>
              </a:tabLst>
            </a:pP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Sosemanuk</a:t>
            </a:r>
            <a:r>
              <a:rPr lang="en-US" sz="2400" dirty="0" smtClean="0">
                <a:latin typeface="Times New Roman" panose="02020603050405020304" pitchFamily="18" charset="0"/>
                <a:cs typeface="Times New Roman" panose="02020603050405020304" pitchFamily="18" charset="0"/>
              </a:rPr>
              <a:t>				727</a:t>
            </a:r>
            <a:endParaRPr lang="en-US" sz="2400" b="0" dirty="0" smtClean="0">
              <a:latin typeface="Times New Roman" panose="02020603050405020304" pitchFamily="18" charset="0"/>
              <a:cs typeface="Times New Roman" panose="02020603050405020304" pitchFamily="18" charset="0"/>
            </a:endParaRPr>
          </a:p>
          <a:p>
            <a:pPr marL="0" indent="0" eaLnBrk="1" hangingPunct="1">
              <a:lnSpc>
                <a:spcPct val="90000"/>
              </a:lnSpc>
              <a:buNone/>
              <a:tabLst>
                <a:tab pos="1028700" algn="l"/>
                <a:tab pos="2628900" algn="l"/>
                <a:tab pos="2857500" algn="l"/>
                <a:tab pos="4349750" algn="l"/>
                <a:tab pos="5715000" algn="l"/>
              </a:tabLst>
            </a:pPr>
            <a:endParaRPr lang="en-US" sz="2400" dirty="0">
              <a:latin typeface="Times New Roman" panose="02020603050405020304" pitchFamily="18" charset="0"/>
              <a:cs typeface="Times New Roman" panose="02020603050405020304" pitchFamily="18" charset="0"/>
            </a:endParaRPr>
          </a:p>
          <a:p>
            <a:pPr marL="0" indent="0" eaLnBrk="1" hangingPunct="1">
              <a:lnSpc>
                <a:spcPct val="90000"/>
              </a:lnSpc>
              <a:buNone/>
              <a:tabLst>
                <a:tab pos="1028700" algn="l"/>
                <a:tab pos="3263900" algn="l"/>
                <a:tab pos="4349750" algn="l"/>
                <a:tab pos="5715000" algn="l"/>
              </a:tabLst>
            </a:pPr>
            <a:r>
              <a:rPr lang="en-US" sz="2400" dirty="0" smtClean="0">
                <a:latin typeface="Times New Roman" panose="02020603050405020304" pitchFamily="18" charset="0"/>
                <a:cs typeface="Times New Roman" panose="02020603050405020304" pitchFamily="18" charset="0"/>
              </a:rPr>
              <a:t>	3DES	64/168	 	13</a:t>
            </a:r>
          </a:p>
          <a:p>
            <a:pPr marL="0" indent="0" eaLnBrk="1" hangingPunct="1">
              <a:spcBef>
                <a:spcPts val="1224"/>
              </a:spcBef>
              <a:buNone/>
              <a:tabLst>
                <a:tab pos="1028700" algn="l"/>
                <a:tab pos="3263900" algn="l"/>
                <a:tab pos="4349750" algn="l"/>
                <a:tab pos="5715000" algn="l"/>
              </a:tabLst>
            </a:pPr>
            <a:r>
              <a:rPr lang="en-US" sz="2400" dirty="0" smtClean="0">
                <a:latin typeface="Times New Roman" panose="02020603050405020304" pitchFamily="18" charset="0"/>
                <a:cs typeface="Times New Roman" panose="02020603050405020304" pitchFamily="18" charset="0"/>
              </a:rPr>
              <a:t>	AES-128	128/128		109</a:t>
            </a:r>
          </a:p>
        </p:txBody>
      </p:sp>
      <p:grpSp>
        <p:nvGrpSpPr>
          <p:cNvPr id="6" name="Group 5"/>
          <p:cNvGrpSpPr/>
          <p:nvPr/>
        </p:nvGrpSpPr>
        <p:grpSpPr>
          <a:xfrm>
            <a:off x="1149903" y="5065936"/>
            <a:ext cx="597932" cy="838200"/>
            <a:chOff x="621268" y="3562350"/>
            <a:chExt cx="597932"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p:cNvSpPr txBox="1"/>
            <p:nvPr/>
          </p:nvSpPr>
          <p:spPr>
            <a:xfrm rot="5400000">
              <a:off x="444296" y="3797282"/>
              <a:ext cx="72327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block</a:t>
              </a:r>
              <a:endParaRPr lang="en-US" dirty="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1138236" y="3110136"/>
            <a:ext cx="579119" cy="14478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rot="5400000">
              <a:off x="394156" y="2503565"/>
              <a:ext cx="80021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stream</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7970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600" dirty="0" smtClean="0">
                <a:solidFill>
                  <a:schemeClr val="tx2">
                    <a:satMod val="130000"/>
                  </a:schemeClr>
                </a:solidFill>
                <a:latin typeface="Times New Roman" panose="02020603050405020304" pitchFamily="18" charset="0"/>
                <a:cs typeface="Times New Roman" panose="02020603050405020304" pitchFamily="18" charset="0"/>
              </a:rPr>
              <a:t>Cipher </a:t>
            </a:r>
            <a:r>
              <a:rPr lang="en-US" altLang="zh-CN" sz="3600" dirty="0">
                <a:solidFill>
                  <a:schemeClr val="tx2">
                    <a:satMod val="130000"/>
                  </a:schemeClr>
                </a:solidFill>
                <a:latin typeface="Times New Roman" panose="02020603050405020304" pitchFamily="18" charset="0"/>
                <a:cs typeface="Times New Roman" panose="02020603050405020304" pitchFamily="18" charset="0"/>
              </a:rPr>
              <a:t>block modes of </a:t>
            </a:r>
            <a:r>
              <a:rPr lang="en-US" altLang="zh-CN" sz="3600" dirty="0" smtClean="0">
                <a:solidFill>
                  <a:schemeClr val="tx2">
                    <a:satMod val="130000"/>
                  </a:schemeClr>
                </a:solidFill>
                <a:latin typeface="Times New Roman" panose="02020603050405020304" pitchFamily="18" charset="0"/>
                <a:cs typeface="Times New Roman" panose="02020603050405020304" pitchFamily="18" charset="0"/>
              </a:rPr>
              <a:t>operation</a:t>
            </a:r>
            <a:endParaRPr lang="zh-CN" altLang="en-US" sz="7200" dirty="0"/>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To apply block cipher in real encryption applications, five modes of operation are used:</a:t>
            </a:r>
          </a:p>
          <a:p>
            <a:pPr lvl="1"/>
            <a:r>
              <a:rPr lang="en-US" altLang="zh-CN" sz="2400" dirty="0" smtClean="0">
                <a:latin typeface="Times New Roman" panose="02020603050405020304" pitchFamily="18" charset="0"/>
                <a:cs typeface="Times New Roman" panose="02020603050405020304" pitchFamily="18" charset="0"/>
              </a:rPr>
              <a:t>Electronic codebook</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(ECB)</a:t>
            </a:r>
          </a:p>
          <a:p>
            <a:pPr lvl="1"/>
            <a:r>
              <a:rPr lang="en-US" altLang="zh-CN" sz="2400" dirty="0" smtClean="0">
                <a:latin typeface="Times New Roman" panose="02020603050405020304" pitchFamily="18" charset="0"/>
                <a:cs typeface="Times New Roman" panose="02020603050405020304" pitchFamily="18" charset="0"/>
              </a:rPr>
              <a:t>Cipher block chaining (CBC)</a:t>
            </a:r>
          </a:p>
          <a:p>
            <a:pPr lvl="1"/>
            <a:r>
              <a:rPr lang="en-US" altLang="zh-CN" sz="2400" dirty="0" smtClean="0">
                <a:latin typeface="Times New Roman" panose="02020603050405020304" pitchFamily="18" charset="0"/>
                <a:cs typeface="Times New Roman" panose="02020603050405020304" pitchFamily="18" charset="0"/>
              </a:rPr>
              <a:t>Cipher feedback (CFB)</a:t>
            </a:r>
          </a:p>
          <a:p>
            <a:pPr lvl="1"/>
            <a:r>
              <a:rPr lang="en-US" altLang="zh-CN" sz="2400" dirty="0" smtClean="0">
                <a:latin typeface="Times New Roman" panose="02020603050405020304" pitchFamily="18" charset="0"/>
                <a:cs typeface="Times New Roman" panose="02020603050405020304" pitchFamily="18" charset="0"/>
              </a:rPr>
              <a:t>Counter (CTR)</a:t>
            </a:r>
          </a:p>
        </p:txBody>
      </p:sp>
    </p:spTree>
    <p:extLst>
      <p:ext uri="{BB962C8B-B14F-4D97-AF65-F5344CB8AC3E}">
        <p14:creationId xmlns:p14="http://schemas.microsoft.com/office/powerpoint/2010/main" val="2035038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chemeClr val="tx2">
                    <a:satMod val="130000"/>
                  </a:schemeClr>
                </a:solidFill>
                <a:effectLst/>
                <a:latin typeface="Times New Roman" panose="02020603050405020304" pitchFamily="18" charset="0"/>
                <a:cs typeface="Times New Roman" panose="02020603050405020304" pitchFamily="18" charset="0"/>
              </a:rPr>
              <a:t>Modes </a:t>
            </a:r>
            <a:r>
              <a:rPr lang="en-US" altLang="zh-CN" sz="4400" dirty="0">
                <a:solidFill>
                  <a:schemeClr val="tx2">
                    <a:satMod val="130000"/>
                  </a:schemeClr>
                </a:solidFill>
                <a:effectLst/>
                <a:latin typeface="Times New Roman" panose="02020603050405020304" pitchFamily="18" charset="0"/>
                <a:cs typeface="Times New Roman" panose="02020603050405020304" pitchFamily="18" charset="0"/>
              </a:rPr>
              <a:t>of </a:t>
            </a:r>
            <a:r>
              <a:rPr lang="en-US" altLang="zh-CN" sz="4400" dirty="0" smtClean="0">
                <a:solidFill>
                  <a:schemeClr val="tx2">
                    <a:satMod val="130000"/>
                  </a:schemeClr>
                </a:solidFill>
                <a:effectLst/>
                <a:latin typeface="Times New Roman" panose="02020603050405020304" pitchFamily="18" charset="0"/>
                <a:cs typeface="Times New Roman" panose="02020603050405020304" pitchFamily="18" charset="0"/>
              </a:rPr>
              <a:t>operation: ECB</a:t>
            </a:r>
            <a:endParaRPr lang="zh-CN" altLang="en-US" dirty="0">
              <a:effectLst/>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Encryption: </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E</a:t>
            </a:r>
            <a:r>
              <a:rPr lang="en-US" altLang="zh-CN" sz="2800" i="1" baseline="-25000" dirty="0" smtClean="0">
                <a:latin typeface="Times New Roman" panose="02020603050405020304" pitchFamily="18" charset="0"/>
                <a:cs typeface="Times New Roman" panose="02020603050405020304" pitchFamily="18" charset="0"/>
              </a:rPr>
              <a:t>k</a:t>
            </a:r>
            <a:r>
              <a:rPr lang="en-US" altLang="zh-CN" sz="2800" i="1" dirty="0" smtClean="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m</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for each i.</a:t>
            </a:r>
          </a:p>
          <a:p>
            <a:r>
              <a:rPr lang="en-US" altLang="zh-CN" sz="2800" dirty="0">
                <a:latin typeface="Times New Roman" panose="02020603050405020304" pitchFamily="18" charset="0"/>
                <a:cs typeface="Times New Roman" panose="02020603050405020304" pitchFamily="18" charset="0"/>
              </a:rPr>
              <a:t>Decryption</a:t>
            </a:r>
            <a:r>
              <a:rPr lang="en-US" altLang="zh-CN" sz="2800" dirty="0" smtClean="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m</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D</a:t>
            </a:r>
            <a:r>
              <a:rPr lang="en-US" altLang="zh-CN" sz="2800" i="1" baseline="-25000" dirty="0" smtClean="0">
                <a:latin typeface="Times New Roman" panose="02020603050405020304" pitchFamily="18" charset="0"/>
                <a:cs typeface="Times New Roman" panose="02020603050405020304" pitchFamily="18" charset="0"/>
              </a:rPr>
              <a:t>k</a:t>
            </a:r>
            <a:r>
              <a:rPr lang="en-US" altLang="zh-CN" sz="2800" i="1" dirty="0" smtClean="0">
                <a:latin typeface="Times New Roman" panose="02020603050405020304" pitchFamily="18" charset="0"/>
                <a:cs typeface="Times New Roman" panose="02020603050405020304" pitchFamily="18" charset="0"/>
              </a:rPr>
              <a:t>(c</a:t>
            </a:r>
            <a:r>
              <a:rPr lang="en-US" altLang="zh-CN" sz="2800" i="1" baseline="-25000" dirty="0" smtClean="0">
                <a:latin typeface="Times New Roman" panose="02020603050405020304" pitchFamily="18" charset="0"/>
                <a:cs typeface="Times New Roman" panose="02020603050405020304" pitchFamily="18" charset="0"/>
              </a:rPr>
              <a:t>i</a:t>
            </a:r>
            <a:r>
              <a:rPr lang="en-US" altLang="zh-CN" sz="2800" i="1"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for each i</a:t>
            </a:r>
            <a:r>
              <a:rPr lang="en-US" altLang="zh-CN" sz="2800" dirty="0" smtClean="0">
                <a:latin typeface="Times New Roman" panose="02020603050405020304" pitchFamily="18" charset="0"/>
                <a:cs typeface="Times New Roman" panose="02020603050405020304" pitchFamily="18" charset="0"/>
              </a:rPr>
              <a:t>.</a:t>
            </a:r>
          </a:p>
          <a:p>
            <a:r>
              <a:rPr lang="en-US" altLang="zh-CN" sz="2800" dirty="0" smtClean="0">
                <a:latin typeface="Times New Roman" panose="02020603050405020304" pitchFamily="18" charset="0"/>
                <a:cs typeface="Times New Roman" panose="02020603050405020304" pitchFamily="18" charset="0"/>
              </a:rPr>
              <a:t>Application:</a:t>
            </a:r>
          </a:p>
          <a:p>
            <a:pPr lvl="1"/>
            <a:r>
              <a:rPr lang="en-US" altLang="zh-CN" sz="2400" dirty="0" smtClean="0">
                <a:latin typeface="Times New Roman" panose="02020603050405020304" pitchFamily="18" charset="0"/>
                <a:cs typeface="Times New Roman" panose="02020603050405020304" pitchFamily="18" charset="0"/>
              </a:rPr>
              <a:t>secure </a:t>
            </a:r>
            <a:r>
              <a:rPr lang="en-US" altLang="zh-CN" sz="2400" dirty="0">
                <a:latin typeface="Times New Roman" panose="02020603050405020304" pitchFamily="18" charset="0"/>
                <a:cs typeface="Times New Roman" panose="02020603050405020304" pitchFamily="18" charset="0"/>
              </a:rPr>
              <a:t>transmission of single values (e.g., encryption key), not for lengthy </a:t>
            </a:r>
            <a:r>
              <a:rPr lang="en-US" altLang="zh-CN" sz="2400" dirty="0" smtClean="0">
                <a:latin typeface="Times New Roman" panose="02020603050405020304" pitchFamily="18" charset="0"/>
                <a:cs typeface="Times New Roman" panose="02020603050405020304" pitchFamily="18" charset="0"/>
              </a:rPr>
              <a:t>message</a:t>
            </a:r>
          </a:p>
          <a:p>
            <a:r>
              <a:rPr lang="en-US" altLang="zh-CN" sz="2800" b="1" dirty="0">
                <a:latin typeface="Times New Roman" panose="02020603050405020304" pitchFamily="18" charset="0"/>
                <a:cs typeface="Times New Roman" panose="02020603050405020304" pitchFamily="18" charset="0"/>
              </a:rPr>
              <a:t>Same</a:t>
            </a:r>
            <a:r>
              <a:rPr lang="en-US" altLang="zh-CN" sz="2800" dirty="0">
                <a:latin typeface="Times New Roman" panose="02020603050405020304" pitchFamily="18" charset="0"/>
                <a:cs typeface="Times New Roman" panose="02020603050405020304" pitchFamily="18" charset="0"/>
              </a:rPr>
              <a:t> plaintext block is always encrypted to the </a:t>
            </a:r>
            <a:r>
              <a:rPr lang="en-US" altLang="zh-CN" sz="2800" b="1" dirty="0">
                <a:latin typeface="Times New Roman" panose="02020603050405020304" pitchFamily="18" charset="0"/>
                <a:cs typeface="Times New Roman" panose="02020603050405020304" pitchFamily="18" charset="0"/>
              </a:rPr>
              <a:t>same</a:t>
            </a:r>
            <a:r>
              <a:rPr lang="en-US" altLang="zh-CN" sz="2800" dirty="0">
                <a:latin typeface="Times New Roman" panose="02020603050405020304" pitchFamily="18" charset="0"/>
                <a:cs typeface="Times New Roman" panose="02020603050405020304" pitchFamily="18" charset="0"/>
              </a:rPr>
              <a:t> ciphertext block.</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878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schemeClr val="tx2">
                    <a:satMod val="130000"/>
                  </a:schemeClr>
                </a:solidFill>
                <a:effectLst/>
                <a:latin typeface="Times New Roman" panose="02020603050405020304" pitchFamily="18" charset="0"/>
                <a:cs typeface="Times New Roman" panose="02020603050405020304" pitchFamily="18" charset="0"/>
              </a:rPr>
              <a:t>Modes of operation: </a:t>
            </a:r>
            <a:r>
              <a:rPr lang="en-US" altLang="zh-CN" sz="4000" dirty="0" smtClean="0">
                <a:solidFill>
                  <a:schemeClr val="tx2">
                    <a:satMod val="130000"/>
                  </a:schemeClr>
                </a:solidFill>
                <a:effectLst/>
                <a:latin typeface="Times New Roman" panose="02020603050405020304" pitchFamily="18" charset="0"/>
                <a:cs typeface="Times New Roman" panose="02020603050405020304" pitchFamily="18" charset="0"/>
              </a:rPr>
              <a:t>CBC</a:t>
            </a:r>
            <a:endParaRPr lang="zh-CN" altLang="en-US" dirty="0"/>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Choose any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-bit vector </a:t>
            </a:r>
            <a:r>
              <a:rPr lang="en-US" altLang="zh-CN" sz="2000" i="1" dirty="0">
                <a:latin typeface="Times New Roman" panose="02020603050405020304" pitchFamily="18" charset="0"/>
                <a:cs typeface="Times New Roman" panose="02020603050405020304" pitchFamily="18" charset="0"/>
              </a:rPr>
              <a:t>IV</a:t>
            </a:r>
            <a:r>
              <a:rPr lang="en-US" altLang="zh-CN" sz="2000" dirty="0">
                <a:latin typeface="Times New Roman" panose="02020603050405020304" pitchFamily="18" charset="0"/>
                <a:cs typeface="Times New Roman" panose="02020603050405020304" pitchFamily="18" charset="0"/>
              </a:rPr>
              <a:t> as the initial </a:t>
            </a:r>
            <a:r>
              <a:rPr lang="en-US" altLang="zh-CN" sz="2000" dirty="0" smtClean="0">
                <a:latin typeface="Times New Roman" panose="02020603050405020304" pitchFamily="18" charset="0"/>
                <a:cs typeface="Times New Roman" panose="02020603050405020304" pitchFamily="18" charset="0"/>
              </a:rPr>
              <a:t>value, and </a:t>
            </a:r>
            <a:r>
              <a:rPr lang="en-US" altLang="zh-CN" sz="2000" dirty="0">
                <a:latin typeface="Times New Roman" panose="02020603050405020304" pitchFamily="18" charset="0"/>
                <a:cs typeface="Times New Roman" panose="02020603050405020304" pitchFamily="18" charset="0"/>
              </a:rPr>
              <a:t>define </a:t>
            </a:r>
            <a:r>
              <a:rPr lang="en-US" altLang="zh-CN" sz="2000" i="1" dirty="0">
                <a:latin typeface="Times New Roman" panose="02020603050405020304" pitchFamily="18" charset="0"/>
                <a:cs typeface="Times New Roman" panose="02020603050405020304" pitchFamily="18" charset="0"/>
              </a:rPr>
              <a:t>c</a:t>
            </a:r>
            <a:r>
              <a:rPr lang="en-US" altLang="zh-CN" sz="2000" i="1"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IV</a:t>
            </a:r>
          </a:p>
          <a:p>
            <a:r>
              <a:rPr lang="en-US" altLang="zh-CN" sz="2000" dirty="0">
                <a:latin typeface="Times New Roman" panose="02020603050405020304" pitchFamily="18" charset="0"/>
                <a:cs typeface="Times New Roman" panose="02020603050405020304" pitchFamily="18" charset="0"/>
              </a:rPr>
              <a:t>Encryption: </a:t>
            </a:r>
            <a:r>
              <a:rPr lang="en-US" altLang="zh-CN" sz="2000" i="1" dirty="0">
                <a:latin typeface="Times New Roman" panose="02020603050405020304" pitchFamily="18" charset="0"/>
                <a:cs typeface="Times New Roman" panose="02020603050405020304" pitchFamily="18" charset="0"/>
              </a:rPr>
              <a:t>c</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E</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c</a:t>
            </a:r>
            <a:r>
              <a:rPr lang="en-US" altLang="zh-CN" sz="2000" i="1" baseline="-25000" dirty="0" smtClean="0">
                <a:latin typeface="Times New Roman" panose="02020603050405020304" pitchFamily="18" charset="0"/>
                <a:cs typeface="Times New Roman" panose="02020603050405020304" pitchFamily="18" charset="0"/>
              </a:rPr>
              <a:t>i-1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for each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r>
              <a:rPr lang="en-US" altLang="zh-CN" sz="2000" dirty="0" smtClean="0">
                <a:latin typeface="Times New Roman" panose="02020603050405020304" pitchFamily="18" charset="0"/>
                <a:cs typeface="Times New Roman" panose="02020603050405020304" pitchFamily="18" charset="0"/>
              </a:rPr>
              <a:t>1.</a:t>
            </a:r>
          </a:p>
          <a:p>
            <a:r>
              <a:rPr lang="en-US" altLang="zh-CN" sz="2000" dirty="0" smtClean="0">
                <a:latin typeface="Times New Roman" panose="02020603050405020304" pitchFamily="18" charset="0"/>
                <a:cs typeface="Times New Roman" panose="02020603050405020304" pitchFamily="18" charset="0"/>
              </a:rPr>
              <a:t>Decryption</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m</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c</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c</a:t>
            </a:r>
            <a:r>
              <a:rPr lang="en-US" altLang="zh-CN" sz="2000" i="1" baseline="-25000" dirty="0" smtClean="0">
                <a:latin typeface="Times New Roman" panose="02020603050405020304" pitchFamily="18" charset="0"/>
                <a:cs typeface="Times New Roman" panose="02020603050405020304" pitchFamily="18" charset="0"/>
              </a:rPr>
              <a:t>i-1 </a:t>
            </a:r>
            <a:r>
              <a:rPr lang="en-US" altLang="zh-CN" sz="2000" dirty="0" smtClean="0">
                <a:latin typeface="Times New Roman" panose="02020603050405020304" pitchFamily="18" charset="0"/>
                <a:cs typeface="Times New Roman" panose="02020603050405020304" pitchFamily="18" charset="0"/>
              </a:rPr>
              <a:t>for </a:t>
            </a:r>
            <a:r>
              <a:rPr lang="en-US" altLang="zh-CN" sz="2000" dirty="0">
                <a:latin typeface="Times New Roman" panose="02020603050405020304" pitchFamily="18" charset="0"/>
                <a:cs typeface="Times New Roman" panose="02020603050405020304" pitchFamily="18" charset="0"/>
              </a:rPr>
              <a:t>each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r>
              <a:rPr lang="en-US" altLang="zh-CN" sz="2000" dirty="0" smtClean="0">
                <a:latin typeface="Times New Roman" panose="02020603050405020304" pitchFamily="18" charset="0"/>
                <a:cs typeface="Times New Roman" panose="02020603050405020304" pitchFamily="18" charset="0"/>
              </a:rPr>
              <a:t>1</a:t>
            </a:r>
          </a:p>
          <a:p>
            <a:r>
              <a:rPr lang="en-US" altLang="zh-CN" sz="2000" dirty="0">
                <a:latin typeface="Times New Roman" panose="02020603050405020304" pitchFamily="18" charset="0"/>
                <a:cs typeface="Times New Roman" panose="02020603050405020304" pitchFamily="18" charset="0"/>
              </a:rPr>
              <a:t>Application: general-purpose block-oriented transmission, authentication.</a:t>
            </a:r>
            <a:endParaRPr lang="zh-CN" altLang="en-US" sz="2800" i="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691680" y="4052888"/>
            <a:ext cx="6057900" cy="2562225"/>
          </a:xfrm>
          <a:prstGeom prst="rect">
            <a:avLst/>
          </a:prstGeom>
        </p:spPr>
      </p:pic>
    </p:spTree>
    <p:extLst>
      <p:ext uri="{BB962C8B-B14F-4D97-AF65-F5344CB8AC3E}">
        <p14:creationId xmlns:p14="http://schemas.microsoft.com/office/powerpoint/2010/main" val="1883142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9363" y="620688"/>
            <a:ext cx="7210425" cy="1143000"/>
          </a:xfrm>
        </p:spPr>
        <p:txBody>
          <a:bodyPr>
            <a:normAutofit/>
          </a:bodyPr>
          <a:lstStyle/>
          <a:p>
            <a:pPr lvl="1"/>
            <a:r>
              <a:rPr lang="en-US" altLang="zh-CN" sz="4000" dirty="0">
                <a:solidFill>
                  <a:schemeClr val="tx2">
                    <a:satMod val="130000"/>
                  </a:schemeClr>
                </a:solidFill>
                <a:latin typeface="Times New Roman" panose="02020603050405020304" pitchFamily="18" charset="0"/>
                <a:cs typeface="Times New Roman" panose="02020603050405020304" pitchFamily="18" charset="0"/>
              </a:rPr>
              <a:t>Modes of operation: </a:t>
            </a:r>
            <a:r>
              <a:rPr lang="en-US" altLang="zh-CN" sz="4000" dirty="0" smtClean="0">
                <a:solidFill>
                  <a:schemeClr val="tx2">
                    <a:satMod val="130000"/>
                  </a:schemeClr>
                </a:solidFill>
                <a:latin typeface="Times New Roman" panose="02020603050405020304" pitchFamily="18" charset="0"/>
                <a:cs typeface="Times New Roman" panose="02020603050405020304" pitchFamily="18" charset="0"/>
              </a:rPr>
              <a:t>CFB</a:t>
            </a:r>
            <a:endParaRPr lang="zh-CN" altLang="en-US" sz="6000" dirty="0"/>
          </a:p>
        </p:txBody>
      </p:sp>
      <p:sp>
        <p:nvSpPr>
          <p:cNvPr id="3" name="内容占位符 2"/>
          <p:cNvSpPr>
            <a:spLocks noGrp="1"/>
          </p:cNvSpPr>
          <p:nvPr>
            <p:ph idx="1"/>
          </p:nvPr>
        </p:nvSpPr>
        <p:spPr>
          <a:xfrm>
            <a:off x="1185863" y="1580480"/>
            <a:ext cx="7273925" cy="4368800"/>
          </a:xfrm>
        </p:spPr>
        <p:txBody>
          <a:bodyPr/>
          <a:lstStyle/>
          <a:p>
            <a:r>
              <a:rPr lang="en-US" altLang="zh-CN" sz="2000" b="1" dirty="0" smtClean="0">
                <a:latin typeface="Times New Roman" panose="02020603050405020304" pitchFamily="18" charset="0"/>
                <a:cs typeface="Times New Roman" panose="02020603050405020304" pitchFamily="18" charset="0"/>
              </a:rPr>
              <a:t>Encryption: </a:t>
            </a:r>
            <a:r>
              <a:rPr lang="pl-PL" altLang="zh-CN" sz="2000" i="1" dirty="0" smtClean="0">
                <a:latin typeface="Times New Roman" panose="02020603050405020304" pitchFamily="18" charset="0"/>
                <a:cs typeface="Times New Roman" panose="02020603050405020304" pitchFamily="18" charset="0"/>
              </a:rPr>
              <a:t>c</a:t>
            </a:r>
            <a:r>
              <a:rPr lang="pl-PL" altLang="zh-CN" sz="2000" i="1" baseline="-25000" dirty="0" smtClean="0">
                <a:latin typeface="Times New Roman" panose="02020603050405020304" pitchFamily="18" charset="0"/>
                <a:cs typeface="Times New Roman" panose="02020603050405020304" pitchFamily="18" charset="0"/>
              </a:rPr>
              <a:t>i</a:t>
            </a:r>
            <a:r>
              <a:rPr lang="pl-PL" altLang="zh-CN" sz="2000" i="1" dirty="0" smtClean="0">
                <a:latin typeface="Times New Roman" panose="02020603050405020304" pitchFamily="18" charset="0"/>
                <a:cs typeface="Times New Roman" panose="02020603050405020304" pitchFamily="18" charset="0"/>
              </a:rPr>
              <a:t> </a:t>
            </a:r>
            <a:r>
              <a:rPr lang="pl-PL" altLang="zh-CN" sz="2000" i="1" dirty="0">
                <a:latin typeface="Times New Roman" panose="02020603050405020304" pitchFamily="18" charset="0"/>
                <a:cs typeface="Times New Roman" panose="02020603050405020304" pitchFamily="18" charset="0"/>
              </a:rPr>
              <a:t>= m</a:t>
            </a:r>
            <a:r>
              <a:rPr lang="pl-PL" altLang="zh-CN" sz="2000" i="1" baseline="-25000" dirty="0">
                <a:latin typeface="Times New Roman" panose="02020603050405020304" pitchFamily="18" charset="0"/>
                <a:cs typeface="Times New Roman" panose="02020603050405020304" pitchFamily="18" charset="0"/>
              </a:rPr>
              <a:t>i</a:t>
            </a:r>
            <a:r>
              <a:rPr lang="pl-PL" altLang="zh-CN" sz="2000" i="1" dirty="0">
                <a:latin typeface="Times New Roman" panose="02020603050405020304" pitchFamily="18" charset="0"/>
                <a:cs typeface="Times New Roman" panose="02020603050405020304" pitchFamily="18" charset="0"/>
              </a:rPr>
              <a:t> </a:t>
            </a:r>
            <a:r>
              <a:rPr lang="pl-PL" altLang="zh-CN" sz="2000" dirty="0">
                <a:latin typeface="Times New Roman" panose="02020603050405020304" pitchFamily="18" charset="0"/>
                <a:cs typeface="Times New Roman" panose="02020603050405020304" pitchFamily="18" charset="0"/>
              </a:rPr>
              <a:t>⊕</a:t>
            </a:r>
            <a:r>
              <a:rPr lang="pl-PL" altLang="zh-CN" sz="2000" i="1" dirty="0">
                <a:latin typeface="Times New Roman" panose="02020603050405020304" pitchFamily="18" charset="0"/>
                <a:cs typeface="Times New Roman" panose="02020603050405020304" pitchFamily="18" charset="0"/>
              </a:rPr>
              <a:t> </a:t>
            </a:r>
            <a:r>
              <a:rPr lang="pl-PL" altLang="zh-CN" sz="2000" i="1" dirty="0" smtClean="0">
                <a:latin typeface="Times New Roman" panose="02020603050405020304" pitchFamily="18" charset="0"/>
                <a:cs typeface="Times New Roman" panose="02020603050405020304" pitchFamily="18" charset="0"/>
              </a:rPr>
              <a:t>S</a:t>
            </a:r>
            <a:r>
              <a:rPr lang="en-US" altLang="zh-CN" sz="2000" i="1" baseline="-25000" dirty="0" smtClean="0">
                <a:latin typeface="Times New Roman" panose="02020603050405020304" pitchFamily="18" charset="0"/>
                <a:cs typeface="Times New Roman" panose="02020603050405020304" pitchFamily="18" charset="0"/>
              </a:rPr>
              <a:t>s</a:t>
            </a:r>
            <a:r>
              <a:rPr lang="pl-PL" altLang="zh-CN" sz="2000" dirty="0" smtClean="0">
                <a:latin typeface="Times New Roman" panose="02020603050405020304" pitchFamily="18" charset="0"/>
                <a:cs typeface="Times New Roman" panose="02020603050405020304" pitchFamily="18" charset="0"/>
              </a:rPr>
              <a:t>[</a:t>
            </a:r>
            <a:r>
              <a:rPr lang="pl-PL" altLang="zh-CN" sz="2000" i="1" dirty="0" smtClean="0">
                <a:latin typeface="Times New Roman" panose="02020603050405020304" pitchFamily="18" charset="0"/>
                <a:cs typeface="Times New Roman" panose="02020603050405020304" pitchFamily="18" charset="0"/>
              </a:rPr>
              <a:t>E</a:t>
            </a:r>
            <a:r>
              <a:rPr lang="pl-PL" altLang="zh-CN" sz="2000" i="1" baseline="-25000" dirty="0" smtClean="0">
                <a:latin typeface="Times New Roman" panose="02020603050405020304" pitchFamily="18" charset="0"/>
                <a:cs typeface="Times New Roman" panose="02020603050405020304" pitchFamily="18" charset="0"/>
              </a:rPr>
              <a:t>k</a:t>
            </a:r>
            <a:r>
              <a:rPr lang="pl-PL" altLang="zh-CN" sz="2000" dirty="0" smtClean="0">
                <a:latin typeface="Times New Roman" panose="02020603050405020304" pitchFamily="18" charset="0"/>
                <a:cs typeface="Times New Roman" panose="02020603050405020304" pitchFamily="18" charset="0"/>
              </a:rPr>
              <a:t>(</a:t>
            </a:r>
            <a:r>
              <a:rPr lang="pl-PL" altLang="zh-CN" sz="2000" i="1" dirty="0" smtClean="0">
                <a:latin typeface="Times New Roman" panose="02020603050405020304" pitchFamily="18" charset="0"/>
                <a:cs typeface="Times New Roman" panose="02020603050405020304" pitchFamily="18" charset="0"/>
              </a:rPr>
              <a:t>l</a:t>
            </a:r>
            <a:r>
              <a:rPr lang="pl-PL" altLang="zh-CN" sz="2000" i="1" baseline="-25000" dirty="0" smtClean="0">
                <a:latin typeface="Times New Roman" panose="02020603050405020304" pitchFamily="18" charset="0"/>
                <a:cs typeface="Times New Roman" panose="02020603050405020304" pitchFamily="18" charset="0"/>
              </a:rPr>
              <a:t>i</a:t>
            </a:r>
            <a:r>
              <a:rPr lang="pl-PL" altLang="zh-CN" sz="2000" i="1" baseline="-25000" dirty="0">
                <a:latin typeface="Times New Roman" panose="02020603050405020304" pitchFamily="18" charset="0"/>
                <a:cs typeface="Times New Roman" panose="02020603050405020304" pitchFamily="18" charset="0"/>
              </a:rPr>
              <a:t>−1</a:t>
            </a:r>
            <a:r>
              <a:rPr lang="pl-PL" altLang="zh-CN" sz="2000" i="1" dirty="0">
                <a:latin typeface="Times New Roman" panose="02020603050405020304" pitchFamily="18" charset="0"/>
                <a:cs typeface="Times New Roman" panose="02020603050405020304" pitchFamily="18" charset="0"/>
              </a:rPr>
              <a:t>||c</a:t>
            </a:r>
            <a:r>
              <a:rPr lang="pl-PL" altLang="zh-CN" sz="2000" i="1" baseline="-25000" dirty="0">
                <a:latin typeface="Times New Roman" panose="02020603050405020304" pitchFamily="18" charset="0"/>
                <a:cs typeface="Times New Roman" panose="02020603050405020304" pitchFamily="18" charset="0"/>
              </a:rPr>
              <a:t>i−1</a:t>
            </a:r>
            <a:r>
              <a:rPr lang="pl-PL"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Decryption: </a:t>
            </a:r>
            <a:r>
              <a:rPr lang="pl-PL" altLang="zh-CN" sz="2000" i="1" dirty="0">
                <a:latin typeface="Times New Roman" panose="02020603050405020304" pitchFamily="18" charset="0"/>
                <a:cs typeface="Times New Roman" panose="02020603050405020304" pitchFamily="18" charset="0"/>
              </a:rPr>
              <a:t>m</a:t>
            </a:r>
            <a:r>
              <a:rPr lang="pl-PL" altLang="zh-CN" sz="2000" i="1" baseline="-25000" dirty="0">
                <a:latin typeface="Times New Roman" panose="02020603050405020304" pitchFamily="18" charset="0"/>
                <a:cs typeface="Times New Roman" panose="02020603050405020304" pitchFamily="18" charset="0"/>
              </a:rPr>
              <a:t>i </a:t>
            </a:r>
            <a:r>
              <a:rPr lang="en-US" altLang="zh-CN" sz="2000" i="1" dirty="0" smtClean="0">
                <a:latin typeface="Times New Roman" panose="02020603050405020304" pitchFamily="18" charset="0"/>
                <a:cs typeface="Times New Roman" panose="02020603050405020304" pitchFamily="18" charset="0"/>
              </a:rPr>
              <a:t>= </a:t>
            </a:r>
            <a:r>
              <a:rPr lang="pl-PL" altLang="zh-CN" sz="2000" i="1" dirty="0">
                <a:latin typeface="Times New Roman" panose="02020603050405020304" pitchFamily="18" charset="0"/>
                <a:cs typeface="Times New Roman" panose="02020603050405020304" pitchFamily="18" charset="0"/>
              </a:rPr>
              <a:t>c</a:t>
            </a:r>
            <a:r>
              <a:rPr lang="pl-PL" altLang="zh-CN" sz="2000" i="1" baseline="-25000" dirty="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pl-PL" altLang="zh-CN" sz="2000" i="1" dirty="0">
                <a:latin typeface="Times New Roman" panose="02020603050405020304" pitchFamily="18" charset="0"/>
                <a:cs typeface="Times New Roman" panose="02020603050405020304" pitchFamily="18" charset="0"/>
              </a:rPr>
              <a:t>S</a:t>
            </a:r>
            <a:r>
              <a:rPr lang="en-US" altLang="zh-CN" sz="2000" i="1" baseline="-25000" dirty="0">
                <a:latin typeface="Times New Roman" panose="02020603050405020304" pitchFamily="18" charset="0"/>
                <a:cs typeface="Times New Roman" panose="02020603050405020304" pitchFamily="18" charset="0"/>
              </a:rPr>
              <a:t>s</a:t>
            </a:r>
            <a:r>
              <a:rPr lang="pl-PL" altLang="zh-CN" sz="2000" dirty="0">
                <a:latin typeface="Times New Roman" panose="02020603050405020304" pitchFamily="18" charset="0"/>
                <a:cs typeface="Times New Roman" panose="02020603050405020304" pitchFamily="18" charset="0"/>
              </a:rPr>
              <a:t>[</a:t>
            </a:r>
            <a:r>
              <a:rPr lang="pl-PL" altLang="zh-CN" sz="2000" i="1" dirty="0">
                <a:latin typeface="Times New Roman" panose="02020603050405020304" pitchFamily="18" charset="0"/>
                <a:cs typeface="Times New Roman" panose="02020603050405020304" pitchFamily="18" charset="0"/>
              </a:rPr>
              <a:t>E</a:t>
            </a:r>
            <a:r>
              <a:rPr lang="pl-PL" altLang="zh-CN" sz="2000" i="1" baseline="-25000" dirty="0">
                <a:latin typeface="Times New Roman" panose="02020603050405020304" pitchFamily="18" charset="0"/>
                <a:cs typeface="Times New Roman" panose="02020603050405020304" pitchFamily="18" charset="0"/>
              </a:rPr>
              <a:t>k</a:t>
            </a:r>
            <a:r>
              <a:rPr lang="pl-PL" altLang="zh-CN" sz="2000" dirty="0">
                <a:latin typeface="Times New Roman" panose="02020603050405020304" pitchFamily="18" charset="0"/>
                <a:cs typeface="Times New Roman" panose="02020603050405020304" pitchFamily="18" charset="0"/>
              </a:rPr>
              <a:t>(</a:t>
            </a:r>
            <a:r>
              <a:rPr lang="pl-PL" altLang="zh-CN" sz="2000" i="1" dirty="0">
                <a:latin typeface="Times New Roman" panose="02020603050405020304" pitchFamily="18" charset="0"/>
                <a:cs typeface="Times New Roman" panose="02020603050405020304" pitchFamily="18" charset="0"/>
              </a:rPr>
              <a:t>l</a:t>
            </a:r>
            <a:r>
              <a:rPr lang="pl-PL" altLang="zh-CN" sz="2000" i="1" baseline="-25000" dirty="0">
                <a:latin typeface="Times New Roman" panose="02020603050405020304" pitchFamily="18" charset="0"/>
                <a:cs typeface="Times New Roman" panose="02020603050405020304" pitchFamily="18" charset="0"/>
              </a:rPr>
              <a:t>i−1</a:t>
            </a:r>
            <a:r>
              <a:rPr lang="pl-PL" altLang="zh-CN" sz="2000" i="1" dirty="0">
                <a:latin typeface="Times New Roman" panose="02020603050405020304" pitchFamily="18" charset="0"/>
                <a:cs typeface="Times New Roman" panose="02020603050405020304" pitchFamily="18" charset="0"/>
              </a:rPr>
              <a:t>||c</a:t>
            </a:r>
            <a:r>
              <a:rPr lang="pl-PL" altLang="zh-CN" sz="2000" i="1" baseline="-25000" dirty="0">
                <a:latin typeface="Times New Roman" panose="02020603050405020304" pitchFamily="18" charset="0"/>
                <a:cs typeface="Times New Roman" panose="02020603050405020304" pitchFamily="18" charset="0"/>
              </a:rPr>
              <a:t>i−1</a:t>
            </a:r>
            <a:r>
              <a:rPr lang="pl-PL"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r>
              <a:rPr lang="pl-PL" altLang="zh-CN" sz="2000" i="1" dirty="0">
                <a:latin typeface="Times New Roman" panose="02020603050405020304" pitchFamily="18" charset="0"/>
                <a:cs typeface="Times New Roman" panose="02020603050405020304" pitchFamily="18" charset="0"/>
              </a:rPr>
              <a:t>l</a:t>
            </a:r>
            <a:r>
              <a:rPr lang="pl-PL" altLang="zh-CN" sz="2000" i="1" baseline="-25000" dirty="0">
                <a:latin typeface="Times New Roman" panose="02020603050405020304" pitchFamily="18" charset="0"/>
                <a:cs typeface="Times New Roman" panose="02020603050405020304" pitchFamily="18" charset="0"/>
              </a:rPr>
              <a:t>i−</a:t>
            </a:r>
            <a:r>
              <a:rPr lang="pl-PL" altLang="zh-CN" sz="2000" i="1" baseline="-25000" dirty="0" smtClean="0">
                <a:latin typeface="Times New Roman" panose="02020603050405020304" pitchFamily="18" charset="0"/>
                <a:cs typeface="Times New Roman" panose="02020603050405020304" pitchFamily="18" charset="0"/>
              </a:rPr>
              <a:t>1</a:t>
            </a:r>
            <a:r>
              <a:rPr lang="en-US" altLang="zh-CN" sz="2000" i="1"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is the left most b-s bits of the shift register before </a:t>
            </a:r>
            <a:r>
              <a:rPr lang="pl-PL" altLang="zh-CN" sz="2000" i="1" dirty="0">
                <a:latin typeface="Times New Roman" panose="02020603050405020304" pitchFamily="18" charset="0"/>
                <a:cs typeface="Times New Roman" panose="02020603050405020304" pitchFamily="18" charset="0"/>
              </a:rPr>
              <a:t>c</a:t>
            </a:r>
            <a:r>
              <a:rPr lang="pl-PL"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is encrypted</a:t>
            </a:r>
          </a:p>
          <a:p>
            <a:r>
              <a:rPr lang="en-US" altLang="zh-CN" sz="2000" dirty="0">
                <a:latin typeface="Times New Roman" panose="02020603050405020304" pitchFamily="18" charset="0"/>
                <a:cs typeface="Times New Roman" panose="02020603050405020304" pitchFamily="18" charset="0"/>
              </a:rPr>
              <a:t>It is another way to convert a block cipher into a stream cipher.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OFB is very similar to CFB, but avoids error propagation</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619672" y="3782646"/>
            <a:ext cx="5544616" cy="3075354"/>
          </a:xfrm>
          <a:prstGeom prst="rect">
            <a:avLst/>
          </a:prstGeom>
        </p:spPr>
      </p:pic>
    </p:spTree>
    <p:extLst>
      <p:ext uri="{BB962C8B-B14F-4D97-AF65-F5344CB8AC3E}">
        <p14:creationId xmlns:p14="http://schemas.microsoft.com/office/powerpoint/2010/main" val="2342361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chemeClr val="tx2">
                    <a:satMod val="130000"/>
                  </a:schemeClr>
                </a:solidFill>
                <a:effectLst/>
                <a:latin typeface="Times New Roman" panose="02020603050405020304" pitchFamily="18" charset="0"/>
                <a:cs typeface="Times New Roman" panose="02020603050405020304" pitchFamily="18" charset="0"/>
              </a:rPr>
              <a:t>Modes of operation: </a:t>
            </a:r>
            <a:r>
              <a:rPr lang="en-US" altLang="zh-CN" sz="4000" dirty="0" smtClean="0">
                <a:solidFill>
                  <a:schemeClr val="tx2">
                    <a:satMod val="130000"/>
                  </a:schemeClr>
                </a:solidFill>
                <a:effectLst/>
                <a:latin typeface="Times New Roman" panose="02020603050405020304" pitchFamily="18" charset="0"/>
                <a:cs typeface="Times New Roman" panose="02020603050405020304" pitchFamily="18" charset="0"/>
              </a:rPr>
              <a:t>CTR</a:t>
            </a:r>
            <a:endParaRPr lang="zh-CN" altLang="en-US" sz="4000" dirty="0">
              <a:effectLst/>
            </a:endParaRPr>
          </a:p>
        </p:txBody>
      </p:sp>
      <p:sp>
        <p:nvSpPr>
          <p:cNvPr id="3" name="内容占位符 2"/>
          <p:cNvSpPr>
            <a:spLocks noGrp="1"/>
          </p:cNvSpPr>
          <p:nvPr>
            <p:ph idx="1"/>
          </p:nvPr>
        </p:nvSpPr>
        <p:spPr>
          <a:xfrm>
            <a:off x="1260622" y="1628800"/>
            <a:ext cx="7273925" cy="4368800"/>
          </a:xfrm>
        </p:spPr>
        <p:txBody>
          <a:bodyPr/>
          <a:lstStyle/>
          <a:p>
            <a:r>
              <a:rPr lang="en-US" altLang="zh-CN" sz="2000" dirty="0" smtClean="0">
                <a:latin typeface="Times New Roman" panose="02020603050405020304" pitchFamily="18" charset="0"/>
                <a:cs typeface="Times New Roman" panose="02020603050405020304" pitchFamily="18" charset="0"/>
              </a:rPr>
              <a:t>No feedback</a:t>
            </a:r>
          </a:p>
          <a:p>
            <a:r>
              <a:rPr lang="en-US" altLang="zh-CN" sz="2000" dirty="0" smtClean="0">
                <a:latin typeface="Times New Roman" panose="02020603050405020304" pitchFamily="18" charset="0"/>
                <a:cs typeface="Times New Roman" panose="02020603050405020304" pitchFamily="18" charset="0"/>
              </a:rPr>
              <a:t>Counter is initialized to a pre-determined value (IV) and incremented based on a predefined rule (mod 2</a:t>
            </a:r>
            <a:r>
              <a:rPr lang="en-US" altLang="zh-CN" sz="2000" baseline="30000"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The pseudorandomness in the key stream is achieved using a counter</a:t>
            </a:r>
            <a:endParaRPr lang="zh-CN" altLang="en-US" dirty="0"/>
          </a:p>
        </p:txBody>
      </p:sp>
      <p:pic>
        <p:nvPicPr>
          <p:cNvPr id="4" name="图片 3"/>
          <p:cNvPicPr>
            <a:picLocks noChangeAspect="1"/>
          </p:cNvPicPr>
          <p:nvPr/>
        </p:nvPicPr>
        <p:blipFill>
          <a:blip r:embed="rId2"/>
          <a:stretch>
            <a:fillRect/>
          </a:stretch>
        </p:blipFill>
        <p:spPr>
          <a:xfrm>
            <a:off x="1043608" y="3333750"/>
            <a:ext cx="7267575" cy="3524250"/>
          </a:xfrm>
          <a:prstGeom prst="rect">
            <a:avLst/>
          </a:prstGeom>
        </p:spPr>
      </p:pic>
    </p:spTree>
    <p:extLst>
      <p:ext uri="{BB962C8B-B14F-4D97-AF65-F5344CB8AC3E}">
        <p14:creationId xmlns:p14="http://schemas.microsoft.com/office/powerpoint/2010/main" val="2427342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effectLst/>
                <a:latin typeface="Times New Roman" panose="02020603050405020304" pitchFamily="18" charset="0"/>
                <a:cs typeface="Times New Roman" panose="02020603050405020304" pitchFamily="18" charset="0"/>
              </a:rPr>
              <a:t>Key management: requirements</a:t>
            </a:r>
            <a:endParaRPr lang="zh-CN" altLang="en-US" sz="4000" dirty="0">
              <a:effectLst/>
            </a:endParaRPr>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For </a:t>
            </a:r>
            <a:r>
              <a:rPr lang="en-US" altLang="zh-CN" sz="2400" dirty="0" smtClean="0">
                <a:latin typeface="Times New Roman" panose="02020603050405020304" pitchFamily="18" charset="0"/>
                <a:cs typeface="Times New Roman" panose="02020603050405020304" pitchFamily="18" charset="0"/>
              </a:rPr>
              <a:t>one key encryption schemes, </a:t>
            </a:r>
            <a:r>
              <a:rPr lang="en-US" altLang="zh-CN" sz="2400" dirty="0">
                <a:latin typeface="Times New Roman" panose="02020603050405020304" pitchFamily="18" charset="0"/>
                <a:cs typeface="Times New Roman" panose="02020603050405020304" pitchFamily="18" charset="0"/>
              </a:rPr>
              <a:t>the two parties must share the same key.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key must be protected from access by others.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key should be changed regularly (an adversary or enemy may learn the key in some way). </a:t>
            </a:r>
            <a:endParaRPr lang="en-US" altLang="zh-CN" sz="2400"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Key </a:t>
            </a:r>
            <a:r>
              <a:rPr lang="en-US" altLang="zh-CN" sz="2400" b="1" dirty="0">
                <a:latin typeface="Times New Roman" panose="02020603050405020304" pitchFamily="18" charset="0"/>
                <a:cs typeface="Times New Roman" panose="02020603050405020304" pitchFamily="18" charset="0"/>
              </a:rPr>
              <a:t>distribution: </a:t>
            </a:r>
            <a:r>
              <a:rPr lang="en-US" altLang="zh-CN" sz="2400" dirty="0">
                <a:latin typeface="Times New Roman" panose="02020603050405020304" pitchFamily="18" charset="0"/>
                <a:cs typeface="Times New Roman" panose="02020603050405020304" pitchFamily="18" charset="0"/>
              </a:rPr>
              <a:t>delivering a key to both parties, without allowing others to see the key. </a:t>
            </a:r>
            <a:endParaRPr lang="en-US" altLang="zh-CN" sz="2400"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Key </a:t>
            </a:r>
            <a:r>
              <a:rPr lang="en-US" altLang="zh-CN" sz="2400" b="1" dirty="0">
                <a:latin typeface="Times New Roman" panose="02020603050405020304" pitchFamily="18" charset="0"/>
                <a:cs typeface="Times New Roman" panose="02020603050405020304" pitchFamily="18" charset="0"/>
              </a:rPr>
              <a:t>agreement: </a:t>
            </a:r>
            <a:r>
              <a:rPr lang="en-US" altLang="zh-CN" sz="2400" dirty="0">
                <a:latin typeface="Times New Roman" panose="02020603050405020304" pitchFamily="18" charset="0"/>
                <a:cs typeface="Times New Roman" panose="02020603050405020304" pitchFamily="18" charset="0"/>
              </a:rPr>
              <a:t>agreeing on a key by parties involved, without allowing others to see the key.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826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effectLst/>
                <a:latin typeface="Times New Roman" panose="02020603050405020304" pitchFamily="18" charset="0"/>
                <a:cs typeface="Times New Roman" panose="02020603050405020304" pitchFamily="18" charset="0"/>
              </a:rPr>
              <a:t>Key distribution</a:t>
            </a:r>
            <a:endParaRPr lang="zh-CN" altLang="en-US" dirty="0"/>
          </a:p>
        </p:txBody>
      </p:sp>
      <p:sp>
        <p:nvSpPr>
          <p:cNvPr id="3" name="内容占位符 2"/>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A selects a key, and physically delivers it to </a:t>
            </a:r>
            <a:r>
              <a:rPr lang="en-US" altLang="zh-CN" sz="2400" dirty="0" smtClean="0">
                <a:latin typeface="Times New Roman" panose="02020603050405020304" pitchFamily="18" charset="0"/>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third party can select the key </a:t>
            </a:r>
            <a:r>
              <a:rPr lang="en-US" altLang="zh-CN" sz="2400" dirty="0" smtClean="0">
                <a:latin typeface="Times New Roman" panose="02020603050405020304" pitchFamily="18" charset="0"/>
                <a:cs typeface="Times New Roman" panose="02020603050405020304" pitchFamily="18" charset="0"/>
              </a:rPr>
              <a:t>and physically </a:t>
            </a:r>
            <a:r>
              <a:rPr lang="en-US" altLang="zh-CN" sz="2400" dirty="0">
                <a:latin typeface="Times New Roman" panose="02020603050405020304" pitchFamily="18" charset="0"/>
                <a:cs typeface="Times New Roman" panose="02020603050405020304" pitchFamily="18" charset="0"/>
              </a:rPr>
              <a:t>deliver it to both A and </a:t>
            </a:r>
            <a:r>
              <a:rPr lang="en-US" altLang="zh-CN" sz="2400" dirty="0" smtClean="0">
                <a:latin typeface="Times New Roman" panose="02020603050405020304" pitchFamily="18" charset="0"/>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A and B have previously and recently used a key, one party can transmit the new key to the other, encrypted using the old </a:t>
            </a:r>
            <a:r>
              <a:rPr lang="en-US" altLang="zh-CN" sz="2400" dirty="0" smtClean="0">
                <a:latin typeface="Times New Roman" panose="02020603050405020304" pitchFamily="18" charset="0"/>
                <a:cs typeface="Times New Roman" panose="02020603050405020304" pitchFamily="18" charset="0"/>
              </a:rPr>
              <a:t>key</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A and B each has an encrypted connection to a third party C, C can deliver a key on the encrypted links to A and </a:t>
            </a:r>
            <a:r>
              <a:rPr lang="en-US" altLang="zh-CN" sz="2400" dirty="0" smtClean="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3093169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dirty="0">
                <a:effectLst/>
                <a:latin typeface="Times New Roman" panose="02020603050405020304" pitchFamily="18" charset="0"/>
                <a:cs typeface="Times New Roman" panose="02020603050405020304" pitchFamily="18" charset="0"/>
              </a:rPr>
              <a:t>A Key Distribution Protocol: key distribution center</a:t>
            </a:r>
            <a:endParaRPr lang="zh-CN" altLang="en-US" sz="24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latin typeface="Times New Roman" panose="02020603050405020304" pitchFamily="18" charset="0"/>
                <a:cs typeface="Times New Roman" panose="02020603050405020304" pitchFamily="18" charset="0"/>
              </a:rPr>
              <a:t>As an example of protocols for key distribution, we introduce a key distribution protocol using a key distribution </a:t>
            </a:r>
            <a:r>
              <a:rPr lang="en-US" altLang="zh-CN" sz="2000" dirty="0" smtClean="0">
                <a:latin typeface="Times New Roman" panose="02020603050405020304" pitchFamily="18" charset="0"/>
                <a:cs typeface="Times New Roman" panose="02020603050405020304" pitchFamily="18" charset="0"/>
              </a:rPr>
              <a:t>center</a:t>
            </a:r>
          </a:p>
          <a:p>
            <a:r>
              <a:rPr lang="en-US" altLang="zh-CN" sz="2000" b="1" dirty="0">
                <a:latin typeface="Times New Roman" panose="02020603050405020304" pitchFamily="18" charset="0"/>
                <a:cs typeface="Times New Roman" panose="02020603050405020304" pitchFamily="18" charset="0"/>
              </a:rPr>
              <a:t>Parties involved: </a:t>
            </a:r>
            <a:r>
              <a:rPr lang="en-US" altLang="zh-CN" sz="2000" dirty="0">
                <a:latin typeface="Times New Roman" panose="02020603050405020304" pitchFamily="18" charset="0"/>
                <a:cs typeface="Times New Roman" panose="02020603050405020304" pitchFamily="18" charset="0"/>
              </a:rPr>
              <a:t>A key distribution center (KDC), a group of people to communicate with each other</a:t>
            </a:r>
            <a:r>
              <a:rPr lang="en-US" altLang="zh-CN" sz="2000" dirty="0" smtClean="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Requirements</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Whenever A wants to communicate with B, the KDC should generate a temporary key (called session key) and distribute it to A and B. Both confidentiality and authenticity must be achieved</a:t>
            </a:r>
            <a:r>
              <a:rPr lang="en-US" altLang="zh-CN" sz="2000" dirty="0" smtClean="0">
                <a:latin typeface="Times New Roman" panose="02020603050405020304" pitchFamily="18" charset="0"/>
                <a:cs typeface="Times New Roman" panose="02020603050405020304" pitchFamily="18" charset="0"/>
              </a:rPr>
              <a:t>.</a:t>
            </a:r>
          </a:p>
          <a:p>
            <a:pPr marL="82550" indent="0">
              <a:buNone/>
            </a:pPr>
            <a:endParaRPr lang="en-US" altLang="zh-CN" sz="1400" dirty="0" smtClean="0">
              <a:latin typeface="Times New Roman" panose="02020603050405020304" pitchFamily="18" charset="0"/>
              <a:cs typeface="Times New Roman" panose="02020603050405020304" pitchFamily="18" charset="0"/>
            </a:endParaRPr>
          </a:p>
          <a:p>
            <a:pPr marL="82550" indent="0">
              <a:buNone/>
            </a:pPr>
            <a:endParaRPr lang="en-US" altLang="zh-CN" sz="1400" dirty="0">
              <a:latin typeface="Times New Roman" panose="02020603050405020304" pitchFamily="18" charset="0"/>
              <a:cs typeface="Times New Roman" panose="02020603050405020304" pitchFamily="18" charset="0"/>
            </a:endParaRPr>
          </a:p>
          <a:p>
            <a:pPr marL="82550" indent="0">
              <a:buNone/>
            </a:pPr>
            <a:r>
              <a:rPr lang="en-US" altLang="zh-CN" sz="1400" dirty="0" smtClean="0">
                <a:latin typeface="Times New Roman" panose="02020603050405020304" pitchFamily="18" charset="0"/>
                <a:cs typeface="Times New Roman" panose="02020603050405020304" pitchFamily="18" charset="0"/>
              </a:rPr>
              <a:t>Q:</a:t>
            </a: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Can KDC</a:t>
            </a:r>
          </a:p>
          <a:p>
            <a:pPr marL="82550" indent="0">
              <a:buNone/>
            </a:pPr>
            <a:r>
              <a:rPr lang="en-US" altLang="zh-CN" sz="1400" dirty="0" smtClean="0">
                <a:latin typeface="Times New Roman" panose="02020603050405020304" pitchFamily="18" charset="0"/>
                <a:cs typeface="Times New Roman" panose="02020603050405020304" pitchFamily="18" charset="0"/>
              </a:rPr>
              <a:t> send ticket to </a:t>
            </a:r>
          </a:p>
          <a:p>
            <a:pPr marL="82550" indent="0">
              <a:buNone/>
            </a:pPr>
            <a:r>
              <a:rPr lang="en-US" altLang="zh-CN" sz="1400" dirty="0" smtClean="0">
                <a:latin typeface="Times New Roman" panose="02020603050405020304" pitchFamily="18" charset="0"/>
                <a:cs typeface="Times New Roman" panose="02020603050405020304" pitchFamily="18" charset="0"/>
              </a:rPr>
              <a:t>Bob directly?</a:t>
            </a:r>
          </a:p>
          <a:p>
            <a:pPr marL="82550" indent="0">
              <a:buNone/>
            </a:pPr>
            <a:endParaRPr lang="en-US" altLang="zh-CN" sz="1400" dirty="0" smtClean="0">
              <a:latin typeface="Times New Roman" panose="02020603050405020304" pitchFamily="18" charset="0"/>
              <a:cs typeface="Times New Roman" panose="02020603050405020304" pitchFamily="18" charset="0"/>
            </a:endParaRPr>
          </a:p>
          <a:p>
            <a:pPr marL="82550" indent="0">
              <a:buNone/>
            </a:pPr>
            <a:r>
              <a:rPr lang="en-US" altLang="zh-CN" sz="1400" dirty="0" smtClean="0">
                <a:latin typeface="Times New Roman" panose="02020603050405020304" pitchFamily="18" charset="0"/>
                <a:cs typeface="Times New Roman" panose="02020603050405020304" pitchFamily="18" charset="0"/>
              </a:rPr>
              <a:t>(synchronizing)</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4739" t="23674" r="6391" b="21087"/>
          <a:stretch/>
        </p:blipFill>
        <p:spPr>
          <a:xfrm>
            <a:off x="3086522" y="4337720"/>
            <a:ext cx="5400600" cy="2520280"/>
          </a:xfrm>
          <a:prstGeom prst="rect">
            <a:avLst/>
          </a:prstGeom>
        </p:spPr>
      </p:pic>
    </p:spTree>
    <p:extLst>
      <p:ext uri="{BB962C8B-B14F-4D97-AF65-F5344CB8AC3E}">
        <p14:creationId xmlns:p14="http://schemas.microsoft.com/office/powerpoint/2010/main" val="15175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3200" dirty="0">
                <a:solidFill>
                  <a:schemeClr val="tx2">
                    <a:satMod val="130000"/>
                  </a:schemeClr>
                </a:solidFill>
                <a:latin typeface="Times New Roman" panose="02020603050405020304" pitchFamily="18" charset="0"/>
                <a:cs typeface="Times New Roman" panose="02020603050405020304" pitchFamily="18" charset="0"/>
              </a:rPr>
              <a:t>Modular </a:t>
            </a:r>
            <a:r>
              <a:rPr lang="en-US" altLang="zh-CN" sz="3200" dirty="0" smtClean="0">
                <a:solidFill>
                  <a:schemeClr val="tx2">
                    <a:satMod val="130000"/>
                  </a:schemeClr>
                </a:solidFill>
                <a:latin typeface="Times New Roman" panose="02020603050405020304" pitchFamily="18" charset="0"/>
                <a:cs typeface="Times New Roman" panose="02020603050405020304" pitchFamily="18" charset="0"/>
              </a:rPr>
              <a:t>arithmetic</a:t>
            </a:r>
            <a:endParaRPr lang="zh-CN" altLang="en-US" sz="32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Let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n &gt; 1 </a:t>
            </a:r>
            <a:r>
              <a:rPr lang="en-US" altLang="zh-CN"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be an integer. We define</a:t>
            </a:r>
          </a:p>
          <a:p>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x </a:t>
            </a:r>
            <a:r>
              <a:rPr lang="en-US" altLang="zh-CN" sz="2800" b="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n</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y = (x + y) mod n,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12 </a:t>
            </a:r>
            <a:r>
              <a:rPr lang="en-US" altLang="zh-CN" sz="2800" b="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5</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7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(12 + 7) mod 5 = 4]</a:t>
            </a:r>
          </a:p>
          <a:p>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x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400" dirty="0" smtClean="0">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n</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y = (x − y) mod n,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12 </a:t>
            </a:r>
            <a:r>
              <a:rPr lang="en-US" altLang="zh-CN" sz="24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5</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7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(12 − 7) mod 5 = 0]</a:t>
            </a:r>
          </a:p>
          <a:p>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x </a:t>
            </a:r>
            <a:r>
              <a:rPr lang="en-US" altLang="zh-CN" sz="24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4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n</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y = (x × y) mod n,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12</a:t>
            </a:r>
            <a:r>
              <a:rPr lang="en-US" altLang="zh-CN" sz="24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4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i="1" baseline="-25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5</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7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(12 × 7) mod 5 </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a:t>
            </a:r>
            <a:r>
              <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4</a:t>
            </a:r>
            <a:r>
              <a:rPr lang="en-US" altLang="zh-CN" sz="2000" i="1"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a:t>
            </a:r>
          </a:p>
          <a:p>
            <a:endParaRPr lang="en-US" altLang="zh-CN" sz="2000" i="1"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endParaRPr>
          </a:p>
          <a:p>
            <a:endParaRPr lang="en-US" altLang="zh-CN" sz="2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endParaRPr>
          </a:p>
          <a:p>
            <a:r>
              <a:rPr lang="en-US" altLang="zh-CN" sz="2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Without </a:t>
            </a:r>
            <a:r>
              <a:rPr lang="en-US" altLang="zh-CN"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causing confusion, we often use +, − and </a:t>
            </a:r>
            <a:r>
              <a:rPr lang="en-US" altLang="zh-CN" sz="2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 in  </a:t>
            </a:r>
            <a:r>
              <a:rPr lang="en-US" altLang="zh-CN" sz="2000" i="1" dirty="0" smtClean="0">
                <a:solidFill>
                  <a:schemeClr val="tx2">
                    <a:satMod val="130000"/>
                  </a:schemeClr>
                </a:solidFill>
                <a:latin typeface="Times New Roman" panose="02020603050405020304" pitchFamily="18" charset="0"/>
                <a:cs typeface="Times New Roman" panose="02020603050405020304" pitchFamily="18" charset="0"/>
              </a:rPr>
              <a:t>Z</a:t>
            </a:r>
            <a:r>
              <a:rPr lang="en-US" altLang="zh-CN" sz="2000" i="1" baseline="-25000" dirty="0" smtClean="0">
                <a:solidFill>
                  <a:schemeClr val="tx2">
                    <a:satMod val="130000"/>
                  </a:schemeClr>
                </a:solidFill>
                <a:latin typeface="Times New Roman" panose="02020603050405020304" pitchFamily="18" charset="0"/>
                <a:cs typeface="Times New Roman" panose="02020603050405020304" pitchFamily="18" charset="0"/>
              </a:rPr>
              <a:t>n </a:t>
            </a:r>
            <a:r>
              <a:rPr lang="en-US" altLang="zh-CN" sz="2000" dirty="0" smtClean="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to denote these </a:t>
            </a:r>
            <a:r>
              <a:rPr lang="en-US" altLang="zh-CN"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rPr>
              <a:t>modulo operations.</a:t>
            </a:r>
            <a:endParaRPr lang="zh-CN" altLang="en-US"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473070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effectLst/>
                <a:latin typeface="Times New Roman" panose="02020603050405020304" pitchFamily="18" charset="0"/>
                <a:cs typeface="Times New Roman" panose="02020603050405020304" pitchFamily="18" charset="0"/>
              </a:rPr>
              <a:t>A Key Distribution Protocol</a:t>
            </a:r>
            <a:r>
              <a:rPr lang="en-US" altLang="zh-CN" sz="2800" dirty="0" smtClean="0">
                <a:effectLst/>
                <a:latin typeface="Times New Roman" panose="02020603050405020304" pitchFamily="18" charset="0"/>
                <a:cs typeface="Times New Roman" panose="02020603050405020304" pitchFamily="18" charset="0"/>
              </a:rPr>
              <a:t>: elaborated</a:t>
            </a:r>
            <a:endParaRPr lang="zh-CN" altLang="en-US" sz="2800"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735" t="10996" r="8542" b="8240"/>
          <a:stretch/>
        </p:blipFill>
        <p:spPr>
          <a:xfrm>
            <a:off x="2339752" y="2564904"/>
            <a:ext cx="4464496" cy="3528392"/>
          </a:xfrm>
        </p:spPr>
      </p:pic>
      <p:sp>
        <p:nvSpPr>
          <p:cNvPr id="5" name="内容占位符 2"/>
          <p:cNvSpPr txBox="1">
            <a:spLocks/>
          </p:cNvSpPr>
          <p:nvPr/>
        </p:nvSpPr>
        <p:spPr bwMode="auto">
          <a:xfrm>
            <a:off x="1249363" y="1700808"/>
            <a:ext cx="6923037"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altLang="zh-CN" sz="2000" dirty="0" smtClean="0">
                <a:latin typeface="Times New Roman" panose="02020603050405020304" pitchFamily="18" charset="0"/>
                <a:cs typeface="Times New Roman" panose="02020603050405020304" pitchFamily="18" charset="0"/>
              </a:rPr>
              <a:t>Can step 1 and step 2 be omitted?</a:t>
            </a:r>
          </a:p>
          <a:p>
            <a:endParaRPr lang="en-US" altLang="zh-CN" sz="2000" dirty="0" smtClean="0">
              <a:latin typeface="Times New Roman" panose="02020603050405020304" pitchFamily="18" charset="0"/>
              <a:cs typeface="Times New Roman" panose="02020603050405020304" pitchFamily="18" charset="0"/>
            </a:endParaRPr>
          </a:p>
          <a:p>
            <a:pPr marL="82550" indent="0">
              <a:buFont typeface="Wingdings 2" panose="05020102010507070707" pitchFamily="18" charset="2"/>
              <a:buNone/>
            </a:pPr>
            <a:endParaRPr lang="en-US" altLang="zh-CN" sz="1400" dirty="0" smtClean="0">
              <a:latin typeface="Times New Roman" panose="02020603050405020304" pitchFamily="18" charset="0"/>
              <a:cs typeface="Times New Roman" panose="02020603050405020304" pitchFamily="18" charset="0"/>
            </a:endParaRPr>
          </a:p>
          <a:p>
            <a:pPr marL="82550" indent="0">
              <a:buFont typeface="Wingdings 2" panose="05020102010507070707" pitchFamily="18" charset="2"/>
              <a:buNone/>
            </a:pPr>
            <a:endParaRPr lang="en-US" altLang="zh-CN"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328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effectLst/>
                <a:latin typeface="Times New Roman" pitchFamily="18" charset="0"/>
                <a:cs typeface="Times New Roman" pitchFamily="18" charset="0"/>
              </a:rPr>
              <a:t>Key agreement:</a:t>
            </a:r>
            <a:r>
              <a:rPr lang="zh-CN" altLang="en-US" sz="4000" dirty="0">
                <a:effectLst/>
                <a:latin typeface="Times New Roman" pitchFamily="18" charset="0"/>
                <a:cs typeface="Times New Roman" pitchFamily="18" charset="0"/>
              </a:rPr>
              <a:t> </a:t>
            </a:r>
            <a:r>
              <a:rPr lang="en-US" altLang="zh-CN" sz="4000" dirty="0" err="1" smtClean="0">
                <a:effectLst/>
                <a:latin typeface="Times New Roman" pitchFamily="18" charset="0"/>
                <a:cs typeface="Times New Roman" pitchFamily="18" charset="0"/>
              </a:rPr>
              <a:t>Merkle’s</a:t>
            </a:r>
            <a:r>
              <a:rPr lang="en-US" altLang="zh-CN" sz="4000" dirty="0" smtClean="0">
                <a:effectLst/>
                <a:latin typeface="Times New Roman" pitchFamily="18" charset="0"/>
                <a:cs typeface="Times New Roman" pitchFamily="18" charset="0"/>
              </a:rPr>
              <a:t> </a:t>
            </a:r>
            <a:r>
              <a:rPr lang="en-US" altLang="zh-CN" sz="4000" dirty="0" smtClean="0">
                <a:effectLst/>
                <a:latin typeface="Times New Roman" pitchFamily="18" charset="0"/>
                <a:cs typeface="Times New Roman" pitchFamily="18" charset="0"/>
              </a:rPr>
              <a:t>puzzle</a:t>
            </a:r>
            <a:endParaRPr lang="zh-CN" altLang="en-US" sz="4000" dirty="0">
              <a:effectLst/>
              <a:latin typeface="Times New Roman" pitchFamily="18" charset="0"/>
              <a:cs typeface="Times New Roman" pitchFamily="18" charset="0"/>
            </a:endParaRPr>
          </a:p>
        </p:txBody>
      </p:sp>
      <p:sp>
        <p:nvSpPr>
          <p:cNvPr id="3" name="内容占位符 2"/>
          <p:cNvSpPr>
            <a:spLocks noGrp="1"/>
          </p:cNvSpPr>
          <p:nvPr>
            <p:ph idx="1"/>
          </p:nvPr>
        </p:nvSpPr>
        <p:spPr/>
        <p:txBody>
          <a:bodyPr/>
          <a:lstStyle/>
          <a:p>
            <a:pPr marL="53975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Alice and Bob </a:t>
            </a:r>
            <a:r>
              <a:rPr lang="en-US" altLang="zh-CN" sz="2000" dirty="0" err="1" smtClean="0">
                <a:latin typeface="Times New Roman" panose="02020603050405020304" pitchFamily="18" charset="0"/>
                <a:cs typeface="Times New Roman" panose="02020603050405020304" pitchFamily="18" charset="0"/>
              </a:rPr>
              <a:t>hoose</a:t>
            </a:r>
            <a:r>
              <a:rPr lang="en-US" altLang="zh-CN" sz="2000" dirty="0" smtClean="0">
                <a:latin typeface="Times New Roman" panose="02020603050405020304" pitchFamily="18" charset="0"/>
                <a:cs typeface="Times New Roman" panose="02020603050405020304" pitchFamily="18" charset="0"/>
              </a:rPr>
              <a:t> any encryption method with key length = 128 bit</a:t>
            </a:r>
          </a:p>
          <a:p>
            <a:pPr marL="53975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Alice Randomly pick an encryption key </a:t>
            </a:r>
            <a:r>
              <a:rPr lang="en-US" altLang="zh-CN" sz="2000" i="1" dirty="0" err="1" smtClean="0">
                <a:latin typeface="Times New Roman" panose="02020603050405020304" pitchFamily="18" charset="0"/>
                <a:cs typeface="Times New Roman" panose="02020603050405020304" pitchFamily="18" charset="0"/>
              </a:rPr>
              <a:t>k_short_i</a:t>
            </a:r>
            <a:r>
              <a:rPr lang="en-US" altLang="zh-CN" sz="2000" dirty="0" smtClean="0">
                <a:latin typeface="Times New Roman" panose="02020603050405020304" pitchFamily="18" charset="0"/>
                <a:cs typeface="Times New Roman" panose="02020603050405020304" pitchFamily="18" charset="0"/>
              </a:rPr>
              <a:t> with first 96 bits equal to 0</a:t>
            </a:r>
          </a:p>
          <a:p>
            <a:pPr marL="53975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Alice Send the encrypted messages E(</a:t>
            </a:r>
            <a:r>
              <a:rPr lang="en-US" altLang="zh-CN" sz="2000" i="1" dirty="0" err="1" smtClean="0">
                <a:latin typeface="Times New Roman" panose="02020603050405020304" pitchFamily="18" charset="0"/>
                <a:cs typeface="Times New Roman" panose="02020603050405020304" pitchFamily="18" charset="0"/>
              </a:rPr>
              <a:t>k_short_i</a:t>
            </a:r>
            <a:r>
              <a:rPr lang="en-US" altLang="zh-CN" sz="2000" dirty="0" smtClean="0">
                <a:latin typeface="Times New Roman" panose="02020603050405020304" pitchFamily="18" charset="0"/>
                <a:cs typeface="Times New Roman" panose="02020603050405020304" pitchFamily="18" charset="0"/>
              </a:rPr>
              <a:t>, “puzzle </a:t>
            </a:r>
            <a:r>
              <a:rPr lang="en-US" altLang="zh-CN" sz="2000" i="1" dirty="0" err="1" smtClean="0">
                <a:latin typeface="Times New Roman" panose="02020603050405020304" pitchFamily="18" charset="0"/>
                <a:cs typeface="Times New Roman" panose="02020603050405020304" pitchFamily="18" charset="0"/>
              </a:rPr>
              <a:t>x_i</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k_i</a:t>
            </a:r>
            <a:r>
              <a:rPr lang="en-US" altLang="zh-CN" sz="2000" dirty="0" smtClean="0">
                <a:latin typeface="Times New Roman" panose="02020603050405020304" pitchFamily="18" charset="0"/>
                <a:cs typeface="Times New Roman" panose="02020603050405020304" pitchFamily="18" charset="0"/>
              </a:rPr>
              <a:t>) to Bob</a:t>
            </a:r>
          </a:p>
          <a:p>
            <a:pPr marL="53975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Alice repeat step 2, 3  for</a:t>
            </a:r>
            <a:r>
              <a:rPr lang="en-US" altLang="zh-CN" sz="2000" i="1" dirty="0" smtClean="0">
                <a:latin typeface="Times New Roman" panose="02020603050405020304" pitchFamily="18" charset="0"/>
                <a:cs typeface="Times New Roman" panose="02020603050405020304" pitchFamily="18" charset="0"/>
              </a:rPr>
              <a:t> n </a:t>
            </a:r>
            <a:r>
              <a:rPr lang="en-US" altLang="zh-CN" sz="2000" dirty="0" smtClean="0">
                <a:latin typeface="Times New Roman" panose="02020603050405020304" pitchFamily="18" charset="0"/>
                <a:cs typeface="Times New Roman" panose="02020603050405020304" pitchFamily="18" charset="0"/>
              </a:rPr>
              <a:t>times</a:t>
            </a:r>
          </a:p>
          <a:p>
            <a:pPr marL="53975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Bob randomly pick one such message j to decrypt and send </a:t>
            </a:r>
            <a:r>
              <a:rPr lang="en-US" altLang="zh-CN" sz="2000" i="1" dirty="0" err="1" smtClean="0">
                <a:latin typeface="Times New Roman" panose="02020603050405020304" pitchFamily="18" charset="0"/>
                <a:cs typeface="Times New Roman" panose="02020603050405020304" pitchFamily="18" charset="0"/>
              </a:rPr>
              <a:t>x_j</a:t>
            </a:r>
            <a:r>
              <a:rPr lang="en-US" altLang="zh-CN" sz="2000" dirty="0" smtClean="0">
                <a:latin typeface="Times New Roman" panose="02020603050405020304" pitchFamily="18" charset="0"/>
                <a:cs typeface="Times New Roman" panose="02020603050405020304" pitchFamily="18" charset="0"/>
              </a:rPr>
              <a:t> back to Alice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686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effectLst/>
                <a:latin typeface="Times New Roman" panose="02020603050405020304" pitchFamily="18" charset="0"/>
                <a:cs typeface="Times New Roman" panose="02020603050405020304" pitchFamily="18" charset="0"/>
              </a:rPr>
              <a:t>Key </a:t>
            </a:r>
            <a:r>
              <a:rPr lang="en-US" altLang="zh-CN" sz="4000" dirty="0" smtClean="0">
                <a:effectLst/>
                <a:latin typeface="Times New Roman" panose="02020603050405020304" pitchFamily="18" charset="0"/>
                <a:cs typeface="Times New Roman" panose="02020603050405020304" pitchFamily="18" charset="0"/>
              </a:rPr>
              <a:t>agreement: math</a:t>
            </a:r>
            <a:endParaRPr lang="zh-CN" altLang="en-US" sz="4000" dirty="0">
              <a:effectLst/>
            </a:endParaRPr>
          </a:p>
        </p:txBody>
      </p:sp>
      <p:sp>
        <p:nvSpPr>
          <p:cNvPr id="3" name="内容占位符 2"/>
          <p:cNvSpPr>
            <a:spLocks noGrp="1"/>
          </p:cNvSpPr>
          <p:nvPr>
            <p:ph idx="1"/>
          </p:nvPr>
        </p:nvSpPr>
        <p:spPr/>
        <p:txBody>
          <a:bodyPr/>
          <a:lstStyle/>
          <a:p>
            <a:r>
              <a:rPr lang="en-US" altLang="zh-CN" sz="2400" dirty="0" smtClean="0">
                <a:latin typeface="Times New Roman" panose="02020603050405020304" pitchFamily="18" charset="0"/>
                <a:cs typeface="Times New Roman" panose="02020603050405020304" pitchFamily="18" charset="0"/>
              </a:rPr>
              <a:t>Can we exchange keys without third party involvement?</a:t>
            </a:r>
          </a:p>
          <a:p>
            <a:r>
              <a:rPr lang="en-US" altLang="zh-CN" sz="2400" dirty="0" smtClean="0">
                <a:latin typeface="Times New Roman" panose="02020603050405020304" pitchFamily="18" charset="0"/>
                <a:cs typeface="Times New Roman" panose="02020603050405020304" pitchFamily="18" charset="0"/>
              </a:rPr>
              <a:t>Discrete logarithms </a:t>
            </a:r>
          </a:p>
          <a:p>
            <a:pPr lvl="1"/>
            <a:r>
              <a:rPr lang="en-US" altLang="zh-CN" sz="2000" b="1" dirty="0" smtClean="0">
                <a:latin typeface="Times New Roman" panose="02020603050405020304" pitchFamily="18" charset="0"/>
                <a:cs typeface="Times New Roman" panose="02020603050405020304" pitchFamily="18" charset="0"/>
              </a:rPr>
              <a:t>Primitive roots</a:t>
            </a:r>
            <a:r>
              <a:rPr lang="en-US" altLang="zh-CN" sz="2000" dirty="0" smtClean="0">
                <a:latin typeface="Times New Roman" panose="02020603050405020304" pitchFamily="18" charset="0"/>
                <a:cs typeface="Times New Roman" panose="02020603050405020304" pitchFamily="18" charset="0"/>
              </a:rPr>
              <a:t>: let</a:t>
            </a:r>
            <a:r>
              <a:rPr lang="en-US" altLang="zh-CN" sz="2000" i="1" dirty="0" smtClean="0">
                <a:latin typeface="Times New Roman" panose="02020603050405020304" pitchFamily="18" charset="0"/>
                <a:cs typeface="Times New Roman" panose="02020603050405020304" pitchFamily="18" charset="0"/>
              </a:rPr>
              <a:t> p </a:t>
            </a:r>
            <a:r>
              <a:rPr lang="en-US" altLang="zh-CN" sz="2000" dirty="0" smtClean="0">
                <a:latin typeface="Times New Roman" panose="02020603050405020304" pitchFamily="18" charset="0"/>
                <a:cs typeface="Times New Roman" panose="02020603050405020304" pitchFamily="18" charset="0"/>
              </a:rPr>
              <a:t>be </a:t>
            </a:r>
            <a:r>
              <a:rPr lang="en-US" altLang="zh-CN" sz="2000" dirty="0">
                <a:latin typeface="Times New Roman" panose="02020603050405020304" pitchFamily="18" charset="0"/>
                <a:cs typeface="Times New Roman" panose="02020603050405020304" pitchFamily="18" charset="0"/>
              </a:rPr>
              <a:t>a </a:t>
            </a:r>
            <a:r>
              <a:rPr lang="en-US" altLang="zh-CN" sz="2000" dirty="0" smtClean="0">
                <a:latin typeface="Times New Roman" panose="02020603050405020304" pitchFamily="18" charset="0"/>
                <a:cs typeface="Times New Roman" panose="02020603050405020304" pitchFamily="18" charset="0"/>
              </a:rPr>
              <a:t>prime. </a:t>
            </a:r>
            <a:r>
              <a:rPr lang="en-US" altLang="zh-CN" sz="2000" dirty="0">
                <a:latin typeface="Times New Roman" panose="02020603050405020304" pitchFamily="18" charset="0"/>
                <a:cs typeface="Times New Roman" panose="02020603050405020304" pitchFamily="18" charset="0"/>
              </a:rPr>
              <a:t>An integer </a:t>
            </a:r>
            <a:r>
              <a:rPr lang="en-US" altLang="zh-CN" sz="2000" i="1" dirty="0">
                <a:latin typeface="Times New Roman" panose="02020603050405020304" pitchFamily="18" charset="0"/>
                <a:cs typeface="Times New Roman" panose="02020603050405020304" pitchFamily="18" charset="0"/>
              </a:rPr>
              <a:t>α</a:t>
            </a:r>
            <a:r>
              <a:rPr lang="en-US" altLang="zh-CN" sz="2000" dirty="0">
                <a:latin typeface="Times New Roman" panose="02020603050405020304" pitchFamily="18" charset="0"/>
                <a:cs typeface="Times New Roman" panose="02020603050405020304" pitchFamily="18" charset="0"/>
              </a:rPr>
              <a:t> is called a </a:t>
            </a:r>
            <a:r>
              <a:rPr lang="en-US" altLang="zh-CN" sz="2000" b="1" dirty="0">
                <a:latin typeface="Times New Roman" panose="02020603050405020304" pitchFamily="18" charset="0"/>
                <a:cs typeface="Times New Roman" panose="02020603050405020304" pitchFamily="18" charset="0"/>
              </a:rPr>
              <a:t>primitive root </a:t>
            </a:r>
            <a:r>
              <a:rPr lang="en-US" altLang="zh-CN" sz="2000" dirty="0">
                <a:latin typeface="Times New Roman" panose="02020603050405020304" pitchFamily="18" charset="0"/>
                <a:cs typeface="Times New Roman" panose="02020603050405020304" pitchFamily="18" charset="0"/>
              </a:rPr>
              <a:t>of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if each nonzero element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 </a:t>
            </a:r>
            <a:r>
              <a:rPr lang="en-US" altLang="zh-CN" sz="2000" i="1" dirty="0" err="1" smtClean="0">
                <a:latin typeface="Times New Roman" panose="02020603050405020304" pitchFamily="18" charset="0"/>
                <a:cs typeface="Times New Roman" panose="02020603050405020304" pitchFamily="18" charset="0"/>
              </a:rPr>
              <a:t>F</a:t>
            </a:r>
            <a:r>
              <a:rPr lang="en-US" altLang="zh-CN" sz="2000" i="1" baseline="-25000" dirty="0" err="1"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p − </a:t>
            </a:r>
            <a:r>
              <a:rPr lang="en-US" altLang="zh-CN" sz="2000" i="1"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can </a:t>
            </a:r>
            <a:r>
              <a:rPr lang="en-US" altLang="zh-CN" sz="2000" dirty="0">
                <a:latin typeface="Times New Roman" panose="02020603050405020304" pitchFamily="18" charset="0"/>
                <a:cs typeface="Times New Roman" panose="02020603050405020304" pitchFamily="18" charset="0"/>
              </a:rPr>
              <a:t>be uniquely expressed as </a:t>
            </a:r>
            <a:endParaRPr lang="en-US" altLang="zh-CN" sz="2000" dirty="0" smtClean="0">
              <a:latin typeface="Times New Roman" panose="02020603050405020304" pitchFamily="18" charset="0"/>
              <a:cs typeface="Times New Roman" panose="02020603050405020304" pitchFamily="18" charset="0"/>
            </a:endParaRPr>
          </a:p>
          <a:p>
            <a:pPr marL="403225" lvl="1" indent="0" algn="ctr">
              <a:buNone/>
            </a:pP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α</a:t>
            </a:r>
            <a:r>
              <a:rPr lang="en-US" altLang="zh-CN" sz="2000" i="1" baseline="30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mod </a:t>
            </a:r>
            <a:r>
              <a:rPr lang="en-US" altLang="zh-CN" sz="2000" i="1" dirty="0">
                <a:latin typeface="Times New Roman" panose="02020603050405020304" pitchFamily="18" charset="0"/>
                <a:cs typeface="Times New Roman" panose="02020603050405020304" pitchFamily="18" charset="0"/>
              </a:rPr>
              <a:t>p </a:t>
            </a:r>
            <a:endParaRPr lang="en-US" altLang="zh-CN" sz="2000" i="1"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for </a:t>
            </a:r>
            <a:r>
              <a:rPr lang="en-US" altLang="zh-CN" sz="2000" dirty="0">
                <a:latin typeface="Times New Roman" panose="02020603050405020304" pitchFamily="18" charset="0"/>
                <a:cs typeface="Times New Roman" panose="02020603050405020304" pitchFamily="18" charset="0"/>
              </a:rPr>
              <a:t>some integer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where </a:t>
            </a:r>
            <a:r>
              <a:rPr lang="en-US" altLang="zh-CN" sz="2000" i="1"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p − </a:t>
            </a:r>
            <a:r>
              <a:rPr lang="en-US" altLang="zh-CN" sz="2000" i="1" dirty="0" smtClean="0">
                <a:latin typeface="Times New Roman" panose="02020603050405020304" pitchFamily="18" charset="0"/>
                <a:cs typeface="Times New Roman" panose="02020603050405020304" pitchFamily="18" charset="0"/>
              </a:rPr>
              <a:t>2</a:t>
            </a:r>
          </a:p>
          <a:p>
            <a:pPr lvl="1"/>
            <a:r>
              <a:rPr lang="en-US" altLang="zh-CN" sz="2000" b="1" dirty="0">
                <a:latin typeface="Times New Roman" panose="02020603050405020304" pitchFamily="18" charset="0"/>
                <a:cs typeface="Times New Roman" panose="02020603050405020304" pitchFamily="18" charset="0"/>
              </a:rPr>
              <a:t>Discrete logarithm problem</a:t>
            </a:r>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lvl="1"/>
            <a:r>
              <a:rPr lang="en-US" altLang="zh-CN" sz="2000" dirty="0" smtClean="0">
                <a:latin typeface="Times New Roman" panose="02020603050405020304" pitchFamily="18" charset="0"/>
                <a:cs typeface="Times New Roman" panose="02020603050405020304" pitchFamily="18" charset="0"/>
              </a:rPr>
              <a:t>Given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α</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find </a:t>
            </a:r>
            <a:r>
              <a:rPr lang="en-US" altLang="zh-CN" sz="2000" i="1" dirty="0" smtClean="0">
                <a:latin typeface="Times New Roman" panose="02020603050405020304" pitchFamily="18" charset="0"/>
                <a:cs typeface="Times New Roman" panose="02020603050405020304" pitchFamily="18" charset="0"/>
              </a:rPr>
              <a:t>log</a:t>
            </a:r>
            <a:r>
              <a:rPr lang="en-US" altLang="zh-CN" sz="2000" i="1" baseline="-25000" dirty="0" smtClean="0">
                <a:latin typeface="Times New Roman" panose="02020603050405020304" pitchFamily="18" charset="0"/>
                <a:cs typeface="Times New Roman" panose="02020603050405020304" pitchFamily="18" charset="0"/>
              </a:rPr>
              <a:t>α</a:t>
            </a:r>
            <a:r>
              <a:rPr lang="en-US" altLang="zh-CN" sz="2000" i="1" dirty="0" smtClean="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This is in general </a:t>
            </a:r>
            <a:r>
              <a:rPr lang="en-US" altLang="zh-CN" sz="2000" b="1" dirty="0">
                <a:latin typeface="Times New Roman" panose="02020603050405020304" pitchFamily="18" charset="0"/>
                <a:cs typeface="Times New Roman" panose="02020603050405020304" pitchFamily="18" charset="0"/>
              </a:rPr>
              <a:t>very hard</a:t>
            </a:r>
            <a:r>
              <a:rPr lang="en-US" altLang="zh-CN" sz="2000" dirty="0">
                <a:latin typeface="Times New Roman" panose="02020603050405020304" pitchFamily="18" charset="0"/>
                <a:cs typeface="Times New Roman" panose="02020603050405020304" pitchFamily="18" charset="0"/>
              </a:rPr>
              <a:t>.</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781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ffectLst/>
                <a:latin typeface="Times New Roman" panose="02020603050405020304" pitchFamily="18" charset="0"/>
                <a:cs typeface="Times New Roman" panose="02020603050405020304" pitchFamily="18" charset="0"/>
              </a:rPr>
              <a:t>Key </a:t>
            </a:r>
            <a:r>
              <a:rPr lang="en-US" altLang="zh-CN" sz="4000" dirty="0" smtClean="0">
                <a:effectLst/>
                <a:latin typeface="Times New Roman" panose="02020603050405020304" pitchFamily="18" charset="0"/>
                <a:cs typeface="Times New Roman" panose="02020603050405020304" pitchFamily="18" charset="0"/>
              </a:rPr>
              <a:t>agreement: math</a:t>
            </a:r>
            <a:endParaRPr lang="zh-CN" altLang="en-US" dirty="0"/>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Example</a:t>
            </a:r>
            <a:r>
              <a:rPr lang="en-US" altLang="zh-CN" dirty="0">
                <a:latin typeface="Times New Roman" panose="02020603050405020304" pitchFamily="18" charset="0"/>
                <a:cs typeface="Times New Roman" panose="02020603050405020304" pitchFamily="18" charset="0"/>
              </a:rPr>
              <a:t>: 2 is a primitive root of the prime 11</a:t>
            </a:r>
            <a:r>
              <a:rPr lang="en-US" altLang="zh-CN" dirty="0" smtClean="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Theorem</a:t>
            </a:r>
            <a:r>
              <a:rPr lang="en-US" altLang="zh-CN" dirty="0">
                <a:latin typeface="Times New Roman" panose="02020603050405020304" pitchFamily="18" charset="0"/>
                <a:cs typeface="Times New Roman" panose="02020603050405020304" pitchFamily="18" charset="0"/>
              </a:rPr>
              <a:t>: Every prime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has at least one primitive root.</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979712" y="3011488"/>
            <a:ext cx="5200650" cy="1009650"/>
          </a:xfrm>
          <a:prstGeom prst="rect">
            <a:avLst/>
          </a:prstGeom>
        </p:spPr>
      </p:pic>
    </p:spTree>
    <p:extLst>
      <p:ext uri="{BB962C8B-B14F-4D97-AF65-F5344CB8AC3E}">
        <p14:creationId xmlns:p14="http://schemas.microsoft.com/office/powerpoint/2010/main" val="578678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err="1">
                <a:effectLst/>
                <a:latin typeface="Times New Roman" panose="02020603050405020304" pitchFamily="18" charset="0"/>
                <a:cs typeface="Times New Roman" panose="02020603050405020304" pitchFamily="18" charset="0"/>
              </a:rPr>
              <a:t>Diffie</a:t>
            </a:r>
            <a:r>
              <a:rPr lang="en-US" altLang="zh-CN" sz="3200" dirty="0">
                <a:effectLst/>
                <a:latin typeface="Times New Roman" panose="02020603050405020304" pitchFamily="18" charset="0"/>
                <a:cs typeface="Times New Roman" panose="02020603050405020304" pitchFamily="18" charset="0"/>
              </a:rPr>
              <a:t>-Hellman Key Exchange Protocol</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latin typeface="Times New Roman" panose="02020603050405020304" pitchFamily="18" charset="0"/>
                <a:cs typeface="Times New Roman" panose="02020603050405020304" pitchFamily="18" charset="0"/>
              </a:rPr>
              <a:t>                mod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Also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and </a:t>
            </a:r>
            <a:r>
              <a:rPr lang="en-US" altLang="zh-CN" sz="2000" i="1" dirty="0">
                <a:latin typeface="Times New Roman" panose="02020603050405020304" pitchFamily="18" charset="0"/>
                <a:cs typeface="Times New Roman" panose="02020603050405020304" pitchFamily="18" charset="0"/>
              </a:rPr>
              <a:t>α</a:t>
            </a:r>
            <a:r>
              <a:rPr lang="en-US" altLang="zh-CN" sz="2000" dirty="0">
                <a:latin typeface="Times New Roman" panose="02020603050405020304" pitchFamily="18" charset="0"/>
                <a:cs typeface="Times New Roman" panose="02020603050405020304" pitchFamily="18" charset="0"/>
              </a:rPr>
              <a:t> are publicly known. But </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 and </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B</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must </a:t>
            </a:r>
            <a:r>
              <a:rPr lang="en-US" altLang="zh-CN" sz="2000" dirty="0">
                <a:latin typeface="Times New Roman" panose="02020603050405020304" pitchFamily="18" charset="0"/>
                <a:cs typeface="Times New Roman" panose="02020603050405020304" pitchFamily="18" charset="0"/>
              </a:rPr>
              <a:t>be kept secret</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The security with respect to passive attacks is based on the belief that solving the discrete logarithm problem is hard in general. It is vulnerable to an active attack if an adversary has control over the communication cannel.</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148797" y="4221088"/>
            <a:ext cx="5494106" cy="2581568"/>
          </a:xfrm>
          <a:prstGeom prst="rect">
            <a:avLst/>
          </a:prstGeom>
        </p:spPr>
      </p:pic>
      <p:pic>
        <p:nvPicPr>
          <p:cNvPr id="5" name="图片 4"/>
          <p:cNvPicPr>
            <a:picLocks noChangeAspect="1"/>
          </p:cNvPicPr>
          <p:nvPr/>
        </p:nvPicPr>
        <p:blipFill>
          <a:blip r:embed="rId3"/>
          <a:stretch>
            <a:fillRect/>
          </a:stretch>
        </p:blipFill>
        <p:spPr>
          <a:xfrm>
            <a:off x="1691680" y="1955484"/>
            <a:ext cx="983666" cy="249380"/>
          </a:xfrm>
          <a:prstGeom prst="rect">
            <a:avLst/>
          </a:prstGeom>
        </p:spPr>
      </p:pic>
    </p:spTree>
    <p:extLst>
      <p:ext uri="{BB962C8B-B14F-4D97-AF65-F5344CB8AC3E}">
        <p14:creationId xmlns:p14="http://schemas.microsoft.com/office/powerpoint/2010/main" val="119764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latin typeface="Times New Roman" panose="02020603050405020304" pitchFamily="18" charset="0"/>
                <a:cs typeface="Times New Roman" panose="02020603050405020304" pitchFamily="18" charset="0"/>
              </a:rPr>
              <a:t>How hard is to break DH?</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Given Y_A and Y_B, how hard is it to compute the key k?</a:t>
            </a:r>
          </a:p>
          <a:p>
            <a:r>
              <a:rPr lang="en-US" altLang="zh-CN" dirty="0" smtClean="0">
                <a:latin typeface="Times New Roman" panose="02020603050405020304" pitchFamily="18" charset="0"/>
                <a:cs typeface="Times New Roman" panose="02020603050405020304" pitchFamily="18" charset="0"/>
              </a:rPr>
              <a:t>Suppose the prime p is n bits</a:t>
            </a:r>
          </a:p>
          <a:p>
            <a:endParaRPr lang="zh-CN" altLang="en-US"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15537279"/>
              </p:ext>
            </p:extLst>
          </p:nvPr>
        </p:nvGraphicFramePr>
        <p:xfrm>
          <a:off x="1691680" y="3861048"/>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t>Cipher key size (AES)</a:t>
                      </a:r>
                      <a:endParaRPr lang="zh-CN" altLang="en-US" dirty="0"/>
                    </a:p>
                  </a:txBody>
                  <a:tcPr/>
                </a:tc>
                <a:tc>
                  <a:txBody>
                    <a:bodyPr/>
                    <a:lstStyle/>
                    <a:p>
                      <a:pPr algn="ctr"/>
                      <a:r>
                        <a:rPr lang="en-US" altLang="zh-CN" dirty="0" smtClean="0"/>
                        <a:t>Prime</a:t>
                      </a:r>
                      <a:r>
                        <a:rPr lang="en-US" altLang="zh-CN" baseline="0" dirty="0" smtClean="0"/>
                        <a:t> number size</a:t>
                      </a:r>
                      <a:endParaRPr lang="zh-CN" altLang="en-US" dirty="0"/>
                    </a:p>
                  </a:txBody>
                  <a:tcPr/>
                </a:tc>
              </a:tr>
              <a:tr h="370840">
                <a:tc>
                  <a:txBody>
                    <a:bodyPr/>
                    <a:lstStyle/>
                    <a:p>
                      <a:pPr algn="ctr"/>
                      <a:r>
                        <a:rPr lang="en-US" altLang="zh-CN" dirty="0" smtClean="0"/>
                        <a:t>80</a:t>
                      </a:r>
                      <a:endParaRPr lang="zh-CN" altLang="en-US" dirty="0"/>
                    </a:p>
                  </a:txBody>
                  <a:tcPr/>
                </a:tc>
                <a:tc>
                  <a:txBody>
                    <a:bodyPr/>
                    <a:lstStyle/>
                    <a:p>
                      <a:pPr algn="ctr"/>
                      <a:r>
                        <a:rPr lang="en-US" altLang="zh-CN" dirty="0" smtClean="0"/>
                        <a:t>1024</a:t>
                      </a:r>
                      <a:endParaRPr lang="zh-CN" altLang="en-US" dirty="0"/>
                    </a:p>
                  </a:txBody>
                  <a:tcPr/>
                </a:tc>
              </a:tr>
              <a:tr h="370840">
                <a:tc>
                  <a:txBody>
                    <a:bodyPr/>
                    <a:lstStyle/>
                    <a:p>
                      <a:pPr algn="ctr"/>
                      <a:r>
                        <a:rPr lang="en-US" altLang="zh-CN" dirty="0" smtClean="0"/>
                        <a:t>128</a:t>
                      </a:r>
                      <a:endParaRPr lang="zh-CN" altLang="en-US" dirty="0"/>
                    </a:p>
                  </a:txBody>
                  <a:tcPr/>
                </a:tc>
                <a:tc>
                  <a:txBody>
                    <a:bodyPr/>
                    <a:lstStyle/>
                    <a:p>
                      <a:pPr algn="ctr"/>
                      <a:r>
                        <a:rPr lang="en-US" altLang="zh-CN" dirty="0" smtClean="0"/>
                        <a:t>3072</a:t>
                      </a:r>
                      <a:endParaRPr lang="zh-CN" altLang="en-US" dirty="0"/>
                    </a:p>
                  </a:txBody>
                  <a:tcPr/>
                </a:tc>
              </a:tr>
              <a:tr h="370840">
                <a:tc>
                  <a:txBody>
                    <a:bodyPr/>
                    <a:lstStyle/>
                    <a:p>
                      <a:pPr algn="ctr"/>
                      <a:r>
                        <a:rPr lang="en-US" altLang="zh-CN" dirty="0" smtClean="0"/>
                        <a:t>256</a:t>
                      </a:r>
                      <a:endParaRPr lang="zh-CN" altLang="en-US" dirty="0"/>
                    </a:p>
                  </a:txBody>
                  <a:tcPr/>
                </a:tc>
                <a:tc>
                  <a:txBody>
                    <a:bodyPr/>
                    <a:lstStyle/>
                    <a:p>
                      <a:pPr algn="ctr"/>
                      <a:r>
                        <a:rPr lang="en-US" altLang="zh-CN" dirty="0" smtClean="0"/>
                        <a:t>15360</a:t>
                      </a:r>
                      <a:endParaRPr lang="zh-CN" altLang="en-US" dirty="0"/>
                    </a:p>
                  </a:txBody>
                  <a:tcPr/>
                </a:tc>
              </a:tr>
            </a:tbl>
          </a:graphicData>
        </a:graphic>
      </p:graphicFrame>
    </p:spTree>
    <p:extLst>
      <p:ext uri="{BB962C8B-B14F-4D97-AF65-F5344CB8AC3E}">
        <p14:creationId xmlns:p14="http://schemas.microsoft.com/office/powerpoint/2010/main" val="1420246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latin typeface="Times New Roman" panose="02020603050405020304" pitchFamily="18" charset="0"/>
                <a:cs typeface="Times New Roman" panose="02020603050405020304" pitchFamily="18" charset="0"/>
              </a:rPr>
              <a:t>Open problem</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82550" indent="0">
              <a:buNone/>
            </a:pPr>
            <a:endParaRPr lang="zh-CN" altLang="en-US" dirty="0"/>
          </a:p>
        </p:txBody>
      </p:sp>
      <p:sp>
        <p:nvSpPr>
          <p:cNvPr id="4" name="矩形 3"/>
          <p:cNvSpPr/>
          <p:nvPr/>
        </p:nvSpPr>
        <p:spPr>
          <a:xfrm>
            <a:off x="1583482" y="2132856"/>
            <a:ext cx="662473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941573" y="2426985"/>
            <a:ext cx="4824536" cy="707886"/>
          </a:xfrm>
          <a:prstGeom prst="rect">
            <a:avLst/>
          </a:prstGeom>
          <a:noFill/>
        </p:spPr>
        <p:txBody>
          <a:bodyPr wrap="square" rtlCol="0">
            <a:spAutoFit/>
          </a:bodyPr>
          <a:lstStyle/>
          <a:p>
            <a:r>
              <a:rPr lang="en-US" altLang="zh-CN" sz="4000" dirty="0" smtClean="0"/>
              <a:t>Facebook</a:t>
            </a:r>
            <a:endParaRPr lang="zh-CN" altLang="en-US" sz="4000" dirty="0"/>
          </a:p>
        </p:txBody>
      </p:sp>
      <p:sp>
        <p:nvSpPr>
          <p:cNvPr id="6" name="文本框 5"/>
          <p:cNvSpPr txBox="1"/>
          <p:nvPr/>
        </p:nvSpPr>
        <p:spPr>
          <a:xfrm>
            <a:off x="899592" y="5529402"/>
            <a:ext cx="4824536" cy="707886"/>
          </a:xfrm>
          <a:prstGeom prst="rect">
            <a:avLst/>
          </a:prstGeom>
          <a:noFill/>
        </p:spPr>
        <p:txBody>
          <a:bodyPr wrap="square" rtlCol="0">
            <a:spAutoFit/>
          </a:bodyPr>
          <a:lstStyle/>
          <a:p>
            <a:r>
              <a:rPr lang="en-US" altLang="zh-CN" sz="4000" dirty="0" smtClean="0"/>
              <a:t>Alice</a:t>
            </a:r>
            <a:endParaRPr lang="zh-CN" altLang="en-US" sz="4000" dirty="0"/>
          </a:p>
        </p:txBody>
      </p:sp>
      <p:sp>
        <p:nvSpPr>
          <p:cNvPr id="7" name="文本框 6"/>
          <p:cNvSpPr txBox="1"/>
          <p:nvPr/>
        </p:nvSpPr>
        <p:spPr>
          <a:xfrm>
            <a:off x="2699792" y="5519101"/>
            <a:ext cx="4824536" cy="1323439"/>
          </a:xfrm>
          <a:prstGeom prst="rect">
            <a:avLst/>
          </a:prstGeom>
          <a:noFill/>
        </p:spPr>
        <p:txBody>
          <a:bodyPr wrap="square" rtlCol="0">
            <a:spAutoFit/>
          </a:bodyPr>
          <a:lstStyle/>
          <a:p>
            <a:r>
              <a:rPr lang="en-US" altLang="zh-CN" sz="4000" dirty="0" smtClean="0"/>
              <a:t>Bob</a:t>
            </a:r>
          </a:p>
          <a:p>
            <a:endParaRPr lang="zh-CN" altLang="en-US" sz="4000" dirty="0"/>
          </a:p>
        </p:txBody>
      </p:sp>
      <p:sp>
        <p:nvSpPr>
          <p:cNvPr id="8" name="文本框 7"/>
          <p:cNvSpPr txBox="1"/>
          <p:nvPr/>
        </p:nvSpPr>
        <p:spPr>
          <a:xfrm>
            <a:off x="4352887" y="5539703"/>
            <a:ext cx="4824536" cy="707886"/>
          </a:xfrm>
          <a:prstGeom prst="rect">
            <a:avLst/>
          </a:prstGeom>
          <a:noFill/>
        </p:spPr>
        <p:txBody>
          <a:bodyPr wrap="square" rtlCol="0">
            <a:spAutoFit/>
          </a:bodyPr>
          <a:lstStyle/>
          <a:p>
            <a:r>
              <a:rPr lang="en-US" altLang="zh-CN" sz="4000" dirty="0" smtClean="0"/>
              <a:t>Charlie</a:t>
            </a:r>
            <a:endParaRPr lang="zh-CN" altLang="en-US" sz="4000" dirty="0"/>
          </a:p>
        </p:txBody>
      </p:sp>
      <p:sp>
        <p:nvSpPr>
          <p:cNvPr id="9" name="文本框 8"/>
          <p:cNvSpPr txBox="1"/>
          <p:nvPr/>
        </p:nvSpPr>
        <p:spPr>
          <a:xfrm>
            <a:off x="6552964" y="5535255"/>
            <a:ext cx="4824536" cy="707886"/>
          </a:xfrm>
          <a:prstGeom prst="rect">
            <a:avLst/>
          </a:prstGeom>
          <a:noFill/>
        </p:spPr>
        <p:txBody>
          <a:bodyPr wrap="square" rtlCol="0">
            <a:spAutoFit/>
          </a:bodyPr>
          <a:lstStyle/>
          <a:p>
            <a:r>
              <a:rPr lang="en-US" altLang="zh-CN" sz="4000" dirty="0" smtClean="0"/>
              <a:t>David</a:t>
            </a:r>
            <a:endParaRPr lang="zh-CN" altLang="en-US" sz="4000" dirty="0"/>
          </a:p>
        </p:txBody>
      </p:sp>
    </p:spTree>
    <p:extLst>
      <p:ext uri="{BB962C8B-B14F-4D97-AF65-F5344CB8AC3E}">
        <p14:creationId xmlns:p14="http://schemas.microsoft.com/office/powerpoint/2010/main" val="340427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chemeClr val="tx2">
                    <a:satMod val="130000"/>
                  </a:schemeClr>
                </a:solidFill>
                <a:effectLst/>
                <a:latin typeface="Times New Roman" panose="02020603050405020304" pitchFamily="18" charset="0"/>
                <a:cs typeface="Times New Roman" panose="02020603050405020304" pitchFamily="18" charset="0"/>
              </a:rPr>
              <a:t>Properties of modular arithmetic</a:t>
            </a:r>
            <a:endParaRPr lang="zh-CN" altLang="en-US" sz="3600" dirty="0">
              <a:effectLst/>
            </a:endParaRP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403648" y="1868488"/>
            <a:ext cx="4143375" cy="704850"/>
          </a:xfrm>
          <a:prstGeom prst="rect">
            <a:avLst/>
          </a:prstGeom>
        </p:spPr>
      </p:pic>
      <p:pic>
        <p:nvPicPr>
          <p:cNvPr id="5" name="图片 4"/>
          <p:cNvPicPr>
            <a:picLocks noChangeAspect="1"/>
          </p:cNvPicPr>
          <p:nvPr/>
        </p:nvPicPr>
        <p:blipFill>
          <a:blip r:embed="rId3"/>
          <a:stretch>
            <a:fillRect/>
          </a:stretch>
        </p:blipFill>
        <p:spPr>
          <a:xfrm>
            <a:off x="1403648" y="2780928"/>
            <a:ext cx="5181600" cy="3600450"/>
          </a:xfrm>
          <a:prstGeom prst="rect">
            <a:avLst/>
          </a:prstGeom>
        </p:spPr>
      </p:pic>
    </p:spTree>
    <p:extLst>
      <p:ext uri="{BB962C8B-B14F-4D97-AF65-F5344CB8AC3E}">
        <p14:creationId xmlns:p14="http://schemas.microsoft.com/office/powerpoint/2010/main" val="392832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smtClean="0">
                <a:solidFill>
                  <a:schemeClr val="tx2">
                    <a:satMod val="130000"/>
                  </a:schemeClr>
                </a:solidFill>
                <a:effectLst/>
                <a:latin typeface="Times New Roman" panose="02020603050405020304" pitchFamily="18" charset="0"/>
                <a:cs typeface="Times New Roman" panose="02020603050405020304" pitchFamily="18" charset="0"/>
              </a:rPr>
              <a:t>Modular exponentiation</a:t>
            </a:r>
            <a:endParaRPr lang="zh-CN" altLang="en-US" dirty="0">
              <a:effectLst/>
            </a:endParaRP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en-US" altLang="zh-CN" sz="2000" dirty="0" smtClean="0">
                <a:latin typeface="Times New Roman"/>
                <a:cs typeface="Times New Roman"/>
              </a:rPr>
              <a:t>Example</a:t>
            </a:r>
            <a:r>
              <a:rPr lang="zh-CN" altLang="en-US" sz="2000" dirty="0" smtClean="0">
                <a:latin typeface="Times New Roman"/>
                <a:cs typeface="Times New Roman"/>
              </a:rPr>
              <a:t>：</a:t>
            </a:r>
            <a:r>
              <a:rPr lang="en-US" altLang="zh-CN" sz="2000" dirty="0" smtClean="0">
                <a:latin typeface="Times New Roman"/>
                <a:cs typeface="Times New Roman"/>
              </a:rPr>
              <a:t>11</a:t>
            </a:r>
            <a:r>
              <a:rPr lang="en-US" altLang="zh-CN" sz="2000" baseline="30000" dirty="0" smtClean="0">
                <a:latin typeface="Times New Roman"/>
                <a:cs typeface="Times New Roman"/>
              </a:rPr>
              <a:t>207  </a:t>
            </a:r>
            <a:r>
              <a:rPr lang="en-US" altLang="zh-CN" sz="2000" dirty="0" smtClean="0">
                <a:latin typeface="Times New Roman"/>
                <a:cs typeface="Times New Roman"/>
              </a:rPr>
              <a:t>mod 13</a:t>
            </a:r>
            <a:endParaRPr lang="zh-CN" altLang="en-US" sz="2000" dirty="0">
              <a:latin typeface="Times New Roman"/>
              <a:cs typeface="Times New Roman"/>
            </a:endParaRPr>
          </a:p>
        </p:txBody>
      </p:sp>
      <p:pic>
        <p:nvPicPr>
          <p:cNvPr id="5" name="图片 4"/>
          <p:cNvPicPr>
            <a:picLocks noChangeAspect="1"/>
          </p:cNvPicPr>
          <p:nvPr/>
        </p:nvPicPr>
        <p:blipFill>
          <a:blip r:embed="rId2"/>
          <a:stretch>
            <a:fillRect/>
          </a:stretch>
        </p:blipFill>
        <p:spPr>
          <a:xfrm>
            <a:off x="1475656" y="1988840"/>
            <a:ext cx="5938813" cy="1038780"/>
          </a:xfrm>
          <a:prstGeom prst="rect">
            <a:avLst/>
          </a:prstGeom>
        </p:spPr>
      </p:pic>
      <p:pic>
        <p:nvPicPr>
          <p:cNvPr id="6" name="图片 5"/>
          <p:cNvPicPr>
            <a:picLocks noChangeAspect="1"/>
          </p:cNvPicPr>
          <p:nvPr/>
        </p:nvPicPr>
        <p:blipFill>
          <a:blip r:embed="rId3"/>
          <a:stretch>
            <a:fillRect/>
          </a:stretch>
        </p:blipFill>
        <p:spPr>
          <a:xfrm>
            <a:off x="812527" y="5085184"/>
            <a:ext cx="7720286" cy="1368152"/>
          </a:xfrm>
          <a:prstGeom prst="rect">
            <a:avLst/>
          </a:prstGeom>
        </p:spPr>
      </p:pic>
    </p:spTree>
    <p:extLst>
      <p:ext uri="{BB962C8B-B14F-4D97-AF65-F5344CB8AC3E}">
        <p14:creationId xmlns:p14="http://schemas.microsoft.com/office/powerpoint/2010/main" val="19624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effectLst/>
                <a:latin typeface="Times New Roman" panose="02020603050405020304" pitchFamily="18" charset="0"/>
                <a:cs typeface="Times New Roman" panose="02020603050405020304" pitchFamily="18" charset="0"/>
              </a:rPr>
              <a:t>Multiplicative </a:t>
            </a:r>
            <a:r>
              <a:rPr lang="en-US" altLang="zh-CN" sz="4000" dirty="0" smtClean="0">
                <a:effectLst/>
                <a:latin typeface="Times New Roman" panose="02020603050405020304" pitchFamily="18" charset="0"/>
                <a:cs typeface="Times New Roman" panose="02020603050405020304" pitchFamily="18" charset="0"/>
              </a:rPr>
              <a:t>Inverse</a:t>
            </a:r>
            <a:endParaRPr lang="zh-CN" altLang="en-US" sz="40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latin typeface="Times New Roman" panose="02020603050405020304" pitchFamily="18" charset="0"/>
                <a:cs typeface="Times New Roman" panose="02020603050405020304" pitchFamily="18" charset="0"/>
              </a:rPr>
              <a:t>Definition</a:t>
            </a:r>
            <a:r>
              <a:rPr lang="en-US" altLang="zh-CN" sz="2000" dirty="0">
                <a:latin typeface="Times New Roman" panose="02020603050405020304" pitchFamily="18" charset="0"/>
                <a:cs typeface="Times New Roman" panose="02020603050405020304" pitchFamily="18" charset="0"/>
              </a:rPr>
              <a:t>: Let </a:t>
            </a:r>
            <a:r>
              <a:rPr lang="en-US" altLang="zh-CN" sz="2000" i="1" dirty="0">
                <a:latin typeface="Times New Roman" panose="02020603050405020304" pitchFamily="18" charset="0"/>
                <a:cs typeface="Times New Roman" panose="02020603050405020304" pitchFamily="18" charset="0"/>
              </a:rPr>
              <a:t>x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Z</a:t>
            </a:r>
            <a:r>
              <a:rPr lang="en-US" altLang="zh-CN" sz="2000" i="1"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If there is an integer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Z</a:t>
            </a:r>
            <a:r>
              <a:rPr lang="en-US" altLang="zh-CN" sz="2000"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such that</a:t>
            </a:r>
          </a:p>
          <a:p>
            <a:pPr marL="82550" indent="0" algn="ctr">
              <a:buNone/>
            </a:pP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t>
            </a:r>
            <a:r>
              <a:rPr lang="en-US" altLang="zh-CN" sz="2000" i="1" baseline="-25000" dirty="0">
                <a:latin typeface="Times New Roman" panose="02020603050405020304" pitchFamily="18" charset="0"/>
                <a:cs typeface="Times New Roman" panose="02020603050405020304" pitchFamily="18" charset="0"/>
              </a:rPr>
              <a:t>n</a:t>
            </a:r>
            <a:r>
              <a:rPr lang="en-US" altLang="zh-CN" sz="2000" i="1" dirty="0">
                <a:latin typeface="Times New Roman" panose="02020603050405020304" pitchFamily="18" charset="0"/>
                <a:cs typeface="Times New Roman" panose="02020603050405020304" pitchFamily="18" charset="0"/>
              </a:rPr>
              <a:t> y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p>
          <a:p>
            <a:pPr marL="82550" indent="0">
              <a:buNone/>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integer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is called the </a:t>
            </a:r>
            <a:r>
              <a:rPr lang="en-US" altLang="zh-CN" sz="2000" i="1" dirty="0">
                <a:latin typeface="Times New Roman" panose="02020603050405020304" pitchFamily="18" charset="0"/>
                <a:cs typeface="Times New Roman" panose="02020603050405020304" pitchFamily="18" charset="0"/>
              </a:rPr>
              <a:t>multiplicative inverse </a:t>
            </a:r>
            <a:r>
              <a:rPr lang="en-US" altLang="zh-CN" sz="2000" dirty="0">
                <a:latin typeface="Times New Roman" panose="02020603050405020304" pitchFamily="18" charset="0"/>
                <a:cs typeface="Times New Roman" panose="02020603050405020304" pitchFamily="18" charset="0"/>
              </a:rPr>
              <a:t>of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usually denoted </a:t>
            </a:r>
            <a:r>
              <a:rPr lang="en-US" altLang="zh-CN" sz="2000" b="1" i="1" dirty="0">
                <a:latin typeface="Times New Roman" panose="02020603050405020304" pitchFamily="18" charset="0"/>
                <a:cs typeface="Times New Roman" panose="02020603050405020304" pitchFamily="18" charset="0"/>
              </a:rPr>
              <a:t>x</a:t>
            </a:r>
            <a:r>
              <a:rPr lang="en-US" altLang="zh-CN" sz="2000" b="1" i="1" baseline="30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p>
          <a:p>
            <a:endParaRPr lang="en-US" altLang="zh-CN" sz="2000" dirty="0" smtClean="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Example</a:t>
            </a:r>
            <a:r>
              <a:rPr lang="en-US" altLang="zh-CN" sz="2000" dirty="0">
                <a:latin typeface="Times New Roman" panose="02020603050405020304" pitchFamily="18" charset="0"/>
                <a:cs typeface="Times New Roman" panose="02020603050405020304" pitchFamily="18" charset="0"/>
              </a:rPr>
              <a:t>: Let </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 15. Then 2 has the multiplicative inverse 8. But 3 </a:t>
            </a:r>
            <a:r>
              <a:rPr lang="en-US" altLang="zh-CN" sz="2000" dirty="0" smtClean="0">
                <a:latin typeface="Times New Roman" panose="02020603050405020304" pitchFamily="18" charset="0"/>
                <a:cs typeface="Times New Roman" panose="02020603050405020304" pitchFamily="18" charset="0"/>
              </a:rPr>
              <a:t>does not </a:t>
            </a:r>
            <a:r>
              <a:rPr lang="en-US" altLang="zh-CN" sz="2000" dirty="0">
                <a:latin typeface="Times New Roman" panose="02020603050405020304" pitchFamily="18" charset="0"/>
                <a:cs typeface="Times New Roman" panose="02020603050405020304" pitchFamily="18" charset="0"/>
              </a:rPr>
              <a:t>have</a:t>
            </a:r>
            <a:r>
              <a:rPr lang="en-US" altLang="zh-CN" sz="2000" dirty="0" smtClean="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Which elements of </a:t>
            </a:r>
            <a:r>
              <a:rPr lang="en-US" altLang="zh-CN" sz="2000" i="1" dirty="0">
                <a:latin typeface="Times New Roman" panose="02020603050405020304" pitchFamily="18" charset="0"/>
                <a:cs typeface="Times New Roman" panose="02020603050405020304" pitchFamily="18" charset="0"/>
              </a:rPr>
              <a:t>Z</a:t>
            </a:r>
            <a:r>
              <a:rPr lang="en-US" altLang="zh-CN" sz="2000" i="1"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have a multiplicative inverse?</a:t>
            </a:r>
          </a:p>
          <a:p>
            <a:r>
              <a:rPr lang="en-US" altLang="zh-CN" sz="2000" b="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If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Z</a:t>
            </a:r>
            <a:r>
              <a:rPr lang="en-US" altLang="zh-CN" sz="2000" i="1" baseline="-25000"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has an multiplicative inverse, is it unique? How </a:t>
            </a:r>
            <a:r>
              <a:rPr lang="en-US" altLang="zh-CN" sz="2000" dirty="0" smtClean="0">
                <a:latin typeface="Times New Roman" panose="02020603050405020304" pitchFamily="18" charset="0"/>
                <a:cs typeface="Times New Roman" panose="02020603050405020304" pitchFamily="18" charset="0"/>
              </a:rPr>
              <a:t>do you </a:t>
            </a:r>
            <a:r>
              <a:rPr lang="en-US" altLang="zh-CN" sz="2000" dirty="0">
                <a:latin typeface="Times New Roman" panose="02020603050405020304" pitchFamily="18" charset="0"/>
                <a:cs typeface="Times New Roman" panose="02020603050405020304" pitchFamily="18" charset="0"/>
              </a:rPr>
              <a:t>find it</a:t>
            </a:r>
            <a:r>
              <a:rPr lang="en-US" altLang="zh-CN" sz="2000" dirty="0" smtClean="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Q</a:t>
            </a:r>
            <a:r>
              <a:rPr lang="en-US" altLang="zh-CN" sz="2000" dirty="0" smtClean="0">
                <a:latin typeface="Times New Roman" panose="02020603050405020304" pitchFamily="18" charset="0"/>
                <a:cs typeface="Times New Roman" panose="02020603050405020304" pitchFamily="18" charset="0"/>
              </a:rPr>
              <a:t>: What if </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 is a prime number?</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593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Modulo-2 Addition</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Definition: The </a:t>
            </a:r>
            <a:r>
              <a:rPr lang="en-US" altLang="zh-CN" sz="2800" i="1" dirty="0">
                <a:latin typeface="Times New Roman" panose="02020603050405020304" pitchFamily="18" charset="0"/>
                <a:cs typeface="Times New Roman" panose="02020603050405020304" pitchFamily="18" charset="0"/>
              </a:rPr>
              <a:t>exclusive-or</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xor</a:t>
            </a:r>
            <a:r>
              <a:rPr lang="en-US" altLang="zh-CN" sz="2800" dirty="0" smtClean="0">
                <a:latin typeface="Times New Roman" panose="02020603050405020304" pitchFamily="18" charset="0"/>
                <a:cs typeface="Times New Roman" panose="02020603050405020304" pitchFamily="18" charset="0"/>
              </a:rPr>
              <a:t>, also </a:t>
            </a:r>
            <a:r>
              <a:rPr lang="en-US" altLang="zh-CN" sz="2800" dirty="0">
                <a:latin typeface="Times New Roman" panose="02020603050405020304" pitchFamily="18" charset="0"/>
                <a:cs typeface="Times New Roman" panose="02020603050405020304" pitchFamily="18" charset="0"/>
              </a:rPr>
              <a:t>called </a:t>
            </a:r>
            <a:r>
              <a:rPr lang="en-US" altLang="zh-CN" sz="2800" dirty="0" smtClean="0">
                <a:latin typeface="Times New Roman" panose="02020603050405020304" pitchFamily="18" charset="0"/>
                <a:cs typeface="Times New Roman" panose="02020603050405020304" pitchFamily="18" charset="0"/>
              </a:rPr>
              <a:t>modulo-2 </a:t>
            </a:r>
            <a:r>
              <a:rPr lang="en-US" altLang="zh-CN" sz="2800" dirty="0">
                <a:latin typeface="Times New Roman" panose="02020603050405020304" pitchFamily="18" charset="0"/>
                <a:cs typeface="Times New Roman" panose="02020603050405020304" pitchFamily="18" charset="0"/>
              </a:rPr>
              <a:t>addition</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en-US" altLang="zh-CN" sz="2800" dirty="0">
                <a:latin typeface="Times New Roman" panose="02020603050405020304" pitchFamily="18" charset="0"/>
                <a:cs typeface="Times New Roman" panose="02020603050405020304" pitchFamily="18" charset="0"/>
              </a:rPr>
              <a:t>Remark: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 0 for any</a:t>
            </a:r>
            <a:r>
              <a:rPr lang="en-US" altLang="zh-CN" sz="2800" i="1" dirty="0">
                <a:latin typeface="Times New Roman" panose="02020603050405020304" pitchFamily="18" charset="0"/>
                <a:cs typeface="Times New Roman" panose="02020603050405020304" pitchFamily="18" charset="0"/>
              </a:rPr>
              <a:t> x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Remark</a:t>
            </a:r>
            <a:r>
              <a:rPr lang="en-US" altLang="zh-CN" sz="2800" dirty="0">
                <a:latin typeface="Times New Roman" panose="02020603050405020304" pitchFamily="18" charset="0"/>
                <a:cs typeface="Times New Roman" panose="02020603050405020304" pitchFamily="18" charset="0"/>
              </a:rPr>
              <a:t>: If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 then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851920" y="2828900"/>
            <a:ext cx="1990725" cy="2400300"/>
          </a:xfrm>
          <a:prstGeom prst="rect">
            <a:avLst/>
          </a:prstGeom>
        </p:spPr>
      </p:pic>
    </p:spTree>
    <p:extLst>
      <p:ext uri="{BB962C8B-B14F-4D97-AF65-F5344CB8AC3E}">
        <p14:creationId xmlns:p14="http://schemas.microsoft.com/office/powerpoint/2010/main" val="1213600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移动信息工程学院 ppt模板20130319">
  <a:themeElements>
    <a:clrScheme name="自定义 13">
      <a:dk1>
        <a:srgbClr val="2C2900"/>
      </a:dk1>
      <a:lt1>
        <a:srgbClr val="FFFFFF"/>
      </a:lt1>
      <a:dk2>
        <a:srgbClr val="2C2900"/>
      </a:dk2>
      <a:lt2>
        <a:srgbClr val="1C583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移动信息工程学院 ppt模板20130319</Template>
  <TotalTime>9788</TotalTime>
  <Words>2813</Words>
  <Application>Microsoft Office PowerPoint</Application>
  <PresentationFormat>全屏显示(4:3)</PresentationFormat>
  <Paragraphs>479</Paragraphs>
  <Slides>56</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Franklin Gothic Book</vt:lpstr>
      <vt:lpstr>黑体</vt:lpstr>
      <vt:lpstr>宋体</vt:lpstr>
      <vt:lpstr>微软雅黑</vt:lpstr>
      <vt:lpstr>Arial</vt:lpstr>
      <vt:lpstr>Calibri</vt:lpstr>
      <vt:lpstr>Cambria Math</vt:lpstr>
      <vt:lpstr>Franklin Gothic Medium</vt:lpstr>
      <vt:lpstr>Georgia</vt:lpstr>
      <vt:lpstr>Symbol</vt:lpstr>
      <vt:lpstr>Tahoma</vt:lpstr>
      <vt:lpstr>Times New Roman</vt:lpstr>
      <vt:lpstr>Verdana</vt:lpstr>
      <vt:lpstr>Wingdings 2</vt:lpstr>
      <vt:lpstr>移动信息工程学院 ppt模板20130319</vt:lpstr>
      <vt:lpstr>MIE-311 Mobile Network Security</vt:lpstr>
      <vt:lpstr>Lecture 2: Symmetric encryption</vt:lpstr>
      <vt:lpstr>Modulo operation</vt:lpstr>
      <vt:lpstr>Set of residues: Zn</vt:lpstr>
      <vt:lpstr>Modular arithmetic</vt:lpstr>
      <vt:lpstr>Properties of modular arithmetic</vt:lpstr>
      <vt:lpstr>Modular exponentiation</vt:lpstr>
      <vt:lpstr>Multiplicative Inverse</vt:lpstr>
      <vt:lpstr>Modulo-2 Addition</vt:lpstr>
      <vt:lpstr>Modulo-2 Addition</vt:lpstr>
      <vt:lpstr>Encoding Messages (Data): ASCII Code</vt:lpstr>
      <vt:lpstr>Random and pseudorandom numbers</vt:lpstr>
      <vt:lpstr>Random and pseudorandom numbers</vt:lpstr>
      <vt:lpstr>Group, Ring, Field</vt:lpstr>
      <vt:lpstr>Galios fields and GF("2" ^"n" ) fields</vt:lpstr>
      <vt:lpstr>Symmetric encryption principles</vt:lpstr>
      <vt:lpstr>Symmetric encryption principles</vt:lpstr>
      <vt:lpstr>Stream ciphers</vt:lpstr>
      <vt:lpstr>Stream ciphers: RC4 </vt:lpstr>
      <vt:lpstr>Stream ciphers: RC4 </vt:lpstr>
      <vt:lpstr>Stream ciphers: RC4 </vt:lpstr>
      <vt:lpstr>Stream ciphers: RC4 </vt:lpstr>
      <vt:lpstr>Stream ciphers: Attacks </vt:lpstr>
      <vt:lpstr>Stream ciphers: Attacks </vt:lpstr>
      <vt:lpstr>Block ciphers</vt:lpstr>
      <vt:lpstr>Block ciphers: overview</vt:lpstr>
      <vt:lpstr>Block ciphers: overview</vt:lpstr>
      <vt:lpstr>Block ciphers:  feistel network</vt:lpstr>
      <vt:lpstr>Block ciphers: DES</vt:lpstr>
      <vt:lpstr>Block ciphers: DES</vt:lpstr>
      <vt:lpstr>Block ciphers: DES</vt:lpstr>
      <vt:lpstr>Block ciphers: DES</vt:lpstr>
      <vt:lpstr>Block ciphers: DES</vt:lpstr>
      <vt:lpstr>Block ciphers: 3DES</vt:lpstr>
      <vt:lpstr>Block ciphers: AES</vt:lpstr>
      <vt:lpstr>Block ciphers: AES</vt:lpstr>
      <vt:lpstr>Block ciphers: AES</vt:lpstr>
      <vt:lpstr>Block ciphers: AES</vt:lpstr>
      <vt:lpstr>Block ciphers: AES</vt:lpstr>
      <vt:lpstr>Block ciphers: AES</vt:lpstr>
      <vt:lpstr>Performance: Crypto++  5.6.0      [ Wei Dai ]</vt:lpstr>
      <vt:lpstr>Cipher block modes of operation</vt:lpstr>
      <vt:lpstr>Modes of operation: ECB</vt:lpstr>
      <vt:lpstr>Modes of operation: CBC</vt:lpstr>
      <vt:lpstr>Modes of operation: CFB</vt:lpstr>
      <vt:lpstr>Modes of operation: CTR</vt:lpstr>
      <vt:lpstr>Key management: requirements</vt:lpstr>
      <vt:lpstr>Key distribution</vt:lpstr>
      <vt:lpstr>A Key Distribution Protocol: key distribution center</vt:lpstr>
      <vt:lpstr>A Key Distribution Protocol: elaborated</vt:lpstr>
      <vt:lpstr>Key agreement: Merkle’s puzzle</vt:lpstr>
      <vt:lpstr>Key agreement: math</vt:lpstr>
      <vt:lpstr>Key agreement: math</vt:lpstr>
      <vt:lpstr>Diffie-Hellman Key Exchange Protocol</vt:lpstr>
      <vt:lpstr>How hard is to break DH?</vt:lpstr>
      <vt:lpstr>Open problem</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zhe xuanyuan</cp:lastModifiedBy>
  <cp:revision>204</cp:revision>
  <cp:lastPrinted>2015-03-13T01:40:43Z</cp:lastPrinted>
  <dcterms:created xsi:type="dcterms:W3CDTF">2013-05-10T00:18:42Z</dcterms:created>
  <dcterms:modified xsi:type="dcterms:W3CDTF">2016-03-15T13:13:10Z</dcterms:modified>
</cp:coreProperties>
</file>